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officedocument/2006/relationships/metadata/core-properties" Target="docProps/core0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8" r:id="rId37"/>
    <p:sldId id="269" r:id="rId38"/>
    <p:sldId id="270" r:id="rId39"/>
    <p:sldId id="272" r:id="rId40"/>
    <p:sldId id="273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67" r:id="rId5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26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2TtBDfr" TargetMode="Externa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066680"/>
            <a:ext cx="5407560" cy="16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5;p19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6;p20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13160" y="19612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title"/>
          </p:nvPr>
        </p:nvSpPr>
        <p:spPr>
          <a:xfrm>
            <a:off x="713160" y="615600"/>
            <a:ext cx="524088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title"/>
          </p:nvPr>
        </p:nvSpPr>
        <p:spPr>
          <a:xfrm>
            <a:off x="713160" y="312192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3;p3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520" y="1861200"/>
            <a:ext cx="4131720" cy="156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722520" y="984240"/>
            <a:ext cx="1235520" cy="87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14;p21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Google Shape;117;p21"/>
          <p:cNvSpPr/>
          <p:nvPr/>
        </p:nvSpPr>
        <p:spPr>
          <a:xfrm>
            <a:off x="713160" y="3164400"/>
            <a:ext cx="3098520" cy="64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lt1"/>
                </a:solidFill>
                <a:latin typeface="Roboto"/>
                <a:ea typeface="Roboto"/>
              </a:rPr>
              <a:t>CREDITS:</a:t>
            </a:r>
            <a:r>
              <a:rPr lang="en" sz="1000" b="0" strike="noStrike" spc="-1">
                <a:solidFill>
                  <a:schemeClr val="lt1"/>
                </a:solidFill>
                <a:latin typeface="Roboto"/>
                <a:ea typeface="Roboto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lt1"/>
                </a:solidFill>
                <a:uFillTx/>
                <a:latin typeface="Roboto"/>
                <a:ea typeface="Roboto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lt1"/>
                </a:solidFill>
                <a:latin typeface="Roboto"/>
                <a:ea typeface="Roboto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lt1"/>
                </a:solidFill>
                <a:uFillTx/>
                <a:latin typeface="Roboto"/>
                <a:ea typeface="Roboto"/>
                <a:hlinkClick r:id="rId4"/>
              </a:rPr>
              <a:t>Freepik</a:t>
            </a:r>
            <a:r>
              <a:rPr lang="en" sz="1000" b="0" u="sng" strike="noStrike" spc="-1">
                <a:solidFill>
                  <a:schemeClr val="lt1"/>
                </a:solidFill>
                <a:uFillTx/>
                <a:latin typeface="Roboto"/>
                <a:ea typeface="Roboto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9;p22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21;p23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;p4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0000" y="12103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2;p5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696280" y="1379880"/>
            <a:ext cx="2727360" cy="286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1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0;p6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33;p7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11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8;p8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41;p9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3;p13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713160" y="140076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223160" y="140076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713160" y="247248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223160" y="247248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713160" y="354384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223160" y="354384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8;p14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3;p15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7;p16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0;p17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3;p18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33195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7131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92560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14240" y="1066680"/>
            <a:ext cx="5409720" cy="166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Web Programming Final Project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714240" y="3390840"/>
            <a:ext cx="635292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5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Course: Web Programming - Presented to Professor Abolghasem Sadeghi-Niaraki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spc="-1" dirty="0">
                <a:solidFill>
                  <a:schemeClr val="lt1"/>
                </a:solidFill>
                <a:latin typeface="Roboto"/>
                <a:ea typeface="Roboto"/>
              </a:rPr>
              <a:t>09/06/2025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" name="Google Shape;139;p28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" name="Google Shape;140;p28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" name="Google Shape;141;p28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Modern UI and Experience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oboto"/>
                <a:ea typeface="Roboto"/>
              </a:rPr>
              <a:t>HiMart features a modern, interactive UI designed to enhance user engagement, offering functionalities such as product search, persistent cart management, and real-time feedback on user actions to create an intuitive shopping experience.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7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8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78;p31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0" name="Google Shape;179;p31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1" name="Google Shape;180;p31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2" name="Google Shape;181;p31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S</a:t>
            </a:r>
            <a:r>
              <a:rPr lang="en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um Up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14240" y="1019160"/>
            <a:ext cx="3676320" cy="3676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Dark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Mode Support (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with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visual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Product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Search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Cookie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based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Session Handling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Fully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Responsive Design (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with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visual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Login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with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Credentials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or Google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Persistent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Cart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Become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a Seller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Separate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Seller Dashboard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Auto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Redirect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to 404 /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Unauthorized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Pages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Hosted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Live on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Vercel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Modern, Interactive UI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Real-life e-commerce-like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experience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93D0A-750C-07BD-00BA-5A240DF6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88;p32">
            <a:extLst>
              <a:ext uri="{FF2B5EF4-FFF2-40B4-BE49-F238E27FC236}">
                <a16:creationId xmlns:a16="http://schemas.microsoft.com/office/drawing/2014/main" id="{287E0BFD-EC72-4F16-1AE6-3453C12896BF}"/>
              </a:ext>
            </a:extLst>
          </p:cNvPr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Google Shape;189;p32">
            <a:extLst>
              <a:ext uri="{FF2B5EF4-FFF2-40B4-BE49-F238E27FC236}">
                <a16:creationId xmlns:a16="http://schemas.microsoft.com/office/drawing/2014/main" id="{6ED40303-4957-EA84-3C59-716277B71E2A}"/>
              </a:ext>
            </a:extLst>
          </p:cNvPr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Google Shape;190;p32">
            <a:extLst>
              <a:ext uri="{FF2B5EF4-FFF2-40B4-BE49-F238E27FC236}">
                <a16:creationId xmlns:a16="http://schemas.microsoft.com/office/drawing/2014/main" id="{9503EEAC-7DBA-450A-32EC-DD890C590332}"/>
              </a:ext>
            </a:extLst>
          </p:cNvPr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0" name="PlaceHolder 1">
            <a:extLst>
              <a:ext uri="{FF2B5EF4-FFF2-40B4-BE49-F238E27FC236}">
                <a16:creationId xmlns:a16="http://schemas.microsoft.com/office/drawing/2014/main" id="{445E0A49-89D6-84CC-70A9-2D40D824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1857240"/>
            <a:ext cx="7161256" cy="157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500" b="0" strike="noStrike" spc="-1" dirty="0">
                <a:solidFill>
                  <a:schemeClr val="bg1"/>
                </a:solidFill>
                <a:latin typeface="Arial"/>
              </a:rPr>
              <a:t>Front/Back Technologies</a:t>
            </a:r>
          </a:p>
        </p:txBody>
      </p:sp>
      <p:sp>
        <p:nvSpPr>
          <p:cNvPr id="111" name="PlaceHolder 2">
            <a:extLst>
              <a:ext uri="{FF2B5EF4-FFF2-40B4-BE49-F238E27FC236}">
                <a16:creationId xmlns:a16="http://schemas.microsoft.com/office/drawing/2014/main" id="{83BC521D-9188-48A5-4932-6CB5AB22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lt1"/>
                </a:solidFill>
                <a:latin typeface="Inter Medium"/>
                <a:ea typeface="Inter Medium"/>
              </a:rPr>
              <a:t>03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3">
            <a:extLst>
              <a:ext uri="{FF2B5EF4-FFF2-40B4-BE49-F238E27FC236}">
                <a16:creationId xmlns:a16="http://schemas.microsoft.com/office/drawing/2014/main" id="{D0CF6900-5177-74C5-BDB5-B81021A99D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3429000"/>
            <a:ext cx="413352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lt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133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4544-041F-3FDF-0833-90CE2EC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78;p31">
            <a:extLst>
              <a:ext uri="{FF2B5EF4-FFF2-40B4-BE49-F238E27FC236}">
                <a16:creationId xmlns:a16="http://schemas.microsoft.com/office/drawing/2014/main" id="{BC58E434-8EA1-E334-9090-E340701D20D4}"/>
              </a:ext>
            </a:extLst>
          </p:cNvPr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4" name="Google Shape;179;p31">
            <a:extLst>
              <a:ext uri="{FF2B5EF4-FFF2-40B4-BE49-F238E27FC236}">
                <a16:creationId xmlns:a16="http://schemas.microsoft.com/office/drawing/2014/main" id="{A1208DE9-1C3C-191D-CD99-94DA17EC3AC0}"/>
              </a:ext>
            </a:extLst>
          </p:cNvPr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5" name="Google Shape;180;p31">
            <a:extLst>
              <a:ext uri="{FF2B5EF4-FFF2-40B4-BE49-F238E27FC236}">
                <a16:creationId xmlns:a16="http://schemas.microsoft.com/office/drawing/2014/main" id="{5EAE3797-38FE-01E4-A361-AFA76A797885}"/>
              </a:ext>
            </a:extLst>
          </p:cNvPr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6" name="Google Shape;181;p31">
            <a:extLst>
              <a:ext uri="{FF2B5EF4-FFF2-40B4-BE49-F238E27FC236}">
                <a16:creationId xmlns:a16="http://schemas.microsoft.com/office/drawing/2014/main" id="{4C0EE303-2BC1-B59F-7310-2261125340BD}"/>
              </a:ext>
            </a:extLst>
          </p:cNvPr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7" name="PlaceHolder 1">
            <a:extLst>
              <a:ext uri="{FF2B5EF4-FFF2-40B4-BE49-F238E27FC236}">
                <a16:creationId xmlns:a16="http://schemas.microsoft.com/office/drawing/2014/main" id="{5C37FBF3-1680-A710-690F-20E583F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Frameworks</a:t>
            </a:r>
            <a:r>
              <a:rPr lang="fr-FR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 &amp; </a:t>
            </a:r>
            <a:r>
              <a:rPr lang="fr-FR" sz="26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Libraries</a:t>
            </a:r>
            <a:r>
              <a:rPr lang="fr-FR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: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>
            <a:extLst>
              <a:ext uri="{FF2B5EF4-FFF2-40B4-BE49-F238E27FC236}">
                <a16:creationId xmlns:a16="http://schemas.microsoft.com/office/drawing/2014/main" id="{1DD71EE5-49D4-E3B1-AA97-DDBE8C7B72B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3520" y="1283406"/>
            <a:ext cx="3676320" cy="35647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Axios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Framer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Motion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Headless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UI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+ Vite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Chartjs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2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Dropzone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Hook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Form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Icons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React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Toastify</a:t>
            </a:r>
            <a:endParaRPr lang="fr-FR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Tailwind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CSS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80162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CDE2-2063-E229-E026-06EF4FBA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79;p31">
            <a:extLst>
              <a:ext uri="{FF2B5EF4-FFF2-40B4-BE49-F238E27FC236}">
                <a16:creationId xmlns:a16="http://schemas.microsoft.com/office/drawing/2014/main" id="{C58457A0-B9A7-17BB-54CB-A57552727636}"/>
              </a:ext>
            </a:extLst>
          </p:cNvPr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5" name="Google Shape;180;p31">
            <a:extLst>
              <a:ext uri="{FF2B5EF4-FFF2-40B4-BE49-F238E27FC236}">
                <a16:creationId xmlns:a16="http://schemas.microsoft.com/office/drawing/2014/main" id="{E663037A-EF54-A2D2-59CD-C3E2A52F7055}"/>
              </a:ext>
            </a:extLst>
          </p:cNvPr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6" name="Google Shape;181;p31">
            <a:extLst>
              <a:ext uri="{FF2B5EF4-FFF2-40B4-BE49-F238E27FC236}">
                <a16:creationId xmlns:a16="http://schemas.microsoft.com/office/drawing/2014/main" id="{095DDC23-E475-2DC1-448A-3075F458BFB1}"/>
              </a:ext>
            </a:extLst>
          </p:cNvPr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7" name="PlaceHolder 1">
            <a:extLst>
              <a:ext uri="{FF2B5EF4-FFF2-40B4-BE49-F238E27FC236}">
                <a16:creationId xmlns:a16="http://schemas.microsoft.com/office/drawing/2014/main" id="{6157ECF8-6B8D-F869-E963-694BB4E3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99" y="445680"/>
            <a:ext cx="4261521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Backend &amp; </a:t>
            </a:r>
            <a:r>
              <a:rPr lang="fr-FR" sz="26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Database</a:t>
            </a:r>
            <a:r>
              <a:rPr lang="fr-FR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 Technologies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>
            <a:extLst>
              <a:ext uri="{FF2B5EF4-FFF2-40B4-BE49-F238E27FC236}">
                <a16:creationId xmlns:a16="http://schemas.microsoft.com/office/drawing/2014/main" id="{C2822169-7B02-F8EC-2C63-0B3ECD7D710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3520" y="1877172"/>
            <a:ext cx="3676320" cy="35647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Node.js, Express.js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Firebase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(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Authentication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&amp;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Hosting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JSON Web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Tokens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(JWT)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Bcrypt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(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Password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Hashing</a:t>
            </a:r>
            <a:r>
              <a:rPr lang="fr-FR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46609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931F5-D635-5603-6523-7C29D9CD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>
            <a:extLst>
              <a:ext uri="{FF2B5EF4-FFF2-40B4-BE49-F238E27FC236}">
                <a16:creationId xmlns:a16="http://schemas.microsoft.com/office/drawing/2014/main" id="{62534062-8C56-FD71-6893-C57675EA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Project Structure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>
            <a:extLst>
              <a:ext uri="{FF2B5EF4-FFF2-40B4-BE49-F238E27FC236}">
                <a16:creationId xmlns:a16="http://schemas.microsoft.com/office/drawing/2014/main" id="{6B610C89-1F53-ADC7-6DF9-C71DE81913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4240" y="1991941"/>
            <a:ext cx="3857760" cy="31515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API Routes: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GET /</a:t>
            </a:r>
            <a:r>
              <a:rPr lang="en-US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api</a:t>
            </a: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/products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POST /</a:t>
            </a:r>
            <a:r>
              <a:rPr lang="en-US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api</a:t>
            </a: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/auth/signup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POST /</a:t>
            </a:r>
            <a:r>
              <a:rPr lang="en-US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api</a:t>
            </a: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/auth/login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GET /</a:t>
            </a:r>
            <a:r>
              <a:rPr lang="en-US" sz="1200" b="0" strike="noStrike" spc="-1" dirty="0" err="1">
                <a:solidFill>
                  <a:schemeClr val="dk1"/>
                </a:solidFill>
                <a:latin typeface="Roboto"/>
                <a:ea typeface="Roboto"/>
              </a:rPr>
              <a:t>api</a:t>
            </a: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/user/cart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• ...and more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00;p33">
            <a:extLst>
              <a:ext uri="{FF2B5EF4-FFF2-40B4-BE49-F238E27FC236}">
                <a16:creationId xmlns:a16="http://schemas.microsoft.com/office/drawing/2014/main" id="{C0B71575-FD74-F612-0969-1423DDF6DD82}"/>
              </a:ext>
            </a:extLst>
          </p:cNvPr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2" name="Google Shape;201;p33">
            <a:extLst>
              <a:ext uri="{FF2B5EF4-FFF2-40B4-BE49-F238E27FC236}">
                <a16:creationId xmlns:a16="http://schemas.microsoft.com/office/drawing/2014/main" id="{AE24C6C0-98E4-D573-3B17-9DA8C569E68F}"/>
              </a:ext>
            </a:extLst>
          </p:cNvPr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3" name="Google Shape;202;p33">
            <a:extLst>
              <a:ext uri="{FF2B5EF4-FFF2-40B4-BE49-F238E27FC236}">
                <a16:creationId xmlns:a16="http://schemas.microsoft.com/office/drawing/2014/main" id="{5248CCAF-8E0D-E4AD-FF67-3B222D328FA0}"/>
              </a:ext>
            </a:extLst>
          </p:cNvPr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81AD8B-4BD0-D8D8-90CF-B70C53BA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32" y="875830"/>
            <a:ext cx="168616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B0790-ED90-1296-FA6F-A13E5B079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88;p32">
            <a:extLst>
              <a:ext uri="{FF2B5EF4-FFF2-40B4-BE49-F238E27FC236}">
                <a16:creationId xmlns:a16="http://schemas.microsoft.com/office/drawing/2014/main" id="{993AC2EF-060F-18C9-3D41-9C5AC04C1B44}"/>
              </a:ext>
            </a:extLst>
          </p:cNvPr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Google Shape;189;p32">
            <a:extLst>
              <a:ext uri="{FF2B5EF4-FFF2-40B4-BE49-F238E27FC236}">
                <a16:creationId xmlns:a16="http://schemas.microsoft.com/office/drawing/2014/main" id="{F3A5213F-73D5-A673-F396-8B48BA79EDBA}"/>
              </a:ext>
            </a:extLst>
          </p:cNvPr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Google Shape;190;p32">
            <a:extLst>
              <a:ext uri="{FF2B5EF4-FFF2-40B4-BE49-F238E27FC236}">
                <a16:creationId xmlns:a16="http://schemas.microsoft.com/office/drawing/2014/main" id="{45D490EF-660B-3707-4600-781CF26C15CB}"/>
              </a:ext>
            </a:extLst>
          </p:cNvPr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0" name="PlaceHolder 1">
            <a:extLst>
              <a:ext uri="{FF2B5EF4-FFF2-40B4-BE49-F238E27FC236}">
                <a16:creationId xmlns:a16="http://schemas.microsoft.com/office/drawing/2014/main" id="{5183AF23-A4CA-C83D-3218-EBC6423E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1857240"/>
            <a:ext cx="7161256" cy="157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500" b="0" strike="noStrike" spc="-1" dirty="0" err="1">
                <a:solidFill>
                  <a:schemeClr val="bg1"/>
                </a:solidFill>
                <a:latin typeface="Arial"/>
              </a:rPr>
              <a:t>Screenshots</a:t>
            </a:r>
            <a:endParaRPr lang="fr-FR" sz="45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1" name="PlaceHolder 2">
            <a:extLst>
              <a:ext uri="{FF2B5EF4-FFF2-40B4-BE49-F238E27FC236}">
                <a16:creationId xmlns:a16="http://schemas.microsoft.com/office/drawing/2014/main" id="{46A8BBA6-9323-71C6-6958-29B7A07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lt1"/>
                </a:solidFill>
                <a:latin typeface="Inter Medium"/>
                <a:ea typeface="Inter Medium"/>
              </a:rPr>
              <a:t>03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3">
            <a:extLst>
              <a:ext uri="{FF2B5EF4-FFF2-40B4-BE49-F238E27FC236}">
                <a16:creationId xmlns:a16="http://schemas.microsoft.com/office/drawing/2014/main" id="{06584825-4550-899B-834F-DD2DC3C32ED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23960" y="3429000"/>
            <a:ext cx="413352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lt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198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logiciel, Icône d’ordinateur, Page web&#10;&#10;Le contenu généré par l’IA peut être incorrect.">
            <a:extLst>
              <a:ext uri="{FF2B5EF4-FFF2-40B4-BE49-F238E27FC236}">
                <a16:creationId xmlns:a16="http://schemas.microsoft.com/office/drawing/2014/main" id="{C1A56C84-B7BF-D693-5225-C114171F2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300821"/>
            <a:ext cx="5976954" cy="32607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0611F0-D87A-1774-8892-80015E7F7C2D}"/>
              </a:ext>
            </a:extLst>
          </p:cNvPr>
          <p:cNvSpPr txBox="1"/>
          <p:nvPr/>
        </p:nvSpPr>
        <p:spPr>
          <a:xfrm>
            <a:off x="2286000" y="4820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Login and </a:t>
            </a:r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SignUp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Image 9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2911FDCE-3144-C5FE-B5D0-DA8B1C660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080302"/>
            <a:ext cx="5981700" cy="37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FA0A4-5995-CA8C-A17B-1838C64BC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22490AF5-5639-4E0F-8914-FDE47561C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02954"/>
            <a:ext cx="5422900" cy="29584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918E99-1890-1E98-EF85-C0ECC2595CB4}"/>
              </a:ext>
            </a:extLst>
          </p:cNvPr>
          <p:cNvSpPr txBox="1"/>
          <p:nvPr/>
        </p:nvSpPr>
        <p:spPr>
          <a:xfrm>
            <a:off x="2286000" y="4820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Profile &amp; </a:t>
            </a:r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Logout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 2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F9712841-9B67-B82E-4D39-826D52820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943749"/>
            <a:ext cx="4483100" cy="36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2FE60-5B77-6CE5-9922-C3F9AF6C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C4BB422-4408-9B62-16BD-71C2A6CD49D5}"/>
              </a:ext>
            </a:extLst>
          </p:cNvPr>
          <p:cNvSpPr txBox="1"/>
          <p:nvPr/>
        </p:nvSpPr>
        <p:spPr>
          <a:xfrm>
            <a:off x="2286000" y="4820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All </a:t>
            </a:r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Products</a:t>
            </a:r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Pages</a:t>
            </a:r>
          </a:p>
        </p:txBody>
      </p:sp>
      <p:pic>
        <p:nvPicPr>
          <p:cNvPr id="7" name="Image 6" descr="Une image contenant texte, capture d’écran, Site web, Page web&#10;&#10;Le contenu généré par l’IA peut être incorrect.">
            <a:extLst>
              <a:ext uri="{FF2B5EF4-FFF2-40B4-BE49-F238E27FC236}">
                <a16:creationId xmlns:a16="http://schemas.microsoft.com/office/drawing/2014/main" id="{8602B620-1BFD-3EEB-454B-0787CC36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01" y="943749"/>
            <a:ext cx="1411398" cy="38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78;p31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Google Shape;179;p31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Google Shape;180;p31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2" name="Google Shape;181;p31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Meet the Team – Web Weavers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2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3625996-CA52-F564-31C3-AA9543FF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72580"/>
              </p:ext>
            </p:extLst>
          </p:nvPr>
        </p:nvGraphicFramePr>
        <p:xfrm>
          <a:off x="845410" y="1613895"/>
          <a:ext cx="3413980" cy="24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990">
                  <a:extLst>
                    <a:ext uri="{9D8B030D-6E8A-4147-A177-3AD203B41FA5}">
                      <a16:colId xmlns:a16="http://schemas.microsoft.com/office/drawing/2014/main" val="3294301476"/>
                    </a:ext>
                  </a:extLst>
                </a:gridCol>
                <a:gridCol w="1706990">
                  <a:extLst>
                    <a:ext uri="{9D8B030D-6E8A-4147-A177-3AD203B41FA5}">
                      <a16:colId xmlns:a16="http://schemas.microsoft.com/office/drawing/2014/main" val="3756338908"/>
                    </a:ext>
                  </a:extLst>
                </a:gridCol>
              </a:tblGrid>
              <a:tr h="59339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Maruf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Team Leader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63340"/>
                  </a:ext>
                </a:extLst>
              </a:tr>
              <a:tr h="59339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Sarra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FullStack</a:t>
                      </a:r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dev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72558"/>
                  </a:ext>
                </a:extLst>
              </a:tr>
              <a:tr h="59339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Hasan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Frontend dev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22561"/>
                  </a:ext>
                </a:extLst>
              </a:tr>
              <a:tr h="59339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Leuza</a:t>
                      </a:r>
                      <a:endParaRPr lang="fr-F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Backend dev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5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75A99-F777-C8DF-C128-56CB418B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76B8592-C83B-B020-208A-CDEC62E47327}"/>
              </a:ext>
            </a:extLst>
          </p:cNvPr>
          <p:cNvSpPr txBox="1"/>
          <p:nvPr/>
        </p:nvSpPr>
        <p:spPr>
          <a:xfrm>
            <a:off x="2082800" y="469384"/>
            <a:ext cx="497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Products</a:t>
            </a:r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Pages</a:t>
            </a:r>
          </a:p>
        </p:txBody>
      </p:sp>
      <p:pic>
        <p:nvPicPr>
          <p:cNvPr id="3" name="Image 2" descr="Une image contenant texte, capture d’écran, ordinateur, logiciel&#10;&#10;Le contenu généré par l’IA peut être incorrect.">
            <a:extLst>
              <a:ext uri="{FF2B5EF4-FFF2-40B4-BE49-F238E27FC236}">
                <a16:creationId xmlns:a16="http://schemas.microsoft.com/office/drawing/2014/main" id="{C7D84BE2-6BB8-0CE3-7328-E9FD0AF44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45" y="1086219"/>
            <a:ext cx="4343909" cy="35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F7C5-3FD6-A34C-84DF-CE30AABA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793D4A1-8140-70C1-14F7-C2B4B93CE97F}"/>
              </a:ext>
            </a:extLst>
          </p:cNvPr>
          <p:cNvSpPr txBox="1"/>
          <p:nvPr/>
        </p:nvSpPr>
        <p:spPr>
          <a:xfrm>
            <a:off x="2082800" y="469384"/>
            <a:ext cx="497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Product </a:t>
            </a:r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View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 2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5B581608-2032-1E84-7AEF-2772BD63F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3" y="1013224"/>
            <a:ext cx="3884613" cy="36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11C8-10A2-C879-23C6-DEBAAC37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E3BF79A-3666-73CC-5843-CA1E8D44BEFE}"/>
              </a:ext>
            </a:extLst>
          </p:cNvPr>
          <p:cNvSpPr txBox="1"/>
          <p:nvPr/>
        </p:nvSpPr>
        <p:spPr>
          <a:xfrm>
            <a:off x="2082800" y="469384"/>
            <a:ext cx="497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Cart</a:t>
            </a:r>
            <a:r>
              <a:rPr lang="fr-FR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 </a:t>
            </a:r>
            <a:r>
              <a:rPr lang="fr-FR" sz="2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Checkout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 2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EEC6D37D-CB97-EFDE-834E-7FD3BB7A5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7" y="1207995"/>
            <a:ext cx="3382821" cy="2727510"/>
          </a:xfrm>
          <a:prstGeom prst="rect">
            <a:avLst/>
          </a:prstGeom>
        </p:spPr>
      </p:pic>
      <p:pic>
        <p:nvPicPr>
          <p:cNvPr id="5" name="Image 4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1B4ECBD0-1B32-4BA8-BF42-2CC1D6E60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10" y="931049"/>
            <a:ext cx="4413131" cy="35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2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FB54D-D977-D500-09A3-33687F42E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F75D0CB-D8C3-DECD-EC32-9BB919248458}"/>
              </a:ext>
            </a:extLst>
          </p:cNvPr>
          <p:cNvSpPr txBox="1"/>
          <p:nvPr/>
        </p:nvSpPr>
        <p:spPr>
          <a:xfrm>
            <a:off x="1600200" y="469384"/>
            <a:ext cx="581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Become a seller &amp; Seller Dashboard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 2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4408634C-7F16-229B-3C05-623F5F13EB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143071"/>
            <a:ext cx="3319044" cy="3531045"/>
          </a:xfrm>
          <a:prstGeom prst="rect">
            <a:avLst/>
          </a:prstGeom>
        </p:spPr>
      </p:pic>
      <p:pic>
        <p:nvPicPr>
          <p:cNvPr id="5" name="Image 4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1B587808-80B6-908C-22F4-C55BBACB4D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6" y="931049"/>
            <a:ext cx="3944626" cy="38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71076-59B2-4047-95D9-6AC3FC41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62897F9-582E-C716-7AAE-B0FC8C2B0DD4}"/>
              </a:ext>
            </a:extLst>
          </p:cNvPr>
          <p:cNvSpPr txBox="1"/>
          <p:nvPr/>
        </p:nvSpPr>
        <p:spPr>
          <a:xfrm>
            <a:off x="1600200" y="469384"/>
            <a:ext cx="5816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Extra Features</a:t>
            </a:r>
            <a:endParaRPr lang="fr-FR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Image 2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DCE7A747-3EB9-D3FF-9156-AA52E5599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9500"/>
            <a:ext cx="2478438" cy="1998322"/>
          </a:xfrm>
          <a:prstGeom prst="rect">
            <a:avLst/>
          </a:prstGeom>
        </p:spPr>
      </p:pic>
      <p:pic>
        <p:nvPicPr>
          <p:cNvPr id="5" name="Image 4" descr="Une image contenant texte, capture d’écran, Site web, Page web&#10;&#10;Le contenu généré par l’IA peut être incorrect.">
            <a:extLst>
              <a:ext uri="{FF2B5EF4-FFF2-40B4-BE49-F238E27FC236}">
                <a16:creationId xmlns:a16="http://schemas.microsoft.com/office/drawing/2014/main" id="{6D9C6168-7F4F-91FA-FF71-245B9E3BC3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26" y="931049"/>
            <a:ext cx="1320548" cy="3627013"/>
          </a:xfrm>
          <a:prstGeom prst="rect">
            <a:avLst/>
          </a:prstGeom>
        </p:spPr>
      </p:pic>
      <p:pic>
        <p:nvPicPr>
          <p:cNvPr id="7" name="Image 6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19945684-932C-BB7A-4E05-ED0B9985A0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5" y="1079500"/>
            <a:ext cx="318963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4447800" cy="95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Thank you!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714240" y="1419120"/>
            <a:ext cx="4447800" cy="1047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dk1"/>
                </a:solidFill>
                <a:latin typeface="Roboto"/>
                <a:ea typeface="Roboto"/>
              </a:rPr>
              <a:t>Do you have any questions?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7" name="Google Shape;356;p42"/>
          <p:cNvSpPr/>
          <p:nvPr/>
        </p:nvSpPr>
        <p:spPr>
          <a:xfrm>
            <a:off x="714240" y="3905280"/>
            <a:ext cx="415260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71360" rIns="870823080" bIns="17136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</a:rPr>
              <a:t>+00 000 000 000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Google Shape;357;p42"/>
          <p:cNvSpPr/>
          <p:nvPr/>
        </p:nvSpPr>
        <p:spPr>
          <a:xfrm>
            <a:off x="749160" y="2674080"/>
            <a:ext cx="290880" cy="291240"/>
          </a:xfrm>
          <a:custGeom>
            <a:avLst/>
            <a:gdLst>
              <a:gd name="textAreaLeft" fmla="*/ 0 w 290880"/>
              <a:gd name="textAreaRight" fmla="*/ 291240 w 290880"/>
              <a:gd name="textAreaTop" fmla="*/ 0 h 291240"/>
              <a:gd name="textAreaBottom" fmla="*/ 291600 h 291240"/>
            </a:gdLst>
            <a:ahLst/>
            <a:cxnLst/>
            <a:rect l="textAreaLeft" t="textAreaTop" r="textAreaRight" b="textAreaBottom"/>
            <a:pathLst>
              <a:path w="10860" h="10872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9" name="Google Shape;358;p42"/>
          <p:cNvGrpSpPr/>
          <p:nvPr/>
        </p:nvGrpSpPr>
        <p:grpSpPr>
          <a:xfrm>
            <a:off x="1183320" y="2673360"/>
            <a:ext cx="287640" cy="292320"/>
            <a:chOff x="1183320" y="2673360"/>
            <a:chExt cx="287640" cy="292320"/>
          </a:xfrm>
        </p:grpSpPr>
        <p:sp>
          <p:nvSpPr>
            <p:cNvPr id="140" name="Google Shape;359;p42"/>
            <p:cNvSpPr/>
            <p:nvPr/>
          </p:nvSpPr>
          <p:spPr>
            <a:xfrm>
              <a:off x="1183320" y="2673360"/>
              <a:ext cx="287640" cy="29232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" name="Google Shape;360;p42"/>
            <p:cNvSpPr/>
            <p:nvPr/>
          </p:nvSpPr>
          <p:spPr>
            <a:xfrm>
              <a:off x="1236960" y="2728800"/>
              <a:ext cx="178920" cy="18180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181800"/>
                <a:gd name="textAreaBottom" fmla="*/ 182160 h 18180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" name="Google Shape;361;p42"/>
            <p:cNvSpPr/>
            <p:nvPr/>
          </p:nvSpPr>
          <p:spPr>
            <a:xfrm>
              <a:off x="1278720" y="2772000"/>
              <a:ext cx="95040" cy="950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" name="Google Shape;362;p42"/>
            <p:cNvSpPr/>
            <p:nvPr/>
          </p:nvSpPr>
          <p:spPr>
            <a:xfrm>
              <a:off x="1362960" y="2752200"/>
              <a:ext cx="24120" cy="2448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4" name="Google Shape;363;p42"/>
          <p:cNvGrpSpPr/>
          <p:nvPr/>
        </p:nvGrpSpPr>
        <p:grpSpPr>
          <a:xfrm>
            <a:off x="1625400" y="2673360"/>
            <a:ext cx="292320" cy="292320"/>
            <a:chOff x="1625400" y="2673360"/>
            <a:chExt cx="292320" cy="292320"/>
          </a:xfrm>
        </p:grpSpPr>
        <p:sp>
          <p:nvSpPr>
            <p:cNvPr id="145" name="Google Shape;364;p42"/>
            <p:cNvSpPr/>
            <p:nvPr/>
          </p:nvSpPr>
          <p:spPr>
            <a:xfrm>
              <a:off x="1625400" y="2673360"/>
              <a:ext cx="292320" cy="29232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365;p42"/>
            <p:cNvSpPr/>
            <p:nvPr/>
          </p:nvSpPr>
          <p:spPr>
            <a:xfrm>
              <a:off x="1692720" y="2790720"/>
              <a:ext cx="39960" cy="101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66;p42"/>
            <p:cNvSpPr/>
            <p:nvPr/>
          </p:nvSpPr>
          <p:spPr>
            <a:xfrm>
              <a:off x="1686600" y="27349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" name="Google Shape;367;p42"/>
            <p:cNvSpPr/>
            <p:nvPr/>
          </p:nvSpPr>
          <p:spPr>
            <a:xfrm>
              <a:off x="1754280" y="2790720"/>
              <a:ext cx="108000" cy="10152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9" name="Google Shape;368;p42"/>
          <p:cNvGrpSpPr/>
          <p:nvPr/>
        </p:nvGrpSpPr>
        <p:grpSpPr>
          <a:xfrm>
            <a:off x="2055240" y="2673360"/>
            <a:ext cx="292320" cy="292320"/>
            <a:chOff x="2055240" y="2673360"/>
            <a:chExt cx="292320" cy="292320"/>
          </a:xfrm>
        </p:grpSpPr>
        <p:sp>
          <p:nvSpPr>
            <p:cNvPr id="150" name="Google Shape;369;p42"/>
            <p:cNvSpPr/>
            <p:nvPr/>
          </p:nvSpPr>
          <p:spPr>
            <a:xfrm>
              <a:off x="2120760" y="2737080"/>
              <a:ext cx="161640" cy="165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494728" h="505587">
                  <a:moveTo>
                    <a:pt x="294418" y="214122"/>
                  </a:moveTo>
                  <a:lnTo>
                    <a:pt x="478631" y="0"/>
                  </a:lnTo>
                  <a:lnTo>
                    <a:pt x="435007" y="0"/>
                  </a:lnTo>
                  <a:lnTo>
                    <a:pt x="275082" y="185928"/>
                  </a:lnTo>
                  <a:lnTo>
                    <a:pt x="147352" y="0"/>
                  </a:lnTo>
                  <a:lnTo>
                    <a:pt x="0" y="0"/>
                  </a:lnTo>
                  <a:lnTo>
                    <a:pt x="193167" y="281083"/>
                  </a:lnTo>
                  <a:lnTo>
                    <a:pt x="0" y="505587"/>
                  </a:lnTo>
                  <a:lnTo>
                    <a:pt x="43625" y="505587"/>
                  </a:lnTo>
                  <a:lnTo>
                    <a:pt x="212503" y="309277"/>
                  </a:lnTo>
                  <a:lnTo>
                    <a:pt x="347377" y="505587"/>
                  </a:lnTo>
                  <a:lnTo>
                    <a:pt x="494729" y="505587"/>
                  </a:lnTo>
                  <a:lnTo>
                    <a:pt x="294418" y="214027"/>
                  </a:lnTo>
                  <a:lnTo>
                    <a:pt x="294418" y="214027"/>
                  </a:lnTo>
                  <a:close/>
                  <a:moveTo>
                    <a:pt x="234601" y="283655"/>
                  </a:moveTo>
                  <a:lnTo>
                    <a:pt x="215075" y="255651"/>
                  </a:lnTo>
                  <a:lnTo>
                    <a:pt x="59341" y="32861"/>
                  </a:lnTo>
                  <a:lnTo>
                    <a:pt x="126397" y="32861"/>
                  </a:lnTo>
                  <a:lnTo>
                    <a:pt x="252032" y="212598"/>
                  </a:lnTo>
                  <a:lnTo>
                    <a:pt x="271558" y="240601"/>
                  </a:lnTo>
                  <a:lnTo>
                    <a:pt x="434912" y="474250"/>
                  </a:lnTo>
                  <a:lnTo>
                    <a:pt x="367855" y="474250"/>
                  </a:lnTo>
                  <a:lnTo>
                    <a:pt x="234505" y="283559"/>
                  </a:lnTo>
                  <a:lnTo>
                    <a:pt x="234505" y="283559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370;p42"/>
            <p:cNvSpPr/>
            <p:nvPr/>
          </p:nvSpPr>
          <p:spPr>
            <a:xfrm>
              <a:off x="2055240" y="2673360"/>
              <a:ext cx="292320" cy="29232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2" name="Google Shape;371;p4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www.yourwebsite.com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Google Shape;372;p42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4" name="Google Shape;373;p42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88;p3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6" name="Google Shape;189;p32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7" name="Google Shape;190;p32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3960" y="1857240"/>
            <a:ext cx="4133520" cy="157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lt1"/>
                </a:solidFill>
                <a:latin typeface="Inter Medium"/>
                <a:ea typeface="Inter Medium"/>
              </a:rPr>
              <a:t>Project Overview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01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78;p31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" name="Google Shape;179;p31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3" name="Google Shape;180;p31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4" name="Google Shape;181;p31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HiMart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The project is named HiMart, an innovative e-commerce web application designed to enhance user experience through a full-stack development approach.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Project Description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oboto"/>
                <a:ea typeface="Roboto"/>
              </a:rPr>
              <a:t>HiMart offers a seamless shopping experience featuring user management, product handling, secure authentication, and a personalized interface, mimicking real-world e-commerce systems.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0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1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Project Goals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oboto"/>
                <a:ea typeface="Roboto"/>
              </a:rPr>
              <a:t>The primary goals of HiMart are to apply comprehensive full-stack development skills, gain insights into real-life e-commerce systems, implement modern UI/UX practices, and enhance teamwork through collaborative project execution.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5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6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88;p3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Google Shape;189;p32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Google Shape;190;p32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47600" rIns="870823080" bIns="147600" anchor="t">
            <a:normAutofit fontScale="25000" lnSpcReduction="20000"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3960" y="1857240"/>
            <a:ext cx="4133520" cy="157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lt1"/>
                </a:solidFill>
                <a:latin typeface="Inter Medium"/>
                <a:ea typeface="Inter Medium"/>
              </a:rPr>
              <a:t>Key Features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02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ubTitle"/>
          </p:nvPr>
        </p:nvSpPr>
        <p:spPr>
          <a:xfrm>
            <a:off x="723960" y="3429000"/>
            <a:ext cx="413352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lt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78;p31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4" name="Google Shape;179;p31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5" name="Google Shape;180;p31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6" name="Google Shape;181;p31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Dark Mode and Responsive Design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Roboto"/>
                <a:ea typeface="Roboto"/>
              </a:rPr>
              <a:t>HiMart supports a Dark Mode feature for comfortable viewing in low-light conditions, ensuring an optimal user experience across various devices with a fully responsive design that adapts seamlessly to different screen sizes.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User Authentication and Product Search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Roboto"/>
                <a:ea typeface="Roboto"/>
              </a:rPr>
              <a:t>The application offers secure login options, including credentials and Google authentication. Additionally, it allows users to search products.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2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23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609</Words>
  <Application>Microsoft Office PowerPoint</Application>
  <PresentationFormat>Affichage à l'écran (16:9)</PresentationFormat>
  <Paragraphs>118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25</vt:i4>
      </vt:variant>
      <vt:variant>
        <vt:lpstr>Titres des diapositives</vt:lpstr>
      </vt:variant>
      <vt:variant>
        <vt:i4>25</vt:i4>
      </vt:variant>
    </vt:vector>
  </HeadingPairs>
  <TitlesOfParts>
    <vt:vector size="56" baseType="lpstr">
      <vt:lpstr>Arial</vt:lpstr>
      <vt:lpstr>Inter Medium</vt:lpstr>
      <vt:lpstr>OpenSymbol</vt:lpstr>
      <vt:lpstr>Roboto</vt:lpstr>
      <vt:lpstr>Symbol</vt:lpstr>
      <vt:lpstr>Wingdings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Slidesgo Final Pages</vt:lpstr>
      <vt:lpstr>Slidesgo Final Pages</vt:lpstr>
      <vt:lpstr>Slidesgo Final Pages</vt:lpstr>
      <vt:lpstr>Web Programming Final Project</vt:lpstr>
      <vt:lpstr>Meet the Team – Web Weavers</vt:lpstr>
      <vt:lpstr>Project Overview</vt:lpstr>
      <vt:lpstr>HiMart</vt:lpstr>
      <vt:lpstr>Project Description</vt:lpstr>
      <vt:lpstr>Project Goals</vt:lpstr>
      <vt:lpstr>Key Features</vt:lpstr>
      <vt:lpstr>Dark Mode and Responsive Design</vt:lpstr>
      <vt:lpstr>User Authentication and Product Search</vt:lpstr>
      <vt:lpstr>Modern UI and Experience</vt:lpstr>
      <vt:lpstr>Sum Up</vt:lpstr>
      <vt:lpstr>Front/Back Technologies</vt:lpstr>
      <vt:lpstr>Frameworks &amp; Libraries:</vt:lpstr>
      <vt:lpstr>Backend &amp; Database Technologies</vt:lpstr>
      <vt:lpstr>Project Structure</vt:lpstr>
      <vt:lpstr>Screenshots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Sarra MAHYOU</cp:lastModifiedBy>
  <cp:revision>7</cp:revision>
  <dcterms:modified xsi:type="dcterms:W3CDTF">2025-06-07T23:57:58Z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2025-06-06T08:25:11Z</dcterms:created>
  <dc:creator>Unknown Creator</dc:creator>
  <dc:description/>
  <dc:language>en-US</dc:language>
  <cp:lastModifiedBy>Unknown Creator</cp:lastModifiedBy>
  <dcterms:modified xsi:type="dcterms:W3CDTF">2025-06-06T08:25:11Z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