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29" r:id="rId2"/>
    <p:sldId id="428" r:id="rId3"/>
    <p:sldId id="410" r:id="rId4"/>
    <p:sldId id="415" r:id="rId5"/>
    <p:sldId id="416" r:id="rId6"/>
    <p:sldId id="476" r:id="rId7"/>
    <p:sldId id="464" r:id="rId8"/>
    <p:sldId id="465" r:id="rId9"/>
    <p:sldId id="501" r:id="rId10"/>
    <p:sldId id="478" r:id="rId11"/>
    <p:sldId id="502" r:id="rId12"/>
    <p:sldId id="475" r:id="rId13"/>
    <p:sldId id="441" r:id="rId14"/>
    <p:sldId id="492" r:id="rId15"/>
    <p:sldId id="493" r:id="rId16"/>
    <p:sldId id="494" r:id="rId17"/>
    <p:sldId id="486" r:id="rId18"/>
    <p:sldId id="487" r:id="rId19"/>
    <p:sldId id="498" r:id="rId20"/>
    <p:sldId id="479" r:id="rId21"/>
    <p:sldId id="481" r:id="rId22"/>
    <p:sldId id="484" r:id="rId23"/>
    <p:sldId id="488" r:id="rId24"/>
    <p:sldId id="483" r:id="rId25"/>
    <p:sldId id="499" r:id="rId26"/>
    <p:sldId id="500" r:id="rId27"/>
    <p:sldId id="497" r:id="rId28"/>
    <p:sldId id="496" r:id="rId29"/>
    <p:sldId id="491" r:id="rId30"/>
  </p:sldIdLst>
  <p:sldSz cx="9906000" cy="6858000" type="A4"/>
  <p:notesSz cx="7010400" cy="92964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5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5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5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5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5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r" defTabSz="914400" rtl="1" eaLnBrk="1" latinLnBrk="0" hangingPunct="1">
      <a:defRPr sz="5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r" defTabSz="914400" rtl="1" eaLnBrk="1" latinLnBrk="0" hangingPunct="1">
      <a:defRPr sz="5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r" defTabSz="914400" rtl="1" eaLnBrk="1" latinLnBrk="0" hangingPunct="1">
      <a:defRPr sz="5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r" defTabSz="914400" rtl="1" eaLnBrk="1" latinLnBrk="0" hangingPunct="1">
      <a:defRPr sz="5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9">
          <p15:clr>
            <a:srgbClr val="A4A3A4"/>
          </p15:clr>
        </p15:guide>
        <p15:guide id="2" orient="horz" pos="3530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475">
          <p15:clr>
            <a:srgbClr val="A4A3A4"/>
          </p15:clr>
        </p15:guide>
        <p15:guide id="5" pos="444">
          <p15:clr>
            <a:srgbClr val="A4A3A4"/>
          </p15:clr>
        </p15:guide>
        <p15:guide id="6" pos="5660">
          <p15:clr>
            <a:srgbClr val="A4A3A4"/>
          </p15:clr>
        </p15:guide>
        <p15:guide id="7" pos="716">
          <p15:clr>
            <a:srgbClr val="A4A3A4"/>
          </p15:clr>
        </p15:guide>
        <p15:guide id="8" pos="5932">
          <p15:clr>
            <a:srgbClr val="A4A3A4"/>
          </p15:clr>
        </p15:guide>
        <p15:guide id="9" pos="312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6699"/>
    <a:srgbClr val="008080"/>
    <a:srgbClr val="FF9966"/>
    <a:srgbClr val="FFFF99"/>
    <a:srgbClr val="FFCCCC"/>
    <a:srgbClr val="FFCC66"/>
    <a:srgbClr val="FF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31" autoAdjust="0"/>
    <p:restoredTop sz="97691" autoAdjust="0"/>
  </p:normalViewPr>
  <p:slideViewPr>
    <p:cSldViewPr snapToGrid="0">
      <p:cViewPr varScale="1">
        <p:scale>
          <a:sx n="106" d="100"/>
          <a:sy n="106" d="100"/>
        </p:scale>
        <p:origin x="-282" y="-90"/>
      </p:cViewPr>
      <p:guideLst>
        <p:guide orient="horz" pos="959"/>
        <p:guide orient="horz" pos="3530"/>
        <p:guide orient="horz" pos="4201"/>
        <p:guide orient="horz" pos="475"/>
        <p:guide pos="444"/>
        <p:guide pos="5660"/>
        <p:guide pos="716"/>
        <p:guide pos="5932"/>
        <p:guide pos="3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-2741" y="-86"/>
      </p:cViewPr>
      <p:guideLst>
        <p:guide orient="horz" pos="2928"/>
        <p:guide pos="2208"/>
      </p:guideLst>
    </p:cSldViewPr>
  </p:notesViewPr>
  <p:gridSpacing cx="1474744638" cy="14747446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692D8-1B67-44A1-8124-0706702E72DF}" type="doc">
      <dgm:prSet loTypeId="urn:microsoft.com/office/officeart/2005/8/layout/radial3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5F16D707-531F-4E00-9F37-488480C22842}">
      <dgm:prSet phldrT="[Text]" custT="1"/>
      <dgm:spPr/>
      <dgm:t>
        <a:bodyPr/>
        <a:lstStyle/>
        <a:p>
          <a:r>
            <a:rPr lang="en-US" sz="2000" dirty="0"/>
            <a:t>Team Spirit</a:t>
          </a:r>
        </a:p>
      </dgm:t>
    </dgm:pt>
    <dgm:pt modelId="{2F3ACC16-060E-4676-A1EA-9C4A2B7AFE42}">
      <dgm:prSet phldrT="[Text]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en-US" dirty="0"/>
            <a:t>Solution Oriented</a:t>
          </a:r>
        </a:p>
      </dgm:t>
    </dgm:pt>
    <dgm:pt modelId="{4BBEB32B-CFC3-4C50-AA90-1521EF566832}">
      <dgm:prSet phldrT="[Text]" custT="1"/>
      <dgm:spPr/>
      <dgm:t>
        <a:bodyPr/>
        <a:lstStyle/>
        <a:p>
          <a:r>
            <a:rPr lang="en-US" sz="2000" b="0" dirty="0"/>
            <a:t>Self </a:t>
          </a:r>
          <a:r>
            <a:rPr lang="en-US" sz="1800" b="0" dirty="0"/>
            <a:t>Discipline</a:t>
          </a:r>
          <a:endParaRPr lang="en-US" sz="2000" b="0" dirty="0"/>
        </a:p>
      </dgm:t>
    </dgm:pt>
    <dgm:pt modelId="{CC00C888-1364-44D8-8FD6-43D34BECD248}">
      <dgm:prSet phldrT="[Text]" custT="1"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n-US" sz="2000" b="0" baseline="0"/>
            <a:t>Fairness</a:t>
          </a:r>
          <a:endParaRPr lang="en-US" sz="1200" b="0" baseline="0"/>
        </a:p>
      </dgm:t>
    </dgm:pt>
    <dgm:pt modelId="{E68F1734-08C4-4C42-ABEC-1592514772A2}">
      <dgm:prSet phldrT="[Text]" custT="1"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sz="2000" b="0" dirty="0">
              <a:latin typeface="Arial" pitchFamily="34" charset="0"/>
              <a:cs typeface="Arial" pitchFamily="34" charset="0"/>
            </a:rPr>
            <a:t>Transparency</a:t>
          </a:r>
          <a:endParaRPr lang="en-US" sz="1800" b="0" dirty="0">
            <a:latin typeface="Arial" pitchFamily="34" charset="0"/>
            <a:cs typeface="Arial" pitchFamily="34" charset="0"/>
          </a:endParaRPr>
        </a:p>
      </dgm:t>
    </dgm:pt>
    <dgm:pt modelId="{BFD5D5AC-7B0C-4C9E-9B21-B0D6A1168BB3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sz="2400" b="1" dirty="0"/>
            <a:t>ALGIHAZ </a:t>
          </a:r>
          <a:r>
            <a:rPr lang="en-US" sz="2400" i="0" dirty="0"/>
            <a:t>Core Values</a:t>
          </a:r>
        </a:p>
      </dgm:t>
    </dgm:pt>
    <dgm:pt modelId="{AED53A63-422A-4552-BAA4-67EBCB9B5416}" type="sibTrans" cxnId="{85135D4C-FEDA-45B2-94A3-2130E1539225}">
      <dgm:prSet/>
      <dgm:spPr/>
      <dgm:t>
        <a:bodyPr/>
        <a:lstStyle/>
        <a:p>
          <a:endParaRPr lang="en-US"/>
        </a:p>
      </dgm:t>
    </dgm:pt>
    <dgm:pt modelId="{FA2E94D5-9F91-472C-B4B7-CF4045C2E469}" type="parTrans" cxnId="{85135D4C-FEDA-45B2-94A3-2130E1539225}">
      <dgm:prSet/>
      <dgm:spPr/>
      <dgm:t>
        <a:bodyPr/>
        <a:lstStyle/>
        <a:p>
          <a:endParaRPr lang="en-US"/>
        </a:p>
      </dgm:t>
    </dgm:pt>
    <dgm:pt modelId="{8C40E755-6F9F-4613-AD19-0A2A66DA190B}" type="sibTrans" cxnId="{58E2D593-4754-4019-81E5-40AA42E9FBFF}">
      <dgm:prSet/>
      <dgm:spPr/>
      <dgm:t>
        <a:bodyPr/>
        <a:lstStyle/>
        <a:p>
          <a:endParaRPr lang="en-US"/>
        </a:p>
      </dgm:t>
    </dgm:pt>
    <dgm:pt modelId="{9AABBFDF-3FD3-4AD3-B836-1567307A8436}" type="parTrans" cxnId="{58E2D593-4754-4019-81E5-40AA42E9FBFF}">
      <dgm:prSet/>
      <dgm:spPr/>
      <dgm:t>
        <a:bodyPr/>
        <a:lstStyle/>
        <a:p>
          <a:endParaRPr lang="en-US"/>
        </a:p>
      </dgm:t>
    </dgm:pt>
    <dgm:pt modelId="{C30C2BCA-F5EE-4DBA-B9C8-2174245329E7}" type="sibTrans" cxnId="{FFEDF5DE-66C2-4840-BA13-84237E42FEA3}">
      <dgm:prSet/>
      <dgm:spPr/>
      <dgm:t>
        <a:bodyPr/>
        <a:lstStyle/>
        <a:p>
          <a:endParaRPr lang="en-US"/>
        </a:p>
      </dgm:t>
    </dgm:pt>
    <dgm:pt modelId="{94D73FDB-5ECD-44C9-A1A5-F1D55DCE3E6D}" type="parTrans" cxnId="{FFEDF5DE-66C2-4840-BA13-84237E42FEA3}">
      <dgm:prSet/>
      <dgm:spPr/>
      <dgm:t>
        <a:bodyPr/>
        <a:lstStyle/>
        <a:p>
          <a:endParaRPr lang="en-US"/>
        </a:p>
      </dgm:t>
    </dgm:pt>
    <dgm:pt modelId="{99A6F10F-406D-4F88-A8DB-ED880510F30F}" type="sibTrans" cxnId="{FDF3A893-5853-48E6-A196-E72B52AB7CEE}">
      <dgm:prSet/>
      <dgm:spPr/>
      <dgm:t>
        <a:bodyPr/>
        <a:lstStyle/>
        <a:p>
          <a:endParaRPr lang="en-US"/>
        </a:p>
      </dgm:t>
    </dgm:pt>
    <dgm:pt modelId="{F21C0E99-06D8-4FBF-AB0D-F886A58C657E}" type="parTrans" cxnId="{FDF3A893-5853-48E6-A196-E72B52AB7CEE}">
      <dgm:prSet/>
      <dgm:spPr/>
      <dgm:t>
        <a:bodyPr/>
        <a:lstStyle/>
        <a:p>
          <a:endParaRPr lang="en-US"/>
        </a:p>
      </dgm:t>
    </dgm:pt>
    <dgm:pt modelId="{C8EAB813-C2B1-47E8-9846-FF83B7D24E32}" type="sibTrans" cxnId="{276489D7-85A0-4192-819F-A53F61BE1654}">
      <dgm:prSet/>
      <dgm:spPr/>
      <dgm:t>
        <a:bodyPr/>
        <a:lstStyle/>
        <a:p>
          <a:endParaRPr lang="en-US"/>
        </a:p>
      </dgm:t>
    </dgm:pt>
    <dgm:pt modelId="{89068207-9B32-4872-8CDD-F86BBF4606EC}" type="parTrans" cxnId="{276489D7-85A0-4192-819F-A53F61BE1654}">
      <dgm:prSet/>
      <dgm:spPr/>
      <dgm:t>
        <a:bodyPr/>
        <a:lstStyle/>
        <a:p>
          <a:endParaRPr lang="en-US"/>
        </a:p>
      </dgm:t>
    </dgm:pt>
    <dgm:pt modelId="{75207F68-89AA-4B04-AD8C-EC2446D50ABF}" type="sibTrans" cxnId="{1104837D-7D5A-43E5-82ED-15DA56BEADBD}">
      <dgm:prSet/>
      <dgm:spPr/>
      <dgm:t>
        <a:bodyPr/>
        <a:lstStyle/>
        <a:p>
          <a:endParaRPr lang="en-US"/>
        </a:p>
      </dgm:t>
    </dgm:pt>
    <dgm:pt modelId="{BAEA72EF-F7C2-4E1C-A717-FB4A9C6E6E73}" type="parTrans" cxnId="{1104837D-7D5A-43E5-82ED-15DA56BEADBD}">
      <dgm:prSet/>
      <dgm:spPr/>
      <dgm:t>
        <a:bodyPr/>
        <a:lstStyle/>
        <a:p>
          <a:endParaRPr lang="en-US"/>
        </a:p>
      </dgm:t>
    </dgm:pt>
    <dgm:pt modelId="{F1012453-A94C-4886-B7C4-0291D40D0EAA}" type="pres">
      <dgm:prSet presAssocID="{D20692D8-1B67-44A1-8124-0706702E72DF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EE261E-2A17-403E-84CE-480A94615D8E}" type="pres">
      <dgm:prSet presAssocID="{D20692D8-1B67-44A1-8124-0706702E72DF}" presName="radial" presStyleCnt="0">
        <dgm:presLayoutVars>
          <dgm:animLvl val="ctr"/>
        </dgm:presLayoutVars>
      </dgm:prSet>
      <dgm:spPr/>
    </dgm:pt>
    <dgm:pt modelId="{F2282FB6-B041-402E-9603-75E335C6C5C4}" type="pres">
      <dgm:prSet presAssocID="{BFD5D5AC-7B0C-4C9E-9B21-B0D6A1168BB3}" presName="centerShape" presStyleLbl="vennNode1" presStyleIdx="0" presStyleCnt="6"/>
      <dgm:spPr/>
      <dgm:t>
        <a:bodyPr/>
        <a:lstStyle/>
        <a:p>
          <a:endParaRPr lang="en-US"/>
        </a:p>
      </dgm:t>
    </dgm:pt>
    <dgm:pt modelId="{1049D765-9903-4693-9DE5-1DD303BE05B2}" type="pres">
      <dgm:prSet presAssocID="{E68F1734-08C4-4C42-ABEC-1592514772A2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2953D-71A6-4332-9016-A15CCDDA7C1A}" type="pres">
      <dgm:prSet presAssocID="{CC00C888-1364-44D8-8FD6-43D34BECD248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29E98-F6D3-4C22-816C-25D2767BD5A5}" type="pres">
      <dgm:prSet presAssocID="{4BBEB32B-CFC3-4C50-AA90-1521EF566832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06986-EB35-48A5-80FA-F0C9E88C7929}" type="pres">
      <dgm:prSet presAssocID="{2F3ACC16-060E-4676-A1EA-9C4A2B7AFE42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F5562-EA30-4BD7-85E0-9BF687A7DF70}" type="pres">
      <dgm:prSet presAssocID="{5F16D707-531F-4E00-9F37-488480C22842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135D4C-FEDA-45B2-94A3-2130E1539225}" srcId="{D20692D8-1B67-44A1-8124-0706702E72DF}" destId="{BFD5D5AC-7B0C-4C9E-9B21-B0D6A1168BB3}" srcOrd="0" destOrd="0" parTransId="{FA2E94D5-9F91-472C-B4B7-CF4045C2E469}" sibTransId="{AED53A63-422A-4552-BAA4-67EBCB9B5416}"/>
    <dgm:cxn modelId="{1104837D-7D5A-43E5-82ED-15DA56BEADBD}" srcId="{BFD5D5AC-7B0C-4C9E-9B21-B0D6A1168BB3}" destId="{E68F1734-08C4-4C42-ABEC-1592514772A2}" srcOrd="0" destOrd="0" parTransId="{BAEA72EF-F7C2-4E1C-A717-FB4A9C6E6E73}" sibTransId="{75207F68-89AA-4B04-AD8C-EC2446D50ABF}"/>
    <dgm:cxn modelId="{276489D7-85A0-4192-819F-A53F61BE1654}" srcId="{BFD5D5AC-7B0C-4C9E-9B21-B0D6A1168BB3}" destId="{CC00C888-1364-44D8-8FD6-43D34BECD248}" srcOrd="1" destOrd="0" parTransId="{89068207-9B32-4872-8CDD-F86BBF4606EC}" sibTransId="{C8EAB813-C2B1-47E8-9846-FF83B7D24E32}"/>
    <dgm:cxn modelId="{FDF3A893-5853-48E6-A196-E72B52AB7CEE}" srcId="{BFD5D5AC-7B0C-4C9E-9B21-B0D6A1168BB3}" destId="{4BBEB32B-CFC3-4C50-AA90-1521EF566832}" srcOrd="2" destOrd="0" parTransId="{F21C0E99-06D8-4FBF-AB0D-F886A58C657E}" sibTransId="{99A6F10F-406D-4F88-A8DB-ED880510F30F}"/>
    <dgm:cxn modelId="{1CACE1B8-D5F0-4091-9AFE-79B239C12927}" type="presOf" srcId="{BFD5D5AC-7B0C-4C9E-9B21-B0D6A1168BB3}" destId="{F2282FB6-B041-402E-9603-75E335C6C5C4}" srcOrd="0" destOrd="0" presId="urn:microsoft.com/office/officeart/2005/8/layout/radial3"/>
    <dgm:cxn modelId="{374E0348-46A4-4644-ABCB-58804A398C2D}" type="presOf" srcId="{D20692D8-1B67-44A1-8124-0706702E72DF}" destId="{F1012453-A94C-4886-B7C4-0291D40D0EAA}" srcOrd="0" destOrd="0" presId="urn:microsoft.com/office/officeart/2005/8/layout/radial3"/>
    <dgm:cxn modelId="{3C2A82CA-1172-496F-8A75-75890D9CA031}" type="presOf" srcId="{CC00C888-1364-44D8-8FD6-43D34BECD248}" destId="{4712953D-71A6-4332-9016-A15CCDDA7C1A}" srcOrd="0" destOrd="0" presId="urn:microsoft.com/office/officeart/2005/8/layout/radial3"/>
    <dgm:cxn modelId="{9AD22628-7522-4E0D-8A3A-60BCEAFFC4DA}" type="presOf" srcId="{2F3ACC16-060E-4676-A1EA-9C4A2B7AFE42}" destId="{07606986-EB35-48A5-80FA-F0C9E88C7929}" srcOrd="0" destOrd="0" presId="urn:microsoft.com/office/officeart/2005/8/layout/radial3"/>
    <dgm:cxn modelId="{035BA501-EEC3-4976-BBFE-52F8865428AF}" type="presOf" srcId="{E68F1734-08C4-4C42-ABEC-1592514772A2}" destId="{1049D765-9903-4693-9DE5-1DD303BE05B2}" srcOrd="0" destOrd="0" presId="urn:microsoft.com/office/officeart/2005/8/layout/radial3"/>
    <dgm:cxn modelId="{FFEDF5DE-66C2-4840-BA13-84237E42FEA3}" srcId="{BFD5D5AC-7B0C-4C9E-9B21-B0D6A1168BB3}" destId="{2F3ACC16-060E-4676-A1EA-9C4A2B7AFE42}" srcOrd="3" destOrd="0" parTransId="{94D73FDB-5ECD-44C9-A1A5-F1D55DCE3E6D}" sibTransId="{C30C2BCA-F5EE-4DBA-B9C8-2174245329E7}"/>
    <dgm:cxn modelId="{12D5A2BD-4B27-4E84-9295-4C3C4C5E81C6}" type="presOf" srcId="{4BBEB32B-CFC3-4C50-AA90-1521EF566832}" destId="{EED29E98-F6D3-4C22-816C-25D2767BD5A5}" srcOrd="0" destOrd="0" presId="urn:microsoft.com/office/officeart/2005/8/layout/radial3"/>
    <dgm:cxn modelId="{58E2D593-4754-4019-81E5-40AA42E9FBFF}" srcId="{BFD5D5AC-7B0C-4C9E-9B21-B0D6A1168BB3}" destId="{5F16D707-531F-4E00-9F37-488480C22842}" srcOrd="4" destOrd="0" parTransId="{9AABBFDF-3FD3-4AD3-B836-1567307A8436}" sibTransId="{8C40E755-6F9F-4613-AD19-0A2A66DA190B}"/>
    <dgm:cxn modelId="{EA8C844B-5B43-4B95-BC9B-0E8C018D59D3}" type="presOf" srcId="{5F16D707-531F-4E00-9F37-488480C22842}" destId="{2ACF5562-EA30-4BD7-85E0-9BF687A7DF70}" srcOrd="0" destOrd="0" presId="urn:microsoft.com/office/officeart/2005/8/layout/radial3"/>
    <dgm:cxn modelId="{D51F4EEB-B179-4048-B2AC-51574793A106}" type="presParOf" srcId="{F1012453-A94C-4886-B7C4-0291D40D0EAA}" destId="{C9EE261E-2A17-403E-84CE-480A94615D8E}" srcOrd="0" destOrd="0" presId="urn:microsoft.com/office/officeart/2005/8/layout/radial3"/>
    <dgm:cxn modelId="{ADD80EB7-AC78-43E1-9386-908CE3BC2E38}" type="presParOf" srcId="{C9EE261E-2A17-403E-84CE-480A94615D8E}" destId="{F2282FB6-B041-402E-9603-75E335C6C5C4}" srcOrd="0" destOrd="0" presId="urn:microsoft.com/office/officeart/2005/8/layout/radial3"/>
    <dgm:cxn modelId="{A60B6B81-8E58-42D8-B37B-56F586C24F60}" type="presParOf" srcId="{C9EE261E-2A17-403E-84CE-480A94615D8E}" destId="{1049D765-9903-4693-9DE5-1DD303BE05B2}" srcOrd="1" destOrd="0" presId="urn:microsoft.com/office/officeart/2005/8/layout/radial3"/>
    <dgm:cxn modelId="{9B72CA73-6FA8-4F5B-9A47-D3959D7699A6}" type="presParOf" srcId="{C9EE261E-2A17-403E-84CE-480A94615D8E}" destId="{4712953D-71A6-4332-9016-A15CCDDA7C1A}" srcOrd="2" destOrd="0" presId="urn:microsoft.com/office/officeart/2005/8/layout/radial3"/>
    <dgm:cxn modelId="{3CEDA7AA-470E-4649-AC16-FBEE20E27256}" type="presParOf" srcId="{C9EE261E-2A17-403E-84CE-480A94615D8E}" destId="{EED29E98-F6D3-4C22-816C-25D2767BD5A5}" srcOrd="3" destOrd="0" presId="urn:microsoft.com/office/officeart/2005/8/layout/radial3"/>
    <dgm:cxn modelId="{995D3447-3679-421E-A1D1-5AD926A236AD}" type="presParOf" srcId="{C9EE261E-2A17-403E-84CE-480A94615D8E}" destId="{07606986-EB35-48A5-80FA-F0C9E88C7929}" srcOrd="4" destOrd="0" presId="urn:microsoft.com/office/officeart/2005/8/layout/radial3"/>
    <dgm:cxn modelId="{5FAE8BCC-0F39-4693-81EC-C3FCE5B65CD2}" type="presParOf" srcId="{C9EE261E-2A17-403E-84CE-480A94615D8E}" destId="{2ACF5562-EA30-4BD7-85E0-9BF687A7DF70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2282FB6-B041-402E-9603-75E335C6C5C4}">
      <dsp:nvSpPr>
        <dsp:cNvPr id="0" name=""/>
        <dsp:cNvSpPr/>
      </dsp:nvSpPr>
      <dsp:spPr>
        <a:xfrm>
          <a:off x="2881904" y="1294629"/>
          <a:ext cx="3001058" cy="3001058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ALGIHAZ </a:t>
          </a:r>
          <a:r>
            <a:rPr lang="en-US" sz="2400" i="0" kern="1200" dirty="0"/>
            <a:t>Core Values</a:t>
          </a:r>
        </a:p>
      </dsp:txBody>
      <dsp:txXfrm>
        <a:off x="2881904" y="1294629"/>
        <a:ext cx="3001058" cy="3001058"/>
      </dsp:txXfrm>
    </dsp:sp>
    <dsp:sp modelId="{1049D765-9903-4693-9DE5-1DD303BE05B2}">
      <dsp:nvSpPr>
        <dsp:cNvPr id="0" name=""/>
        <dsp:cNvSpPr/>
      </dsp:nvSpPr>
      <dsp:spPr>
        <a:xfrm>
          <a:off x="3632168" y="92589"/>
          <a:ext cx="1500529" cy="1500529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>
              <a:latin typeface="Arial" pitchFamily="34" charset="0"/>
              <a:cs typeface="Arial" pitchFamily="34" charset="0"/>
            </a:rPr>
            <a:t>Transparency</a:t>
          </a:r>
          <a:endParaRPr lang="en-US" sz="1800" b="0" kern="1200" dirty="0">
            <a:latin typeface="Arial" pitchFamily="34" charset="0"/>
            <a:cs typeface="Arial" pitchFamily="34" charset="0"/>
          </a:endParaRPr>
        </a:p>
      </dsp:txBody>
      <dsp:txXfrm>
        <a:off x="3632168" y="92589"/>
        <a:ext cx="1500529" cy="1500529"/>
      </dsp:txXfrm>
    </dsp:sp>
    <dsp:sp modelId="{4712953D-71A6-4332-9016-A15CCDDA7C1A}">
      <dsp:nvSpPr>
        <dsp:cNvPr id="0" name=""/>
        <dsp:cNvSpPr/>
      </dsp:nvSpPr>
      <dsp:spPr>
        <a:xfrm>
          <a:off x="5488920" y="1441598"/>
          <a:ext cx="1500529" cy="1500529"/>
        </a:xfrm>
        <a:prstGeom prst="ellipse">
          <a:avLst/>
        </a:prstGeom>
        <a:solidFill>
          <a:srgbClr val="00B0F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baseline="0"/>
            <a:t>Fairness</a:t>
          </a:r>
          <a:endParaRPr lang="en-US" sz="1200" b="0" kern="1200" baseline="0"/>
        </a:p>
      </dsp:txBody>
      <dsp:txXfrm>
        <a:off x="5488920" y="1441598"/>
        <a:ext cx="1500529" cy="1500529"/>
      </dsp:txXfrm>
    </dsp:sp>
    <dsp:sp modelId="{EED29E98-F6D3-4C22-816C-25D2767BD5A5}">
      <dsp:nvSpPr>
        <dsp:cNvPr id="0" name=""/>
        <dsp:cNvSpPr/>
      </dsp:nvSpPr>
      <dsp:spPr>
        <a:xfrm>
          <a:off x="4779704" y="3624340"/>
          <a:ext cx="1500529" cy="150052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Self </a:t>
          </a:r>
          <a:r>
            <a:rPr lang="en-US" sz="1800" b="0" kern="1200" dirty="0"/>
            <a:t>Discipline</a:t>
          </a:r>
          <a:endParaRPr lang="en-US" sz="2000" b="0" kern="1200" dirty="0"/>
        </a:p>
      </dsp:txBody>
      <dsp:txXfrm>
        <a:off x="4779704" y="3624340"/>
        <a:ext cx="1500529" cy="1500529"/>
      </dsp:txXfrm>
    </dsp:sp>
    <dsp:sp modelId="{07606986-EB35-48A5-80FA-F0C9E88C7929}">
      <dsp:nvSpPr>
        <dsp:cNvPr id="0" name=""/>
        <dsp:cNvSpPr/>
      </dsp:nvSpPr>
      <dsp:spPr>
        <a:xfrm>
          <a:off x="2484633" y="3624340"/>
          <a:ext cx="1500529" cy="1500529"/>
        </a:xfrm>
        <a:prstGeom prst="ellipse">
          <a:avLst/>
        </a:prstGeom>
        <a:solidFill>
          <a:srgbClr val="92D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Solution Oriented</a:t>
          </a:r>
        </a:p>
      </dsp:txBody>
      <dsp:txXfrm>
        <a:off x="2484633" y="3624340"/>
        <a:ext cx="1500529" cy="1500529"/>
      </dsp:txXfrm>
    </dsp:sp>
    <dsp:sp modelId="{2ACF5562-EA30-4BD7-85E0-9BF687A7DF70}">
      <dsp:nvSpPr>
        <dsp:cNvPr id="0" name=""/>
        <dsp:cNvSpPr/>
      </dsp:nvSpPr>
      <dsp:spPr>
        <a:xfrm>
          <a:off x="1775417" y="1441598"/>
          <a:ext cx="1500529" cy="150052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Team Spirit</a:t>
          </a:r>
        </a:p>
      </dsp:txBody>
      <dsp:txXfrm>
        <a:off x="1775417" y="1441598"/>
        <a:ext cx="1500529" cy="1500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88" tIns="46943" rIns="93888" bIns="46943" numCol="1" anchor="t" anchorCtr="0" compatLnSpc="1">
            <a:prstTxWarp prst="textNoShape">
              <a:avLst/>
            </a:prstTxWarp>
          </a:bodyPr>
          <a:lstStyle>
            <a:lvl1pPr algn="l" defTabSz="940191">
              <a:defRPr sz="1200">
                <a:effectLst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0"/>
            <a:ext cx="305435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88" tIns="46943" rIns="93888" bIns="46943" numCol="1" anchor="t" anchorCtr="0" compatLnSpc="1">
            <a:prstTxWarp prst="textNoShape">
              <a:avLst/>
            </a:prstTxWarp>
          </a:bodyPr>
          <a:lstStyle>
            <a:lvl1pPr algn="r" defTabSz="940191">
              <a:defRPr sz="1200">
                <a:effectLst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6338"/>
            <a:ext cx="30495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88" tIns="46943" rIns="93888" bIns="46943" numCol="1" anchor="b" anchorCtr="0" compatLnSpc="1">
            <a:prstTxWarp prst="textNoShape">
              <a:avLst/>
            </a:prstTxWarp>
          </a:bodyPr>
          <a:lstStyle>
            <a:lvl1pPr algn="l" defTabSz="940191">
              <a:defRPr sz="1200">
                <a:effectLst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796338"/>
            <a:ext cx="30543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88" tIns="46943" rIns="93888" bIns="46943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effectLst/>
              </a:defRPr>
            </a:lvl1pPr>
          </a:lstStyle>
          <a:p>
            <a:pPr>
              <a:defRPr/>
            </a:pPr>
            <a:fld id="{B0739F41-5BE5-4813-84DA-42B7EFD4D222}" type="slidenum">
              <a:rPr lang="pt-PT" altLang="en-US"/>
              <a:pPr>
                <a:defRPr/>
              </a:pPr>
              <a:t>‹N°›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302123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5" tIns="46053" rIns="92105" bIns="46053" numCol="1" anchor="t" anchorCtr="0" compatLnSpc="1">
            <a:prstTxWarp prst="textNoShape">
              <a:avLst/>
            </a:prstTxWarp>
          </a:bodyPr>
          <a:lstStyle>
            <a:lvl1pPr algn="l" defTabSz="920938">
              <a:defRPr sz="1200">
                <a:effectLst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5" tIns="46053" rIns="92105" bIns="46053" numCol="1" anchor="t" anchorCtr="0" compatLnSpc="1">
            <a:prstTxWarp prst="textNoShape">
              <a:avLst/>
            </a:prstTxWarp>
          </a:bodyPr>
          <a:lstStyle>
            <a:lvl1pPr algn="r" defTabSz="920938">
              <a:defRPr sz="1200">
                <a:effectLst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23900"/>
            <a:ext cx="5026025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9600"/>
            <a:ext cx="5140325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5" tIns="46053" rIns="92105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Faça clique para editar o estilo do título do modelo global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384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5" tIns="46053" rIns="92105" bIns="46053" numCol="1" anchor="b" anchorCtr="0" compatLnSpc="1">
            <a:prstTxWarp prst="textNoShape">
              <a:avLst/>
            </a:prstTxWarp>
          </a:bodyPr>
          <a:lstStyle>
            <a:lvl1pPr algn="l" defTabSz="920938">
              <a:defRPr sz="1200">
                <a:effectLst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9200"/>
            <a:ext cx="30384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5" tIns="46053" rIns="92105" bIns="4605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effectLst/>
              </a:defRPr>
            </a:lvl1pPr>
          </a:lstStyle>
          <a:p>
            <a:pPr>
              <a:defRPr/>
            </a:pPr>
            <a:fld id="{E13F07F4-51E0-4915-8146-3A8C28A2FE4D}" type="slidenum">
              <a:rPr lang="pt-PT" altLang="en-US"/>
              <a:pPr>
                <a:defRPr/>
              </a:pPr>
              <a:t>‹N°›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1784875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/>
          <p:cNvSpPr txBox="1">
            <a:spLocks noChangeArrowheads="1"/>
          </p:cNvSpPr>
          <p:nvPr userDrawn="1"/>
        </p:nvSpPr>
        <p:spPr bwMode="auto">
          <a:xfrm>
            <a:off x="0" y="4167188"/>
            <a:ext cx="9906000" cy="2717800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anchor="b"/>
          <a:lstStyle>
            <a:lvl1pPr>
              <a:defRPr sz="5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5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5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5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5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2000" smtClean="0">
              <a:latin typeface="Arial" charset="0"/>
            </a:endParaRPr>
          </a:p>
        </p:txBody>
      </p:sp>
      <p:sp>
        <p:nvSpPr>
          <p:cNvPr id="3" name="Text Box 17"/>
          <p:cNvSpPr txBox="1">
            <a:spLocks noChangeArrowheads="1"/>
          </p:cNvSpPr>
          <p:nvPr userDrawn="1"/>
        </p:nvSpPr>
        <p:spPr bwMode="auto">
          <a:xfrm>
            <a:off x="0" y="4044950"/>
            <a:ext cx="9906000" cy="122238"/>
          </a:xfrm>
          <a:prstGeom prst="rect">
            <a:avLst/>
          </a:prstGeom>
          <a:solidFill>
            <a:srgbClr val="DDDDDD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5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5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5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5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5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200" smtClean="0">
              <a:latin typeface="Arial" charset="0"/>
            </a:endParaRPr>
          </a:p>
        </p:txBody>
      </p:sp>
      <p:pic>
        <p:nvPicPr>
          <p:cNvPr id="4" name="Picture 18" descr="Dynarg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59163"/>
            <a:ext cx="446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4275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Rectangle 5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E1FC-AFF4-44D9-841F-F4FB6E6BFD17}" type="slidenum">
              <a:rPr lang="pt-PT" altLang="en-US"/>
              <a:pPr>
                <a:defRPr/>
              </a:pPr>
              <a:t>‹N°›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174848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635875" y="115888"/>
            <a:ext cx="2212975" cy="6121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92188" y="115888"/>
            <a:ext cx="6491287" cy="6121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Rectangle 5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9BCAD-CF35-4626-B772-114C054E8C68}" type="slidenum">
              <a:rPr lang="pt-PT" altLang="en-US"/>
              <a:pPr>
                <a:defRPr/>
              </a:pPr>
              <a:t>‹N°›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207225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750" y="115888"/>
            <a:ext cx="8420100" cy="62706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992188" y="1412875"/>
            <a:ext cx="8420100" cy="482441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5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11732-D87B-4932-8DE8-C0D167942841}" type="slidenum">
              <a:rPr lang="pt-PT" altLang="en-US"/>
              <a:pPr>
                <a:defRPr/>
              </a:pPr>
              <a:t>‹N°›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1959949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992188" y="1412875"/>
            <a:ext cx="8420100" cy="482441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4" name="Rectangle 5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DB4F0-3BF7-4D44-B699-478590F6A072}" type="slidenum">
              <a:rPr lang="pt-PT" altLang="en-US"/>
              <a:pPr>
                <a:defRPr/>
              </a:pPr>
              <a:t>‹N°›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2756942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992188" y="1412875"/>
            <a:ext cx="8420100" cy="482441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4" name="Rectangle 5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96B8E-776A-4CA2-B2F7-2D695FE33942}" type="slidenum">
              <a:rPr lang="pt-PT" altLang="en-US"/>
              <a:pPr>
                <a:defRPr/>
              </a:pPr>
              <a:t>‹N°›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15453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992188" y="115888"/>
            <a:ext cx="8856662" cy="61214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3" name="Rectangle 5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F6D91-A8CD-4831-8B28-529AE59D04B1}" type="slidenum">
              <a:rPr lang="pt-PT" altLang="en-US"/>
              <a:pPr>
                <a:defRPr/>
              </a:pPr>
              <a:t>‹N°›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417126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25546" y="965200"/>
            <a:ext cx="4211769" cy="34925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A2125-7C4E-415E-8D66-43FDB3B96823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2816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Rectangle 5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22A10-E34B-4BE0-9B48-355C234CC5B7}" type="slidenum">
              <a:rPr lang="pt-PT" altLang="en-US"/>
              <a:pPr>
                <a:defRPr/>
              </a:pPr>
              <a:t>‹N°›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319822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86501-6BF2-440E-BF0A-C7A8807BE5A6}" type="slidenum">
              <a:rPr lang="pt-PT" altLang="en-US"/>
              <a:pPr>
                <a:defRPr/>
              </a:pPr>
              <a:t>‹N°›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9134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92188" y="1412875"/>
            <a:ext cx="413385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8438" y="1412875"/>
            <a:ext cx="413385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Rectangle 5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AE4B4-9306-4CB7-BA05-FDF9A7BE8AA9}" type="slidenum">
              <a:rPr lang="pt-PT" altLang="en-US"/>
              <a:pPr>
                <a:defRPr/>
              </a:pPr>
              <a:t>‹N°›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171501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Rectangle 5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A965-1913-4C67-AA6B-338C7AC7C6B9}" type="slidenum">
              <a:rPr lang="pt-PT" altLang="en-US"/>
              <a:pPr>
                <a:defRPr/>
              </a:pPr>
              <a:t>‹N°›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323035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Rectangle 5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D4D1A-1533-4127-8A67-85C08A5BED51}" type="slidenum">
              <a:rPr lang="pt-PT" altLang="en-US"/>
              <a:pPr>
                <a:defRPr/>
              </a:pPr>
              <a:t>‹N°›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420404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04F57-8AF8-4977-AE44-EFB057C1D534}" type="slidenum">
              <a:rPr lang="pt-PT" altLang="en-US"/>
              <a:pPr>
                <a:defRPr/>
              </a:pPr>
              <a:t>‹N°›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52236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B82BD-F4CE-457E-A27C-AB1C04B3356E}" type="slidenum">
              <a:rPr lang="pt-PT" altLang="en-US"/>
              <a:pPr>
                <a:defRPr/>
              </a:pPr>
              <a:t>‹N°›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238030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F187E-ED98-4E2D-922B-C9DA9F972127}" type="slidenum">
              <a:rPr lang="pt-PT" altLang="en-US"/>
              <a:pPr>
                <a:defRPr/>
              </a:pPr>
              <a:t>‹N°›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67015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115888"/>
            <a:ext cx="84201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smtClean="0"/>
              <a:t>Faça clique para editar o estilo do título do modelo global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2188" y="1412875"/>
            <a:ext cx="842010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smtClean="0"/>
              <a:t>Faça clique para editar o estilo do título do modelo global</a:t>
            </a:r>
          </a:p>
          <a:p>
            <a:pPr lvl="1"/>
            <a:r>
              <a:rPr lang="pt-PT" altLang="en-US" smtClean="0"/>
              <a:t>Segundo nível</a:t>
            </a:r>
          </a:p>
          <a:p>
            <a:pPr lvl="2"/>
            <a:r>
              <a:rPr lang="pt-PT" altLang="en-US" smtClean="0"/>
              <a:t>Terceiro nível</a:t>
            </a:r>
          </a:p>
          <a:p>
            <a:pPr lvl="3"/>
            <a:r>
              <a:rPr lang="pt-PT" altLang="en-US" smtClean="0"/>
              <a:t>Quarto nível</a:t>
            </a:r>
          </a:p>
          <a:p>
            <a:pPr lvl="4"/>
            <a:r>
              <a:rPr lang="pt-PT" altLang="en-US" smtClean="0"/>
              <a:t>Quinto nível</a:t>
            </a:r>
          </a:p>
        </p:txBody>
      </p:sp>
      <p:pic>
        <p:nvPicPr>
          <p:cNvPr id="1028" name="Picture 39" descr="Dynargie Logo 1 Small JCC - Transparent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70950" y="6197600"/>
            <a:ext cx="5032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52"/>
          <p:cNvSpPr txBox="1">
            <a:spLocks noChangeArrowheads="1"/>
          </p:cNvSpPr>
          <p:nvPr userDrawn="1"/>
        </p:nvSpPr>
        <p:spPr bwMode="auto">
          <a:xfrm>
            <a:off x="0" y="765175"/>
            <a:ext cx="9417050" cy="14288"/>
          </a:xfrm>
          <a:prstGeom prst="rect">
            <a:avLst/>
          </a:prstGeom>
          <a:solidFill>
            <a:schemeClr val="folHlink"/>
          </a:solidFill>
          <a:ln>
            <a:noFill/>
          </a:ln>
          <a:extLst/>
        </p:spPr>
        <p:txBody>
          <a:bodyPr anchor="b"/>
          <a:lstStyle>
            <a:lvl1pPr>
              <a:defRPr sz="5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5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5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5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5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2000" smtClean="0">
              <a:latin typeface="Arial" charset="0"/>
            </a:endParaRPr>
          </a:p>
        </p:txBody>
      </p:sp>
      <p:sp>
        <p:nvSpPr>
          <p:cNvPr id="1078" name="Rectangle 5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1875" y="787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C0C0C0"/>
                </a:solidFill>
                <a:effectLst/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4AF2AA7-166B-4593-9FB5-8191E467F6E8}" type="slidenum">
              <a:rPr lang="pt-PT" altLang="en-US"/>
              <a:pPr>
                <a:defRPr/>
              </a:pPr>
              <a:t>‹N°›</a:t>
            </a:fld>
            <a:endParaRPr lang="pt-PT" altLang="en-US"/>
          </a:p>
        </p:txBody>
      </p:sp>
      <p:sp>
        <p:nvSpPr>
          <p:cNvPr id="1033" name="AutoShape 9" descr="Résultat de recherche d'images pour &quot;al gihaz riyad&quot;"/>
          <p:cNvSpPr>
            <a:spLocks noChangeAspect="1" noChangeArrowheads="1"/>
          </p:cNvSpPr>
          <p:nvPr userDrawn="1"/>
        </p:nvSpPr>
        <p:spPr bwMode="auto">
          <a:xfrm>
            <a:off x="4924425" y="-411163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fr-C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2" name="Picture 10" descr="C:\Users\obedat\Pictures\AlGihaz.png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213" y="6367463"/>
            <a:ext cx="194945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71" r:id="rId1"/>
    <p:sldLayoutId id="2147485557" r:id="rId2"/>
    <p:sldLayoutId id="2147485558" r:id="rId3"/>
    <p:sldLayoutId id="2147485559" r:id="rId4"/>
    <p:sldLayoutId id="2147485560" r:id="rId5"/>
    <p:sldLayoutId id="2147485561" r:id="rId6"/>
    <p:sldLayoutId id="2147485562" r:id="rId7"/>
    <p:sldLayoutId id="2147485563" r:id="rId8"/>
    <p:sldLayoutId id="2147485564" r:id="rId9"/>
    <p:sldLayoutId id="2147485565" r:id="rId10"/>
    <p:sldLayoutId id="2147485566" r:id="rId11"/>
    <p:sldLayoutId id="2147485567" r:id="rId12"/>
    <p:sldLayoutId id="2147485568" r:id="rId13"/>
    <p:sldLayoutId id="2147485569" r:id="rId14"/>
    <p:sldLayoutId id="2147485570" r:id="rId15"/>
    <p:sldLayoutId id="2147485572" r:id="rId16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FFF2D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FFF2D9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FFF2D9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FFF2D9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FFF2D9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FFF2D9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FFF2D9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FFF2D9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000">
          <a:solidFill>
            <a:srgbClr val="FFF2D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Webdings" panose="05030102010509060703" pitchFamily="18" charset="2"/>
        <a:buChar char="8"/>
        <a:defRPr sz="1400">
          <a:solidFill>
            <a:schemeClr val="folHlink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../../../Programas/TurningPoint/2003/Questions.html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as/TurningPoint/2003/Questions.html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as/TurningPoint/2003/Questions.html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as/TurningPoint/2003/Questions.html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as/TurningPoint/2003/Questions.html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as/TurningPoint/2003/Questions.html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as/TurningPoint/2003/Questions.html" TargetMode="Externa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as/TurningPoint/2003/Questions.html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as/TurningPoint/2003/Questions.html" TargetMode="Externa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as/TurningPoint/2003/Questions.html" TargetMode="Externa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as/TurningPoint/2003/Questions.html" TargetMode="Externa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as/TurningPoint/2003/Questions.html" TargetMode="Externa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as/TurningPoint/2003/Questions.html" TargetMode="Externa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as/TurningPoint/2003/Questions.html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gramas/TurningPoint/2003/Questions.html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B1E0ED-AC18-4DEE-8CC4-1FD09C23955E}" type="slidenum">
              <a:rPr lang="pt-PT" altLang="en-US" sz="1400" smtClean="0">
                <a:solidFill>
                  <a:srgbClr val="C0C0C0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t-PT" altLang="en-US" sz="1400" smtClean="0">
              <a:solidFill>
                <a:srgbClr val="C0C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70370" name="Rectangle 2"/>
          <p:cNvSpPr>
            <a:spLocks noChangeArrowheads="1"/>
          </p:cNvSpPr>
          <p:nvPr/>
        </p:nvSpPr>
        <p:spPr bwMode="auto">
          <a:xfrm>
            <a:off x="4860925" y="2967038"/>
            <a:ext cx="184150" cy="923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0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942388" y="254000"/>
            <a:ext cx="41275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pt-PT" alt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0</a:t>
            </a:r>
          </a:p>
        </p:txBody>
      </p:sp>
      <p:sp>
        <p:nvSpPr>
          <p:cNvPr id="9221" name="Text Box 4" descr="Papel de carta especial"/>
          <p:cNvSpPr txBox="1">
            <a:spLocks noChangeArrowheads="1"/>
          </p:cNvSpPr>
          <p:nvPr/>
        </p:nvSpPr>
        <p:spPr bwMode="auto">
          <a:xfrm>
            <a:off x="6980238" y="6508750"/>
            <a:ext cx="2808287" cy="304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pt-PT" altLang="en-US" sz="1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www.dynargie.pt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0" y="3500438"/>
            <a:ext cx="9906000" cy="335756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51" name="Picture 6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343525" y="6237288"/>
            <a:ext cx="4289425" cy="412750"/>
          </a:xfrm>
        </p:spPr>
      </p:pic>
      <p:sp>
        <p:nvSpPr>
          <p:cNvPr id="9226" name="Rectangle 7"/>
          <p:cNvSpPr>
            <a:spLocks noChangeArrowheads="1"/>
          </p:cNvSpPr>
          <p:nvPr/>
        </p:nvSpPr>
        <p:spPr bwMode="auto">
          <a:xfrm>
            <a:off x="0" y="2897188"/>
            <a:ext cx="9906000" cy="963612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pt-PT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STRATEGIC PLANNING</a:t>
            </a:r>
            <a:endParaRPr lang="pt-PT" alt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sym typeface="Symbol" pitchFamily="18" charset="2"/>
            </a:endParaRPr>
          </a:p>
        </p:txBody>
      </p:sp>
      <p:pic>
        <p:nvPicPr>
          <p:cNvPr id="6153" name="Picture 41" descr="C:\Users\obedat\Pictures\AlGiha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7025" y="1395413"/>
            <a:ext cx="41624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22A50F-1E74-4BA5-968A-9F81DA662170}" type="slidenum">
              <a:rPr lang="pt-PT" altLang="en-US" sz="1400" smtClean="0">
                <a:solidFill>
                  <a:srgbClr val="C0C0C0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pt-PT" altLang="en-US" sz="1400" smtClean="0">
              <a:solidFill>
                <a:srgbClr val="C0C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2370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942388" y="254000"/>
            <a:ext cx="41275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PT" sz="14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0</a:t>
            </a:r>
          </a:p>
        </p:txBody>
      </p:sp>
      <p:sp>
        <p:nvSpPr>
          <p:cNvPr id="15364" name="Text Box 79"/>
          <p:cNvSpPr txBox="1">
            <a:spLocks noChangeArrowheads="1"/>
          </p:cNvSpPr>
          <p:nvPr/>
        </p:nvSpPr>
        <p:spPr bwMode="auto">
          <a:xfrm>
            <a:off x="398463" y="379413"/>
            <a:ext cx="6427787" cy="461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GB" alt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COMMENTS ON VISION</a:t>
            </a:r>
          </a:p>
        </p:txBody>
      </p:sp>
      <p:sp>
        <p:nvSpPr>
          <p:cNvPr id="15365" name="ZoneTexte 38"/>
          <p:cNvSpPr txBox="1">
            <a:spLocks noChangeArrowheads="1"/>
          </p:cNvSpPr>
          <p:nvPr/>
        </p:nvSpPr>
        <p:spPr bwMode="auto">
          <a:xfrm>
            <a:off x="1092200" y="1825625"/>
            <a:ext cx="7642225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GB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endParaRPr lang="en-GB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endParaRPr lang="en-GB" altLang="en-US" dirty="0" smtClean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6238" y="1214438"/>
            <a:ext cx="4233862" cy="5016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WELL STRUCTURED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Organization chart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description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Skill manpower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requirements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 Channel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meetings with fixed agenda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 reporting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Authorization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Flexible Structure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STEADILY GROWING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 driven management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Independent business units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development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Unified procedures and control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Reliable and strong ERP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Centralized financing platform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Cash pooling </a:t>
            </a:r>
          </a:p>
          <a:p>
            <a:pPr>
              <a:defRPr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1525" y="1149350"/>
            <a:ext cx="5402263" cy="55086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 BY SKILLED TEAM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Organization and level of authority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of managers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Improving management skills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Objectives and Performance Appraisal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PROVIDING INNOVATIVE SOLUTIONS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products, new technology, new services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Establish process for innovation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to establish exchange and share knowledge</a:t>
            </a:r>
          </a:p>
          <a:p>
            <a:pPr>
              <a:defRPr/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 FRIENDLY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Provide, propose &amp; promote eco friendly solutions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environment factors into procurement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awareness inside the group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SAUDI ARABIA AND MIDDLE EAST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global players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markets?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 assessment is necessary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partner to screen market and establish ourselves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1ADF37-6A51-4609-AF02-412BDFDAB9EC}" type="slidenum">
              <a:rPr lang="pt-PT" altLang="en-US" sz="1400" smtClean="0">
                <a:solidFill>
                  <a:srgbClr val="C0C0C0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pt-PT" altLang="en-US" sz="1400" smtClean="0">
              <a:solidFill>
                <a:srgbClr val="C0C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2370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942388" y="254000"/>
            <a:ext cx="41275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PT" sz="14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0</a:t>
            </a:r>
          </a:p>
        </p:txBody>
      </p:sp>
      <p:sp>
        <p:nvSpPr>
          <p:cNvPr id="16388" name="Text Box 79"/>
          <p:cNvSpPr txBox="1">
            <a:spLocks noChangeArrowheads="1"/>
          </p:cNvSpPr>
          <p:nvPr/>
        </p:nvSpPr>
        <p:spPr bwMode="auto">
          <a:xfrm>
            <a:off x="398463" y="379413"/>
            <a:ext cx="6427787" cy="461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GB" alt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MISSION</a:t>
            </a:r>
          </a:p>
        </p:txBody>
      </p:sp>
      <p:sp>
        <p:nvSpPr>
          <p:cNvPr id="16389" name="ZoneTexte 38"/>
          <p:cNvSpPr txBox="1">
            <a:spLocks noChangeArrowheads="1"/>
          </p:cNvSpPr>
          <p:nvPr/>
        </p:nvSpPr>
        <p:spPr bwMode="auto">
          <a:xfrm>
            <a:off x="510988" y="881610"/>
            <a:ext cx="886609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“We provide”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	To our clients,  high quality &amp; cost effective innovative 	products &amp; services in full respect of our commitments.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	To our employees, a motivating environment and an 	opportunity to grow, sharing knowledge and best practices.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CH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	To </a:t>
            </a:r>
            <a:r>
              <a:rPr lang="fr-CH" altLang="en-US" sz="2400" i="1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our</a:t>
            </a:r>
            <a:r>
              <a:rPr lang="fr-CH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fr-CH" altLang="en-US" sz="2400" i="1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community</a:t>
            </a:r>
            <a:r>
              <a:rPr lang="fr-CH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, a </a:t>
            </a:r>
            <a:r>
              <a:rPr lang="fr-CH" altLang="en-US" sz="2400" i="1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sustainable</a:t>
            </a:r>
            <a:r>
              <a:rPr lang="fr-CH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support and a contribution 	to the </a:t>
            </a:r>
            <a:r>
              <a:rPr lang="fr-CH" altLang="en-US" sz="2400" i="1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development</a:t>
            </a:r>
            <a:r>
              <a:rPr lang="fr-CH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of the society .</a:t>
            </a:r>
            <a:r>
              <a:rPr lang="en-US" alt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endParaRPr lang="ar-SA" altLang="en-US" sz="2400" i="1" dirty="0">
              <a:solidFill>
                <a:schemeClr val="tx1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ctr" rtl="1">
              <a:spcBef>
                <a:spcPct val="0"/>
              </a:spcBef>
              <a:buFontTx/>
              <a:buNone/>
            </a:pPr>
            <a:r>
              <a:rPr lang="ar-SA" alt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مهمتنا</a:t>
            </a:r>
            <a:endParaRPr lang="en-US" alt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 rtl="1">
              <a:spcBef>
                <a:spcPct val="0"/>
              </a:spcBef>
              <a:buFontTx/>
              <a:buNone/>
            </a:pPr>
            <a:r>
              <a:rPr lang="ar-SA" alt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لعملائنا </a:t>
            </a:r>
            <a:r>
              <a:rPr lang="ar-SA" alt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:-  </a:t>
            </a:r>
            <a:r>
              <a:rPr lang="ar-SA" alt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الوفاء بكامل إلتزاماتنا التعاقدية بأعلى معايير الجودة وبتكلفة تنافسية وحلول خلاقة</a:t>
            </a:r>
            <a:endParaRPr lang="en-US" alt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 rtl="1">
              <a:spcBef>
                <a:spcPct val="0"/>
              </a:spcBef>
              <a:buFontTx/>
              <a:buNone/>
            </a:pPr>
            <a:r>
              <a:rPr lang="ar-SA" alt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لمنسوبينا </a:t>
            </a:r>
            <a:r>
              <a:rPr lang="ar-SA" alt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:- </a:t>
            </a:r>
            <a:r>
              <a:rPr lang="ar-SA" alt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المحافظة على بيئة عمل محفزة للتطور الوظيفي </a:t>
            </a:r>
            <a:r>
              <a:rPr lang="ar-SA" alt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تتيح مشاركة المعرفة  </a:t>
            </a:r>
            <a:r>
              <a:rPr lang="ar-SA" alt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وتبني افضل سبل الأداء</a:t>
            </a:r>
            <a:endParaRPr lang="en-US" alt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 rtl="1">
              <a:spcBef>
                <a:spcPct val="0"/>
              </a:spcBef>
              <a:buFontTx/>
              <a:buNone/>
            </a:pPr>
            <a:r>
              <a:rPr lang="ar-SA" alt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لمجتمعنا :- المساهمة الدائمة </a:t>
            </a:r>
            <a:r>
              <a:rPr lang="ar-SA" alt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والفعالة في تنمية </a:t>
            </a:r>
            <a:r>
              <a:rPr lang="ar-SA" alt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المجتمع .</a:t>
            </a:r>
            <a:endParaRPr lang="en-US" alt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i="1" dirty="0">
              <a:solidFill>
                <a:schemeClr val="tx1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02745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81875" y="7620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D5560D-17D8-4F7B-8046-A226CD32C976}" type="slidenum">
              <a:rPr lang="en-US" altLang="en-US" sz="1400" smtClean="0">
                <a:solidFill>
                  <a:srgbClr val="C0C0C0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solidFill>
                <a:srgbClr val="C0C0C0"/>
              </a:solidFill>
            </a:endParaRPr>
          </a:p>
        </p:txBody>
      </p:sp>
      <p:sp>
        <p:nvSpPr>
          <p:cNvPr id="17411" name="Espace réservé du numéro de diapositive 3"/>
          <p:cNvSpPr txBox="1">
            <a:spLocks noGrp="1"/>
          </p:cNvSpPr>
          <p:nvPr/>
        </p:nvSpPr>
        <p:spPr bwMode="auto">
          <a:xfrm>
            <a:off x="7381875" y="7620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E6C7444-00C5-4179-A00F-93FF8623A7A1}" type="slidenum">
              <a:rPr lang="en-US" altLang="en-US" sz="1400">
                <a:solidFill>
                  <a:srgbClr val="C0C0C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rgbClr val="C0C0C0"/>
              </a:solidFill>
            </a:endParaRPr>
          </a:p>
        </p:txBody>
      </p:sp>
      <p:sp>
        <p:nvSpPr>
          <p:cNvPr id="17412" name="Rectangle 13"/>
          <p:cNvSpPr txBox="1">
            <a:spLocks noChangeArrowheads="1"/>
          </p:cNvSpPr>
          <p:nvPr/>
        </p:nvSpPr>
        <p:spPr bwMode="auto">
          <a:xfrm>
            <a:off x="603250" y="246063"/>
            <a:ext cx="930275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2400">
                <a:solidFill>
                  <a:srgbClr val="FF9933"/>
                </a:solidFill>
                <a:latin typeface="Tahoma" panose="020B0604030504040204" pitchFamily="34" charset="0"/>
              </a:rPr>
              <a:t>VALUES</a:t>
            </a:r>
            <a:endParaRPr lang="en-US" altLang="en-US" sz="2400" b="1">
              <a:solidFill>
                <a:srgbClr val="FF9933"/>
              </a:solidFill>
            </a:endParaRPr>
          </a:p>
        </p:txBody>
      </p:sp>
      <p:sp>
        <p:nvSpPr>
          <p:cNvPr id="14" name="Triangle isocèle 13"/>
          <p:cNvSpPr/>
          <p:nvPr/>
        </p:nvSpPr>
        <p:spPr bwMode="auto">
          <a:xfrm>
            <a:off x="4208463" y="2341563"/>
            <a:ext cx="3629025" cy="3797300"/>
          </a:xfrm>
          <a:prstGeom prst="triangl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4" name="ZoneTexte 18"/>
          <p:cNvSpPr txBox="1">
            <a:spLocks noChangeArrowheads="1"/>
          </p:cNvSpPr>
          <p:nvPr/>
        </p:nvSpPr>
        <p:spPr bwMode="auto">
          <a:xfrm>
            <a:off x="3265488" y="3813175"/>
            <a:ext cx="137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CH" altLang="en-US" sz="1600" b="1">
                <a:solidFill>
                  <a:schemeClr val="bg1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Succès d’équipe</a:t>
            </a:r>
          </a:p>
        </p:txBody>
      </p:sp>
      <p:sp>
        <p:nvSpPr>
          <p:cNvPr id="20" name="Flèche vers le haut 19"/>
          <p:cNvSpPr/>
          <p:nvPr/>
        </p:nvSpPr>
        <p:spPr bwMode="auto">
          <a:xfrm>
            <a:off x="3881438" y="2649538"/>
            <a:ext cx="158750" cy="784225"/>
          </a:xfrm>
          <a:prstGeom prst="up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lèche vers le haut 20"/>
          <p:cNvSpPr/>
          <p:nvPr/>
        </p:nvSpPr>
        <p:spPr bwMode="auto">
          <a:xfrm rot="-7800000">
            <a:off x="2840038" y="4397375"/>
            <a:ext cx="158750" cy="784225"/>
          </a:xfrm>
          <a:prstGeom prst="up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lèche vers le haut 21"/>
          <p:cNvSpPr/>
          <p:nvPr/>
        </p:nvSpPr>
        <p:spPr bwMode="auto">
          <a:xfrm rot="7800000">
            <a:off x="4864101" y="4322762"/>
            <a:ext cx="158750" cy="784225"/>
          </a:xfrm>
          <a:prstGeom prst="up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xmlns="" val="3120452413"/>
              </p:ext>
            </p:extLst>
          </p:nvPr>
        </p:nvGraphicFramePr>
        <p:xfrm>
          <a:off x="555158" y="762000"/>
          <a:ext cx="8764867" cy="5217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81875" y="7620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911416-474F-4BC8-AEE9-5B912435B451}" type="slidenum">
              <a:rPr lang="en-US" altLang="en-US" sz="1400" smtClean="0">
                <a:solidFill>
                  <a:srgbClr val="C0C0C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solidFill>
                <a:srgbClr val="C0C0C0"/>
              </a:solidFill>
            </a:endParaRPr>
          </a:p>
        </p:txBody>
      </p:sp>
      <p:sp>
        <p:nvSpPr>
          <p:cNvPr id="18435" name="Espace réservé du numéro de diapositive 3"/>
          <p:cNvSpPr txBox="1">
            <a:spLocks noGrp="1"/>
          </p:cNvSpPr>
          <p:nvPr/>
        </p:nvSpPr>
        <p:spPr bwMode="auto">
          <a:xfrm>
            <a:off x="7381875" y="7620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854397-7EC6-4DB7-822A-F8328384E1A0}" type="slidenum">
              <a:rPr lang="en-US" altLang="en-US" sz="1400">
                <a:solidFill>
                  <a:srgbClr val="C0C0C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rgbClr val="C0C0C0"/>
              </a:solidFill>
            </a:endParaRPr>
          </a:p>
        </p:txBody>
      </p:sp>
      <p:sp>
        <p:nvSpPr>
          <p:cNvPr id="18436" name="Rectangle 13"/>
          <p:cNvSpPr txBox="1">
            <a:spLocks noChangeArrowheads="1"/>
          </p:cNvSpPr>
          <p:nvPr/>
        </p:nvSpPr>
        <p:spPr bwMode="auto">
          <a:xfrm>
            <a:off x="603250" y="246063"/>
            <a:ext cx="930275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2400">
                <a:solidFill>
                  <a:srgbClr val="FF9933"/>
                </a:solidFill>
                <a:latin typeface="Tahoma" panose="020B0604030504040204" pitchFamily="34" charset="0"/>
              </a:rPr>
              <a:t>VALUES</a:t>
            </a:r>
            <a:endParaRPr lang="en-US" altLang="en-US" sz="2400" b="1">
              <a:solidFill>
                <a:srgbClr val="FF9933"/>
              </a:solidFill>
            </a:endParaRPr>
          </a:p>
        </p:txBody>
      </p:sp>
      <p:sp>
        <p:nvSpPr>
          <p:cNvPr id="14" name="Triangle isocèle 13"/>
          <p:cNvSpPr/>
          <p:nvPr/>
        </p:nvSpPr>
        <p:spPr bwMode="auto">
          <a:xfrm>
            <a:off x="4208463" y="2341563"/>
            <a:ext cx="3629025" cy="3797300"/>
          </a:xfrm>
          <a:prstGeom prst="triangl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8" name="ZoneTexte 18"/>
          <p:cNvSpPr txBox="1">
            <a:spLocks noChangeArrowheads="1"/>
          </p:cNvSpPr>
          <p:nvPr/>
        </p:nvSpPr>
        <p:spPr bwMode="auto">
          <a:xfrm>
            <a:off x="3265488" y="3813175"/>
            <a:ext cx="137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CH" altLang="en-US" sz="1600" b="1">
                <a:solidFill>
                  <a:schemeClr val="bg1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Succès d’équipe</a:t>
            </a:r>
          </a:p>
        </p:txBody>
      </p:sp>
      <p:sp>
        <p:nvSpPr>
          <p:cNvPr id="20" name="Flèche vers le haut 19"/>
          <p:cNvSpPr/>
          <p:nvPr/>
        </p:nvSpPr>
        <p:spPr bwMode="auto">
          <a:xfrm>
            <a:off x="3881438" y="2649538"/>
            <a:ext cx="158750" cy="784225"/>
          </a:xfrm>
          <a:prstGeom prst="up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lèche vers le haut 20"/>
          <p:cNvSpPr/>
          <p:nvPr/>
        </p:nvSpPr>
        <p:spPr bwMode="auto">
          <a:xfrm rot="-7800000">
            <a:off x="2840038" y="4397375"/>
            <a:ext cx="158750" cy="784225"/>
          </a:xfrm>
          <a:prstGeom prst="up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lèche vers le haut 21"/>
          <p:cNvSpPr/>
          <p:nvPr/>
        </p:nvSpPr>
        <p:spPr bwMode="auto">
          <a:xfrm rot="7800000">
            <a:off x="4864101" y="4322762"/>
            <a:ext cx="158750" cy="784225"/>
          </a:xfrm>
          <a:prstGeom prst="up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3588" y="912813"/>
          <a:ext cx="8497887" cy="5459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168"/>
                <a:gridCol w="6674719"/>
              </a:tblGrid>
              <a:tr h="399682">
                <a:tc>
                  <a:txBody>
                    <a:bodyPr/>
                    <a:lstStyle/>
                    <a:p>
                      <a:pPr algn="ctr"/>
                      <a:r>
                        <a:rPr lang="fr-CH" sz="1800" dirty="0" smtClean="0"/>
                        <a:t>VALUE</a:t>
                      </a:r>
                      <a:endParaRPr lang="en-US" sz="18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800" dirty="0" smtClean="0"/>
                        <a:t>SOME</a:t>
                      </a:r>
                      <a:r>
                        <a:rPr lang="fr-CH" sz="1800" baseline="0" dirty="0" smtClean="0"/>
                        <a:t> </a:t>
                      </a:r>
                      <a:r>
                        <a:rPr lang="fr-CH" sz="1800" dirty="0" smtClean="0"/>
                        <a:t>MEANINGS</a:t>
                      </a:r>
                      <a:endParaRPr lang="en-US" sz="1800" dirty="0"/>
                    </a:p>
                  </a:txBody>
                  <a:tcPr marL="91439" marR="91439" marT="45725" marB="45725"/>
                </a:tc>
              </a:tr>
              <a:tr h="10287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noProof="0" dirty="0" smtClean="0"/>
                        <a:t>Transparency</a:t>
                      </a:r>
                    </a:p>
                    <a:p>
                      <a:pPr algn="ctr"/>
                      <a:endParaRPr lang="en-US" sz="1400" i="1" noProof="0" dirty="0"/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Say what you do.</a:t>
                      </a:r>
                      <a:r>
                        <a:rPr lang="en-US" sz="1400" baseline="0" noProof="0" dirty="0" smtClean="0"/>
                        <a:t> Do what you say. </a:t>
                      </a:r>
                    </a:p>
                    <a:p>
                      <a:r>
                        <a:rPr lang="en-US" sz="1400" baseline="0" noProof="0" dirty="0" smtClean="0"/>
                        <a:t>No hidden agenda. No hidden topics.</a:t>
                      </a:r>
                    </a:p>
                    <a:p>
                      <a:r>
                        <a:rPr lang="en-US" sz="1400" baseline="0" noProof="0" dirty="0" smtClean="0"/>
                        <a:t>Be yourself. Speak the truth. </a:t>
                      </a:r>
                    </a:p>
                    <a:p>
                      <a:r>
                        <a:rPr lang="en-US" sz="1400" baseline="0" noProof="0" dirty="0" smtClean="0"/>
                        <a:t>Communicate on complete picture. No unnecessary retention of information. </a:t>
                      </a:r>
                      <a:endParaRPr lang="en-US" sz="1400" noProof="0" dirty="0"/>
                    </a:p>
                  </a:txBody>
                  <a:tcPr marL="91439" marR="91439" marT="45725" marB="45725"/>
                </a:tc>
              </a:tr>
              <a:tr h="1028694">
                <a:tc>
                  <a:txBody>
                    <a:bodyPr/>
                    <a:lstStyle/>
                    <a:p>
                      <a:pPr algn="ctr"/>
                      <a:r>
                        <a:rPr lang="en-US" sz="1400" i="1" noProof="0" dirty="0" smtClean="0"/>
                        <a:t>Fairness</a:t>
                      </a:r>
                      <a:endParaRPr lang="en-US" sz="1400" i="1" noProof="0" dirty="0"/>
                    </a:p>
                  </a:txBody>
                  <a:tcPr marL="91439" marR="91439" marT="45715" marB="45715" anchor="ctr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 fair with the company and other people. No favoritism.</a:t>
                      </a:r>
                    </a:p>
                    <a:p>
                      <a:r>
                        <a:rPr lang="en-US" sz="1400" baseline="0" noProof="0" dirty="0" smtClean="0"/>
                        <a:t>Be loyal to the values, to ideas and to people.</a:t>
                      </a:r>
                    </a:p>
                    <a:p>
                      <a:r>
                        <a:rPr lang="en-US" sz="1400" baseline="0" noProof="0" dirty="0" smtClean="0"/>
                        <a:t>Treat people equally.</a:t>
                      </a:r>
                    </a:p>
                    <a:p>
                      <a:r>
                        <a:rPr lang="en-US" sz="1400" noProof="0" dirty="0" smtClean="0"/>
                        <a:t>Reward achievements</a:t>
                      </a:r>
                      <a:r>
                        <a:rPr lang="fr-CH" sz="1400" noProof="0" dirty="0" smtClean="0"/>
                        <a:t>. </a:t>
                      </a:r>
                      <a:endParaRPr lang="en-US" sz="1400" noProof="0" dirty="0"/>
                    </a:p>
                  </a:txBody>
                  <a:tcPr marL="91439" marR="91439" marT="45715" marB="45715"/>
                </a:tc>
              </a:tr>
              <a:tr h="1028716">
                <a:tc>
                  <a:txBody>
                    <a:bodyPr/>
                    <a:lstStyle/>
                    <a:p>
                      <a:pPr algn="ctr"/>
                      <a:r>
                        <a:rPr lang="en-US" sz="1400" i="1" noProof="0" dirty="0" smtClean="0"/>
                        <a:t>Self-Discipline </a:t>
                      </a:r>
                      <a:endParaRPr lang="en-US" sz="1400" i="1" noProof="0" dirty="0"/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Ability to obtain from yourself what you request from others.</a:t>
                      </a:r>
                    </a:p>
                    <a:p>
                      <a:r>
                        <a:rPr lang="en-US" sz="1400" noProof="0" dirty="0" smtClean="0"/>
                        <a:t>Respect your commitments.</a:t>
                      </a:r>
                    </a:p>
                    <a:p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 from your mistakes and failures</a:t>
                      </a:r>
                      <a:r>
                        <a:rPr lang="fr-CH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Don’t get unnecessary emotional.</a:t>
                      </a:r>
                      <a:endParaRPr lang="en-US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/>
                </a:tc>
              </a:tr>
              <a:tr h="944890">
                <a:tc>
                  <a:txBody>
                    <a:bodyPr/>
                    <a:lstStyle/>
                    <a:p>
                      <a:pPr algn="ctr"/>
                      <a:r>
                        <a:rPr lang="fr-CH" sz="1400" i="1" dirty="0" smtClean="0"/>
                        <a:t>Solution </a:t>
                      </a:r>
                      <a:r>
                        <a:rPr lang="fr-CH" sz="1400" i="1" dirty="0" err="1" smtClean="0"/>
                        <a:t>Oriented</a:t>
                      </a:r>
                      <a:r>
                        <a:rPr lang="fr-CH" sz="1400" i="1" dirty="0" smtClean="0"/>
                        <a:t> </a:t>
                      </a:r>
                      <a:endParaRPr lang="en-US" sz="1400" i="1" dirty="0"/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Come</a:t>
                      </a:r>
                      <a:r>
                        <a:rPr lang="en-US" sz="1400" baseline="0" noProof="0" dirty="0" smtClean="0"/>
                        <a:t> with solutions, not only with problems.</a:t>
                      </a:r>
                    </a:p>
                    <a:p>
                      <a:r>
                        <a:rPr lang="en-US" sz="1400" baseline="0" noProof="0" dirty="0" smtClean="0"/>
                        <a:t>Every problem has a solution.</a:t>
                      </a:r>
                    </a:p>
                    <a:p>
                      <a:r>
                        <a:rPr lang="en-US" sz="1400" noProof="0" dirty="0" smtClean="0"/>
                        <a:t>Explore innovative solutions which satisfy the client</a:t>
                      </a:r>
                      <a:r>
                        <a:rPr lang="fr-CH" sz="1400" noProof="0" dirty="0" smtClean="0"/>
                        <a:t>.</a:t>
                      </a:r>
                    </a:p>
                    <a:p>
                      <a:r>
                        <a:rPr lang="en-US" sz="1400" noProof="0" dirty="0" smtClean="0"/>
                        <a:t>Demonstrate</a:t>
                      </a:r>
                      <a:r>
                        <a:rPr lang="en-US" sz="1400" baseline="0" noProof="0" dirty="0" smtClean="0"/>
                        <a:t> a positive attitude.</a:t>
                      </a:r>
                      <a:endParaRPr lang="en-US" sz="1400" noProof="0" dirty="0"/>
                    </a:p>
                  </a:txBody>
                  <a:tcPr marL="91439" marR="91439" marT="45725" marB="45725"/>
                </a:tc>
              </a:tr>
              <a:tr h="1028716">
                <a:tc>
                  <a:txBody>
                    <a:bodyPr/>
                    <a:lstStyle/>
                    <a:p>
                      <a:pPr algn="ctr"/>
                      <a:r>
                        <a:rPr lang="fr-CH" sz="1400" i="1" dirty="0" smtClean="0"/>
                        <a:t>Team spirit</a:t>
                      </a:r>
                      <a:endParaRPr lang="en-US" sz="1400" i="1" dirty="0"/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 smtClean="0"/>
                        <a:t>Add the individual capacities.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 smtClean="0"/>
                        <a:t>Go all </a:t>
                      </a:r>
                      <a:r>
                        <a:rPr lang="en-US" sz="1400" noProof="0" dirty="0" smtClean="0"/>
                        <a:t>to the same direction.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 smtClean="0"/>
                        <a:t>The team is richer and building together is nicer. </a:t>
                      </a:r>
                      <a:endParaRPr lang="en-US" sz="1400" noProof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We win together, we loose together.</a:t>
                      </a:r>
                      <a:r>
                        <a:rPr lang="en-US" sz="1400" baseline="0" noProof="0" dirty="0" smtClean="0"/>
                        <a:t> </a:t>
                      </a:r>
                      <a:endParaRPr lang="en-US" sz="1400" noProof="0" dirty="0" smtClean="0"/>
                    </a:p>
                  </a:txBody>
                  <a:tcPr marL="91439" marR="91439" marT="45725" marB="45725"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33425" y="115888"/>
            <a:ext cx="8420100" cy="627062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fr-CH" altLang="en-US" sz="2800" smtClean="0"/>
              <a:t>VALUES TEAM CHARTER</a:t>
            </a:r>
            <a:endParaRPr lang="en-US" altLang="en-US" sz="2800" smtClean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812800" y="1477963"/>
            <a:ext cx="8391525" cy="571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287" tIns="53643" rIns="107287" bIns="53643">
            <a:spAutoFit/>
          </a:bodyPr>
          <a:lstStyle>
            <a:lvl1pPr marL="334963" indent="-334963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</a:t>
            </a: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have no </a:t>
            </a: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hidden agenda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state all facts only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openly discuss ideas and thoughts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communicate concerns objectively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accept objective criticism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do not consider personal gains/loss when I make decisions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</a:t>
            </a: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 not compromise on quality</a:t>
            </a:r>
            <a:endParaRPr lang="en-GB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2727325" y="968375"/>
            <a:ext cx="389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CH" altLang="en-US" sz="2800" b="1">
                <a:solidFill>
                  <a:schemeClr val="tx1"/>
                </a:solidFill>
                <a:latin typeface="Arial Narrow" panose="020B0606020202030204" pitchFamily="34" charset="0"/>
              </a:rPr>
              <a:t>Transparency</a:t>
            </a:r>
            <a:endParaRPr lang="en-US" altLang="en-US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33425" y="115888"/>
            <a:ext cx="8420100" cy="627062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fr-CH" altLang="en-US" sz="2800" smtClean="0"/>
              <a:t>VALUES TEAM CHARTER</a:t>
            </a:r>
            <a:endParaRPr lang="en-US" altLang="en-US" sz="2800" smtClean="0"/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812800" y="1477963"/>
            <a:ext cx="8044329" cy="441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287" tIns="53643" rIns="107287" bIns="53643">
            <a:spAutoFit/>
          </a:bodyPr>
          <a:lstStyle>
            <a:lvl1pPr marL="334963" indent="-334963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</a:t>
            </a: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am </a:t>
            </a: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always </a:t>
            </a: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objective</a:t>
            </a:r>
            <a:endParaRPr lang="en-GB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</a:t>
            </a: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 </a:t>
            </a: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not </a:t>
            </a: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act unjustly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 distribute work fairly based on capabilities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 evaluate others fairly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 treat others as I want to be treated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 do not take credit for other people work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 defend other peoples rights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484" name="TextBox 1"/>
          <p:cNvSpPr txBox="1">
            <a:spLocks noChangeArrowheads="1"/>
          </p:cNvSpPr>
          <p:nvPr/>
        </p:nvSpPr>
        <p:spPr bwMode="auto">
          <a:xfrm>
            <a:off x="2727325" y="968375"/>
            <a:ext cx="389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CH" altLang="en-US" sz="2800" b="1">
                <a:solidFill>
                  <a:schemeClr val="tx1"/>
                </a:solidFill>
                <a:latin typeface="Arial Narrow" panose="020B0606020202030204" pitchFamily="34" charset="0"/>
              </a:rPr>
              <a:t>Fairness</a:t>
            </a:r>
            <a:endParaRPr lang="en-US" altLang="en-US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33425" y="115888"/>
            <a:ext cx="8420100" cy="627062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fr-CH" altLang="en-US" sz="2800" smtClean="0"/>
              <a:t>VALUES TEAM CHARTER</a:t>
            </a:r>
            <a:endParaRPr lang="en-US" altLang="en-US" sz="2800" smtClean="0"/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812800" y="1477963"/>
            <a:ext cx="5790631" cy="527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287" tIns="53643" rIns="107287" bIns="53643">
            <a:spAutoFit/>
          </a:bodyPr>
          <a:lstStyle>
            <a:lvl1pPr marL="334963" indent="-334963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lead by example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</a:t>
            </a:r>
            <a:r>
              <a:rPr lang="en-GB" alt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honor</a:t>
            </a: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my commitments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maintain highest code of conduct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do not discuss private matters in </a:t>
            </a: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public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 set the goals and manage the time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 plan activities and set priorities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 am punctual and follow the rules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508" name="TextBox 1"/>
          <p:cNvSpPr txBox="1">
            <a:spLocks noChangeArrowheads="1"/>
          </p:cNvSpPr>
          <p:nvPr/>
        </p:nvSpPr>
        <p:spPr bwMode="auto">
          <a:xfrm>
            <a:off x="2795588" y="954088"/>
            <a:ext cx="389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CH" altLang="en-US" sz="28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Self-Discipline</a:t>
            </a:r>
            <a:endParaRPr lang="en-US" altLang="en-US" sz="2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33425" y="115888"/>
            <a:ext cx="8420100" cy="627062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fr-CH" altLang="en-US" sz="2800" smtClean="0"/>
              <a:t>VALUES TEAM CHARTER</a:t>
            </a:r>
            <a:endParaRPr lang="en-US" altLang="en-US" sz="2800" smtClean="0"/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812800" y="1477963"/>
            <a:ext cx="78835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287" tIns="53643" rIns="107287" bIns="53643">
            <a:spAutoFit/>
          </a:bodyPr>
          <a:lstStyle>
            <a:lvl1pPr marL="334963" indent="-334963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recognize that there is always several solutions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believe that my team can come up with better </a:t>
            </a:r>
            <a:r>
              <a:rPr lang="en-GB" altLang="en-US" sz="2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soultions</a:t>
            </a:r>
            <a:endParaRPr lang="en-GB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</a:t>
            </a: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am not </a:t>
            </a: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be demoralized by a problem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exist to solve problem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</a:t>
            </a: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tackle </a:t>
            </a: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any problem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ask for help to solve problems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enjoy providing solution to client problems</a:t>
            </a:r>
          </a:p>
        </p:txBody>
      </p:sp>
      <p:sp>
        <p:nvSpPr>
          <p:cNvPr id="22532" name="TextBox 1"/>
          <p:cNvSpPr txBox="1">
            <a:spLocks noChangeArrowheads="1"/>
          </p:cNvSpPr>
          <p:nvPr/>
        </p:nvSpPr>
        <p:spPr bwMode="auto">
          <a:xfrm>
            <a:off x="2727325" y="968375"/>
            <a:ext cx="389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CH" altLang="en-US" sz="2800" b="1">
                <a:solidFill>
                  <a:schemeClr val="tx1"/>
                </a:solidFill>
                <a:latin typeface="Arial Narrow" panose="020B0606020202030204" pitchFamily="34" charset="0"/>
              </a:rPr>
              <a:t>Solutions Oriented </a:t>
            </a:r>
            <a:endParaRPr lang="en-US" altLang="en-US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87363" y="115888"/>
            <a:ext cx="8420100" cy="627062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fr-CH" altLang="en-US" sz="2800" smtClean="0"/>
              <a:t>VALUES TEAM CHARTER </a:t>
            </a:r>
            <a:endParaRPr lang="en-US" altLang="en-US" sz="2800" smtClean="0"/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812800" y="1736725"/>
            <a:ext cx="7421527" cy="484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287" tIns="53643" rIns="107287" bIns="53643">
            <a:spAutoFit/>
          </a:bodyPr>
          <a:lstStyle>
            <a:lvl1pPr marL="334963" indent="-334963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advocate “</a:t>
            </a:r>
            <a:r>
              <a:rPr lang="en-GB" alt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TEAM</a:t>
            </a: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” </a:t>
            </a:r>
            <a:r>
              <a:rPr lang="en-GB" alt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T</a:t>
            </a: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ogether </a:t>
            </a:r>
            <a:r>
              <a:rPr lang="en-GB" alt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E</a:t>
            </a: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veryone </a:t>
            </a:r>
            <a:r>
              <a:rPr lang="en-GB" alt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A</a:t>
            </a: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chieve </a:t>
            </a:r>
            <a:r>
              <a:rPr lang="en-GB" alt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M</a:t>
            </a: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ore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 </a:t>
            </a: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share knowledge with my team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recognize my team effort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</a:t>
            </a: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 not succeed </a:t>
            </a: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alone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 </a:t>
            </a: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support my </a:t>
            </a:r>
            <a:r>
              <a:rPr lang="en-GB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team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 respect my team abilities and diversity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 work with my team to be creative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2727325" y="968375"/>
            <a:ext cx="389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CH" altLang="en-US" sz="2800" b="1">
                <a:solidFill>
                  <a:schemeClr val="tx1"/>
                </a:solidFill>
                <a:latin typeface="Arial Narrow" panose="020B0606020202030204" pitchFamily="34" charset="0"/>
              </a:rPr>
              <a:t>Team Spirit</a:t>
            </a:r>
            <a:endParaRPr lang="en-US" altLang="en-US" sz="28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A509CC-3E29-44E5-AB27-B7D738592244}" type="slidenum">
              <a:rPr lang="pt-PT" altLang="en-US" smtClean="0">
                <a:ea typeface="ＭＳ Ｐゴシック" pitchFamily="34" charset="-128"/>
              </a:rPr>
              <a:pPr>
                <a:defRPr/>
              </a:pPr>
              <a:t>19</a:t>
            </a:fld>
            <a:endParaRPr lang="pt-PT" altLang="en-US" smtClean="0">
              <a:ea typeface="ＭＳ Ｐゴシック" pitchFamily="34" charset="-128"/>
            </a:endParaRPr>
          </a:p>
        </p:txBody>
      </p:sp>
      <p:sp>
        <p:nvSpPr>
          <p:cNvPr id="442370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942388" y="254000"/>
            <a:ext cx="41275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pt-PT" sz="14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0</a:t>
            </a:r>
          </a:p>
        </p:txBody>
      </p:sp>
      <p:sp>
        <p:nvSpPr>
          <p:cNvPr id="17412" name="Text Box 79"/>
          <p:cNvSpPr txBox="1">
            <a:spLocks noChangeArrowheads="1"/>
          </p:cNvSpPr>
          <p:nvPr/>
        </p:nvSpPr>
        <p:spPr bwMode="auto">
          <a:xfrm>
            <a:off x="398463" y="379413"/>
            <a:ext cx="6427787" cy="461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pPr algn="l">
              <a:defRPr/>
            </a:pPr>
            <a:r>
              <a:rPr lang="en-GB" altLang="en-US" dirty="0" smtClean="0">
                <a:solidFill>
                  <a:srgbClr val="FF9900"/>
                </a:solidFill>
                <a:latin typeface="Calibri" pitchFamily="34" charset="0"/>
              </a:rPr>
              <a:t>KEY STRATEGIC </a:t>
            </a:r>
            <a:r>
              <a:rPr lang="en-GB" altLang="en-US" dirty="0" smtClean="0">
                <a:solidFill>
                  <a:srgbClr val="FF9900"/>
                </a:solidFill>
                <a:latin typeface="Calibri" pitchFamily="34" charset="0"/>
              </a:rPr>
              <a:t>OBJECTIVES</a:t>
            </a:r>
            <a:endParaRPr lang="en-GB" altLang="en-US" dirty="0" smtClean="0">
              <a:solidFill>
                <a:srgbClr val="FF9900"/>
              </a:solidFill>
              <a:latin typeface="Calibri" pitchFamily="34" charset="0"/>
            </a:endParaRPr>
          </a:p>
        </p:txBody>
      </p:sp>
      <p:sp>
        <p:nvSpPr>
          <p:cNvPr id="29701" name="ZoneTexte 38"/>
          <p:cNvSpPr txBox="1">
            <a:spLocks noChangeArrowheads="1"/>
          </p:cNvSpPr>
          <p:nvPr/>
        </p:nvSpPr>
        <p:spPr bwMode="auto">
          <a:xfrm>
            <a:off x="398463" y="1180919"/>
            <a:ext cx="8999537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5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5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5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5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GB" altLang="en-US" sz="1800" dirty="0">
                <a:effectLst/>
                <a:latin typeface="Calibri" pitchFamily="34" charset="0"/>
                <a:cs typeface="Arial" charset="0"/>
              </a:rPr>
              <a:t> Implement a new ERP solution on a global platform and standardised processes</a:t>
            </a:r>
          </a:p>
          <a:p>
            <a:pPr marL="457200" indent="-457200" algn="l">
              <a:buFont typeface="+mj-lt"/>
              <a:buAutoNum type="arabicPeriod"/>
            </a:pPr>
            <a:endParaRPr lang="en-GB" altLang="en-US" sz="1800" dirty="0">
              <a:effectLst/>
              <a:latin typeface="Calibri" pitchFamily="34" charset="0"/>
              <a:cs typeface="Arial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altLang="en-US" sz="1800" dirty="0">
                <a:effectLst/>
                <a:latin typeface="Calibri" pitchFamily="34" charset="0"/>
                <a:cs typeface="Arial" charset="0"/>
              </a:rPr>
              <a:t>Capacity building for filing skills &amp; knowledge gaps</a:t>
            </a:r>
          </a:p>
          <a:p>
            <a:pPr marL="457200" indent="-457200" algn="l">
              <a:buFont typeface="+mj-lt"/>
              <a:buAutoNum type="arabicPeriod"/>
            </a:pPr>
            <a:endParaRPr lang="en-GB" altLang="en-US" sz="1800" dirty="0">
              <a:effectLst/>
              <a:latin typeface="Calibri" pitchFamily="34" charset="0"/>
              <a:cs typeface="Arial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altLang="en-US" sz="1800" dirty="0">
                <a:effectLst/>
                <a:latin typeface="Calibri" pitchFamily="34" charset="0"/>
                <a:cs typeface="Arial" charset="0"/>
              </a:rPr>
              <a:t>Build Centres of Excellence for sharing knowledge and expertise</a:t>
            </a:r>
          </a:p>
          <a:p>
            <a:pPr marL="457200" indent="-457200" algn="l">
              <a:buFont typeface="+mj-lt"/>
              <a:buAutoNum type="arabicPeriod"/>
            </a:pPr>
            <a:endParaRPr lang="en-GB" altLang="en-US" sz="1800" dirty="0">
              <a:effectLst/>
              <a:latin typeface="Calibri" pitchFamily="34" charset="0"/>
              <a:cs typeface="Arial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altLang="en-US" sz="1800" dirty="0">
                <a:effectLst/>
                <a:latin typeface="Calibri" pitchFamily="34" charset="0"/>
                <a:cs typeface="Arial" charset="0"/>
              </a:rPr>
              <a:t>Generate revenue issue from diversification ( Geography / clients / services)</a:t>
            </a:r>
          </a:p>
          <a:p>
            <a:pPr marL="457200" indent="-457200" algn="l">
              <a:buFont typeface="+mj-lt"/>
              <a:buAutoNum type="arabicPeriod"/>
            </a:pPr>
            <a:endParaRPr lang="en-GB" altLang="en-US" sz="1800" dirty="0">
              <a:effectLst/>
              <a:latin typeface="Calibri" pitchFamily="34" charset="0"/>
              <a:cs typeface="Arial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altLang="en-US" sz="1800" dirty="0">
                <a:effectLst/>
                <a:latin typeface="Calibri" pitchFamily="34" charset="0"/>
                <a:cs typeface="Arial" charset="0"/>
              </a:rPr>
              <a:t>Ensure steady organic growth (increase revenue by 30% per </a:t>
            </a:r>
            <a:r>
              <a:rPr lang="en-GB" altLang="en-US" sz="1800" dirty="0" smtClean="0">
                <a:effectLst/>
                <a:latin typeface="Calibri" pitchFamily="34" charset="0"/>
                <a:cs typeface="Arial" charset="0"/>
              </a:rPr>
              <a:t>annum &amp; </a:t>
            </a:r>
            <a:r>
              <a:rPr lang="en-GB" altLang="en-US" sz="1800" dirty="0">
                <a:effectLst/>
                <a:latin typeface="Calibri" pitchFamily="34" charset="0"/>
                <a:cs typeface="Arial" charset="0"/>
              </a:rPr>
              <a:t>regular </a:t>
            </a:r>
            <a:r>
              <a:rPr lang="en-GB" altLang="en-US" sz="1800" dirty="0" smtClean="0">
                <a:effectLst/>
                <a:latin typeface="Calibri" pitchFamily="34" charset="0"/>
                <a:cs typeface="Arial" charset="0"/>
              </a:rPr>
              <a:t>profit)</a:t>
            </a:r>
          </a:p>
          <a:p>
            <a:pPr marL="457200" indent="-457200" algn="l">
              <a:buFont typeface="+mj-lt"/>
              <a:buAutoNum type="arabicPeriod"/>
            </a:pPr>
            <a:endParaRPr lang="en-GB" altLang="en-US" sz="1800" dirty="0" smtClean="0">
              <a:effectLst/>
              <a:latin typeface="Calibri" pitchFamily="34" charset="0"/>
              <a:cs typeface="Arial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altLang="en-US" sz="1800" dirty="0" smtClean="0">
                <a:latin typeface="Calibri" pitchFamily="34" charset="0"/>
                <a:cs typeface="Arial" charset="0"/>
              </a:rPr>
              <a:t>Adapt support functions to the requirements of the group</a:t>
            </a:r>
          </a:p>
          <a:p>
            <a:pPr marL="457200" indent="-457200" algn="l">
              <a:buFont typeface="+mj-lt"/>
              <a:buAutoNum type="arabicPeriod"/>
            </a:pPr>
            <a:endParaRPr lang="en-GB" altLang="en-US" sz="1800" dirty="0">
              <a:latin typeface="Calibri" pitchFamily="34" charset="0"/>
              <a:cs typeface="Arial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altLang="en-US" sz="1800" dirty="0" smtClean="0">
                <a:latin typeface="Calibri" pitchFamily="34" charset="0"/>
                <a:cs typeface="Arial" charset="0"/>
              </a:rPr>
              <a:t>Maximize inter-group companies business</a:t>
            </a:r>
          </a:p>
          <a:p>
            <a:pPr marL="457200" indent="-457200" algn="l">
              <a:buFont typeface="+mj-lt"/>
              <a:buAutoNum type="arabicPeriod"/>
            </a:pPr>
            <a:endParaRPr lang="en-GB" altLang="en-US" sz="1800" dirty="0">
              <a:latin typeface="Calibri" pitchFamily="34" charset="0"/>
              <a:cs typeface="Arial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altLang="en-US" sz="1800" dirty="0" smtClean="0">
                <a:latin typeface="Calibri" pitchFamily="34" charset="0"/>
                <a:cs typeface="Arial" charset="0"/>
              </a:rPr>
              <a:t>Improve safe &amp; attractive work environment </a:t>
            </a:r>
          </a:p>
          <a:p>
            <a:pPr marL="457200" indent="-457200" algn="l">
              <a:buFont typeface="+mj-lt"/>
              <a:buAutoNum type="arabicPeriod"/>
            </a:pPr>
            <a:endParaRPr lang="en-GB" altLang="en-US" sz="1800" dirty="0">
              <a:effectLst/>
              <a:latin typeface="Calibri" pitchFamily="34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Advance group image with clients and </a:t>
            </a:r>
            <a:r>
              <a:rPr lang="en-GB" altLang="en-US" sz="1800" dirty="0" smtClean="0">
                <a:latin typeface="Calibri" panose="020F0502020204030204" pitchFamily="34" charset="0"/>
                <a:cs typeface="Arial" panose="020B0604020202020204" pitchFamily="34" charset="0"/>
              </a:rPr>
              <a:t>partners</a:t>
            </a:r>
            <a:endParaRPr lang="en-GB" alt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87801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8"/>
          <p:cNvGrpSpPr>
            <a:grpSpLocks noChangeAspect="1"/>
          </p:cNvGrpSpPr>
          <p:nvPr/>
        </p:nvGrpSpPr>
        <p:grpSpPr bwMode="auto">
          <a:xfrm>
            <a:off x="1149350" y="1023938"/>
            <a:ext cx="7737475" cy="5072062"/>
            <a:chOff x="836" y="769"/>
            <a:chExt cx="3949" cy="2805"/>
          </a:xfrm>
        </p:grpSpPr>
        <p:sp>
          <p:nvSpPr>
            <p:cNvPr id="11270" name="AutoShape 7"/>
            <p:cNvSpPr>
              <a:spLocks noChangeAspect="1" noChangeArrowheads="1" noTextEdit="1"/>
            </p:cNvSpPr>
            <p:nvPr/>
          </p:nvSpPr>
          <p:spPr bwMode="auto">
            <a:xfrm>
              <a:off x="1152" y="769"/>
              <a:ext cx="3633" cy="278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1" name="Rectangle 9"/>
            <p:cNvSpPr>
              <a:spLocks noChangeArrowheads="1"/>
            </p:cNvSpPr>
            <p:nvPr/>
          </p:nvSpPr>
          <p:spPr bwMode="auto">
            <a:xfrm>
              <a:off x="3955" y="3467"/>
              <a:ext cx="19" cy="10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1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 </a:t>
              </a:r>
              <a:endPara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04" name="Freeform 13"/>
            <p:cNvSpPr>
              <a:spLocks/>
            </p:cNvSpPr>
            <p:nvPr/>
          </p:nvSpPr>
          <p:spPr bwMode="auto">
            <a:xfrm rot="575335">
              <a:off x="3279" y="1718"/>
              <a:ext cx="579" cy="641"/>
            </a:xfrm>
            <a:custGeom>
              <a:avLst/>
              <a:gdLst>
                <a:gd name="T0" fmla="*/ 0 w 4819"/>
                <a:gd name="T1" fmla="*/ 0 h 5342"/>
                <a:gd name="T2" fmla="*/ 0 w 4819"/>
                <a:gd name="T3" fmla="*/ 0 h 5342"/>
                <a:gd name="T4" fmla="*/ 0 w 4819"/>
                <a:gd name="T5" fmla="*/ 0 h 5342"/>
                <a:gd name="T6" fmla="*/ 0 w 4819"/>
                <a:gd name="T7" fmla="*/ 0 h 5342"/>
                <a:gd name="T8" fmla="*/ 0 w 4819"/>
                <a:gd name="T9" fmla="*/ 0 h 5342"/>
                <a:gd name="T10" fmla="*/ 0 w 4819"/>
                <a:gd name="T11" fmla="*/ 0 h 5342"/>
                <a:gd name="T12" fmla="*/ 0 w 4819"/>
                <a:gd name="T13" fmla="*/ 0 h 5342"/>
                <a:gd name="T14" fmla="*/ 0 w 4819"/>
                <a:gd name="T15" fmla="*/ 0 h 5342"/>
                <a:gd name="T16" fmla="*/ 0 w 4819"/>
                <a:gd name="T17" fmla="*/ 0 h 5342"/>
                <a:gd name="T18" fmla="*/ 0 w 4819"/>
                <a:gd name="T19" fmla="*/ 0 h 53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19"/>
                <a:gd name="T31" fmla="*/ 0 h 5342"/>
                <a:gd name="T32" fmla="*/ 4819 w 4819"/>
                <a:gd name="T33" fmla="*/ 5342 h 53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19" h="5342">
                  <a:moveTo>
                    <a:pt x="1446" y="3137"/>
                  </a:moveTo>
                  <a:cubicBezTo>
                    <a:pt x="1417" y="3003"/>
                    <a:pt x="1381" y="2870"/>
                    <a:pt x="1339" y="2739"/>
                  </a:cubicBezTo>
                  <a:cubicBezTo>
                    <a:pt x="1169" y="2213"/>
                    <a:pt x="889" y="1730"/>
                    <a:pt x="520" y="1319"/>
                  </a:cubicBezTo>
                  <a:lnTo>
                    <a:pt x="1984" y="0"/>
                  </a:lnTo>
                  <a:cubicBezTo>
                    <a:pt x="2538" y="616"/>
                    <a:pt x="2957" y="1341"/>
                    <a:pt x="3213" y="2130"/>
                  </a:cubicBezTo>
                  <a:cubicBezTo>
                    <a:pt x="3277" y="2326"/>
                    <a:pt x="3331" y="2525"/>
                    <a:pt x="3373" y="2727"/>
                  </a:cubicBezTo>
                  <a:lnTo>
                    <a:pt x="4819" y="2420"/>
                  </a:lnTo>
                  <a:lnTo>
                    <a:pt x="2922" y="5342"/>
                  </a:lnTo>
                  <a:lnTo>
                    <a:pt x="0" y="3444"/>
                  </a:lnTo>
                  <a:lnTo>
                    <a:pt x="1446" y="3137"/>
                  </a:lnTo>
                  <a:close/>
                </a:path>
              </a:pathLst>
            </a:custGeom>
            <a:solidFill>
              <a:srgbClr val="BBE0E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7179" name="Group 18"/>
            <p:cNvGrpSpPr>
              <a:grpSpLocks/>
            </p:cNvGrpSpPr>
            <p:nvPr/>
          </p:nvGrpSpPr>
          <p:grpSpPr bwMode="auto">
            <a:xfrm>
              <a:off x="2858" y="2778"/>
              <a:ext cx="574" cy="532"/>
              <a:chOff x="2858" y="2778"/>
              <a:chExt cx="574" cy="532"/>
            </a:xfrm>
          </p:grpSpPr>
          <p:sp>
            <p:nvSpPr>
              <p:cNvPr id="11302" name="Freeform 16"/>
              <p:cNvSpPr>
                <a:spLocks/>
              </p:cNvSpPr>
              <p:nvPr/>
            </p:nvSpPr>
            <p:spPr bwMode="auto">
              <a:xfrm>
                <a:off x="2858" y="2778"/>
                <a:ext cx="574" cy="532"/>
              </a:xfrm>
              <a:custGeom>
                <a:avLst/>
                <a:gdLst>
                  <a:gd name="T0" fmla="*/ 0 w 4791"/>
                  <a:gd name="T1" fmla="*/ 0 h 4430"/>
                  <a:gd name="T2" fmla="*/ 0 w 4791"/>
                  <a:gd name="T3" fmla="*/ 0 h 4430"/>
                  <a:gd name="T4" fmla="*/ 0 w 4791"/>
                  <a:gd name="T5" fmla="*/ 0 h 4430"/>
                  <a:gd name="T6" fmla="*/ 0 w 4791"/>
                  <a:gd name="T7" fmla="*/ 0 h 4430"/>
                  <a:gd name="T8" fmla="*/ 0 w 4791"/>
                  <a:gd name="T9" fmla="*/ 0 h 4430"/>
                  <a:gd name="T10" fmla="*/ 0 w 4791"/>
                  <a:gd name="T11" fmla="*/ 0 h 4430"/>
                  <a:gd name="T12" fmla="*/ 0 w 4791"/>
                  <a:gd name="T13" fmla="*/ 0 h 4430"/>
                  <a:gd name="T14" fmla="*/ 0 w 4791"/>
                  <a:gd name="T15" fmla="*/ 0 h 4430"/>
                  <a:gd name="T16" fmla="*/ 0 w 4791"/>
                  <a:gd name="T17" fmla="*/ 0 h 4430"/>
                  <a:gd name="T18" fmla="*/ 0 w 4791"/>
                  <a:gd name="T19" fmla="*/ 0 h 44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791"/>
                  <a:gd name="T31" fmla="*/ 0 h 4430"/>
                  <a:gd name="T32" fmla="*/ 4791 w 4791"/>
                  <a:gd name="T33" fmla="*/ 4430 h 44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791" h="4430">
                    <a:moveTo>
                      <a:pt x="1641" y="1443"/>
                    </a:moveTo>
                    <a:cubicBezTo>
                      <a:pt x="1760" y="1374"/>
                      <a:pt x="1875" y="1299"/>
                      <a:pt x="1987" y="1218"/>
                    </a:cubicBezTo>
                    <a:cubicBezTo>
                      <a:pt x="2434" y="894"/>
                      <a:pt x="2807" y="478"/>
                      <a:pt x="3084" y="0"/>
                    </a:cubicBezTo>
                    <a:lnTo>
                      <a:pt x="4791" y="985"/>
                    </a:lnTo>
                    <a:cubicBezTo>
                      <a:pt x="4376" y="1703"/>
                      <a:pt x="3816" y="2326"/>
                      <a:pt x="3145" y="2812"/>
                    </a:cubicBezTo>
                    <a:cubicBezTo>
                      <a:pt x="2978" y="2934"/>
                      <a:pt x="2805" y="3046"/>
                      <a:pt x="2626" y="3149"/>
                    </a:cubicBezTo>
                    <a:lnTo>
                      <a:pt x="3365" y="4430"/>
                    </a:lnTo>
                    <a:lnTo>
                      <a:pt x="0" y="3528"/>
                    </a:lnTo>
                    <a:lnTo>
                      <a:pt x="902" y="163"/>
                    </a:lnTo>
                    <a:lnTo>
                      <a:pt x="1641" y="1443"/>
                    </a:lnTo>
                    <a:close/>
                  </a:path>
                </a:pathLst>
              </a:custGeom>
              <a:solidFill>
                <a:srgbClr val="BBE0E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03" name="Freeform 17"/>
              <p:cNvSpPr>
                <a:spLocks/>
              </p:cNvSpPr>
              <p:nvPr/>
            </p:nvSpPr>
            <p:spPr bwMode="auto">
              <a:xfrm>
                <a:off x="2858" y="2778"/>
                <a:ext cx="574" cy="532"/>
              </a:xfrm>
              <a:custGeom>
                <a:avLst/>
                <a:gdLst>
                  <a:gd name="T0" fmla="*/ 0 w 4791"/>
                  <a:gd name="T1" fmla="*/ 0 h 4430"/>
                  <a:gd name="T2" fmla="*/ 0 w 4791"/>
                  <a:gd name="T3" fmla="*/ 0 h 4430"/>
                  <a:gd name="T4" fmla="*/ 0 w 4791"/>
                  <a:gd name="T5" fmla="*/ 0 h 4430"/>
                  <a:gd name="T6" fmla="*/ 0 w 4791"/>
                  <a:gd name="T7" fmla="*/ 0 h 4430"/>
                  <a:gd name="T8" fmla="*/ 0 w 4791"/>
                  <a:gd name="T9" fmla="*/ 0 h 4430"/>
                  <a:gd name="T10" fmla="*/ 0 w 4791"/>
                  <a:gd name="T11" fmla="*/ 0 h 4430"/>
                  <a:gd name="T12" fmla="*/ 0 w 4791"/>
                  <a:gd name="T13" fmla="*/ 0 h 4430"/>
                  <a:gd name="T14" fmla="*/ 0 w 4791"/>
                  <a:gd name="T15" fmla="*/ 0 h 4430"/>
                  <a:gd name="T16" fmla="*/ 0 w 4791"/>
                  <a:gd name="T17" fmla="*/ 0 h 4430"/>
                  <a:gd name="T18" fmla="*/ 0 w 4791"/>
                  <a:gd name="T19" fmla="*/ 0 h 44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791"/>
                  <a:gd name="T31" fmla="*/ 0 h 4430"/>
                  <a:gd name="T32" fmla="*/ 4791 w 4791"/>
                  <a:gd name="T33" fmla="*/ 4430 h 44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791" h="4430">
                    <a:moveTo>
                      <a:pt x="1641" y="1443"/>
                    </a:moveTo>
                    <a:cubicBezTo>
                      <a:pt x="1760" y="1374"/>
                      <a:pt x="1875" y="1299"/>
                      <a:pt x="1987" y="1218"/>
                    </a:cubicBezTo>
                    <a:cubicBezTo>
                      <a:pt x="2434" y="894"/>
                      <a:pt x="2807" y="478"/>
                      <a:pt x="3084" y="0"/>
                    </a:cubicBezTo>
                    <a:lnTo>
                      <a:pt x="4791" y="985"/>
                    </a:lnTo>
                    <a:cubicBezTo>
                      <a:pt x="4376" y="1703"/>
                      <a:pt x="3816" y="2326"/>
                      <a:pt x="3145" y="2812"/>
                    </a:cubicBezTo>
                    <a:cubicBezTo>
                      <a:pt x="2978" y="2934"/>
                      <a:pt x="2805" y="3046"/>
                      <a:pt x="2626" y="3149"/>
                    </a:cubicBezTo>
                    <a:lnTo>
                      <a:pt x="3365" y="4430"/>
                    </a:lnTo>
                    <a:lnTo>
                      <a:pt x="0" y="3528"/>
                    </a:lnTo>
                    <a:lnTo>
                      <a:pt x="902" y="163"/>
                    </a:lnTo>
                    <a:lnTo>
                      <a:pt x="1641" y="1443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180" name="Group 21"/>
            <p:cNvGrpSpPr>
              <a:grpSpLocks/>
            </p:cNvGrpSpPr>
            <p:nvPr/>
          </p:nvGrpSpPr>
          <p:grpSpPr bwMode="auto">
            <a:xfrm>
              <a:off x="1649" y="2761"/>
              <a:ext cx="516" cy="475"/>
              <a:chOff x="1649" y="2761"/>
              <a:chExt cx="516" cy="475"/>
            </a:xfrm>
          </p:grpSpPr>
          <p:sp>
            <p:nvSpPr>
              <p:cNvPr id="11300" name="Freeform 19"/>
              <p:cNvSpPr>
                <a:spLocks/>
              </p:cNvSpPr>
              <p:nvPr/>
            </p:nvSpPr>
            <p:spPr bwMode="auto">
              <a:xfrm>
                <a:off x="1649" y="2761"/>
                <a:ext cx="516" cy="475"/>
              </a:xfrm>
              <a:custGeom>
                <a:avLst/>
                <a:gdLst>
                  <a:gd name="T0" fmla="*/ 0 w 4307"/>
                  <a:gd name="T1" fmla="*/ 0 h 3952"/>
                  <a:gd name="T2" fmla="*/ 0 w 4307"/>
                  <a:gd name="T3" fmla="*/ 0 h 3952"/>
                  <a:gd name="T4" fmla="*/ 0 w 4307"/>
                  <a:gd name="T5" fmla="*/ 0 h 3952"/>
                  <a:gd name="T6" fmla="*/ 0 w 4307"/>
                  <a:gd name="T7" fmla="*/ 0 h 3952"/>
                  <a:gd name="T8" fmla="*/ 0 w 4307"/>
                  <a:gd name="T9" fmla="*/ 0 h 3952"/>
                  <a:gd name="T10" fmla="*/ 0 w 4307"/>
                  <a:gd name="T11" fmla="*/ 0 h 3952"/>
                  <a:gd name="T12" fmla="*/ 0 w 4307"/>
                  <a:gd name="T13" fmla="*/ 0 h 3952"/>
                  <a:gd name="T14" fmla="*/ 0 w 4307"/>
                  <a:gd name="T15" fmla="*/ 0 h 3952"/>
                  <a:gd name="T16" fmla="*/ 0 w 4307"/>
                  <a:gd name="T17" fmla="*/ 0 h 3952"/>
                  <a:gd name="T18" fmla="*/ 0 w 4307"/>
                  <a:gd name="T19" fmla="*/ 0 h 39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07"/>
                  <a:gd name="T31" fmla="*/ 0 h 3952"/>
                  <a:gd name="T32" fmla="*/ 4307 w 4307"/>
                  <a:gd name="T33" fmla="*/ 3952 h 39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07" h="3952">
                    <a:moveTo>
                      <a:pt x="2489" y="1098"/>
                    </a:moveTo>
                    <a:cubicBezTo>
                      <a:pt x="2592" y="1190"/>
                      <a:pt x="2699" y="1276"/>
                      <a:pt x="2810" y="1357"/>
                    </a:cubicBezTo>
                    <a:cubicBezTo>
                      <a:pt x="3257" y="1683"/>
                      <a:pt x="3767" y="1909"/>
                      <a:pt x="4307" y="2024"/>
                    </a:cubicBezTo>
                    <a:lnTo>
                      <a:pt x="3897" y="3952"/>
                    </a:lnTo>
                    <a:cubicBezTo>
                      <a:pt x="3087" y="3779"/>
                      <a:pt x="2322" y="3439"/>
                      <a:pt x="1652" y="2951"/>
                    </a:cubicBezTo>
                    <a:cubicBezTo>
                      <a:pt x="1485" y="2830"/>
                      <a:pt x="1324" y="2701"/>
                      <a:pt x="1171" y="2562"/>
                    </a:cubicBezTo>
                    <a:lnTo>
                      <a:pt x="182" y="3661"/>
                    </a:lnTo>
                    <a:lnTo>
                      <a:pt x="0" y="182"/>
                    </a:lnTo>
                    <a:lnTo>
                      <a:pt x="3478" y="0"/>
                    </a:lnTo>
                    <a:lnTo>
                      <a:pt x="2489" y="1098"/>
                    </a:lnTo>
                    <a:close/>
                  </a:path>
                </a:pathLst>
              </a:custGeom>
              <a:solidFill>
                <a:srgbClr val="BBE0E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01" name="Freeform 20"/>
              <p:cNvSpPr>
                <a:spLocks/>
              </p:cNvSpPr>
              <p:nvPr/>
            </p:nvSpPr>
            <p:spPr bwMode="auto">
              <a:xfrm>
                <a:off x="1649" y="2761"/>
                <a:ext cx="516" cy="475"/>
              </a:xfrm>
              <a:custGeom>
                <a:avLst/>
                <a:gdLst>
                  <a:gd name="T0" fmla="*/ 0 w 4307"/>
                  <a:gd name="T1" fmla="*/ 0 h 3952"/>
                  <a:gd name="T2" fmla="*/ 0 w 4307"/>
                  <a:gd name="T3" fmla="*/ 0 h 3952"/>
                  <a:gd name="T4" fmla="*/ 0 w 4307"/>
                  <a:gd name="T5" fmla="*/ 0 h 3952"/>
                  <a:gd name="T6" fmla="*/ 0 w 4307"/>
                  <a:gd name="T7" fmla="*/ 0 h 3952"/>
                  <a:gd name="T8" fmla="*/ 0 w 4307"/>
                  <a:gd name="T9" fmla="*/ 0 h 3952"/>
                  <a:gd name="T10" fmla="*/ 0 w 4307"/>
                  <a:gd name="T11" fmla="*/ 0 h 3952"/>
                  <a:gd name="T12" fmla="*/ 0 w 4307"/>
                  <a:gd name="T13" fmla="*/ 0 h 3952"/>
                  <a:gd name="T14" fmla="*/ 0 w 4307"/>
                  <a:gd name="T15" fmla="*/ 0 h 3952"/>
                  <a:gd name="T16" fmla="*/ 0 w 4307"/>
                  <a:gd name="T17" fmla="*/ 0 h 3952"/>
                  <a:gd name="T18" fmla="*/ 0 w 4307"/>
                  <a:gd name="T19" fmla="*/ 0 h 39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07"/>
                  <a:gd name="T31" fmla="*/ 0 h 3952"/>
                  <a:gd name="T32" fmla="*/ 4307 w 4307"/>
                  <a:gd name="T33" fmla="*/ 3952 h 39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07" h="3952">
                    <a:moveTo>
                      <a:pt x="2489" y="1098"/>
                    </a:moveTo>
                    <a:cubicBezTo>
                      <a:pt x="2592" y="1190"/>
                      <a:pt x="2699" y="1276"/>
                      <a:pt x="2810" y="1357"/>
                    </a:cubicBezTo>
                    <a:cubicBezTo>
                      <a:pt x="3257" y="1683"/>
                      <a:pt x="3767" y="1909"/>
                      <a:pt x="4307" y="2024"/>
                    </a:cubicBezTo>
                    <a:lnTo>
                      <a:pt x="3897" y="3952"/>
                    </a:lnTo>
                    <a:cubicBezTo>
                      <a:pt x="3087" y="3779"/>
                      <a:pt x="2322" y="3439"/>
                      <a:pt x="1652" y="2951"/>
                    </a:cubicBezTo>
                    <a:cubicBezTo>
                      <a:pt x="1485" y="2830"/>
                      <a:pt x="1324" y="2701"/>
                      <a:pt x="1171" y="2562"/>
                    </a:cubicBezTo>
                    <a:lnTo>
                      <a:pt x="182" y="3661"/>
                    </a:lnTo>
                    <a:lnTo>
                      <a:pt x="0" y="182"/>
                    </a:lnTo>
                    <a:lnTo>
                      <a:pt x="3478" y="0"/>
                    </a:lnTo>
                    <a:lnTo>
                      <a:pt x="2489" y="1098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181" name="Group 24"/>
            <p:cNvGrpSpPr>
              <a:grpSpLocks/>
            </p:cNvGrpSpPr>
            <p:nvPr/>
          </p:nvGrpSpPr>
          <p:grpSpPr bwMode="auto">
            <a:xfrm>
              <a:off x="1283" y="1503"/>
              <a:ext cx="539" cy="584"/>
              <a:chOff x="1283" y="1503"/>
              <a:chExt cx="539" cy="584"/>
            </a:xfrm>
          </p:grpSpPr>
          <p:sp>
            <p:nvSpPr>
              <p:cNvPr id="11298" name="Freeform 22"/>
              <p:cNvSpPr>
                <a:spLocks/>
              </p:cNvSpPr>
              <p:nvPr/>
            </p:nvSpPr>
            <p:spPr bwMode="auto">
              <a:xfrm>
                <a:off x="1283" y="1503"/>
                <a:ext cx="539" cy="584"/>
              </a:xfrm>
              <a:custGeom>
                <a:avLst/>
                <a:gdLst>
                  <a:gd name="T0" fmla="*/ 0 w 9001"/>
                  <a:gd name="T1" fmla="*/ 0 h 9745"/>
                  <a:gd name="T2" fmla="*/ 0 w 9001"/>
                  <a:gd name="T3" fmla="*/ 0 h 9745"/>
                  <a:gd name="T4" fmla="*/ 0 w 9001"/>
                  <a:gd name="T5" fmla="*/ 0 h 9745"/>
                  <a:gd name="T6" fmla="*/ 0 w 9001"/>
                  <a:gd name="T7" fmla="*/ 0 h 9745"/>
                  <a:gd name="T8" fmla="*/ 0 w 9001"/>
                  <a:gd name="T9" fmla="*/ 0 h 9745"/>
                  <a:gd name="T10" fmla="*/ 0 w 9001"/>
                  <a:gd name="T11" fmla="*/ 0 h 9745"/>
                  <a:gd name="T12" fmla="*/ 0 w 9001"/>
                  <a:gd name="T13" fmla="*/ 0 h 9745"/>
                  <a:gd name="T14" fmla="*/ 0 w 9001"/>
                  <a:gd name="T15" fmla="*/ 0 h 9745"/>
                  <a:gd name="T16" fmla="*/ 0 w 9001"/>
                  <a:gd name="T17" fmla="*/ 0 h 9745"/>
                  <a:gd name="T18" fmla="*/ 0 w 9001"/>
                  <a:gd name="T19" fmla="*/ 0 h 97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001"/>
                  <a:gd name="T31" fmla="*/ 0 h 9745"/>
                  <a:gd name="T32" fmla="*/ 9001 w 9001"/>
                  <a:gd name="T33" fmla="*/ 9745 h 974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001" h="9745">
                    <a:moveTo>
                      <a:pt x="6301" y="5302"/>
                    </a:moveTo>
                    <a:cubicBezTo>
                      <a:pt x="6189" y="5554"/>
                      <a:pt x="6091" y="5811"/>
                      <a:pt x="6006" y="6072"/>
                    </a:cubicBezTo>
                    <a:cubicBezTo>
                      <a:pt x="5663" y="7124"/>
                      <a:pt x="5548" y="8234"/>
                      <a:pt x="5662" y="9333"/>
                    </a:cubicBezTo>
                    <a:lnTo>
                      <a:pt x="1743" y="9745"/>
                    </a:lnTo>
                    <a:cubicBezTo>
                      <a:pt x="1570" y="8098"/>
                      <a:pt x="1744" y="6431"/>
                      <a:pt x="2258" y="4855"/>
                    </a:cubicBezTo>
                    <a:cubicBezTo>
                      <a:pt x="2385" y="4462"/>
                      <a:pt x="2532" y="4077"/>
                      <a:pt x="2701" y="3700"/>
                    </a:cubicBezTo>
                    <a:lnTo>
                      <a:pt x="0" y="2496"/>
                    </a:lnTo>
                    <a:lnTo>
                      <a:pt x="6505" y="0"/>
                    </a:lnTo>
                    <a:lnTo>
                      <a:pt x="9001" y="6504"/>
                    </a:lnTo>
                    <a:lnTo>
                      <a:pt x="6301" y="5302"/>
                    </a:lnTo>
                    <a:close/>
                  </a:path>
                </a:pathLst>
              </a:custGeom>
              <a:solidFill>
                <a:srgbClr val="BBE0E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99" name="Freeform 23"/>
              <p:cNvSpPr>
                <a:spLocks/>
              </p:cNvSpPr>
              <p:nvPr/>
            </p:nvSpPr>
            <p:spPr bwMode="auto">
              <a:xfrm>
                <a:off x="1283" y="1503"/>
                <a:ext cx="539" cy="584"/>
              </a:xfrm>
              <a:custGeom>
                <a:avLst/>
                <a:gdLst>
                  <a:gd name="T0" fmla="*/ 0 w 9001"/>
                  <a:gd name="T1" fmla="*/ 0 h 9745"/>
                  <a:gd name="T2" fmla="*/ 0 w 9001"/>
                  <a:gd name="T3" fmla="*/ 0 h 9745"/>
                  <a:gd name="T4" fmla="*/ 0 w 9001"/>
                  <a:gd name="T5" fmla="*/ 0 h 9745"/>
                  <a:gd name="T6" fmla="*/ 0 w 9001"/>
                  <a:gd name="T7" fmla="*/ 0 h 9745"/>
                  <a:gd name="T8" fmla="*/ 0 w 9001"/>
                  <a:gd name="T9" fmla="*/ 0 h 9745"/>
                  <a:gd name="T10" fmla="*/ 0 w 9001"/>
                  <a:gd name="T11" fmla="*/ 0 h 9745"/>
                  <a:gd name="T12" fmla="*/ 0 w 9001"/>
                  <a:gd name="T13" fmla="*/ 0 h 9745"/>
                  <a:gd name="T14" fmla="*/ 0 w 9001"/>
                  <a:gd name="T15" fmla="*/ 0 h 9745"/>
                  <a:gd name="T16" fmla="*/ 0 w 9001"/>
                  <a:gd name="T17" fmla="*/ 0 h 9745"/>
                  <a:gd name="T18" fmla="*/ 0 w 9001"/>
                  <a:gd name="T19" fmla="*/ 0 h 97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001"/>
                  <a:gd name="T31" fmla="*/ 0 h 9745"/>
                  <a:gd name="T32" fmla="*/ 9001 w 9001"/>
                  <a:gd name="T33" fmla="*/ 9745 h 974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001" h="9745">
                    <a:moveTo>
                      <a:pt x="6301" y="5302"/>
                    </a:moveTo>
                    <a:cubicBezTo>
                      <a:pt x="6189" y="5554"/>
                      <a:pt x="6091" y="5811"/>
                      <a:pt x="6006" y="6072"/>
                    </a:cubicBezTo>
                    <a:cubicBezTo>
                      <a:pt x="5663" y="7124"/>
                      <a:pt x="5548" y="8234"/>
                      <a:pt x="5662" y="9333"/>
                    </a:cubicBezTo>
                    <a:lnTo>
                      <a:pt x="1743" y="9745"/>
                    </a:lnTo>
                    <a:cubicBezTo>
                      <a:pt x="1570" y="8098"/>
                      <a:pt x="1744" y="6431"/>
                      <a:pt x="2258" y="4855"/>
                    </a:cubicBezTo>
                    <a:cubicBezTo>
                      <a:pt x="2385" y="4462"/>
                      <a:pt x="2532" y="4077"/>
                      <a:pt x="2701" y="3700"/>
                    </a:cubicBezTo>
                    <a:lnTo>
                      <a:pt x="0" y="2496"/>
                    </a:lnTo>
                    <a:lnTo>
                      <a:pt x="6505" y="0"/>
                    </a:lnTo>
                    <a:lnTo>
                      <a:pt x="9001" y="6504"/>
                    </a:lnTo>
                    <a:lnTo>
                      <a:pt x="6301" y="5302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277" name="Rectangle 25"/>
            <p:cNvSpPr>
              <a:spLocks noChangeArrowheads="1"/>
            </p:cNvSpPr>
            <p:nvPr/>
          </p:nvSpPr>
          <p:spPr bwMode="auto">
            <a:xfrm>
              <a:off x="2979" y="1518"/>
              <a:ext cx="461" cy="15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800" b="1" dirty="0" smtClean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      Vision</a:t>
              </a:r>
              <a:endParaRPr lang="en-US" altLang="en-US" sz="18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8" name="Rectangle 26"/>
            <p:cNvSpPr>
              <a:spLocks noChangeArrowheads="1"/>
            </p:cNvSpPr>
            <p:nvPr/>
          </p:nvSpPr>
          <p:spPr bwMode="auto">
            <a:xfrm>
              <a:off x="2930" y="1299"/>
              <a:ext cx="0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9" name="Rectangle 27"/>
            <p:cNvSpPr>
              <a:spLocks noChangeArrowheads="1"/>
            </p:cNvSpPr>
            <p:nvPr/>
          </p:nvSpPr>
          <p:spPr bwMode="auto">
            <a:xfrm>
              <a:off x="3432" y="1299"/>
              <a:ext cx="23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 </a:t>
              </a:r>
              <a:endPara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0" name="Rectangle 28"/>
            <p:cNvSpPr>
              <a:spLocks noChangeArrowheads="1"/>
            </p:cNvSpPr>
            <p:nvPr/>
          </p:nvSpPr>
          <p:spPr bwMode="auto">
            <a:xfrm>
              <a:off x="1562" y="2290"/>
              <a:ext cx="23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 </a:t>
              </a:r>
              <a:endPara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1" name="Rectangle 29"/>
            <p:cNvSpPr>
              <a:spLocks noChangeArrowheads="1"/>
            </p:cNvSpPr>
            <p:nvPr/>
          </p:nvSpPr>
          <p:spPr bwMode="auto">
            <a:xfrm>
              <a:off x="1317" y="2422"/>
              <a:ext cx="0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2" name="Rectangle 30"/>
            <p:cNvSpPr>
              <a:spLocks noChangeArrowheads="1"/>
            </p:cNvSpPr>
            <p:nvPr/>
          </p:nvSpPr>
          <p:spPr bwMode="auto">
            <a:xfrm>
              <a:off x="836" y="2265"/>
              <a:ext cx="1144" cy="3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800" b="1" dirty="0" smtClean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Operational Objectives </a:t>
              </a:r>
            </a:p>
            <a:p>
              <a:pPr algn="ctr" eaLnBrk="1" hangingPunct="1">
                <a:defRPr/>
              </a:pPr>
              <a:r>
                <a:rPr lang="en-US" altLang="en-US" sz="1800" b="1" dirty="0" smtClean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&amp; </a:t>
              </a:r>
              <a:r>
                <a:rPr lang="fr-CH" altLang="en-US" sz="1800" b="1" dirty="0" err="1" smtClean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Indicators</a:t>
              </a:r>
              <a:endParaRPr lang="en-US" altLang="en-US" sz="180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3" name="Rectangle 31"/>
            <p:cNvSpPr>
              <a:spLocks noChangeArrowheads="1"/>
            </p:cNvSpPr>
            <p:nvPr/>
          </p:nvSpPr>
          <p:spPr bwMode="auto">
            <a:xfrm>
              <a:off x="1729" y="2555"/>
              <a:ext cx="23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 </a:t>
              </a:r>
              <a:endParaRPr lang="en-US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4" name="Rectangle 32"/>
            <p:cNvSpPr>
              <a:spLocks noChangeArrowheads="1"/>
            </p:cNvSpPr>
            <p:nvPr/>
          </p:nvSpPr>
          <p:spPr bwMode="auto">
            <a:xfrm>
              <a:off x="1943" y="1101"/>
              <a:ext cx="32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4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rPr>
                <a:t> </a:t>
              </a:r>
              <a:endParaRPr lang="en-US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5" name="Rectangle 33"/>
            <p:cNvSpPr>
              <a:spLocks noChangeArrowheads="1"/>
            </p:cNvSpPr>
            <p:nvPr/>
          </p:nvSpPr>
          <p:spPr bwMode="auto">
            <a:xfrm>
              <a:off x="1210" y="1085"/>
              <a:ext cx="1048" cy="3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800" b="1" dirty="0" smtClean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Control &amp;</a:t>
              </a:r>
            </a:p>
            <a:p>
              <a:pPr algn="ctr" eaLnBrk="1" hangingPunct="1">
                <a:defRPr/>
              </a:pPr>
              <a:r>
                <a:rPr lang="en-US" altLang="en-US" sz="1800" b="1" dirty="0" smtClean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Corrective Measures </a:t>
              </a:r>
              <a:r>
                <a:rPr lang="en-US" altLang="en-US" sz="1400" b="1" dirty="0" smtClean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 </a:t>
              </a:r>
              <a:endParaRPr lang="en-US" altLang="en-US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6" name="Rectangle 34"/>
            <p:cNvSpPr>
              <a:spLocks noChangeArrowheads="1"/>
            </p:cNvSpPr>
            <p:nvPr/>
          </p:nvSpPr>
          <p:spPr bwMode="auto">
            <a:xfrm>
              <a:off x="1819" y="1364"/>
              <a:ext cx="0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7" name="Rectangle 35"/>
            <p:cNvSpPr>
              <a:spLocks noChangeArrowheads="1"/>
            </p:cNvSpPr>
            <p:nvPr/>
          </p:nvSpPr>
          <p:spPr bwMode="auto">
            <a:xfrm>
              <a:off x="2045" y="1364"/>
              <a:ext cx="23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4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 </a:t>
              </a:r>
              <a:endParaRPr lang="en-US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8" name="Rectangle 36"/>
            <p:cNvSpPr>
              <a:spLocks noChangeArrowheads="1"/>
            </p:cNvSpPr>
            <p:nvPr/>
          </p:nvSpPr>
          <p:spPr bwMode="auto">
            <a:xfrm>
              <a:off x="2274" y="3036"/>
              <a:ext cx="450" cy="3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800" b="1" smtClean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Strategic </a:t>
              </a:r>
            </a:p>
            <a:p>
              <a:pPr algn="ctr" eaLnBrk="1" hangingPunct="1">
                <a:defRPr/>
              </a:pPr>
              <a:r>
                <a:rPr lang="en-US" altLang="en-US" sz="1800" b="1" dirty="0" smtClean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Priorities</a:t>
              </a:r>
              <a:endParaRPr lang="en-US" altLang="en-US" sz="18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9" name="Rectangle 37"/>
            <p:cNvSpPr>
              <a:spLocks noChangeArrowheads="1"/>
            </p:cNvSpPr>
            <p:nvPr/>
          </p:nvSpPr>
          <p:spPr bwMode="auto">
            <a:xfrm>
              <a:off x="2573" y="3025"/>
              <a:ext cx="0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90" name="Rectangle 38"/>
            <p:cNvSpPr>
              <a:spLocks noChangeArrowheads="1"/>
            </p:cNvSpPr>
            <p:nvPr/>
          </p:nvSpPr>
          <p:spPr bwMode="auto">
            <a:xfrm>
              <a:off x="2311" y="3157"/>
              <a:ext cx="23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 </a:t>
              </a:r>
              <a:endParaRPr lang="en-US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91" name="Rectangle 39"/>
            <p:cNvSpPr>
              <a:spLocks noChangeArrowheads="1"/>
            </p:cNvSpPr>
            <p:nvPr/>
          </p:nvSpPr>
          <p:spPr bwMode="auto">
            <a:xfrm>
              <a:off x="2375" y="3288"/>
              <a:ext cx="0" cy="2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92" name="Rectangle 40"/>
            <p:cNvSpPr>
              <a:spLocks noChangeArrowheads="1"/>
            </p:cNvSpPr>
            <p:nvPr/>
          </p:nvSpPr>
          <p:spPr bwMode="auto">
            <a:xfrm>
              <a:off x="2739" y="3288"/>
              <a:ext cx="23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 </a:t>
              </a:r>
              <a:endParaRPr lang="en-US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93" name="Rectangle 41"/>
            <p:cNvSpPr>
              <a:spLocks noChangeArrowheads="1"/>
            </p:cNvSpPr>
            <p:nvPr/>
          </p:nvSpPr>
          <p:spPr bwMode="auto">
            <a:xfrm>
              <a:off x="3414" y="2440"/>
              <a:ext cx="428" cy="3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800" b="1" smtClean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Mission</a:t>
              </a:r>
            </a:p>
            <a:p>
              <a:pPr algn="ctr" eaLnBrk="1" hangingPunct="1">
                <a:defRPr/>
              </a:pPr>
              <a:r>
                <a:rPr lang="en-US" altLang="en-US" sz="1800" b="1" smtClean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&amp; Values</a:t>
              </a:r>
              <a:endParaRPr lang="en-US" altLang="en-US" sz="180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94" name="Rectangle 42"/>
            <p:cNvSpPr>
              <a:spLocks noChangeArrowheads="1"/>
            </p:cNvSpPr>
            <p:nvPr/>
          </p:nvSpPr>
          <p:spPr bwMode="auto">
            <a:xfrm>
              <a:off x="3316" y="2358"/>
              <a:ext cx="0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95" name="Rectangle 43"/>
            <p:cNvSpPr>
              <a:spLocks noChangeArrowheads="1"/>
            </p:cNvSpPr>
            <p:nvPr/>
          </p:nvSpPr>
          <p:spPr bwMode="auto">
            <a:xfrm>
              <a:off x="3356" y="2491"/>
              <a:ext cx="0" cy="2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96" name="Rectangle 44"/>
            <p:cNvSpPr>
              <a:spLocks noChangeArrowheads="1"/>
            </p:cNvSpPr>
            <p:nvPr/>
          </p:nvSpPr>
          <p:spPr bwMode="auto">
            <a:xfrm>
              <a:off x="3454" y="2622"/>
              <a:ext cx="0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97" name="Rectangle 45"/>
            <p:cNvSpPr>
              <a:spLocks noChangeArrowheads="1"/>
            </p:cNvSpPr>
            <p:nvPr/>
          </p:nvSpPr>
          <p:spPr bwMode="auto">
            <a:xfrm>
              <a:off x="3680" y="2622"/>
              <a:ext cx="23" cy="13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 </a:t>
              </a:r>
              <a:endParaRPr lang="en-US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171" name="Rectangle 44"/>
          <p:cNvSpPr>
            <a:spLocks noChangeArrowheads="1"/>
          </p:cNvSpPr>
          <p:nvPr/>
        </p:nvSpPr>
        <p:spPr bwMode="auto">
          <a:xfrm>
            <a:off x="603250" y="258763"/>
            <a:ext cx="930275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2400">
                <a:solidFill>
                  <a:srgbClr val="FF9933"/>
                </a:solidFill>
                <a:latin typeface="Tahoma" panose="020B0604030504040204" pitchFamily="34" charset="0"/>
              </a:rPr>
              <a:t>STRATEGIC PLANNING</a:t>
            </a:r>
            <a:endParaRPr lang="en-US" altLang="en-US" sz="2400">
              <a:solidFill>
                <a:srgbClr val="FF9933"/>
              </a:solidFill>
              <a:latin typeface="Tahoma" panose="020B0604030504040204" pitchFamily="34" charset="0"/>
            </a:endParaRPr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 rot="19991682">
            <a:off x="4873625" y="1217613"/>
            <a:ext cx="1135063" cy="1158875"/>
          </a:xfrm>
          <a:custGeom>
            <a:avLst/>
            <a:gdLst>
              <a:gd name="T0" fmla="*/ 0 w 4819"/>
              <a:gd name="T1" fmla="*/ 0 h 5342"/>
              <a:gd name="T2" fmla="*/ 0 w 4819"/>
              <a:gd name="T3" fmla="*/ 0 h 5342"/>
              <a:gd name="T4" fmla="*/ 0 w 4819"/>
              <a:gd name="T5" fmla="*/ 0 h 5342"/>
              <a:gd name="T6" fmla="*/ 0 w 4819"/>
              <a:gd name="T7" fmla="*/ 0 h 5342"/>
              <a:gd name="T8" fmla="*/ 0 w 4819"/>
              <a:gd name="T9" fmla="*/ 0 h 5342"/>
              <a:gd name="T10" fmla="*/ 0 w 4819"/>
              <a:gd name="T11" fmla="*/ 0 h 5342"/>
              <a:gd name="T12" fmla="*/ 0 w 4819"/>
              <a:gd name="T13" fmla="*/ 0 h 5342"/>
              <a:gd name="T14" fmla="*/ 0 w 4819"/>
              <a:gd name="T15" fmla="*/ 0 h 5342"/>
              <a:gd name="T16" fmla="*/ 0 w 4819"/>
              <a:gd name="T17" fmla="*/ 0 h 5342"/>
              <a:gd name="T18" fmla="*/ 0 w 4819"/>
              <a:gd name="T19" fmla="*/ 0 h 53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819"/>
              <a:gd name="T31" fmla="*/ 0 h 5342"/>
              <a:gd name="T32" fmla="*/ 4819 w 4819"/>
              <a:gd name="T33" fmla="*/ 5342 h 534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819" h="5342">
                <a:moveTo>
                  <a:pt x="1446" y="3137"/>
                </a:moveTo>
                <a:cubicBezTo>
                  <a:pt x="1417" y="3003"/>
                  <a:pt x="1381" y="2870"/>
                  <a:pt x="1339" y="2739"/>
                </a:cubicBezTo>
                <a:cubicBezTo>
                  <a:pt x="1169" y="2213"/>
                  <a:pt x="889" y="1730"/>
                  <a:pt x="520" y="1319"/>
                </a:cubicBezTo>
                <a:lnTo>
                  <a:pt x="1984" y="0"/>
                </a:lnTo>
                <a:cubicBezTo>
                  <a:pt x="2538" y="616"/>
                  <a:pt x="2957" y="1341"/>
                  <a:pt x="3213" y="2130"/>
                </a:cubicBezTo>
                <a:cubicBezTo>
                  <a:pt x="3277" y="2326"/>
                  <a:pt x="3331" y="2525"/>
                  <a:pt x="3373" y="2727"/>
                </a:cubicBezTo>
                <a:lnTo>
                  <a:pt x="4819" y="2420"/>
                </a:lnTo>
                <a:lnTo>
                  <a:pt x="2922" y="5342"/>
                </a:lnTo>
                <a:lnTo>
                  <a:pt x="0" y="3444"/>
                </a:lnTo>
                <a:lnTo>
                  <a:pt x="1446" y="3137"/>
                </a:lnTo>
                <a:close/>
              </a:path>
            </a:pathLst>
          </a:custGeom>
          <a:solidFill>
            <a:srgbClr val="BBE0E3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3787775" y="973138"/>
            <a:ext cx="1192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CH" altLang="en-US" sz="3200" b="1">
                <a:solidFill>
                  <a:srgbClr val="FF0000"/>
                </a:solidFill>
                <a:latin typeface="Arial Narrow" panose="020B0606020202030204" pitchFamily="34" charset="0"/>
              </a:rPr>
              <a:t>SWOT</a:t>
            </a:r>
            <a:endParaRPr lang="en-US" altLang="en-US" sz="3200" b="1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2D6D9E-BD5C-440F-B67A-AC5235B280C7}" type="slidenum">
              <a:rPr lang="pt-PT" altLang="en-US" sz="1400" smtClean="0">
                <a:solidFill>
                  <a:srgbClr val="C0C0C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t-PT" altLang="en-US" sz="1400" smtClean="0">
              <a:solidFill>
                <a:srgbClr val="C0C0C0"/>
              </a:solidFill>
            </a:endParaRPr>
          </a:p>
        </p:txBody>
      </p:sp>
      <p:pic>
        <p:nvPicPr>
          <p:cNvPr id="7175" name="Picture 41" descr="C:\Users\obedat\Pictures\AlGiha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2350" y="3209925"/>
            <a:ext cx="221297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8F4CFF-E09E-4285-8A5B-D62D1E8E0B63}" type="slidenum">
              <a:rPr lang="pt-PT" altLang="en-US" sz="1400" smtClean="0">
                <a:solidFill>
                  <a:srgbClr val="C0C0C0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pt-PT" altLang="en-US" sz="1400" smtClean="0">
              <a:solidFill>
                <a:srgbClr val="C0C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2370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942388" y="254000"/>
            <a:ext cx="41275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PT" sz="14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0</a:t>
            </a:r>
          </a:p>
        </p:txBody>
      </p:sp>
      <p:sp>
        <p:nvSpPr>
          <p:cNvPr id="17412" name="Text Box 79"/>
          <p:cNvSpPr txBox="1">
            <a:spLocks noChangeArrowheads="1"/>
          </p:cNvSpPr>
          <p:nvPr/>
        </p:nvSpPr>
        <p:spPr bwMode="auto">
          <a:xfrm>
            <a:off x="398463" y="379413"/>
            <a:ext cx="6427787" cy="461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GB" alt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KEY STRATEGIC </a:t>
            </a:r>
            <a:r>
              <a:rPr lang="en-GB" alt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OBJECTIVES </a:t>
            </a:r>
            <a:endParaRPr lang="en-GB" altLang="en-US" dirty="0" smtClean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6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0749199"/>
              </p:ext>
            </p:extLst>
          </p:nvPr>
        </p:nvGraphicFramePr>
        <p:xfrm>
          <a:off x="138113" y="874713"/>
          <a:ext cx="9605961" cy="585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93"/>
                <a:gridCol w="827915"/>
                <a:gridCol w="3081278"/>
                <a:gridCol w="898584"/>
                <a:gridCol w="1051547"/>
                <a:gridCol w="2019583"/>
                <a:gridCol w="1282461"/>
              </a:tblGrid>
              <a:tr h="640062">
                <a:tc gridSpan="2"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Key</a:t>
                      </a:r>
                      <a:r>
                        <a:rPr lang="fr-CH" sz="1800" baseline="0" dirty="0" smtClean="0">
                          <a:latin typeface="Calibri" pitchFamily="34" charset="0"/>
                        </a:rPr>
                        <a:t> Objective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Actions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Who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When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KPI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Actual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</a:tr>
              <a:tr h="534371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 smtClean="0">
                          <a:latin typeface="Calibri" panose="020F0502020204030204" pitchFamily="34" charset="0"/>
                        </a:rPr>
                        <a:t>(1) Implement </a:t>
                      </a:r>
                      <a:r>
                        <a:rPr lang="en-US" sz="1800" b="1" noProof="0" dirty="0" smtClean="0">
                          <a:latin typeface="Calibri" panose="020F0502020204030204" pitchFamily="34" charset="0"/>
                        </a:rPr>
                        <a:t>an ERP solution on a global platform and standardized processes (ST)</a:t>
                      </a:r>
                    </a:p>
                  </a:txBody>
                  <a:tcPr marL="91443" marR="91443" marT="45707" marB="45707" anchor="ctr" anchorCtr="1"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4" marR="91444" marT="45713" marB="45713" anchor="ctr" anchorCtr="1"/>
                </a:tc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</a:tr>
              <a:tr h="647169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CH" sz="1800" kern="120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Select ERP software</a:t>
                      </a:r>
                      <a:endParaRPr lang="fr-CH" sz="1800" kern="1200" noProof="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 hMerge="1">
                  <a:txBody>
                    <a:bodyPr/>
                    <a:lstStyle/>
                    <a:p>
                      <a:pPr algn="l"/>
                      <a:endParaRPr lang="fr-CH" sz="1800" kern="1200" noProof="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ST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03/15</a:t>
                      </a:r>
                    </a:p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04/15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Order</a:t>
                      </a:r>
                      <a:r>
                        <a:rPr lang="en-US" sz="1800" kern="1200" baseline="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confirmed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kern="1200" baseline="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Contract signed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</a:tr>
              <a:tr h="640062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Set up implementation committee (IC)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kern="1200" noProof="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ST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1week 04/15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1st IC meeting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</a:tr>
              <a:tr h="640062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Finalize standardized processes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kern="1200" noProof="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IC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05/15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Approval of key</a:t>
                      </a:r>
                      <a:r>
                        <a:rPr lang="en-US" sz="1800" kern="1200" baseline="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processes 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</a:tr>
              <a:tr h="571060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User training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IC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08/15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All users trained 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</a:tr>
              <a:tr h="914387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Implement : Finance/ Budget</a:t>
                      </a:r>
                    </a:p>
                    <a:p>
                      <a:pPr algn="l"/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                      Procurement</a:t>
                      </a:r>
                    </a:p>
                    <a:p>
                      <a:pPr algn="l"/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                      HR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kern="1200" noProof="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WR</a:t>
                      </a:r>
                    </a:p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TA</a:t>
                      </a:r>
                    </a:p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SQ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09/15</a:t>
                      </a:r>
                    </a:p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09/15</a:t>
                      </a:r>
                    </a:p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09/15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Going live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</a:tr>
              <a:tr h="666054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CH" sz="18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Monthly</a:t>
                      </a:r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Progress</a:t>
                      </a:r>
                      <a:r>
                        <a:rPr lang="fr-CH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Report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ST/OBE + GO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noProof="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</a:tr>
              <a:tr h="602469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Migration of </a:t>
                      </a:r>
                      <a:r>
                        <a:rPr lang="fr-CH" sz="18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historical</a:t>
                      </a:r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data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03/16</a:t>
                      </a:r>
                      <a:endParaRPr lang="en-US" sz="1800" dirty="0"/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1800" kern="1200" baseline="0" noProof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transferred</a:t>
                      </a:r>
                      <a:endParaRPr lang="en-US" sz="1800" kern="1200" noProof="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07" marB="45707" anchor="ctr" anchorCtr="1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26E4C7-DE76-4441-BCCC-6C1D1F14CCFF}" type="slidenum">
              <a:rPr lang="pt-PT" altLang="en-US" sz="1400" smtClean="0">
                <a:solidFill>
                  <a:srgbClr val="C0C0C0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pt-PT" altLang="en-US" sz="1400" smtClean="0">
              <a:solidFill>
                <a:srgbClr val="C0C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2370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942388" y="254000"/>
            <a:ext cx="41275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PT" sz="14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0</a:t>
            </a:r>
          </a:p>
        </p:txBody>
      </p:sp>
      <p:sp>
        <p:nvSpPr>
          <p:cNvPr id="17412" name="Text Box 79"/>
          <p:cNvSpPr txBox="1">
            <a:spLocks noChangeArrowheads="1"/>
          </p:cNvSpPr>
          <p:nvPr/>
        </p:nvSpPr>
        <p:spPr bwMode="auto">
          <a:xfrm>
            <a:off x="398463" y="379413"/>
            <a:ext cx="6427787" cy="461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GB" alt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KEY STRATEGIC OBJECTIVES</a:t>
            </a:r>
          </a:p>
        </p:txBody>
      </p:sp>
      <p:graphicFrame>
        <p:nvGraphicFramePr>
          <p:cNvPr id="6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619639"/>
              </p:ext>
            </p:extLst>
          </p:nvPr>
        </p:nvGraphicFramePr>
        <p:xfrm>
          <a:off x="138113" y="1135063"/>
          <a:ext cx="9605961" cy="471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299"/>
                <a:gridCol w="264209"/>
                <a:gridCol w="2943016"/>
                <a:gridCol w="1036846"/>
                <a:gridCol w="1051547"/>
                <a:gridCol w="2019583"/>
                <a:gridCol w="1282461"/>
              </a:tblGrid>
              <a:tr h="640100">
                <a:tc gridSpan="2"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Key</a:t>
                      </a:r>
                      <a:r>
                        <a:rPr lang="fr-CH" sz="1800" baseline="0" dirty="0" smtClean="0">
                          <a:latin typeface="Calibri" pitchFamily="34" charset="0"/>
                        </a:rPr>
                        <a:t> Objective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0" marB="45710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Actions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Who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When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KPI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Actual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0" marB="45710" anchor="ctr" anchorCtr="1"/>
                </a:tc>
              </a:tr>
              <a:tr h="640100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(2) Capacity building : identify, analyse &amp; develop the capabilities needed</a:t>
                      </a:r>
                      <a:r>
                        <a:rPr lang="en-GB" alt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for 2015 &amp; support planned growth (GO)</a:t>
                      </a:r>
                      <a:endParaRPr lang="en-US" sz="1800" b="1" noProof="0" dirty="0" smtClean="0">
                        <a:latin typeface="Calibri" panose="020F0502020204030204" pitchFamily="34" charset="0"/>
                      </a:endParaRPr>
                    </a:p>
                  </a:txBody>
                  <a:tcPr marL="91443" marR="91443" marT="45710" marB="45710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4" marR="91444" marT="45713" marB="45713" anchor="ctr" anchorCtr="1"/>
                </a:tc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0" marB="45710" anchor="ctr" anchorCtr="1"/>
                </a:tc>
              </a:tr>
              <a:tr h="665015"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2015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0" marB="45710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Define</a:t>
                      </a:r>
                      <a:r>
                        <a:rPr lang="en-US" sz="1800" baseline="0" noProof="0" dirty="0" smtClean="0"/>
                        <a:t> requirements &amp; gaps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GO + BU FU’s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04/15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Req.&amp; gaps defined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0" marB="45710" anchor="ctr" anchorCtr="1"/>
                </a:tc>
              </a:tr>
              <a:tr h="668790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0" marB="45710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Develop detailed</a:t>
                      </a:r>
                      <a:r>
                        <a:rPr lang="en-US" sz="1800" baseline="0" noProof="0" dirty="0" smtClean="0"/>
                        <a:t> </a:t>
                      </a:r>
                      <a:r>
                        <a:rPr lang="en-US" sz="1800" noProof="0" dirty="0" smtClean="0"/>
                        <a:t>capabilities plan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GO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05/15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Plan approved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0" marB="45710" anchor="ctr" anchorCtr="1"/>
                </a:tc>
              </a:tr>
              <a:tr h="641493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0" marB="45710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Every new asset has to be operational</a:t>
                      </a:r>
                      <a:r>
                        <a:rPr lang="en-US" sz="1800" baseline="0" noProof="0" dirty="0" smtClean="0"/>
                        <a:t> within 2 months 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FU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Now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Feedback from end users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0" marB="45710" anchor="ctr" anchorCtr="1"/>
                </a:tc>
              </a:tr>
              <a:tr h="673342"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3 </a:t>
                      </a:r>
                      <a:r>
                        <a:rPr lang="fr-CH" sz="18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fr-CH" sz="1800" baseline="0" dirty="0" err="1" smtClean="0">
                          <a:latin typeface="Calibri" pitchFamily="34" charset="0"/>
                        </a:rPr>
                        <a:t>years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0" marB="45710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Define</a:t>
                      </a:r>
                      <a:r>
                        <a:rPr lang="en-US" sz="1800" baseline="0" noProof="0" dirty="0" smtClean="0"/>
                        <a:t> requirements &amp; gaps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GO + BU FU’s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10/15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Req.&amp; gaps defined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0" marB="45710" anchor="ctr" anchorCtr="1"/>
                </a:tc>
              </a:tr>
              <a:tr h="784447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0" marB="45710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Develop detailed</a:t>
                      </a:r>
                      <a:r>
                        <a:rPr lang="en-US" sz="1800" baseline="0" noProof="0" dirty="0" smtClean="0"/>
                        <a:t> </a:t>
                      </a:r>
                      <a:r>
                        <a:rPr lang="en-US" sz="1800" noProof="0" dirty="0" smtClean="0"/>
                        <a:t>capabilities business plan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GO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11/15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Plan approved</a:t>
                      </a:r>
                      <a:endParaRPr lang="en-US" sz="1800" noProof="0" dirty="0"/>
                    </a:p>
                  </a:txBody>
                  <a:tcPr marL="91443" marR="91443" marT="45710" marB="4571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0" marB="45710" anchor="ctr" anchorCtr="1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47AA96-F1DD-4778-8F91-05B7E92C4741}" type="slidenum">
              <a:rPr lang="pt-PT" altLang="en-US" sz="1400" smtClean="0">
                <a:solidFill>
                  <a:srgbClr val="C0C0C0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pt-PT" altLang="en-US" sz="1400" smtClean="0">
              <a:solidFill>
                <a:srgbClr val="C0C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2370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942388" y="254000"/>
            <a:ext cx="41275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PT" sz="14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0</a:t>
            </a:r>
          </a:p>
        </p:txBody>
      </p:sp>
      <p:sp>
        <p:nvSpPr>
          <p:cNvPr id="17412" name="Text Box 79"/>
          <p:cNvSpPr txBox="1">
            <a:spLocks noChangeArrowheads="1"/>
          </p:cNvSpPr>
          <p:nvPr/>
        </p:nvSpPr>
        <p:spPr bwMode="auto">
          <a:xfrm>
            <a:off x="398463" y="379413"/>
            <a:ext cx="6427787" cy="461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GB" alt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KEY STRATEGIC OBJECTIVES</a:t>
            </a:r>
          </a:p>
        </p:txBody>
      </p:sp>
      <p:graphicFrame>
        <p:nvGraphicFramePr>
          <p:cNvPr id="6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13400805"/>
              </p:ext>
            </p:extLst>
          </p:nvPr>
        </p:nvGraphicFramePr>
        <p:xfrm>
          <a:off x="138113" y="1284288"/>
          <a:ext cx="9605961" cy="349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34"/>
                <a:gridCol w="692674"/>
                <a:gridCol w="3081278"/>
                <a:gridCol w="898584"/>
                <a:gridCol w="1051547"/>
                <a:gridCol w="2019583"/>
                <a:gridCol w="1282461"/>
              </a:tblGrid>
              <a:tr h="640182">
                <a:tc gridSpan="2"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Key</a:t>
                      </a:r>
                      <a:r>
                        <a:rPr lang="fr-CH" sz="1800" baseline="0" dirty="0" smtClean="0">
                          <a:latin typeface="Calibri" pitchFamily="34" charset="0"/>
                        </a:rPr>
                        <a:t> Objective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5" marB="45715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Actions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5" marB="45715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Who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5" marB="45715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When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5" marB="45715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KPI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5" marB="45715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Actual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5" marB="45715" anchor="ctr" anchorCtr="1"/>
                </a:tc>
              </a:tr>
              <a:tr h="549176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 smtClean="0">
                          <a:latin typeface="Calibri" panose="020F0502020204030204" pitchFamily="34" charset="0"/>
                        </a:rPr>
                        <a:t>(3) Build</a:t>
                      </a:r>
                      <a:r>
                        <a:rPr lang="en-US" sz="1800" b="1" baseline="0" noProof="0" dirty="0" smtClean="0">
                          <a:latin typeface="Calibri" panose="020F0502020204030204" pitchFamily="34" charset="0"/>
                        </a:rPr>
                        <a:t> Center of Excellence for sharing knowledge &amp; expertise (GO)</a:t>
                      </a:r>
                      <a:r>
                        <a:rPr lang="en-US" sz="1800" b="1" noProof="0" dirty="0" smtClean="0">
                          <a:latin typeface="Calibri" panose="020F0502020204030204" pitchFamily="34" charset="0"/>
                        </a:rPr>
                        <a:t> . </a:t>
                      </a:r>
                    </a:p>
                  </a:txBody>
                  <a:tcPr marL="91443" marR="91443" marT="45715" marB="45715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4" marR="91444" marT="45713" marB="45713" anchor="ctr" anchorCtr="1"/>
                </a:tc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5" marB="45715" anchor="ctr" anchorCtr="1"/>
                </a:tc>
              </a:tr>
              <a:tr h="747009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5" marB="45715" anchor="ctr" anchorCtr="1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smtClean="0"/>
                        <a:t>Finalize procedures</a:t>
                      </a:r>
                      <a:r>
                        <a:rPr lang="en-US" sz="1800" baseline="0" noProof="0" dirty="0" smtClean="0"/>
                        <a:t> </a:t>
                      </a:r>
                      <a:r>
                        <a:rPr lang="en-US" sz="1800" noProof="0" dirty="0" smtClean="0"/>
                        <a:t>documentation on tested procedures</a:t>
                      </a:r>
                    </a:p>
                  </a:txBody>
                  <a:tcPr marL="91443" marR="91443" marT="45715" marB="45715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GO</a:t>
                      </a:r>
                      <a:endParaRPr lang="en-US" sz="1800" noProof="0" dirty="0"/>
                    </a:p>
                  </a:txBody>
                  <a:tcPr marL="91443" marR="91443" marT="45715" marB="45715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04/15</a:t>
                      </a:r>
                      <a:endParaRPr lang="en-US" sz="1800" noProof="0" dirty="0"/>
                    </a:p>
                  </a:txBody>
                  <a:tcPr marL="91443" marR="91443" marT="45715" marB="45715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Dissemination</a:t>
                      </a:r>
                      <a:r>
                        <a:rPr lang="en-US" sz="1800" baseline="0" noProof="0" dirty="0" smtClean="0"/>
                        <a:t> of procedures</a:t>
                      </a:r>
                      <a:endParaRPr lang="en-US" sz="1800" noProof="0" dirty="0"/>
                    </a:p>
                  </a:txBody>
                  <a:tcPr marL="91443" marR="91443" marT="45715" marB="45715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5" marB="45715" anchor="ctr" anchorCtr="1"/>
                </a:tc>
              </a:tr>
              <a:tr h="914557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5" marB="45715" anchor="ctr" anchorCtr="1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smtClean="0"/>
                        <a:t>Promote procedures &amp; best </a:t>
                      </a:r>
                      <a:endParaRPr lang="en-US" sz="1800" noProof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smtClean="0"/>
                        <a:t>practices </a:t>
                      </a:r>
                      <a:r>
                        <a:rPr lang="en-US" sz="1800" noProof="0" dirty="0" smtClean="0"/>
                        <a:t>into the BU’s &amp; FU’s</a:t>
                      </a:r>
                    </a:p>
                  </a:txBody>
                  <a:tcPr marL="91443" marR="91443" marT="45715" marB="45715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GO</a:t>
                      </a:r>
                      <a:endParaRPr lang="en-US" sz="1800" noProof="0" dirty="0"/>
                    </a:p>
                  </a:txBody>
                  <a:tcPr marL="91443" marR="91443" marT="45715" marB="45715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06/15</a:t>
                      </a:r>
                    </a:p>
                    <a:p>
                      <a:r>
                        <a:rPr lang="en-US" sz="1800" noProof="0" dirty="0" smtClean="0"/>
                        <a:t>06/17</a:t>
                      </a:r>
                      <a:endParaRPr lang="en-US" sz="1800" noProof="0" dirty="0"/>
                    </a:p>
                  </a:txBody>
                  <a:tcPr marL="91443" marR="91443" marT="45715" marB="45715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Workshops run</a:t>
                      </a:r>
                    </a:p>
                    <a:p>
                      <a:r>
                        <a:rPr lang="en-US" sz="1800" noProof="0" dirty="0" smtClean="0"/>
                        <a:t>Level</a:t>
                      </a:r>
                      <a:r>
                        <a:rPr lang="en-US" sz="1800" baseline="0" noProof="0" dirty="0" smtClean="0"/>
                        <a:t> 3 achieved in OPM3</a:t>
                      </a:r>
                      <a:endParaRPr lang="en-US" sz="1800" noProof="0" dirty="0"/>
                    </a:p>
                  </a:txBody>
                  <a:tcPr marL="91443" marR="91443" marT="45715" marB="45715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5" marB="45715" anchor="ctr" anchorCtr="1"/>
                </a:tc>
              </a:tr>
              <a:tr h="641576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5" marB="45715" anchor="ctr" anchorCtr="1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smtClean="0"/>
                        <a:t>PMO to become a knowledge</a:t>
                      </a:r>
                      <a:r>
                        <a:rPr lang="en-US" sz="1800" baseline="0" noProof="0" dirty="0" smtClean="0"/>
                        <a:t> sharing platform</a:t>
                      </a:r>
                      <a:endParaRPr lang="en-US" sz="1800" noProof="0" dirty="0" smtClean="0"/>
                    </a:p>
                  </a:txBody>
                  <a:tcPr marL="91443" marR="91443" marT="45715" marB="45715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GO</a:t>
                      </a:r>
                      <a:endParaRPr lang="en-US" sz="1800" noProof="0" dirty="0"/>
                    </a:p>
                  </a:txBody>
                  <a:tcPr marL="91443" marR="91443" marT="45715" marB="45715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09/15</a:t>
                      </a:r>
                      <a:endParaRPr lang="en-US" sz="1800" noProof="0" dirty="0"/>
                    </a:p>
                  </a:txBody>
                  <a:tcPr marL="91443" marR="91443" marT="45715" marB="45715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KBS launched</a:t>
                      </a:r>
                      <a:endParaRPr lang="en-US" sz="1800" noProof="0" dirty="0"/>
                    </a:p>
                  </a:txBody>
                  <a:tcPr marL="91443" marR="91443" marT="45715" marB="45715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5" marB="45715" anchor="ctr" anchorCtr="1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6D8867-2151-4118-90F7-1246D3ADF9B4}" type="slidenum">
              <a:rPr lang="pt-PT" altLang="en-US" sz="1400" smtClean="0">
                <a:solidFill>
                  <a:srgbClr val="C0C0C0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pt-PT" altLang="en-US" sz="1400" smtClean="0">
              <a:solidFill>
                <a:srgbClr val="C0C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2370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942388" y="254000"/>
            <a:ext cx="41275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PT" sz="14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0</a:t>
            </a:r>
          </a:p>
        </p:txBody>
      </p:sp>
      <p:sp>
        <p:nvSpPr>
          <p:cNvPr id="17412" name="Text Box 79"/>
          <p:cNvSpPr txBox="1">
            <a:spLocks noChangeArrowheads="1"/>
          </p:cNvSpPr>
          <p:nvPr/>
        </p:nvSpPr>
        <p:spPr bwMode="auto">
          <a:xfrm>
            <a:off x="398463" y="379413"/>
            <a:ext cx="6427787" cy="461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GB" alt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KEY STRATEGIC OBJECTIVES</a:t>
            </a:r>
          </a:p>
        </p:txBody>
      </p:sp>
      <p:graphicFrame>
        <p:nvGraphicFramePr>
          <p:cNvPr id="6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1282343"/>
              </p:ext>
            </p:extLst>
          </p:nvPr>
        </p:nvGraphicFramePr>
        <p:xfrm>
          <a:off x="138113" y="915988"/>
          <a:ext cx="9605961" cy="544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34"/>
                <a:gridCol w="692674"/>
                <a:gridCol w="3081278"/>
                <a:gridCol w="898584"/>
                <a:gridCol w="1051547"/>
                <a:gridCol w="2019583"/>
                <a:gridCol w="1282461"/>
              </a:tblGrid>
              <a:tr h="640164">
                <a:tc gridSpan="2"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Key</a:t>
                      </a:r>
                      <a:r>
                        <a:rPr lang="fr-CH" sz="1800" baseline="0" dirty="0" smtClean="0">
                          <a:latin typeface="Calibri" pitchFamily="34" charset="0"/>
                        </a:rPr>
                        <a:t> Objective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Actions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Who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When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KPI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Actual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</a:tr>
              <a:tr h="640164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 smtClean="0">
                          <a:latin typeface="Calibri" panose="020F0502020204030204" pitchFamily="34" charset="0"/>
                        </a:rPr>
                        <a:t>(4) Generate</a:t>
                      </a:r>
                      <a:r>
                        <a:rPr lang="en-US" sz="1800" b="1" baseline="0" noProof="0" dirty="0" smtClean="0">
                          <a:latin typeface="Calibri" panose="020F0502020204030204" pitchFamily="34" charset="0"/>
                        </a:rPr>
                        <a:t> revenue issued from diversification (geography, clients, services…)</a:t>
                      </a:r>
                      <a:r>
                        <a:rPr lang="en-US" sz="1800" b="1" noProof="0" dirty="0" smtClean="0">
                          <a:latin typeface="Calibri" panose="020F0502020204030204" pitchFamily="34" charset="0"/>
                        </a:rPr>
                        <a:t> (SA,  ST, SZ, WR)</a:t>
                      </a:r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4" marR="91444" marT="45713" marB="45713" anchor="ctr" anchorCtr="1"/>
                </a:tc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</a:tr>
              <a:tr h="665081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Create</a:t>
                      </a:r>
                      <a:r>
                        <a:rPr lang="en-US" sz="1800" baseline="0" noProof="0" dirty="0" smtClean="0"/>
                        <a:t> a Business Development Function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SZ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04/15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Agree on</a:t>
                      </a:r>
                      <a:r>
                        <a:rPr lang="en-US" sz="1800" baseline="0" noProof="0" dirty="0" smtClean="0"/>
                        <a:t> deliverables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665081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Conduct market research to assess opportunities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SZ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04/15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Annual</a:t>
                      </a:r>
                      <a:r>
                        <a:rPr lang="en-US" sz="1800" baseline="0" noProof="0" dirty="0" smtClean="0"/>
                        <a:t> market report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914532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Select the</a:t>
                      </a:r>
                      <a:r>
                        <a:rPr lang="en-US" sz="1800" baseline="0" noProof="0" dirty="0" smtClean="0"/>
                        <a:t> opportunities you want to serve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SZ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05/15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1 new geography</a:t>
                      </a:r>
                    </a:p>
                    <a:p>
                      <a:r>
                        <a:rPr lang="en-US" sz="1800" noProof="0" dirty="0" smtClean="0"/>
                        <a:t>2 new services</a:t>
                      </a:r>
                    </a:p>
                    <a:p>
                      <a:r>
                        <a:rPr lang="en-US" sz="1800" noProof="0" dirty="0" smtClean="0"/>
                        <a:t>3 new clients</a:t>
                      </a: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641557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Reference potential partners / sponsors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SZ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06/15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Signing potential agreement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641557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Send</a:t>
                      </a:r>
                      <a:r>
                        <a:rPr lang="en-US" sz="1800" baseline="0" noProof="0" dirty="0" smtClean="0"/>
                        <a:t> request for pre qualification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SA / MS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On going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Receive invitation letters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640164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Track specific revenue and profit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WR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On going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Total result 2015?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EF1F0E-6C7F-4C08-A1F0-2D2AA0BB8E96}" type="slidenum">
              <a:rPr lang="pt-PT" altLang="en-US" sz="1400" smtClean="0">
                <a:solidFill>
                  <a:srgbClr val="C0C0C0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pt-PT" altLang="en-US" sz="1400" smtClean="0">
              <a:solidFill>
                <a:srgbClr val="C0C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2370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942388" y="254000"/>
            <a:ext cx="41275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PT" sz="14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0</a:t>
            </a:r>
          </a:p>
        </p:txBody>
      </p:sp>
      <p:sp>
        <p:nvSpPr>
          <p:cNvPr id="17412" name="Text Box 79"/>
          <p:cNvSpPr txBox="1">
            <a:spLocks noChangeArrowheads="1"/>
          </p:cNvSpPr>
          <p:nvPr/>
        </p:nvSpPr>
        <p:spPr bwMode="auto">
          <a:xfrm>
            <a:off x="398463" y="379413"/>
            <a:ext cx="6427787" cy="461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GB" alt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KEY STRATEGIC OBJECTIVES</a:t>
            </a:r>
          </a:p>
        </p:txBody>
      </p:sp>
      <p:graphicFrame>
        <p:nvGraphicFramePr>
          <p:cNvPr id="6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3626018"/>
              </p:ext>
            </p:extLst>
          </p:nvPr>
        </p:nvGraphicFramePr>
        <p:xfrm>
          <a:off x="138113" y="915988"/>
          <a:ext cx="9605961" cy="4170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34"/>
                <a:gridCol w="692674"/>
                <a:gridCol w="3081278"/>
                <a:gridCol w="898584"/>
                <a:gridCol w="1051547"/>
                <a:gridCol w="2019583"/>
                <a:gridCol w="1282461"/>
              </a:tblGrid>
              <a:tr h="640132">
                <a:tc gridSpan="2"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Key</a:t>
                      </a:r>
                      <a:r>
                        <a:rPr lang="fr-CH" sz="1800" baseline="0" dirty="0" smtClean="0">
                          <a:latin typeface="Calibri" pitchFamily="34" charset="0"/>
                        </a:rPr>
                        <a:t> Objective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2" marB="45712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Actions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2" marB="45712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Who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2" marB="45712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When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2" marB="45712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KPI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2" marB="45712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Actual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2" marB="45712" anchor="ctr" anchorCtr="1"/>
                </a:tc>
              </a:tr>
              <a:tr h="6401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 smtClean="0">
                          <a:latin typeface="Calibri" panose="020F0502020204030204" pitchFamily="34" charset="0"/>
                        </a:rPr>
                        <a:t>(5) Ensure steady growth (+30% project</a:t>
                      </a:r>
                      <a:r>
                        <a:rPr lang="en-US" sz="1800" b="1" baseline="0" noProof="0" dirty="0" smtClean="0">
                          <a:latin typeface="Calibri" panose="020F0502020204030204" pitchFamily="34" charset="0"/>
                        </a:rPr>
                        <a:t> orders </a:t>
                      </a:r>
                      <a:r>
                        <a:rPr lang="en-US" sz="1800" b="1" noProof="0" dirty="0" smtClean="0">
                          <a:latin typeface="Calibri" panose="020F0502020204030204" pitchFamily="34" charset="0"/>
                        </a:rPr>
                        <a:t>per annum ) and achieve</a:t>
                      </a:r>
                      <a:r>
                        <a:rPr lang="en-US" sz="1800" b="1" baseline="0" noProof="0" dirty="0" smtClean="0">
                          <a:latin typeface="Calibri" panose="020F0502020204030204" pitchFamily="34" charset="0"/>
                        </a:rPr>
                        <a:t> targeted </a:t>
                      </a:r>
                      <a:r>
                        <a:rPr lang="en-US" sz="1800" b="1" noProof="0" dirty="0" smtClean="0">
                          <a:latin typeface="Calibri" panose="020F0502020204030204" pitchFamily="34" charset="0"/>
                        </a:rPr>
                        <a:t>profit (SA, Bus, MS)</a:t>
                      </a:r>
                    </a:p>
                  </a:txBody>
                  <a:tcPr marL="91443" marR="91443" marT="45712" marB="45712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4" marR="91444" marT="45713" marB="45713" anchor="ctr" anchorCtr="1"/>
                </a:tc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2" marB="45712" anchor="ctr" anchorCtr="1"/>
                </a:tc>
              </a:tr>
              <a:tr h="665048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2" marB="45712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Conduct market research to assess opportunities</a:t>
                      </a:r>
                      <a:endParaRPr lang="en-US" sz="1800" noProof="0" dirty="0"/>
                    </a:p>
                  </a:txBody>
                  <a:tcPr marL="91443" marR="91443" marT="45712" marB="45712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SZ</a:t>
                      </a:r>
                      <a:endParaRPr lang="en-US" sz="1800" dirty="0"/>
                    </a:p>
                  </a:txBody>
                  <a:tcPr marL="91443" marR="91443" marT="45712" marB="45712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04/15</a:t>
                      </a:r>
                      <a:endParaRPr lang="en-US" sz="1800" dirty="0"/>
                    </a:p>
                  </a:txBody>
                  <a:tcPr marL="91443" marR="91443" marT="45712" marB="45712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/>
                        <a:t>Annual</a:t>
                      </a:r>
                      <a:r>
                        <a:rPr lang="fr-CH" sz="1800" baseline="0" dirty="0" smtClean="0"/>
                        <a:t> </a:t>
                      </a:r>
                      <a:r>
                        <a:rPr lang="fr-CH" sz="1800" baseline="0" dirty="0" err="1" smtClean="0"/>
                        <a:t>market</a:t>
                      </a:r>
                      <a:r>
                        <a:rPr lang="fr-CH" sz="1800" baseline="0" dirty="0" smtClean="0"/>
                        <a:t> report</a:t>
                      </a:r>
                      <a:endParaRPr lang="en-US" sz="1800" dirty="0"/>
                    </a:p>
                  </a:txBody>
                  <a:tcPr marL="91443" marR="91443" marT="45712" marB="45712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2" marB="45712" anchor="ctr" anchorCtr="1"/>
                </a:tc>
              </a:tr>
              <a:tr h="668823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2" marB="45712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Select the</a:t>
                      </a:r>
                      <a:r>
                        <a:rPr lang="en-US" sz="1800" baseline="0" noProof="0" dirty="0" smtClean="0"/>
                        <a:t> opportunities you want to serve</a:t>
                      </a:r>
                      <a:endParaRPr lang="en-US" sz="1800" noProof="0" dirty="0"/>
                    </a:p>
                  </a:txBody>
                  <a:tcPr marL="91443" marR="91443" marT="45712" marB="45712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SZ</a:t>
                      </a:r>
                      <a:endParaRPr lang="en-US" sz="1800" dirty="0"/>
                    </a:p>
                  </a:txBody>
                  <a:tcPr marL="91443" marR="91443" marT="45712" marB="45712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05/15</a:t>
                      </a:r>
                      <a:endParaRPr lang="en-US" sz="1800" dirty="0"/>
                    </a:p>
                  </a:txBody>
                  <a:tcPr marL="91443" marR="91443" marT="45712" marB="45712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/>
                        <a:t>Cover</a:t>
                      </a:r>
                      <a:r>
                        <a:rPr lang="fr-CH" sz="1800" dirty="0" smtClean="0"/>
                        <a:t> 3 times</a:t>
                      </a:r>
                      <a:r>
                        <a:rPr lang="fr-CH" sz="1800" baseline="0" dirty="0" smtClean="0"/>
                        <a:t> the objective</a:t>
                      </a:r>
                      <a:endParaRPr lang="en-US" sz="1800" dirty="0"/>
                    </a:p>
                  </a:txBody>
                  <a:tcPr marL="91443" marR="91443" marT="45712" marB="45712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2" marB="45712" anchor="ctr" anchorCtr="1"/>
                </a:tc>
              </a:tr>
              <a:tr h="641525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2" marB="45712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Send</a:t>
                      </a:r>
                      <a:r>
                        <a:rPr lang="en-US" sz="1800" baseline="0" noProof="0" dirty="0" smtClean="0"/>
                        <a:t> request for bidding / pre qualification</a:t>
                      </a:r>
                      <a:endParaRPr lang="en-US" sz="1800" noProof="0" dirty="0"/>
                    </a:p>
                  </a:txBody>
                  <a:tcPr marL="91443" marR="91443" marT="45712" marB="45712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SA / MS</a:t>
                      </a:r>
                      <a:endParaRPr lang="en-US" sz="1800" dirty="0"/>
                    </a:p>
                  </a:txBody>
                  <a:tcPr marL="91443" marR="91443" marT="45712" marB="45712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On </a:t>
                      </a:r>
                      <a:r>
                        <a:rPr lang="fr-CH" sz="1800" dirty="0" err="1" smtClean="0"/>
                        <a:t>going</a:t>
                      </a:r>
                      <a:endParaRPr lang="en-US" sz="1800" dirty="0"/>
                    </a:p>
                  </a:txBody>
                  <a:tcPr marL="91443" marR="91443" marT="45712" marB="45712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/>
                        <a:t>Receive</a:t>
                      </a:r>
                      <a:r>
                        <a:rPr lang="fr-CH" sz="1800" dirty="0" smtClean="0"/>
                        <a:t> invitation </a:t>
                      </a:r>
                      <a:r>
                        <a:rPr lang="fr-CH" sz="1800" dirty="0" err="1" smtClean="0"/>
                        <a:t>letters</a:t>
                      </a:r>
                      <a:endParaRPr lang="en-US" sz="1800" dirty="0"/>
                    </a:p>
                  </a:txBody>
                  <a:tcPr marL="91443" marR="91443" marT="45712" marB="45712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2" marB="45712" anchor="ctr" anchorCtr="1"/>
                </a:tc>
              </a:tr>
              <a:tr h="914486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2" marB="45712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Target an</a:t>
                      </a:r>
                      <a:r>
                        <a:rPr lang="en-US" sz="1800" baseline="0" noProof="0" dirty="0" smtClean="0"/>
                        <a:t> average o</a:t>
                      </a:r>
                      <a:r>
                        <a:rPr lang="en-US" sz="1800" noProof="0" dirty="0" smtClean="0"/>
                        <a:t>f 15% gross</a:t>
                      </a:r>
                      <a:r>
                        <a:rPr lang="en-US" sz="1800" baseline="0" noProof="0" dirty="0" smtClean="0"/>
                        <a:t> profit and not below 10% per project (including </a:t>
                      </a:r>
                      <a:r>
                        <a:rPr lang="en-US" sz="1800" baseline="0" noProof="0" dirty="0" err="1" smtClean="0"/>
                        <a:t>Mktg</a:t>
                      </a:r>
                      <a:r>
                        <a:rPr lang="en-US" sz="1800" baseline="0" noProof="0" dirty="0" smtClean="0"/>
                        <a:t> costs)</a:t>
                      </a:r>
                      <a:endParaRPr lang="en-US" sz="1800" noProof="0" dirty="0"/>
                    </a:p>
                  </a:txBody>
                  <a:tcPr marL="91443" marR="91443" marT="45712" marB="45712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MS</a:t>
                      </a:r>
                      <a:endParaRPr lang="en-US" sz="1800" dirty="0"/>
                    </a:p>
                  </a:txBody>
                  <a:tcPr marL="91443" marR="91443" marT="45712" marB="45712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2015</a:t>
                      </a:r>
                      <a:endParaRPr lang="en-US" sz="1800" dirty="0"/>
                    </a:p>
                  </a:txBody>
                  <a:tcPr marL="91443" marR="91443" marT="45712" marB="45712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Total </a:t>
                      </a:r>
                      <a:r>
                        <a:rPr lang="fr-CH" sz="1800" dirty="0" err="1" smtClean="0"/>
                        <a:t>result</a:t>
                      </a:r>
                      <a:r>
                        <a:rPr lang="fr-CH" sz="1800" dirty="0" smtClean="0"/>
                        <a:t> 2015</a:t>
                      </a:r>
                      <a:endParaRPr lang="en-US" sz="1800" dirty="0"/>
                    </a:p>
                  </a:txBody>
                  <a:tcPr marL="91443" marR="91443" marT="45712" marB="45712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2" marB="45712" anchor="ctr" anchorCtr="1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6D8867-2151-4118-90F7-1246D3ADF9B4}" type="slidenum">
              <a:rPr lang="pt-PT" altLang="en-US" sz="1400" smtClean="0">
                <a:solidFill>
                  <a:srgbClr val="C0C0C0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pt-PT" altLang="en-US" sz="1400" smtClean="0">
              <a:solidFill>
                <a:srgbClr val="C0C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2370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942388" y="254000"/>
            <a:ext cx="41275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PT" sz="14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0</a:t>
            </a:r>
          </a:p>
        </p:txBody>
      </p:sp>
      <p:sp>
        <p:nvSpPr>
          <p:cNvPr id="17412" name="Text Box 79"/>
          <p:cNvSpPr txBox="1">
            <a:spLocks noChangeArrowheads="1"/>
          </p:cNvSpPr>
          <p:nvPr/>
        </p:nvSpPr>
        <p:spPr bwMode="auto">
          <a:xfrm>
            <a:off x="398463" y="379413"/>
            <a:ext cx="6427787" cy="461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GB" alt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KEY STRATEGIC OBJECTIVES</a:t>
            </a:r>
          </a:p>
        </p:txBody>
      </p:sp>
      <p:graphicFrame>
        <p:nvGraphicFramePr>
          <p:cNvPr id="6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28119443"/>
              </p:ext>
            </p:extLst>
          </p:nvPr>
        </p:nvGraphicFramePr>
        <p:xfrm>
          <a:off x="127480" y="1064857"/>
          <a:ext cx="9605961" cy="464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34"/>
                <a:gridCol w="692674"/>
                <a:gridCol w="3081278"/>
                <a:gridCol w="898584"/>
                <a:gridCol w="1051547"/>
                <a:gridCol w="2019583"/>
                <a:gridCol w="1282461"/>
              </a:tblGrid>
              <a:tr h="640164">
                <a:tc gridSpan="2"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Key</a:t>
                      </a:r>
                      <a:r>
                        <a:rPr lang="fr-CH" sz="1800" baseline="0" dirty="0" smtClean="0">
                          <a:latin typeface="Calibri" pitchFamily="34" charset="0"/>
                        </a:rPr>
                        <a:t> Objective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Actions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Who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When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KPI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Actual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</a:tr>
              <a:tr h="640164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(6) Adapt support functions to the requirements of the group (WR, SQ,</a:t>
                      </a:r>
                      <a:r>
                        <a:rPr lang="en-GB" altLang="en-US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TA, MA</a:t>
                      </a:r>
                      <a:r>
                        <a:rPr lang="en-GB" altLang="en-US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800" b="1" noProof="0" dirty="0" smtClean="0">
                        <a:latin typeface="Calibri" panose="020F0502020204030204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4" marR="91444" marT="45713" marB="45713" anchor="ctr" anchorCtr="1"/>
                </a:tc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</a:tr>
              <a:tr h="1312428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Define, Agree &amp; Implement functional</a:t>
                      </a:r>
                      <a:r>
                        <a:rPr lang="en-US" sz="1800" baseline="0" noProof="0" dirty="0" smtClean="0"/>
                        <a:t> SLA’s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May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. Agreement</a:t>
                      </a:r>
                      <a:r>
                        <a:rPr lang="en-US" sz="1800" baseline="0" noProof="0" dirty="0" smtClean="0"/>
                        <a:t>s signed</a:t>
                      </a:r>
                    </a:p>
                    <a:p>
                      <a:r>
                        <a:rPr lang="fr-CH" sz="1800" baseline="0" noProof="0" dirty="0" smtClean="0"/>
                        <a:t>. </a:t>
                      </a:r>
                      <a:r>
                        <a:rPr lang="fr-CH" sz="1800" baseline="0" noProof="0" dirty="0" err="1" smtClean="0"/>
                        <a:t>Monthly</a:t>
                      </a:r>
                      <a:r>
                        <a:rPr lang="fr-CH" sz="1800" baseline="0" noProof="0" dirty="0" smtClean="0"/>
                        <a:t> </a:t>
                      </a:r>
                      <a:r>
                        <a:rPr lang="fr-CH" sz="1800" baseline="0" noProof="0" dirty="0" err="1" smtClean="0"/>
                        <a:t>Review</a:t>
                      </a:r>
                      <a:r>
                        <a:rPr lang="fr-CH" sz="1800" baseline="0" noProof="0" dirty="0" smtClean="0"/>
                        <a:t> of </a:t>
                      </a:r>
                      <a:r>
                        <a:rPr lang="fr-CH" sz="1800" baseline="0" noProof="0" dirty="0" err="1" smtClean="0"/>
                        <a:t>achievements</a:t>
                      </a:r>
                      <a:endParaRPr lang="en-US" sz="1800" noProof="0" dirty="0" smtClean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542261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noProof="0" dirty="0" smtClean="0"/>
                        <a:t>Finance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WR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 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478465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noProof="0" dirty="0" smtClean="0"/>
                        <a:t>HR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SQ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 </a:t>
                      </a: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563525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noProof="0" dirty="0" smtClean="0"/>
                        <a:t>Procurement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 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467833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fr-CH" sz="1800" noProof="0" dirty="0" smtClean="0"/>
                        <a:t>- </a:t>
                      </a:r>
                      <a:r>
                        <a:rPr lang="fr-CH" sz="1800" noProof="0" dirty="0" err="1" smtClean="0"/>
                        <a:t>Treasury</a:t>
                      </a:r>
                      <a:r>
                        <a:rPr lang="fr-CH" sz="1800" noProof="0" dirty="0" smtClean="0"/>
                        <a:t> 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MA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256993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6D8867-2151-4118-90F7-1246D3ADF9B4}" type="slidenum">
              <a:rPr lang="pt-PT" altLang="en-US" sz="1400" smtClean="0">
                <a:solidFill>
                  <a:srgbClr val="C0C0C0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pt-PT" altLang="en-US" sz="1400" smtClean="0">
              <a:solidFill>
                <a:srgbClr val="C0C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2370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942388" y="254000"/>
            <a:ext cx="41275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PT" sz="14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0</a:t>
            </a:r>
          </a:p>
        </p:txBody>
      </p:sp>
      <p:sp>
        <p:nvSpPr>
          <p:cNvPr id="17412" name="Text Box 79"/>
          <p:cNvSpPr txBox="1">
            <a:spLocks noChangeArrowheads="1"/>
          </p:cNvSpPr>
          <p:nvPr/>
        </p:nvSpPr>
        <p:spPr bwMode="auto">
          <a:xfrm>
            <a:off x="398463" y="379413"/>
            <a:ext cx="6427787" cy="461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GB" alt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KEY STRATEGIC OBJECTIVES</a:t>
            </a:r>
          </a:p>
        </p:txBody>
      </p:sp>
      <p:graphicFrame>
        <p:nvGraphicFramePr>
          <p:cNvPr id="6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0095205"/>
              </p:ext>
            </p:extLst>
          </p:nvPr>
        </p:nvGraphicFramePr>
        <p:xfrm>
          <a:off x="127480" y="1394450"/>
          <a:ext cx="9625810" cy="4017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34"/>
                <a:gridCol w="692674"/>
                <a:gridCol w="3081278"/>
                <a:gridCol w="898584"/>
                <a:gridCol w="1168390"/>
                <a:gridCol w="2096030"/>
                <a:gridCol w="1109020"/>
              </a:tblGrid>
              <a:tr h="640164">
                <a:tc gridSpan="2"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Key</a:t>
                      </a:r>
                      <a:r>
                        <a:rPr lang="fr-CH" sz="1800" baseline="0" dirty="0" smtClean="0">
                          <a:latin typeface="Calibri" pitchFamily="34" charset="0"/>
                        </a:rPr>
                        <a:t> Objective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Actions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Who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When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KPI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Actual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</a:tr>
              <a:tr h="640164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(7) Maximize inter-group companies business (MS, ST, TA GO)</a:t>
                      </a:r>
                      <a:endParaRPr lang="en-US" sz="1800" b="1" noProof="0" dirty="0" smtClean="0">
                        <a:latin typeface="Calibri" panose="020F0502020204030204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</a:tr>
              <a:tr h="908378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noProof="0" dirty="0" smtClean="0"/>
                        <a:t>Finalize a policy for intergroup tender management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MS/ST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May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Issuance of the policy</a:t>
                      </a: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542261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800" noProof="0" dirty="0" smtClean="0"/>
                        <a:t>Develop a standard frame for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noProof="0" dirty="0" smtClean="0"/>
                        <a:t>PO / Contract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TA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June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Issuance of the PO / contract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478465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800" noProof="0" dirty="0" smtClean="0"/>
                        <a:t>Measure</a:t>
                      </a:r>
                      <a:r>
                        <a:rPr lang="en-US" sz="1800" baseline="0" noProof="0" dirty="0" smtClean="0"/>
                        <a:t> progress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Quarterly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Internally</a:t>
                      </a:r>
                      <a:r>
                        <a:rPr lang="en-US" sz="1800" baseline="0" noProof="0" dirty="0" smtClean="0"/>
                        <a:t> sub contracted PO : </a:t>
                      </a:r>
                    </a:p>
                    <a:p>
                      <a:r>
                        <a:rPr lang="en-US" sz="1800" baseline="0" noProof="0" dirty="0" smtClean="0"/>
                        <a:t>   . In value </a:t>
                      </a:r>
                    </a:p>
                    <a:p>
                      <a:r>
                        <a:rPr lang="en-US" sz="1800" baseline="0" noProof="0" dirty="0" smtClean="0"/>
                        <a:t>   . In %</a:t>
                      </a:r>
                      <a:r>
                        <a:rPr lang="en-US" sz="1800" noProof="0" dirty="0" smtClean="0"/>
                        <a:t> </a:t>
                      </a: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407261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6D8867-2151-4118-90F7-1246D3ADF9B4}" type="slidenum">
              <a:rPr lang="pt-PT" altLang="en-US" sz="1400" smtClean="0">
                <a:solidFill>
                  <a:srgbClr val="C0C0C0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pt-PT" altLang="en-US" sz="1400" smtClean="0">
              <a:solidFill>
                <a:srgbClr val="C0C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2370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942388" y="254000"/>
            <a:ext cx="41275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PT" sz="14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0</a:t>
            </a:r>
          </a:p>
        </p:txBody>
      </p:sp>
      <p:sp>
        <p:nvSpPr>
          <p:cNvPr id="17412" name="Text Box 79"/>
          <p:cNvSpPr txBox="1">
            <a:spLocks noChangeArrowheads="1"/>
          </p:cNvSpPr>
          <p:nvPr/>
        </p:nvSpPr>
        <p:spPr bwMode="auto">
          <a:xfrm>
            <a:off x="398463" y="379413"/>
            <a:ext cx="6427787" cy="461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GB" alt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KEY STRATEGIC OBJECTIVES</a:t>
            </a:r>
          </a:p>
        </p:txBody>
      </p:sp>
      <p:graphicFrame>
        <p:nvGraphicFramePr>
          <p:cNvPr id="6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4843008"/>
              </p:ext>
            </p:extLst>
          </p:nvPr>
        </p:nvGraphicFramePr>
        <p:xfrm>
          <a:off x="138113" y="915988"/>
          <a:ext cx="9611519" cy="564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34"/>
                <a:gridCol w="692674"/>
                <a:gridCol w="2969993"/>
                <a:gridCol w="1329070"/>
                <a:gridCol w="1158949"/>
                <a:gridCol w="1892595"/>
                <a:gridCol w="988404"/>
              </a:tblGrid>
              <a:tr h="640164">
                <a:tc gridSpan="2"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Key</a:t>
                      </a:r>
                      <a:r>
                        <a:rPr lang="fr-CH" sz="1800" baseline="0" dirty="0" smtClean="0">
                          <a:latin typeface="Calibri" pitchFamily="34" charset="0"/>
                        </a:rPr>
                        <a:t> Objective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Actions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Who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When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KPI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Actual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</a:tr>
              <a:tr h="580992">
                <a:tc gridSpan="6"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 typeface="Webdings" panose="05030102010509060703" pitchFamily="18" charset="2"/>
                        <a:buNone/>
                      </a:pPr>
                      <a:r>
                        <a:rPr lang="en-GB" altLang="en-US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(8) Improve safe &amp; attractive work environment (ST, All)</a:t>
                      </a:r>
                      <a:endParaRPr lang="en-GB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</a:tr>
              <a:tr h="606056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b="1" noProof="0" dirty="0" smtClean="0"/>
                        <a:t>Safety</a:t>
                      </a:r>
                      <a:r>
                        <a:rPr lang="en-US" sz="1800" noProof="0" dirty="0" smtClean="0"/>
                        <a:t> is the responsibility of everyone :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All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No. of Incidents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465718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- Appoint new safety officer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June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 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602702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- Assess the gaps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 + committee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June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 </a:t>
                      </a: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441100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- Implement</a:t>
                      </a:r>
                      <a:r>
                        <a:rPr lang="en-US" sz="1800" baseline="0" noProof="0" dirty="0" smtClean="0"/>
                        <a:t> recommendations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All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 Going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 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484869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fr-CH" sz="1800" noProof="0" dirty="0" smtClean="0"/>
                        <a:t>- </a:t>
                      </a:r>
                      <a:r>
                        <a:rPr lang="fr-CH" sz="1800" noProof="0" dirty="0" err="1" smtClean="0"/>
                        <a:t>Follow</a:t>
                      </a:r>
                      <a:r>
                        <a:rPr lang="fr-CH" sz="1800" noProof="0" dirty="0" smtClean="0"/>
                        <a:t> up on </a:t>
                      </a:r>
                      <a:r>
                        <a:rPr lang="fr-CH" sz="1800" noProof="0" dirty="0" err="1" smtClean="0"/>
                        <a:t>implementation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Committee</a:t>
                      </a:r>
                      <a:endParaRPr lang="en-US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627321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fr-CH" sz="1800" b="1" noProof="0" dirty="0" err="1" smtClean="0"/>
                        <a:t>Attractivity</a:t>
                      </a:r>
                      <a:r>
                        <a:rPr lang="fr-CH" sz="1800" b="1" baseline="0" noProof="0" dirty="0" smtClean="0"/>
                        <a:t> :  - </a:t>
                      </a:r>
                      <a:r>
                        <a:rPr lang="fr-CH" sz="1800" b="0" baseline="0" noProof="0" dirty="0" err="1" smtClean="0"/>
                        <a:t>review</a:t>
                      </a:r>
                      <a:r>
                        <a:rPr lang="fr-CH" sz="1800" b="0" baseline="0" noProof="0" dirty="0" smtClean="0"/>
                        <a:t> </a:t>
                      </a:r>
                      <a:r>
                        <a:rPr lang="fr-CH" sz="1800" b="0" baseline="0" noProof="0" dirty="0" err="1" smtClean="0"/>
                        <a:t>effectiveness</a:t>
                      </a:r>
                      <a:r>
                        <a:rPr lang="fr-CH" sz="1800" b="0" baseline="0" noProof="0" dirty="0" smtClean="0"/>
                        <a:t> of HR Plan</a:t>
                      </a:r>
                      <a:endParaRPr lang="en-US" sz="1800" b="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All</a:t>
                      </a:r>
                      <a:endParaRPr lang="en-US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Quarterly</a:t>
                      </a:r>
                      <a:endParaRPr lang="en-US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% of attrition</a:t>
                      </a:r>
                      <a:endParaRPr lang="en-US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H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640164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fr-CH" sz="1800" b="0" noProof="0" dirty="0" smtClean="0"/>
                        <a:t>- Communication to the </a:t>
                      </a:r>
                      <a:r>
                        <a:rPr lang="fr-CH" sz="1800" b="0" noProof="0" dirty="0" err="1" smtClean="0"/>
                        <a:t>organization</a:t>
                      </a:r>
                      <a:endParaRPr lang="en-US" sz="1800" b="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All</a:t>
                      </a:r>
                      <a:endParaRPr lang="en-US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Communication plan </a:t>
                      </a:r>
                      <a:r>
                        <a:rPr lang="fr-CH" dirty="0" err="1" smtClean="0"/>
                        <a:t>implemented</a:t>
                      </a:r>
                      <a:endParaRPr lang="en-US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8082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6D8867-2151-4118-90F7-1246D3ADF9B4}" type="slidenum">
              <a:rPr lang="pt-PT" altLang="en-US" sz="1400" smtClean="0">
                <a:solidFill>
                  <a:srgbClr val="C0C0C0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pt-PT" altLang="en-US" sz="1400" smtClean="0">
              <a:solidFill>
                <a:srgbClr val="C0C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2370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942388" y="254000"/>
            <a:ext cx="41275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PT" sz="14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0</a:t>
            </a:r>
          </a:p>
        </p:txBody>
      </p:sp>
      <p:sp>
        <p:nvSpPr>
          <p:cNvPr id="17412" name="Text Box 79"/>
          <p:cNvSpPr txBox="1">
            <a:spLocks noChangeArrowheads="1"/>
          </p:cNvSpPr>
          <p:nvPr/>
        </p:nvSpPr>
        <p:spPr bwMode="auto">
          <a:xfrm>
            <a:off x="398463" y="379413"/>
            <a:ext cx="6427787" cy="461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GB" alt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KEY STRATEGIC OBJECTIVES</a:t>
            </a:r>
          </a:p>
        </p:txBody>
      </p:sp>
      <p:graphicFrame>
        <p:nvGraphicFramePr>
          <p:cNvPr id="6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6443504"/>
              </p:ext>
            </p:extLst>
          </p:nvPr>
        </p:nvGraphicFramePr>
        <p:xfrm>
          <a:off x="138113" y="915988"/>
          <a:ext cx="9605961" cy="416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34"/>
                <a:gridCol w="692674"/>
                <a:gridCol w="3081278"/>
                <a:gridCol w="898584"/>
                <a:gridCol w="1051547"/>
                <a:gridCol w="2019583"/>
                <a:gridCol w="1282461"/>
              </a:tblGrid>
              <a:tr h="640164">
                <a:tc gridSpan="2"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Key</a:t>
                      </a:r>
                      <a:r>
                        <a:rPr lang="fr-CH" sz="1800" baseline="0" dirty="0" smtClean="0">
                          <a:latin typeface="Calibri" pitchFamily="34" charset="0"/>
                        </a:rPr>
                        <a:t> Objective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Actions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Who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When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smtClean="0">
                          <a:latin typeface="Calibri" pitchFamily="34" charset="0"/>
                        </a:rPr>
                        <a:t>KPI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>
                          <a:latin typeface="Calibri" pitchFamily="34" charset="0"/>
                        </a:rPr>
                        <a:t>Actual</a:t>
                      </a:r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</a:tr>
              <a:tr h="640164">
                <a:tc gridSpan="6"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 typeface="Webdings" panose="05030102010509060703" pitchFamily="18" charset="2"/>
                        <a:buNone/>
                      </a:pPr>
                      <a:r>
                        <a:rPr lang="en-GB" altLang="en-US" sz="20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(9) Advance group image with clients and partners</a:t>
                      </a:r>
                      <a:endParaRPr lang="en-GB" altLang="en-US" sz="2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4" marR="91444" marT="45713" marB="45713" anchor="ctr" anchorCtr="1"/>
                </a:tc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</a:tr>
              <a:tr h="665081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Improve Financial Ratios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BU, WR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 Going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Actual Ratios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665081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Complete Special Concerns project on Time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 Going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endParaRPr lang="en-US" sz="1800" noProof="0" dirty="0" smtClean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914532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Customer Satisfaction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 Going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Customer </a:t>
                      </a:r>
                      <a:r>
                        <a:rPr lang="en-US" sz="1800" noProof="0" dirty="0" err="1" smtClean="0"/>
                        <a:t>Survays</a:t>
                      </a:r>
                      <a:endParaRPr lang="en-US" sz="1800" noProof="0" dirty="0" smtClean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  <a:tr h="641557">
                <a:tc>
                  <a:txBody>
                    <a:bodyPr/>
                    <a:lstStyle/>
                    <a:p>
                      <a:endParaRPr lang="fr-CH" sz="1800" dirty="0">
                        <a:latin typeface="Calibri" pitchFamily="34" charset="0"/>
                      </a:endParaRPr>
                    </a:p>
                  </a:txBody>
                  <a:tcPr marL="91443" marR="91443" marT="45714" marB="45714" anchor="ctr" anchorCtr="1"/>
                </a:tc>
                <a:tc gridSpan="2">
                  <a:txBody>
                    <a:bodyPr/>
                    <a:lstStyle/>
                    <a:p>
                      <a:r>
                        <a:rPr lang="en-US" sz="1800" noProof="0" dirty="0" smtClean="0"/>
                        <a:t>Maintain Zero Level Tolerance  of safety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BU, SM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 Going</a:t>
                      </a:r>
                      <a:endParaRPr lang="en-US" sz="180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No. Of Incidents</a:t>
                      </a:r>
                      <a:endParaRPr lang="en-US" sz="1800" noProof="0" dirty="0"/>
                    </a:p>
                  </a:txBody>
                  <a:tcPr marL="91443" marR="91443" marT="45714" marB="45714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CH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91443" marR="91443" marT="45714" marB="45714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95888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641EAB-1296-4C51-867B-CBD0ED3C72C4}" type="slidenum">
              <a:rPr lang="pt-PT" altLang="en-US" sz="1400" smtClean="0">
                <a:solidFill>
                  <a:srgbClr val="C0C0C0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pt-PT" altLang="en-US" sz="1400" smtClean="0">
              <a:solidFill>
                <a:srgbClr val="C0C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2370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942388" y="254000"/>
            <a:ext cx="41275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PT" sz="14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0</a:t>
            </a:r>
          </a:p>
        </p:txBody>
      </p:sp>
      <p:sp>
        <p:nvSpPr>
          <p:cNvPr id="17412" name="Text Box 79"/>
          <p:cNvSpPr txBox="1">
            <a:spLocks noChangeArrowheads="1"/>
          </p:cNvSpPr>
          <p:nvPr/>
        </p:nvSpPr>
        <p:spPr bwMode="auto">
          <a:xfrm>
            <a:off x="398463" y="379413"/>
            <a:ext cx="6427787" cy="461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GB" alt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OBJECTIVE OWNERS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1591267"/>
              </p:ext>
            </p:extLst>
          </p:nvPr>
        </p:nvGraphicFramePr>
        <p:xfrm>
          <a:off x="1609725" y="1254125"/>
          <a:ext cx="6604000" cy="4450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564"/>
                <a:gridCol w="5293436"/>
              </a:tblGrid>
              <a:tr h="370898">
                <a:tc>
                  <a:txBody>
                    <a:bodyPr/>
                    <a:lstStyle/>
                    <a:p>
                      <a:r>
                        <a:rPr lang="fr-CH" sz="1800" dirty="0" err="1" smtClean="0"/>
                        <a:t>Initials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Name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fr-CH" sz="1800" dirty="0" smtClean="0"/>
                        <a:t>SA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Sami </a:t>
                      </a:r>
                      <a:r>
                        <a:rPr lang="fr-CH" sz="1800" dirty="0" err="1" smtClean="0"/>
                        <a:t>Alangari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fr-CH" sz="1800" dirty="0" smtClean="0"/>
                        <a:t>ST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Sultan </a:t>
                      </a:r>
                      <a:r>
                        <a:rPr lang="fr-CH" sz="1800" dirty="0" err="1" smtClean="0"/>
                        <a:t>Althubaity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fr-CH" sz="1800" dirty="0" smtClean="0"/>
                        <a:t>GO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Ghazi Osman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fr-CH" sz="1800" dirty="0" smtClean="0"/>
                        <a:t>TA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Tarek Amr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fr-CH" sz="1800" dirty="0" smtClean="0"/>
                        <a:t>WR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/>
                        <a:t>Wajahat</a:t>
                      </a:r>
                      <a:r>
                        <a:rPr lang="fr-CH" sz="1800" dirty="0" smtClean="0"/>
                        <a:t> </a:t>
                      </a:r>
                      <a:r>
                        <a:rPr lang="fr-CH" sz="1800" dirty="0" err="1" smtClean="0"/>
                        <a:t>Rasool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fr-CH" sz="1800" dirty="0" smtClean="0"/>
                        <a:t>SQ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Saad </a:t>
                      </a:r>
                      <a:r>
                        <a:rPr lang="fr-CH" sz="1800" dirty="0" err="1" smtClean="0"/>
                        <a:t>Alqahtani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fr-CH" sz="1800" dirty="0" smtClean="0"/>
                        <a:t>MS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/>
                        <a:t>Mohd</a:t>
                      </a:r>
                      <a:r>
                        <a:rPr lang="fr-CH" sz="1800" dirty="0" smtClean="0"/>
                        <a:t> </a:t>
                      </a:r>
                      <a:r>
                        <a:rPr lang="fr-CH" sz="1800" dirty="0" err="1" smtClean="0"/>
                        <a:t>Shatla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fr-CH" sz="1800" dirty="0" smtClean="0"/>
                        <a:t>SZ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Saleh</a:t>
                      </a:r>
                      <a:r>
                        <a:rPr lang="fr-CH" sz="1800" baseline="0" dirty="0" smtClean="0"/>
                        <a:t> </a:t>
                      </a:r>
                      <a:r>
                        <a:rPr lang="fr-CH" sz="1800" baseline="0" dirty="0" err="1" smtClean="0"/>
                        <a:t>Azzam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fr-CH" sz="1800" dirty="0" smtClean="0"/>
                        <a:t>MA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fr-CH" sz="1800" dirty="0" err="1" smtClean="0"/>
                        <a:t>Majdi</a:t>
                      </a:r>
                      <a:r>
                        <a:rPr lang="fr-CH" sz="1800" dirty="0" smtClean="0"/>
                        <a:t> </a:t>
                      </a:r>
                      <a:r>
                        <a:rPr lang="fr-CH" sz="1800" dirty="0" err="1" smtClean="0"/>
                        <a:t>Almostarihi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fr-CH" sz="1800" dirty="0" smtClean="0"/>
                        <a:t>OBE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Olivier</a:t>
                      </a:r>
                      <a:r>
                        <a:rPr lang="fr-CH" sz="1800" baseline="0" dirty="0" smtClean="0"/>
                        <a:t> Bédat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fr-CH" sz="1800" dirty="0" smtClean="0"/>
                        <a:t>BU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fr-CH" sz="1800" dirty="0" smtClean="0"/>
                        <a:t>Business Unit</a:t>
                      </a:r>
                      <a:endParaRPr lang="en-US" sz="1800" dirty="0"/>
                    </a:p>
                  </a:txBody>
                  <a:tcPr marT="45727" marB="45727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E18C46-3B40-40CF-B881-8B917A7CF84F}" type="slidenum">
              <a:rPr lang="pt-PT" altLang="en-US" sz="1400" smtClean="0">
                <a:solidFill>
                  <a:srgbClr val="C0C0C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PT" altLang="en-US" sz="1400" smtClean="0">
              <a:solidFill>
                <a:srgbClr val="C0C0C0"/>
              </a:solidFill>
            </a:endParaRP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603250" y="258763"/>
            <a:ext cx="930275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2400">
                <a:solidFill>
                  <a:srgbClr val="FF9933"/>
                </a:solidFill>
                <a:latin typeface="Tahoma" panose="020B0604030504040204" pitchFamily="34" charset="0"/>
              </a:rPr>
              <a:t>SWOT ANALYSIS</a:t>
            </a:r>
            <a:endParaRPr lang="en-US" altLang="en-US" sz="2400">
              <a:solidFill>
                <a:srgbClr val="FF9933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71526" y="1028700"/>
          <a:ext cx="8153401" cy="5021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73"/>
                <a:gridCol w="3338351"/>
                <a:gridCol w="3443377"/>
              </a:tblGrid>
              <a:tr h="63743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b="0" i="1" dirty="0" smtClean="0">
                          <a:solidFill>
                            <a:srgbClr val="008080"/>
                          </a:solidFill>
                        </a:rPr>
                        <a:t>POSITIVE</a:t>
                      </a:r>
                      <a:endParaRPr lang="en-US" sz="2400" b="0" i="1" dirty="0">
                        <a:solidFill>
                          <a:srgbClr val="00808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CH" sz="2400" b="0" i="1" kern="1200" dirty="0" smtClean="0">
                          <a:solidFill>
                            <a:srgbClr val="008080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endParaRPr lang="en-US" sz="2400" b="0" i="1" kern="1200" dirty="0">
                        <a:solidFill>
                          <a:srgbClr val="0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92183">
                <a:tc>
                  <a:txBody>
                    <a:bodyPr/>
                    <a:lstStyle/>
                    <a:p>
                      <a:pPr algn="ctr"/>
                      <a:r>
                        <a:rPr lang="fr-CH" sz="2400" i="1" dirty="0" smtClean="0">
                          <a:solidFill>
                            <a:srgbClr val="008080"/>
                          </a:solidFill>
                        </a:rPr>
                        <a:t>INTERNAL</a:t>
                      </a:r>
                      <a:endParaRPr lang="en-US" sz="2400" i="1" dirty="0">
                        <a:solidFill>
                          <a:srgbClr val="008080"/>
                        </a:solidFill>
                      </a:endParaRPr>
                    </a:p>
                  </a:txBody>
                  <a:tcPr vert="vert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STRENGTHS</a:t>
                      </a:r>
                    </a:p>
                    <a:p>
                      <a:pPr algn="ctr"/>
                      <a:endParaRPr lang="en-US" sz="16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2800" b="1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WEAKNESSES</a:t>
                      </a:r>
                      <a:endParaRPr lang="en-US" sz="2800" b="1" kern="12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9966"/>
                    </a:solidFill>
                  </a:tcPr>
                </a:tc>
              </a:tr>
              <a:tr h="2192183">
                <a:tc>
                  <a:txBody>
                    <a:bodyPr/>
                    <a:lstStyle/>
                    <a:p>
                      <a:pPr algn="ctr"/>
                      <a:r>
                        <a:rPr lang="fr-CH" sz="2400" b="0" i="1" dirty="0" smtClean="0">
                          <a:solidFill>
                            <a:srgbClr val="008080"/>
                          </a:solidFill>
                        </a:rPr>
                        <a:t>EXTERNAL</a:t>
                      </a:r>
                      <a:endParaRPr lang="en-US" sz="2400" b="0" i="1" dirty="0">
                        <a:solidFill>
                          <a:srgbClr val="008080"/>
                        </a:solidFill>
                      </a:endParaRPr>
                    </a:p>
                  </a:txBody>
                  <a:tcPr vert="vert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OPPORTUNITIES</a:t>
                      </a:r>
                    </a:p>
                    <a:p>
                      <a:pPr algn="ctr"/>
                      <a:endParaRPr lang="en-US" sz="18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28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THREATS</a:t>
                      </a:r>
                      <a:endParaRPr lang="en-US" sz="28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66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81875" y="7620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F4289C-F290-4C16-A586-A987EA525CA6}" type="slidenum">
              <a:rPr lang="en-US" altLang="en-US" sz="1400" smtClean="0">
                <a:solidFill>
                  <a:srgbClr val="C0C0C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solidFill>
                <a:srgbClr val="C0C0C0"/>
              </a:solidFill>
            </a:endParaRPr>
          </a:p>
        </p:txBody>
      </p:sp>
      <p:sp>
        <p:nvSpPr>
          <p:cNvPr id="9219" name="Espace réservé du numéro de diapositive 3"/>
          <p:cNvSpPr txBox="1">
            <a:spLocks noGrp="1"/>
          </p:cNvSpPr>
          <p:nvPr/>
        </p:nvSpPr>
        <p:spPr bwMode="auto">
          <a:xfrm>
            <a:off x="7381875" y="7620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CF4AD8-C5F3-4AE3-8AC0-B15DEF5608FF}" type="slidenum">
              <a:rPr lang="en-US" altLang="en-US" sz="1400">
                <a:solidFill>
                  <a:srgbClr val="C0C0C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rgbClr val="C0C0C0"/>
              </a:solidFill>
            </a:endParaRPr>
          </a:p>
        </p:txBody>
      </p:sp>
      <p:sp>
        <p:nvSpPr>
          <p:cNvPr id="9220" name="Rectangle 13"/>
          <p:cNvSpPr txBox="1">
            <a:spLocks noChangeArrowheads="1"/>
          </p:cNvSpPr>
          <p:nvPr/>
        </p:nvSpPr>
        <p:spPr bwMode="auto">
          <a:xfrm>
            <a:off x="603250" y="246063"/>
            <a:ext cx="930275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2400">
                <a:solidFill>
                  <a:srgbClr val="FF9933"/>
                </a:solidFill>
                <a:latin typeface="Tahoma" panose="020B0604030504040204" pitchFamily="34" charset="0"/>
              </a:rPr>
              <a:t>STRENGTHS</a:t>
            </a:r>
            <a:endParaRPr lang="en-US" altLang="en-US" sz="2400" b="1">
              <a:solidFill>
                <a:srgbClr val="FF9933"/>
              </a:solidFill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08000" y="1000125"/>
            <a:ext cx="8420100" cy="5095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CC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8" name="ZoneTexte 10"/>
          <p:cNvSpPr txBox="1">
            <a:spLocks noChangeArrowheads="1"/>
          </p:cNvSpPr>
          <p:nvPr/>
        </p:nvSpPr>
        <p:spPr bwMode="auto">
          <a:xfrm>
            <a:off x="144463" y="969963"/>
            <a:ext cx="8732837" cy="50085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2900" indent="-342900">
              <a:defRPr sz="5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5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5400">
                <a:solidFill>
                  <a:schemeClr val="tx1"/>
                </a:solidFill>
                <a:latin typeface="Arial Narrow" pitchFamily="34" charset="0"/>
              </a:defRPr>
            </a:lvl3pPr>
            <a:lvl4pPr marL="631825" indent="-174625">
              <a:defRPr sz="5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5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  <a:defRPr/>
            </a:pPr>
            <a:r>
              <a:rPr lang="en-US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Qualification in main business domain 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  <a:defRPr/>
            </a:pPr>
            <a:r>
              <a:rPr lang="en-US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Strategic partnership with vendors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  <a:defRPr/>
            </a:pPr>
            <a:r>
              <a:rPr lang="en-US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Capacity to grow - manpower / visa availability / Saudi Compliance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  <a:defRPr/>
            </a:pPr>
            <a:r>
              <a:rPr lang="en-US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Excellent reputation with core customer 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  <a:defRPr/>
            </a:pPr>
            <a:r>
              <a:rPr lang="en-US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Dominance in west and south 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  <a:defRPr/>
            </a:pPr>
            <a:r>
              <a:rPr lang="en-US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Owners reach back when needed 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  <a:defRPr/>
            </a:pPr>
            <a:r>
              <a:rPr lang="en-US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Strong financial resources 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  <a:defRPr/>
            </a:pPr>
            <a:r>
              <a:rPr lang="en-US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In-house Expertise and know-how 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  <a:defRPr/>
            </a:pPr>
            <a:r>
              <a:rPr lang="en-US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Possibility of business lead through affiliate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  <a:defRPr/>
            </a:pPr>
            <a:r>
              <a:rPr lang="fr-CH" altLang="en-US" sz="1800" dirty="0" err="1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Prefered</a:t>
            </a:r>
            <a:r>
              <a:rPr lang="fr-CH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 supplier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  <a:defRPr/>
            </a:pPr>
            <a:r>
              <a:rPr lang="fr-CH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Management </a:t>
            </a:r>
            <a:r>
              <a:rPr lang="fr-CH" altLang="en-US" sz="1800" dirty="0" err="1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is</a:t>
            </a:r>
            <a:r>
              <a:rPr lang="fr-CH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 </a:t>
            </a:r>
            <a:r>
              <a:rPr lang="fr-CH" altLang="en-US" sz="1800" dirty="0" err="1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young</a:t>
            </a:r>
            <a:r>
              <a:rPr lang="fr-CH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 and </a:t>
            </a:r>
            <a:r>
              <a:rPr lang="fr-CH" altLang="en-US" sz="1800" dirty="0" err="1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competent</a:t>
            </a:r>
            <a:endParaRPr lang="fr-CH" altLang="en-US" sz="1800" dirty="0" smtClean="0">
              <a:solidFill>
                <a:srgbClr val="7F7F7F"/>
              </a:solidFill>
              <a:latin typeface="Tahoma" pitchFamily="34" charset="0"/>
              <a:sym typeface="Times New Roman" pitchFamily="18" charset="0"/>
            </a:endParaRP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  <a:defRPr/>
            </a:pPr>
            <a:r>
              <a:rPr lang="fr-CH" altLang="en-US" sz="1800" dirty="0" err="1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Ability</a:t>
            </a:r>
            <a:r>
              <a:rPr lang="fr-CH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 to </a:t>
            </a:r>
            <a:r>
              <a:rPr lang="fr-CH" altLang="en-US" sz="1800" dirty="0" err="1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attract</a:t>
            </a:r>
            <a:r>
              <a:rPr lang="fr-CH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 good people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  <a:defRPr/>
            </a:pPr>
            <a:r>
              <a:rPr lang="fr-CH" altLang="en-US" sz="1800" dirty="0" err="1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Capacity</a:t>
            </a:r>
            <a:r>
              <a:rPr lang="fr-CH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 to </a:t>
            </a:r>
            <a:r>
              <a:rPr lang="fr-CH" altLang="en-US" sz="1800" dirty="0" err="1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build</a:t>
            </a:r>
            <a:r>
              <a:rPr lang="fr-CH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 international alliances</a:t>
            </a:r>
            <a:endParaRPr lang="en-US" altLang="en-US" sz="1800" dirty="0" smtClean="0">
              <a:solidFill>
                <a:srgbClr val="7F7F7F"/>
              </a:solidFill>
              <a:latin typeface="Tahoma" pitchFamily="34" charset="0"/>
              <a:sym typeface="Times New Roman" pitchFamily="18" charset="0"/>
            </a:endParaRP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  <a:defRPr/>
            </a:pPr>
            <a:r>
              <a:rPr lang="fr-CH" altLang="en-US" sz="1800" dirty="0" err="1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Ability</a:t>
            </a:r>
            <a:r>
              <a:rPr lang="fr-CH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 to change </a:t>
            </a:r>
            <a:r>
              <a:rPr lang="fr-CH" altLang="en-US" sz="1800" dirty="0" err="1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according</a:t>
            </a:r>
            <a:r>
              <a:rPr lang="fr-CH" altLang="en-US" sz="1800" dirty="0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 to </a:t>
            </a:r>
            <a:r>
              <a:rPr lang="fr-CH" altLang="en-US" sz="1800" dirty="0" err="1" smtClean="0">
                <a:solidFill>
                  <a:srgbClr val="7F7F7F"/>
                </a:solidFill>
                <a:latin typeface="Tahoma" pitchFamily="34" charset="0"/>
                <a:sym typeface="Times New Roman" pitchFamily="18" charset="0"/>
              </a:rPr>
              <a:t>market</a:t>
            </a:r>
            <a:endParaRPr lang="fr-CH" altLang="en-US" sz="1800" dirty="0" smtClean="0">
              <a:solidFill>
                <a:srgbClr val="7F7F7F"/>
              </a:solidFill>
              <a:latin typeface="Tahoma" pitchFamily="34" charset="0"/>
              <a:sym typeface="Times New Roman" pitchFamily="18" charset="0"/>
            </a:endParaRPr>
          </a:p>
          <a:p>
            <a:pPr marL="457200" lvl="3" indent="0" algn="just">
              <a:spcBef>
                <a:spcPts val="300"/>
              </a:spcBef>
              <a:buClr>
                <a:srgbClr val="7F7F7F"/>
              </a:buClr>
              <a:defRPr/>
            </a:pPr>
            <a:endParaRPr lang="fr-CH" altLang="en-US" sz="1800" dirty="0" smtClean="0">
              <a:solidFill>
                <a:srgbClr val="7F7F7F"/>
              </a:solidFill>
              <a:latin typeface="Tahoma" pitchFamily="34" charset="0"/>
              <a:sym typeface="Times New Roman" pitchFamily="18" charset="0"/>
            </a:endParaRP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  <a:defRPr/>
            </a:pPr>
            <a:endParaRPr lang="en-US" altLang="en-US" sz="1200" dirty="0" smtClean="0">
              <a:solidFill>
                <a:srgbClr val="7F7F7F"/>
              </a:solidFill>
              <a:latin typeface="Tahoma" pitchFamily="34" charset="0"/>
              <a:sym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81875" y="7620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8575E0-30BC-4B78-94DB-7E1381CF1DA4}" type="slidenum">
              <a:rPr lang="en-US" altLang="en-US" sz="1400" smtClean="0">
                <a:solidFill>
                  <a:srgbClr val="C0C0C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solidFill>
                <a:srgbClr val="C0C0C0"/>
              </a:solidFill>
            </a:endParaRPr>
          </a:p>
        </p:txBody>
      </p:sp>
      <p:sp>
        <p:nvSpPr>
          <p:cNvPr id="10243" name="Espace réservé du numéro de diapositive 3"/>
          <p:cNvSpPr txBox="1">
            <a:spLocks noGrp="1"/>
          </p:cNvSpPr>
          <p:nvPr/>
        </p:nvSpPr>
        <p:spPr bwMode="auto">
          <a:xfrm>
            <a:off x="7381875" y="7620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E7F0FD-A87D-4117-AFE9-0A46828A446B}" type="slidenum">
              <a:rPr lang="en-US" altLang="en-US" sz="1400">
                <a:solidFill>
                  <a:srgbClr val="C0C0C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rgbClr val="C0C0C0"/>
              </a:solidFill>
            </a:endParaRPr>
          </a:p>
        </p:txBody>
      </p:sp>
      <p:sp>
        <p:nvSpPr>
          <p:cNvPr id="10244" name="Rectangle 13"/>
          <p:cNvSpPr txBox="1">
            <a:spLocks noChangeArrowheads="1"/>
          </p:cNvSpPr>
          <p:nvPr/>
        </p:nvSpPr>
        <p:spPr bwMode="auto">
          <a:xfrm>
            <a:off x="603250" y="246063"/>
            <a:ext cx="930275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2400">
                <a:solidFill>
                  <a:srgbClr val="FF9933"/>
                </a:solidFill>
                <a:latin typeface="Tahoma" panose="020B0604030504040204" pitchFamily="34" charset="0"/>
              </a:rPr>
              <a:t>WEAKNESSES (1) </a:t>
            </a:r>
            <a:endParaRPr lang="en-US" altLang="en-US" sz="2400" b="1">
              <a:solidFill>
                <a:srgbClr val="FF9933"/>
              </a:solidFill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08000" y="1031875"/>
            <a:ext cx="8737600" cy="4754563"/>
          </a:xfrm>
          <a:prstGeom prst="rect">
            <a:avLst/>
          </a:prstGeom>
          <a:solidFill>
            <a:srgbClr val="FFCC99">
              <a:alpha val="50000"/>
            </a:srgbClr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6" name="ZoneTexte 10"/>
          <p:cNvSpPr txBox="1">
            <a:spLocks noChangeArrowheads="1"/>
          </p:cNvSpPr>
          <p:nvPr/>
        </p:nvSpPr>
        <p:spPr bwMode="auto">
          <a:xfrm>
            <a:off x="134938" y="1311275"/>
            <a:ext cx="9075737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31825" indent="-174625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80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Lack Of ERP system / Operation Automation 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80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Centralization of operational decision  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80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High Employee turnover -  Low employee satisfaction / loyalty  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80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Procedures are very individual centric -  Overburdened process / procedures 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80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Dependency on a single anchor customer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80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No structure communication process 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80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Knowledge drainage - Lack of knowledge management 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80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No shared strategy / vision  / mission 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80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Capability gaps / Eng. / testing&amp; Com. / Civil, legal, contract admin, Bus Dev.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80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Low supplier base  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80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HSE enforcement / policy development 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80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Fear of change / no innovation 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80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Authoritative work environment 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80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Lack of procedural enterprise architecture / performance measurement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81875" y="7620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DBFAF7-BE3E-4099-AA7C-04BF7DD96024}" type="slidenum">
              <a:rPr lang="en-US" altLang="en-US" sz="1400" smtClean="0">
                <a:solidFill>
                  <a:srgbClr val="C0C0C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solidFill>
                <a:srgbClr val="C0C0C0"/>
              </a:solidFill>
            </a:endParaRPr>
          </a:p>
        </p:txBody>
      </p:sp>
      <p:sp>
        <p:nvSpPr>
          <p:cNvPr id="11267" name="Espace réservé du numéro de diapositive 3"/>
          <p:cNvSpPr txBox="1">
            <a:spLocks noGrp="1"/>
          </p:cNvSpPr>
          <p:nvPr/>
        </p:nvSpPr>
        <p:spPr bwMode="auto">
          <a:xfrm>
            <a:off x="7381875" y="7620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359C5EA-8DB9-4DB5-861C-1EB6533509AE}" type="slidenum">
              <a:rPr lang="en-US" altLang="en-US" sz="1400">
                <a:solidFill>
                  <a:srgbClr val="C0C0C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rgbClr val="C0C0C0"/>
              </a:solidFill>
            </a:endParaRPr>
          </a:p>
        </p:txBody>
      </p:sp>
      <p:sp>
        <p:nvSpPr>
          <p:cNvPr id="11268" name="Rectangle 13"/>
          <p:cNvSpPr txBox="1">
            <a:spLocks noChangeArrowheads="1"/>
          </p:cNvSpPr>
          <p:nvPr/>
        </p:nvSpPr>
        <p:spPr bwMode="auto">
          <a:xfrm>
            <a:off x="603250" y="246063"/>
            <a:ext cx="930275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2400">
                <a:solidFill>
                  <a:srgbClr val="FF9933"/>
                </a:solidFill>
                <a:latin typeface="Tahoma" panose="020B0604030504040204" pitchFamily="34" charset="0"/>
              </a:rPr>
              <a:t>WEAKNESSES (2)</a:t>
            </a:r>
            <a:endParaRPr lang="en-US" altLang="en-US" sz="2400" b="1">
              <a:solidFill>
                <a:srgbClr val="FF9933"/>
              </a:solidFill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08000" y="1238250"/>
            <a:ext cx="8737600" cy="4210050"/>
          </a:xfrm>
          <a:prstGeom prst="rect">
            <a:avLst/>
          </a:prstGeom>
          <a:solidFill>
            <a:srgbClr val="FFCC99">
              <a:alpha val="50000"/>
            </a:srgbClr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70" name="ZoneTexte 10"/>
          <p:cNvSpPr txBox="1">
            <a:spLocks noChangeArrowheads="1"/>
          </p:cNvSpPr>
          <p:nvPr/>
        </p:nvSpPr>
        <p:spPr bwMode="auto">
          <a:xfrm>
            <a:off x="134938" y="1570038"/>
            <a:ext cx="9075737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31825" indent="-174625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8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Lack of diversification  / Geographical / Client / Services 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8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Policy of training and capacity building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8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 Company  image / branding / public awareness 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8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Combined activities under one registration 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fr-CH" altLang="en-US" sz="1800" dirty="0" err="1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Decisions</a:t>
            </a:r>
            <a:r>
              <a:rPr lang="fr-CH" altLang="en-US" sz="18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 to </a:t>
            </a:r>
            <a:r>
              <a:rPr lang="fr-CH" altLang="en-US" sz="1800" dirty="0" err="1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be</a:t>
            </a:r>
            <a:r>
              <a:rPr lang="fr-CH" altLang="en-US" sz="18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 </a:t>
            </a:r>
            <a:r>
              <a:rPr lang="fr-CH" altLang="en-US" sz="1800" dirty="0" err="1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based</a:t>
            </a:r>
            <a:r>
              <a:rPr lang="fr-CH" altLang="en-US" sz="18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 on </a:t>
            </a:r>
            <a:r>
              <a:rPr lang="fr-CH" altLang="en-US" sz="1800" dirty="0" err="1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fact</a:t>
            </a:r>
            <a:r>
              <a:rPr lang="fr-CH" altLang="en-US" sz="18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 </a:t>
            </a:r>
            <a:r>
              <a:rPr lang="fr-CH" altLang="en-US" sz="1800" dirty="0" err="1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analysis</a:t>
            </a:r>
            <a:endParaRPr lang="fr-CH" altLang="en-US" sz="1800" dirty="0">
              <a:solidFill>
                <a:srgbClr val="7F7F7F"/>
              </a:solidFill>
              <a:latin typeface="Tahoma" panose="020B0604030504040204" pitchFamily="34" charset="0"/>
              <a:sym typeface="Times New Roman" panose="02020603050405020304" pitchFamily="18" charset="0"/>
            </a:endParaRP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fr-CH" altLang="en-US" sz="18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Action plan </a:t>
            </a:r>
            <a:r>
              <a:rPr lang="fr-CH" altLang="en-US" sz="1800" dirty="0" err="1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follow</a:t>
            </a:r>
            <a:r>
              <a:rPr lang="fr-CH" altLang="en-US" sz="18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 up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fr-CH" altLang="en-US" sz="1800" dirty="0" err="1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Cost</a:t>
            </a:r>
            <a:r>
              <a:rPr lang="fr-CH" altLang="en-US" sz="18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 control </a:t>
            </a:r>
            <a:r>
              <a:rPr lang="fr-CH" altLang="en-US" sz="1800" dirty="0" err="1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process</a:t>
            </a:r>
            <a:endParaRPr lang="fr-CH" altLang="en-US" sz="1800" dirty="0">
              <a:solidFill>
                <a:srgbClr val="7F7F7F"/>
              </a:solidFill>
              <a:latin typeface="Tahoma" panose="020B0604030504040204" pitchFamily="34" charset="0"/>
              <a:sym typeface="Times New Roman" panose="02020603050405020304" pitchFamily="18" charset="0"/>
            </a:endParaRP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fr-CH" altLang="en-US" sz="1800" dirty="0" err="1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Quality</a:t>
            </a:r>
            <a:r>
              <a:rPr lang="fr-CH" altLang="en-US" sz="18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 assurance and control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fr-CH" altLang="en-US" sz="1800" dirty="0" err="1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Warehouse</a:t>
            </a:r>
            <a:r>
              <a:rPr lang="fr-CH" altLang="en-US" sz="18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 control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fr-CH" altLang="en-US" sz="1800" dirty="0" err="1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Decision</a:t>
            </a:r>
            <a:r>
              <a:rPr lang="fr-CH" altLang="en-US" sz="18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 </a:t>
            </a:r>
            <a:r>
              <a:rPr lang="fr-CH" altLang="en-US" sz="1800" dirty="0" err="1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process</a:t>
            </a:r>
            <a:r>
              <a:rPr lang="fr-CH" altLang="en-US" sz="18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 speed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fr-CH" altLang="en-US" sz="1800" dirty="0" err="1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Vendor</a:t>
            </a:r>
            <a:r>
              <a:rPr lang="fr-CH" altLang="en-US" sz="18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 motivation program</a:t>
            </a:r>
          </a:p>
          <a:p>
            <a:pPr lvl="3">
              <a:spcBef>
                <a:spcPct val="0"/>
              </a:spcBef>
              <a:buClr>
                <a:srgbClr val="7F7F7F"/>
              </a:buClr>
              <a:buFontTx/>
              <a:buChar char="•"/>
            </a:pPr>
            <a:r>
              <a:rPr lang="fr-CH" altLang="en-US" sz="1800" dirty="0" err="1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Insuffisient</a:t>
            </a:r>
            <a:r>
              <a:rPr lang="fr-CH" altLang="en-US" sz="18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 collaboration and </a:t>
            </a:r>
            <a:r>
              <a:rPr lang="fr-CH" altLang="en-US" sz="1800" dirty="0" err="1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teamwork</a:t>
            </a:r>
            <a:endParaRPr lang="en-US" altLang="en-US" sz="1800" dirty="0">
              <a:solidFill>
                <a:srgbClr val="7F7F7F"/>
              </a:solidFill>
              <a:latin typeface="Tahoma" panose="020B0604030504040204" pitchFamily="34" charset="0"/>
              <a:sym typeface="Times New Roman" panose="02020603050405020304" pitchFamily="18" charset="0"/>
            </a:endParaRPr>
          </a:p>
          <a:p>
            <a:pPr marL="457200" lvl="3" indent="0">
              <a:spcBef>
                <a:spcPct val="0"/>
              </a:spcBef>
              <a:buClr>
                <a:srgbClr val="7F7F7F"/>
              </a:buClr>
              <a:buNone/>
            </a:pPr>
            <a:endParaRPr lang="en-US" altLang="en-US" dirty="0">
              <a:solidFill>
                <a:srgbClr val="7F7F7F"/>
              </a:solidFill>
              <a:latin typeface="Tahoma" panose="020B0604030504040204" pitchFamily="34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81875" y="7620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BD90E0-3BF2-4318-85DA-0FC5C8B81A26}" type="slidenum">
              <a:rPr lang="en-US" altLang="en-US" sz="1400" smtClean="0">
                <a:solidFill>
                  <a:srgbClr val="C0C0C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solidFill>
                <a:srgbClr val="C0C0C0"/>
              </a:solidFill>
            </a:endParaRPr>
          </a:p>
        </p:txBody>
      </p:sp>
      <p:sp>
        <p:nvSpPr>
          <p:cNvPr id="12291" name="Espace réservé du numéro de diapositive 3"/>
          <p:cNvSpPr txBox="1">
            <a:spLocks noGrp="1"/>
          </p:cNvSpPr>
          <p:nvPr/>
        </p:nvSpPr>
        <p:spPr bwMode="auto">
          <a:xfrm>
            <a:off x="7381875" y="7620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DEFD33-02E0-4992-8165-C64017454B5A}" type="slidenum">
              <a:rPr lang="en-US" altLang="en-US" sz="1400">
                <a:solidFill>
                  <a:srgbClr val="C0C0C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rgbClr val="C0C0C0"/>
              </a:solidFill>
            </a:endParaRPr>
          </a:p>
        </p:txBody>
      </p:sp>
      <p:sp>
        <p:nvSpPr>
          <p:cNvPr id="12292" name="Rectangle 13"/>
          <p:cNvSpPr txBox="1">
            <a:spLocks noChangeArrowheads="1"/>
          </p:cNvSpPr>
          <p:nvPr/>
        </p:nvSpPr>
        <p:spPr bwMode="auto">
          <a:xfrm>
            <a:off x="603250" y="246063"/>
            <a:ext cx="930275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2400">
                <a:solidFill>
                  <a:srgbClr val="FF9933"/>
                </a:solidFill>
                <a:latin typeface="Tahoma" panose="020B0604030504040204" pitchFamily="34" charset="0"/>
              </a:rPr>
              <a:t>OPPORTUNITIES</a:t>
            </a:r>
            <a:endParaRPr lang="en-US" altLang="en-US" sz="2400" b="1">
              <a:solidFill>
                <a:srgbClr val="FF9933"/>
              </a:solidFill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08000" y="1146175"/>
            <a:ext cx="8420100" cy="2784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FFCC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4" name="ZoneTexte 10"/>
          <p:cNvSpPr txBox="1">
            <a:spLocks noChangeArrowheads="1"/>
          </p:cNvSpPr>
          <p:nvPr/>
        </p:nvSpPr>
        <p:spPr bwMode="auto">
          <a:xfrm>
            <a:off x="144463" y="1243013"/>
            <a:ext cx="8732837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31825" indent="-174625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</a:pPr>
            <a:r>
              <a:rPr lang="en-GB" altLang="en-US" sz="16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Strong demand for energy / infrastructure 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</a:pPr>
            <a:r>
              <a:rPr lang="en-GB" altLang="en-US" sz="16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Untapped Aramco business , Power upgrade  / non traditional market growth / 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</a:pPr>
            <a:r>
              <a:rPr lang="en-GB" altLang="en-US" sz="16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Financing cost is low 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</a:pPr>
            <a:r>
              <a:rPr lang="en-GB" altLang="en-US" sz="16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GCC market demands is strong 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</a:pPr>
            <a:r>
              <a:rPr lang="en-GB" altLang="en-US" sz="16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IPP scheme   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</a:pPr>
            <a:r>
              <a:rPr lang="en-GB" altLang="en-US" sz="16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High market entry barriers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</a:pPr>
            <a:r>
              <a:rPr lang="en-GB" altLang="en-US" sz="1600" dirty="0" smtClean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Potential for Diversification </a:t>
            </a:r>
            <a:r>
              <a:rPr lang="en-GB" altLang="en-US" sz="16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(products and Geography)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81875" y="7620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AD26D7-7FCC-4836-9EC4-9792A21F120B}" type="slidenum">
              <a:rPr lang="en-US" altLang="en-US" sz="1400" smtClean="0">
                <a:solidFill>
                  <a:srgbClr val="C0C0C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solidFill>
                <a:srgbClr val="C0C0C0"/>
              </a:solidFill>
            </a:endParaRPr>
          </a:p>
        </p:txBody>
      </p:sp>
      <p:sp>
        <p:nvSpPr>
          <p:cNvPr id="13315" name="Espace réservé du numéro de diapositive 3"/>
          <p:cNvSpPr txBox="1">
            <a:spLocks noGrp="1"/>
          </p:cNvSpPr>
          <p:nvPr/>
        </p:nvSpPr>
        <p:spPr bwMode="auto">
          <a:xfrm>
            <a:off x="7381875" y="7620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623C573-6FE3-41A2-92F1-89F1234A0ABB}" type="slidenum">
              <a:rPr lang="en-US" altLang="en-US" sz="1400">
                <a:solidFill>
                  <a:srgbClr val="C0C0C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rgbClr val="C0C0C0"/>
              </a:solidFill>
            </a:endParaRPr>
          </a:p>
        </p:txBody>
      </p:sp>
      <p:sp>
        <p:nvSpPr>
          <p:cNvPr id="13316" name="Rectangle 13"/>
          <p:cNvSpPr txBox="1">
            <a:spLocks noChangeArrowheads="1"/>
          </p:cNvSpPr>
          <p:nvPr/>
        </p:nvSpPr>
        <p:spPr bwMode="auto">
          <a:xfrm>
            <a:off x="603250" y="246063"/>
            <a:ext cx="930275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2400">
                <a:solidFill>
                  <a:srgbClr val="FF9933"/>
                </a:solidFill>
                <a:latin typeface="Tahoma" panose="020B0604030504040204" pitchFamily="34" charset="0"/>
              </a:rPr>
              <a:t>THREATS</a:t>
            </a:r>
            <a:endParaRPr lang="en-US" altLang="en-US" sz="2400" b="1">
              <a:solidFill>
                <a:srgbClr val="FF9933"/>
              </a:solidFill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08000" y="1146175"/>
            <a:ext cx="8420100" cy="2538413"/>
          </a:xfrm>
          <a:prstGeom prst="rect">
            <a:avLst/>
          </a:prstGeom>
          <a:solidFill>
            <a:srgbClr val="FF6699">
              <a:alpha val="51000"/>
            </a:srgbClr>
          </a:solidFill>
          <a:ln w="9525">
            <a:solidFill>
              <a:srgbClr val="FFCC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8" name="ZoneTexte 10"/>
          <p:cNvSpPr txBox="1">
            <a:spLocks noChangeArrowheads="1"/>
          </p:cNvSpPr>
          <p:nvPr/>
        </p:nvSpPr>
        <p:spPr bwMode="auto">
          <a:xfrm>
            <a:off x="144463" y="1243013"/>
            <a:ext cx="8732837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31825" indent="-174625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</a:pPr>
            <a:endParaRPr lang="en-US" altLang="en-US" sz="1600" dirty="0">
              <a:solidFill>
                <a:srgbClr val="7F7F7F"/>
              </a:solidFill>
              <a:latin typeface="Tahoma" panose="020B0604030504040204" pitchFamily="34" charset="0"/>
              <a:sym typeface="Times New Roman" panose="02020603050405020304" pitchFamily="18" charset="0"/>
            </a:endParaRP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6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Oil prices may slow down new project 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6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Change in government / public procurement  system - Specially with NG 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6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Competition </a:t>
            </a:r>
            <a:r>
              <a:rPr lang="en-US" altLang="en-US" sz="1600" dirty="0" smtClean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over skilled </a:t>
            </a:r>
            <a:r>
              <a:rPr lang="en-US" altLang="en-US" sz="16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resources 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6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Political unrest in region </a:t>
            </a: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</a:pPr>
            <a:r>
              <a:rPr lang="fr-CH" altLang="en-US" sz="16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Direct </a:t>
            </a:r>
            <a:r>
              <a:rPr lang="fr-CH" altLang="en-US" sz="1600" dirty="0" err="1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procurement</a:t>
            </a:r>
            <a:r>
              <a:rPr lang="fr-CH" altLang="en-US" sz="16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 </a:t>
            </a:r>
            <a:r>
              <a:rPr lang="fr-CH" altLang="en-US" sz="1600" dirty="0" smtClean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by NG</a:t>
            </a:r>
            <a:endParaRPr lang="en-US" altLang="en-US" sz="1600" dirty="0">
              <a:solidFill>
                <a:srgbClr val="7F7F7F"/>
              </a:solidFill>
              <a:latin typeface="Tahoma" panose="020B0604030504040204" pitchFamily="34" charset="0"/>
              <a:sym typeface="Times New Roman" panose="02020603050405020304" pitchFamily="18" charset="0"/>
            </a:endParaRPr>
          </a:p>
          <a:p>
            <a:pPr lvl="3" algn="just">
              <a:spcBef>
                <a:spcPts val="300"/>
              </a:spcBef>
              <a:buClr>
                <a:srgbClr val="7F7F7F"/>
              </a:buClr>
              <a:buFontTx/>
              <a:buChar char="•"/>
            </a:pPr>
            <a:r>
              <a:rPr lang="en-US" altLang="en-US" sz="16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Competition </a:t>
            </a:r>
            <a:r>
              <a:rPr lang="en-US" altLang="en-US" sz="1600" dirty="0" smtClean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is </a:t>
            </a:r>
            <a:r>
              <a:rPr lang="en-US" altLang="en-US" sz="1600" dirty="0">
                <a:solidFill>
                  <a:srgbClr val="7F7F7F"/>
                </a:solidFill>
                <a:latin typeface="Tahoma" panose="020B0604030504040204" pitchFamily="34" charset="0"/>
                <a:sym typeface="Times New Roman" panose="02020603050405020304" pitchFamily="18" charset="0"/>
              </a:rPr>
              <a:t>high in some sectors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Webdings" panose="05030102010509060703" pitchFamily="18" charset="2"/>
              <a:buChar char="8"/>
              <a:defRPr sz="14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6D4E6A-4AA3-4BA3-9E69-A17DA9A57C6A}" type="slidenum">
              <a:rPr lang="pt-PT" altLang="en-US" sz="1400" smtClean="0">
                <a:solidFill>
                  <a:srgbClr val="C0C0C0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pt-PT" altLang="en-US" sz="1400" smtClean="0">
              <a:solidFill>
                <a:srgbClr val="C0C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2370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942388" y="254000"/>
            <a:ext cx="41275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PT" sz="14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0</a:t>
            </a:r>
          </a:p>
        </p:txBody>
      </p:sp>
      <p:sp>
        <p:nvSpPr>
          <p:cNvPr id="15364" name="Text Box 79"/>
          <p:cNvSpPr txBox="1">
            <a:spLocks noChangeArrowheads="1"/>
          </p:cNvSpPr>
          <p:nvPr/>
        </p:nvSpPr>
        <p:spPr bwMode="auto">
          <a:xfrm>
            <a:off x="398463" y="379413"/>
            <a:ext cx="6427787" cy="461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GB" alt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VISION</a:t>
            </a:r>
          </a:p>
        </p:txBody>
      </p:sp>
      <p:sp>
        <p:nvSpPr>
          <p:cNvPr id="15365" name="ZoneTexte 38"/>
          <p:cNvSpPr txBox="1">
            <a:spLocks noChangeArrowheads="1"/>
          </p:cNvSpPr>
          <p:nvPr/>
        </p:nvSpPr>
        <p:spPr bwMode="auto">
          <a:xfrm>
            <a:off x="1047377" y="787400"/>
            <a:ext cx="7642225" cy="52625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GB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endParaRPr lang="en-GB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r>
              <a:rPr lang="en-GB" altLang="en-US" i="1" dirty="0" smtClean="0">
                <a:latin typeface="Calibri" pitchFamily="34" charset="0"/>
                <a:cs typeface="Tahoma" pitchFamily="34" charset="0"/>
              </a:rPr>
              <a:t>“Our vision”</a:t>
            </a:r>
          </a:p>
          <a:p>
            <a:pPr algn="ctr" eaLnBrk="1" hangingPunct="1">
              <a:defRPr/>
            </a:pPr>
            <a:r>
              <a:rPr lang="en-GB" altLang="en-US" i="1" dirty="0" smtClean="0">
                <a:latin typeface="Calibri" pitchFamily="34" charset="0"/>
                <a:cs typeface="Tahoma" pitchFamily="34" charset="0"/>
              </a:rPr>
              <a:t>To be a well structured and steadily growing group, led by a skilled team, and providing  innovative and environment friendly solutions mainly to Power Supply Clients in Saudi Arabia and Middle East.</a:t>
            </a:r>
          </a:p>
          <a:p>
            <a:pPr algn="ctr" eaLnBrk="1" hangingPunct="1">
              <a:defRPr/>
            </a:pPr>
            <a:endParaRPr lang="en-GB" altLang="en-US" i="1" dirty="0">
              <a:latin typeface="Calibri" pitchFamily="34" charset="0"/>
              <a:cs typeface="Tahoma" pitchFamily="34" charset="0"/>
            </a:endParaRPr>
          </a:p>
          <a:p>
            <a:pPr algn="ctr" rtl="1">
              <a:defRPr/>
            </a:pPr>
            <a:r>
              <a:rPr lang="ar-SA" dirty="0"/>
              <a:t>رؤيتنا</a:t>
            </a:r>
            <a:endParaRPr lang="en-US" dirty="0"/>
          </a:p>
          <a:p>
            <a:pPr algn="ctr" rtl="1">
              <a:defRPr/>
            </a:pPr>
            <a:r>
              <a:rPr lang="ar-SA" dirty="0"/>
              <a:t>العمل على توفير حلول خلاقة و صديقة للبيئة تخدم عملائنا </a:t>
            </a:r>
            <a:r>
              <a:rPr lang="ar-SA" dirty="0" smtClean="0"/>
              <a:t>في مجال الطاقة </a:t>
            </a:r>
            <a:r>
              <a:rPr lang="ar-SA" dirty="0"/>
              <a:t>في المملكة والشرق الأوسط من خلال مجموعة متكاملة التنظيم ، دائمة النمو بفريق عمل ماهر.</a:t>
            </a:r>
            <a:endParaRPr lang="en-US" dirty="0"/>
          </a:p>
          <a:p>
            <a:pPr algn="ctr" eaLnBrk="1" hangingPunct="1">
              <a:defRPr/>
            </a:pPr>
            <a:endParaRPr lang="en-GB" altLang="en-US" i="1" dirty="0" smtClean="0">
              <a:latin typeface="Calibri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endParaRPr lang="en-GB" altLang="en-US" dirty="0" smtClean="0">
              <a:latin typeface="Calibri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46049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5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5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17737</TotalTime>
  <Words>1919</Words>
  <Application>Microsoft Office PowerPoint</Application>
  <PresentationFormat>Format A4 (210 x 297 mm)</PresentationFormat>
  <Paragraphs>599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Modelo de apresentação predefinido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VALUES TEAM CHARTER</vt:lpstr>
      <vt:lpstr>VALUES TEAM CHARTER</vt:lpstr>
      <vt:lpstr>VALUES TEAM CHARTER</vt:lpstr>
      <vt:lpstr>VALUES TEAM CHARTER</vt:lpstr>
      <vt:lpstr>VALUES TEAM CHARTER 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</vt:vector>
  </TitlesOfParts>
  <Company>DYNARGIE PORTUGAL LDA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título de diapositivo</dc:title>
  <dc:creator>DYN10</dc:creator>
  <cp:lastModifiedBy>obedat</cp:lastModifiedBy>
  <cp:revision>1383</cp:revision>
  <cp:lastPrinted>2015-04-09T06:26:34Z</cp:lastPrinted>
  <dcterms:created xsi:type="dcterms:W3CDTF">1998-10-15T16:08:08Z</dcterms:created>
  <dcterms:modified xsi:type="dcterms:W3CDTF">2015-04-24T11:46:41Z</dcterms:modified>
</cp:coreProperties>
</file>