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66" r:id="rId2"/>
    <p:sldId id="257" r:id="rId3"/>
    <p:sldId id="265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3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9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8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1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1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1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CA5F5-9BA0-4D60-8AD4-D674FD73C5B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769AA-440C-4358-935F-1F34140D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(Ceuta y Melilla: Europa en África)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sz="3200" b="1" dirty="0"/>
              <a:t>سبتة ومليلية: أوروبية بالسيادة… إفريقية بالموقع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0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 التعريف العام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6916" y="2769577"/>
            <a:ext cx="9091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	</a:t>
            </a:r>
            <a:r>
              <a:rPr lang="ar-EG" sz="2400" dirty="0" smtClean="0"/>
              <a:t>سبتة </a:t>
            </a:r>
            <a:r>
              <a:rPr lang="ar-EG" sz="2400" dirty="0"/>
              <a:t>ومليلية هما مدينتان ساحليتان تقعان في شمال إفريقيا، ولكن تخضعان للسيادة الإسبانية</a:t>
            </a:r>
            <a:r>
              <a:rPr lang="ar-EG" sz="2400" dirty="0" smtClean="0"/>
              <a:t>. </a:t>
            </a:r>
            <a:endParaRPr lang="en-US" sz="2400" dirty="0" smtClean="0"/>
          </a:p>
          <a:p>
            <a:pPr algn="r"/>
            <a:r>
              <a:rPr lang="ar-EG" sz="2400" dirty="0" smtClean="0"/>
              <a:t>تتمتع </a:t>
            </a:r>
            <a:r>
              <a:rPr lang="ar-EG" sz="2400" dirty="0"/>
              <a:t>كل منهما بنظام حكم ذاتي ضمن الدولة الإسبانية منذ سنة 1995</a:t>
            </a:r>
            <a:r>
              <a:rPr lang="ar-EG" sz="2400" dirty="0" smtClean="0"/>
              <a:t>.️ </a:t>
            </a:r>
            <a:endParaRPr lang="en-US" sz="2400" dirty="0" smtClean="0"/>
          </a:p>
          <a:p>
            <a:pPr algn="r"/>
            <a:r>
              <a:rPr lang="ar-EG" sz="2400" dirty="0" smtClean="0"/>
              <a:t>تُعتبران </a:t>
            </a:r>
            <a:r>
              <a:rPr lang="ar-EG" sz="2400" dirty="0"/>
              <a:t>جزرًا سياسية داخل محيط مغربي، ويمثلان الحدود البرية الوحيدة بين أوروبا وإفريقيا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417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ar-EG" dirty="0"/>
              <a:t>الموقع الجغرافي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07444"/>
            <a:ext cx="4718050" cy="30163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ar-EG" dirty="0"/>
              <a:t>سبتة تطل على مضيق جبل طارق، ما يمنحها موقعًا استراتيجيًا حساسًا بين البحر المتوسط والمحيط</a:t>
            </a:r>
            <a:r>
              <a:rPr lang="en-US" dirty="0"/>
              <a:t> </a:t>
            </a:r>
            <a:r>
              <a:rPr lang="ar-EG" dirty="0"/>
              <a:t>الأطلسي.</a:t>
            </a:r>
            <a:endParaRPr lang="en-US" dirty="0"/>
          </a:p>
          <a:p>
            <a:pPr algn="r"/>
            <a:r>
              <a:rPr lang="ar-EG" dirty="0"/>
              <a:t>مليلية تقع شرقًا على البحر الأبيض المتوسط، على بُعد حوالي 200 كيلومتر من سبتة.</a:t>
            </a:r>
            <a:endParaRPr lang="en-US" dirty="0"/>
          </a:p>
          <a:p>
            <a:pPr algn="r"/>
            <a:r>
              <a:rPr lang="ar-EG" dirty="0"/>
              <a:t>كلا المدينتين لهما حدود برية مباشرة مع المغرب، وبحرية مع إسبانيا، مما يجعلهما نقاط عبور رئيسية.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9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4" y="982132"/>
            <a:ext cx="9313983" cy="952176"/>
          </a:xfrm>
        </p:spPr>
        <p:txBody>
          <a:bodyPr>
            <a:normAutofit/>
          </a:bodyPr>
          <a:lstStyle/>
          <a:p>
            <a:r>
              <a:rPr lang="ar-EG" b="1" dirty="0"/>
              <a:t>الجذور التاريخية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6364" y="3042138"/>
            <a:ext cx="9665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 smtClean="0"/>
              <a:t>الوجود </a:t>
            </a:r>
            <a:r>
              <a:rPr lang="ar-EG" sz="2400" dirty="0"/>
              <a:t>الإسباني في مليلية بدأ سنة 1497، في سياق التوسع الكاثوليكي بعد سقوط غرناطة</a:t>
            </a:r>
            <a:r>
              <a:rPr lang="ar-EG" sz="2400" dirty="0" smtClean="0"/>
              <a:t>.</a:t>
            </a:r>
            <a:endParaRPr lang="en-US" sz="2400" dirty="0" smtClean="0"/>
          </a:p>
          <a:p>
            <a:pPr algn="r"/>
            <a:r>
              <a:rPr lang="ar-EG" sz="2400" dirty="0" smtClean="0"/>
              <a:t>سبتة </a:t>
            </a:r>
            <a:r>
              <a:rPr lang="ar-EG" sz="2400" dirty="0"/>
              <a:t>خضعت أولاً للبرتغال منذ 1415، ثم انتقلت رسميًا لإسبانيا في “معاهدة لشبونة” سنة </a:t>
            </a:r>
            <a:r>
              <a:rPr lang="ar-EG" sz="2400" dirty="0" smtClean="0"/>
              <a:t>1668.</a:t>
            </a:r>
            <a:endParaRPr lang="en-US" sz="2400" dirty="0" smtClean="0"/>
          </a:p>
          <a:p>
            <a:pPr algn="r"/>
            <a:r>
              <a:rPr lang="ar-EG" sz="2400" dirty="0" smtClean="0"/>
              <a:t>المغرب</a:t>
            </a:r>
            <a:r>
              <a:rPr lang="ar-EG" sz="2400" dirty="0"/>
              <a:t>، منذ استقلاله عام 1956، يعتبر المدينتين جزءًا لا يتجزأ من أراضيه، لكن لم يتم تسليط ضغط دولي على هذا الملف مثل قضية جبل طارق.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355478" y="2813539"/>
            <a:ext cx="9416562" cy="1820008"/>
          </a:xfrm>
          <a:prstGeom prst="rect">
            <a:avLst/>
          </a:prstGeom>
        </p:spPr>
        <p:txBody>
          <a:bodyPr/>
          <a:lstStyle/>
          <a:p>
            <a:pPr lvl="8"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5399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71" y="903001"/>
            <a:ext cx="10820398" cy="1303867"/>
          </a:xfrm>
        </p:spPr>
        <p:txBody>
          <a:bodyPr>
            <a:normAutofit/>
          </a:bodyPr>
          <a:lstStyle/>
          <a:p>
            <a:r>
              <a:rPr lang="ar-EG" b="1" dirty="0"/>
              <a:t> الوضع القانوني والسياسي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6385" y="2787162"/>
            <a:ext cx="9064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 smtClean="0"/>
              <a:t>وفقًا </a:t>
            </a:r>
            <a:r>
              <a:rPr lang="ar-EG" sz="2400" dirty="0"/>
              <a:t>للدستور الإسباني، المدينتان جزء من “الوحدة الترابية الوطنية”، وتتمتعان ببرلمان محلي وتمثيل داخل البرلمان الإسباني</a:t>
            </a:r>
            <a:r>
              <a:rPr lang="ar-EG" sz="2400" dirty="0" smtClean="0"/>
              <a:t>.</a:t>
            </a:r>
            <a:endParaRPr lang="en-US" sz="2400" dirty="0" smtClean="0"/>
          </a:p>
          <a:p>
            <a:pPr algn="r"/>
            <a:r>
              <a:rPr lang="ar-EG" sz="2400" dirty="0" smtClean="0"/>
              <a:t>الاتحاد </a:t>
            </a:r>
            <a:r>
              <a:rPr lang="ar-EG" sz="2400" dirty="0"/>
              <a:t>الأوروبي يعترف بهما كأراضٍ أوروبية، مما يجعلهما خاضعتين لقانون الاتحاد </a:t>
            </a:r>
            <a:r>
              <a:rPr lang="ar-EG" sz="2400" dirty="0" smtClean="0"/>
              <a:t>الأوروبي.</a:t>
            </a:r>
            <a:endParaRPr lang="en-US" sz="2400" dirty="0"/>
          </a:p>
          <a:p>
            <a:pPr algn="r"/>
            <a:r>
              <a:rPr lang="ar-EG" sz="2400" dirty="0" smtClean="0"/>
              <a:t>المغرب </a:t>
            </a:r>
            <a:r>
              <a:rPr lang="ar-EG" sz="2400" dirty="0"/>
              <a:t>يعتبرهما “مناطق محتلة”، لكن لم يُقدم بعد على خطوات قانونية داخل الأمم المتحدة، بخلاف قضايا استعمارية أخرى.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45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الجدران الحدودية والأمن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3758" y="2980592"/>
            <a:ext cx="9363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 smtClean="0"/>
              <a:t>المدينتان </a:t>
            </a:r>
            <a:r>
              <a:rPr lang="ar-EG" sz="2400" dirty="0"/>
              <a:t>محاطتان بجدران أمنية شديدة التحصين، بطول 12 كم في سبتة، و13 كم في مليلية</a:t>
            </a:r>
            <a:r>
              <a:rPr lang="ar-EG" sz="2400" dirty="0" smtClean="0"/>
              <a:t>. </a:t>
            </a:r>
            <a:r>
              <a:rPr lang="ar-EG" sz="2400" dirty="0"/>
              <a:t>الجدار مجهّز بأبراج مراقبة، كاميرات حرارية، وأجهزة استشعار </a:t>
            </a:r>
            <a:r>
              <a:rPr lang="ar-EG" sz="2400" dirty="0" smtClean="0"/>
              <a:t>حركة.</a:t>
            </a:r>
            <a:endParaRPr lang="en-US" sz="2400" dirty="0" smtClean="0"/>
          </a:p>
          <a:p>
            <a:pPr algn="r"/>
            <a:r>
              <a:rPr lang="ar-EG" sz="2400" dirty="0" smtClean="0"/>
              <a:t>الهدف </a:t>
            </a:r>
            <a:r>
              <a:rPr lang="ar-EG" sz="2400" dirty="0"/>
              <a:t>الأساسي هو وقف الهجرة غير النظامية من دول إفريقيا جنوب الصحراء إلى </a:t>
            </a:r>
            <a:r>
              <a:rPr lang="ar-EG" sz="2400" dirty="0" smtClean="0"/>
              <a:t>أوروبا.</a:t>
            </a:r>
            <a:endParaRPr lang="en-US" sz="2400" dirty="0" smtClean="0"/>
          </a:p>
          <a:p>
            <a:pPr algn="r"/>
            <a:r>
              <a:rPr lang="ar-EG" sz="2400" dirty="0" smtClean="0"/>
              <a:t>في </a:t>
            </a:r>
            <a:r>
              <a:rPr lang="ar-EG" sz="2400" dirty="0"/>
              <a:t>السنوات الأخيرة، شهدت الحدود اقتحامات جماعية عنيفة، خلّفت إصابات ووفيات.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054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التنوع الثقافي والديني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0539" y="282233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 smtClean="0"/>
              <a:t>التركيبة </a:t>
            </a:r>
            <a:r>
              <a:rPr lang="ar-EG" sz="2400" dirty="0"/>
              <a:t>السكانية تشمل</a:t>
            </a:r>
            <a:r>
              <a:rPr lang="ar-EG" sz="2400" dirty="0" smtClean="0"/>
              <a:t>:</a:t>
            </a:r>
            <a:endParaRPr lang="en-US" sz="2400" dirty="0" smtClean="0"/>
          </a:p>
          <a:p>
            <a:pPr algn="r"/>
            <a:r>
              <a:rPr lang="ar-EG" sz="2400" dirty="0" smtClean="0"/>
              <a:t> ▫️ إسبان مسيحيين</a:t>
            </a:r>
            <a:endParaRPr lang="en-US" sz="2400" dirty="0" smtClean="0"/>
          </a:p>
          <a:p>
            <a:pPr algn="r"/>
            <a:r>
              <a:rPr lang="ar-EG" sz="2400" dirty="0"/>
              <a:t> </a:t>
            </a:r>
            <a:r>
              <a:rPr lang="ar-EG" sz="2400" dirty="0" smtClean="0"/>
              <a:t>▫️ </a:t>
            </a:r>
            <a:r>
              <a:rPr lang="ar-EG" sz="2400" dirty="0"/>
              <a:t>مغاربة </a:t>
            </a:r>
            <a:r>
              <a:rPr lang="ar-EG" sz="2400" dirty="0" smtClean="0"/>
              <a:t>مسلمون</a:t>
            </a:r>
            <a:endParaRPr lang="en-US" sz="2400" dirty="0" smtClean="0"/>
          </a:p>
          <a:p>
            <a:pPr algn="r"/>
            <a:r>
              <a:rPr lang="ar-EG" sz="2400" dirty="0"/>
              <a:t> ▫️ </a:t>
            </a:r>
            <a:r>
              <a:rPr lang="ar-EG" sz="2400" dirty="0" smtClean="0"/>
              <a:t>يهود</a:t>
            </a:r>
            <a:endParaRPr lang="en-US" sz="2400" dirty="0" smtClean="0"/>
          </a:p>
          <a:p>
            <a:pPr algn="r"/>
            <a:r>
              <a:rPr lang="ar-EG" sz="2400" dirty="0"/>
              <a:t> ▫️ </a:t>
            </a:r>
            <a:r>
              <a:rPr lang="ar-EG" sz="2400" dirty="0" smtClean="0"/>
              <a:t>أمازيغ</a:t>
            </a:r>
            <a:endParaRPr lang="en-US" sz="2400" dirty="0" smtClean="0"/>
          </a:p>
          <a:p>
            <a:pPr algn="r"/>
            <a:r>
              <a:rPr lang="ar-EG" sz="2400" dirty="0" smtClean="0"/>
              <a:t>اللغة </a:t>
            </a:r>
            <a:r>
              <a:rPr lang="ar-EG" sz="2400" dirty="0"/>
              <a:t>الرسمية هي الإسبانية، لكن العربية والأمازيغية حاضرتان في الحياة اليومية، خاصة بين </a:t>
            </a:r>
            <a:r>
              <a:rPr lang="ar-EG" sz="2400" dirty="0" smtClean="0"/>
              <a:t>المسلمين.</a:t>
            </a:r>
            <a:endParaRPr lang="en-US" sz="2400" dirty="0" smtClean="0"/>
          </a:p>
          <a:p>
            <a:pPr algn="r"/>
            <a:r>
              <a:rPr lang="ar-EG" sz="2400" dirty="0" smtClean="0"/>
              <a:t>الدولة </a:t>
            </a:r>
            <a:r>
              <a:rPr lang="ar-EG" sz="2400" dirty="0"/>
              <a:t>الإسبانية تعترف رسميًا بـ عيد الأضحى كعطلة رسمية في سبتة ومليلية، في سابقة </a:t>
            </a:r>
            <a:r>
              <a:rPr lang="en-US" sz="2400" dirty="0" smtClean="0"/>
              <a:t>.</a:t>
            </a:r>
            <a:r>
              <a:rPr lang="ar-EG" sz="2400" dirty="0" smtClean="0"/>
              <a:t>أوروبية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52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¡Gracias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Basmala</a:t>
            </a:r>
            <a:r>
              <a:rPr lang="en-US" sz="6000" b="1" dirty="0" smtClean="0"/>
              <a:t> </a:t>
            </a:r>
            <a:r>
              <a:rPr lang="en-US" sz="6000" b="1" dirty="0"/>
              <a:t>H</a:t>
            </a:r>
            <a:r>
              <a:rPr lang="en-US" sz="6000" b="1" dirty="0" smtClean="0"/>
              <a:t>assan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6234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</TotalTime>
  <Words>276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(Ceuta y Melilla: Europa en África)</vt:lpstr>
      <vt:lpstr> التعريف العام</vt:lpstr>
      <vt:lpstr> الموقع الجغرافي  </vt:lpstr>
      <vt:lpstr>الجذور التاريخية</vt:lpstr>
      <vt:lpstr> الوضع القانوني والسياسي</vt:lpstr>
      <vt:lpstr>الجدران الحدودية والأمن</vt:lpstr>
      <vt:lpstr>التنوع الثقافي والديني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NTG</dc:creator>
  <cp:lastModifiedBy>NTG</cp:lastModifiedBy>
  <cp:revision>20</cp:revision>
  <dcterms:created xsi:type="dcterms:W3CDTF">2025-07-20T19:52:02Z</dcterms:created>
  <dcterms:modified xsi:type="dcterms:W3CDTF">2025-07-27T17:02:19Z</dcterms:modified>
</cp:coreProperties>
</file>