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79" r:id="rId4"/>
    <p:sldId id="262" r:id="rId5"/>
    <p:sldId id="275" r:id="rId6"/>
    <p:sldId id="281" r:id="rId7"/>
    <p:sldId id="263" r:id="rId8"/>
    <p:sldId id="282" r:id="rId9"/>
    <p:sldId id="267" r:id="rId10"/>
    <p:sldId id="283" r:id="rId11"/>
    <p:sldId id="284" r:id="rId12"/>
    <p:sldId id="285" r:id="rId13"/>
    <p:sldId id="287" r:id="rId14"/>
    <p:sldId id="288" r:id="rId15"/>
    <p:sldId id="286" r:id="rId16"/>
    <p:sldId id="289" r:id="rId17"/>
    <p:sldId id="290" r:id="rId18"/>
    <p:sldId id="291" r:id="rId19"/>
    <p:sldId id="292" r:id="rId20"/>
    <p:sldId id="293"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97"/>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577BF-2D31-98CA-9CAB-9DC5028227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E32C7D-C1C1-B5FF-68BB-3BAE367792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6E1270-7D16-E501-30D1-8C30E9B76370}"/>
              </a:ext>
            </a:extLst>
          </p:cNvPr>
          <p:cNvSpPr>
            <a:spLocks noGrp="1"/>
          </p:cNvSpPr>
          <p:nvPr>
            <p:ph type="dt" sz="half" idx="10"/>
          </p:nvPr>
        </p:nvSpPr>
        <p:spPr/>
        <p:txBody>
          <a:bodyPr/>
          <a:lstStyle/>
          <a:p>
            <a:fld id="{CEF84412-71FD-FE4B-9398-400CE2255F0E}" type="datetimeFigureOut">
              <a:rPr lang="en-US" smtClean="0"/>
              <a:t>12/8/22</a:t>
            </a:fld>
            <a:endParaRPr lang="en-US"/>
          </a:p>
        </p:txBody>
      </p:sp>
      <p:sp>
        <p:nvSpPr>
          <p:cNvPr id="5" name="Footer Placeholder 4">
            <a:extLst>
              <a:ext uri="{FF2B5EF4-FFF2-40B4-BE49-F238E27FC236}">
                <a16:creationId xmlns:a16="http://schemas.microsoft.com/office/drawing/2014/main" id="{4BD94D0E-2FDA-A7DF-4B39-BCA239D3B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537B3-A506-758C-3D2A-3228F843247D}"/>
              </a:ext>
            </a:extLst>
          </p:cNvPr>
          <p:cNvSpPr>
            <a:spLocks noGrp="1"/>
          </p:cNvSpPr>
          <p:nvPr>
            <p:ph type="sldNum" sz="quarter" idx="12"/>
          </p:nvPr>
        </p:nvSpPr>
        <p:spPr/>
        <p:txBody>
          <a:bodyPr/>
          <a:lstStyle/>
          <a:p>
            <a:fld id="{324E509D-1FC1-0642-8C07-D1B0D3B5A12C}" type="slidenum">
              <a:rPr lang="en-US" smtClean="0"/>
              <a:t>‹#›</a:t>
            </a:fld>
            <a:endParaRPr lang="en-US"/>
          </a:p>
        </p:txBody>
      </p:sp>
    </p:spTree>
    <p:extLst>
      <p:ext uri="{BB962C8B-B14F-4D97-AF65-F5344CB8AC3E}">
        <p14:creationId xmlns:p14="http://schemas.microsoft.com/office/powerpoint/2010/main" val="2798196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3BD6-F008-1C95-8B8E-C9EF454166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A9596D-C5D6-143D-99DC-81D206D665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C937B1-A241-B3BC-21DE-563372C7182B}"/>
              </a:ext>
            </a:extLst>
          </p:cNvPr>
          <p:cNvSpPr>
            <a:spLocks noGrp="1"/>
          </p:cNvSpPr>
          <p:nvPr>
            <p:ph type="dt" sz="half" idx="10"/>
          </p:nvPr>
        </p:nvSpPr>
        <p:spPr/>
        <p:txBody>
          <a:bodyPr/>
          <a:lstStyle/>
          <a:p>
            <a:fld id="{CEF84412-71FD-FE4B-9398-400CE2255F0E}" type="datetimeFigureOut">
              <a:rPr lang="en-US" smtClean="0"/>
              <a:t>12/8/22</a:t>
            </a:fld>
            <a:endParaRPr lang="en-US"/>
          </a:p>
        </p:txBody>
      </p:sp>
      <p:sp>
        <p:nvSpPr>
          <p:cNvPr id="5" name="Footer Placeholder 4">
            <a:extLst>
              <a:ext uri="{FF2B5EF4-FFF2-40B4-BE49-F238E27FC236}">
                <a16:creationId xmlns:a16="http://schemas.microsoft.com/office/drawing/2014/main" id="{201EDE29-7C55-ED1B-1CED-A41BC7324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550D3C-5BCA-6990-B2C1-B7B9283410D2}"/>
              </a:ext>
            </a:extLst>
          </p:cNvPr>
          <p:cNvSpPr>
            <a:spLocks noGrp="1"/>
          </p:cNvSpPr>
          <p:nvPr>
            <p:ph type="sldNum" sz="quarter" idx="12"/>
          </p:nvPr>
        </p:nvSpPr>
        <p:spPr/>
        <p:txBody>
          <a:bodyPr/>
          <a:lstStyle/>
          <a:p>
            <a:fld id="{324E509D-1FC1-0642-8C07-D1B0D3B5A12C}" type="slidenum">
              <a:rPr lang="en-US" smtClean="0"/>
              <a:t>‹#›</a:t>
            </a:fld>
            <a:endParaRPr lang="en-US"/>
          </a:p>
        </p:txBody>
      </p:sp>
    </p:spTree>
    <p:extLst>
      <p:ext uri="{BB962C8B-B14F-4D97-AF65-F5344CB8AC3E}">
        <p14:creationId xmlns:p14="http://schemas.microsoft.com/office/powerpoint/2010/main" val="126832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BA12B-75FA-3148-581C-065C839CCC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F982EA-3B14-E64D-7B31-5A8208D887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57374-CE40-E294-CE2E-D84025266259}"/>
              </a:ext>
            </a:extLst>
          </p:cNvPr>
          <p:cNvSpPr>
            <a:spLocks noGrp="1"/>
          </p:cNvSpPr>
          <p:nvPr>
            <p:ph type="dt" sz="half" idx="10"/>
          </p:nvPr>
        </p:nvSpPr>
        <p:spPr/>
        <p:txBody>
          <a:bodyPr/>
          <a:lstStyle/>
          <a:p>
            <a:fld id="{CEF84412-71FD-FE4B-9398-400CE2255F0E}" type="datetimeFigureOut">
              <a:rPr lang="en-US" smtClean="0"/>
              <a:t>12/8/22</a:t>
            </a:fld>
            <a:endParaRPr lang="en-US"/>
          </a:p>
        </p:txBody>
      </p:sp>
      <p:sp>
        <p:nvSpPr>
          <p:cNvPr id="5" name="Footer Placeholder 4">
            <a:extLst>
              <a:ext uri="{FF2B5EF4-FFF2-40B4-BE49-F238E27FC236}">
                <a16:creationId xmlns:a16="http://schemas.microsoft.com/office/drawing/2014/main" id="{CFA4F072-6F49-15AE-8E9C-146667AF9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BE313C-B6C0-7255-F899-DF6D4C98ED21}"/>
              </a:ext>
            </a:extLst>
          </p:cNvPr>
          <p:cNvSpPr>
            <a:spLocks noGrp="1"/>
          </p:cNvSpPr>
          <p:nvPr>
            <p:ph type="sldNum" sz="quarter" idx="12"/>
          </p:nvPr>
        </p:nvSpPr>
        <p:spPr/>
        <p:txBody>
          <a:bodyPr/>
          <a:lstStyle/>
          <a:p>
            <a:fld id="{324E509D-1FC1-0642-8C07-D1B0D3B5A12C}" type="slidenum">
              <a:rPr lang="en-US" smtClean="0"/>
              <a:t>‹#›</a:t>
            </a:fld>
            <a:endParaRPr lang="en-US"/>
          </a:p>
        </p:txBody>
      </p:sp>
    </p:spTree>
    <p:extLst>
      <p:ext uri="{BB962C8B-B14F-4D97-AF65-F5344CB8AC3E}">
        <p14:creationId xmlns:p14="http://schemas.microsoft.com/office/powerpoint/2010/main" val="417615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AEE7-E6C4-4398-7458-3744B8CAC1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D6B0E2-0B9E-6C3D-BBC0-94F88F99CB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0434C-3253-1C6D-DA4F-3BF1EDFAA728}"/>
              </a:ext>
            </a:extLst>
          </p:cNvPr>
          <p:cNvSpPr>
            <a:spLocks noGrp="1"/>
          </p:cNvSpPr>
          <p:nvPr>
            <p:ph type="dt" sz="half" idx="10"/>
          </p:nvPr>
        </p:nvSpPr>
        <p:spPr/>
        <p:txBody>
          <a:bodyPr/>
          <a:lstStyle/>
          <a:p>
            <a:fld id="{CEF84412-71FD-FE4B-9398-400CE2255F0E}" type="datetimeFigureOut">
              <a:rPr lang="en-US" smtClean="0"/>
              <a:t>12/8/22</a:t>
            </a:fld>
            <a:endParaRPr lang="en-US"/>
          </a:p>
        </p:txBody>
      </p:sp>
      <p:sp>
        <p:nvSpPr>
          <p:cNvPr id="5" name="Footer Placeholder 4">
            <a:extLst>
              <a:ext uri="{FF2B5EF4-FFF2-40B4-BE49-F238E27FC236}">
                <a16:creationId xmlns:a16="http://schemas.microsoft.com/office/drawing/2014/main" id="{48765DEC-2570-E698-264F-23D723F46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91785-134E-B3F2-8C0D-46A179233FFC}"/>
              </a:ext>
            </a:extLst>
          </p:cNvPr>
          <p:cNvSpPr>
            <a:spLocks noGrp="1"/>
          </p:cNvSpPr>
          <p:nvPr>
            <p:ph type="sldNum" sz="quarter" idx="12"/>
          </p:nvPr>
        </p:nvSpPr>
        <p:spPr/>
        <p:txBody>
          <a:bodyPr/>
          <a:lstStyle/>
          <a:p>
            <a:fld id="{324E509D-1FC1-0642-8C07-D1B0D3B5A12C}" type="slidenum">
              <a:rPr lang="en-US" smtClean="0"/>
              <a:t>‹#›</a:t>
            </a:fld>
            <a:endParaRPr lang="en-US"/>
          </a:p>
        </p:txBody>
      </p:sp>
    </p:spTree>
    <p:extLst>
      <p:ext uri="{BB962C8B-B14F-4D97-AF65-F5344CB8AC3E}">
        <p14:creationId xmlns:p14="http://schemas.microsoft.com/office/powerpoint/2010/main" val="337114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3D20-4F80-6BFC-5D6B-CA9C0129A3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707AF4-0390-D21C-EA21-DBFC41795C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E198DA-B19A-2D8A-D3D1-EF27F681665A}"/>
              </a:ext>
            </a:extLst>
          </p:cNvPr>
          <p:cNvSpPr>
            <a:spLocks noGrp="1"/>
          </p:cNvSpPr>
          <p:nvPr>
            <p:ph type="dt" sz="half" idx="10"/>
          </p:nvPr>
        </p:nvSpPr>
        <p:spPr/>
        <p:txBody>
          <a:bodyPr/>
          <a:lstStyle/>
          <a:p>
            <a:fld id="{CEF84412-71FD-FE4B-9398-400CE2255F0E}" type="datetimeFigureOut">
              <a:rPr lang="en-US" smtClean="0"/>
              <a:t>12/8/22</a:t>
            </a:fld>
            <a:endParaRPr lang="en-US"/>
          </a:p>
        </p:txBody>
      </p:sp>
      <p:sp>
        <p:nvSpPr>
          <p:cNvPr id="5" name="Footer Placeholder 4">
            <a:extLst>
              <a:ext uri="{FF2B5EF4-FFF2-40B4-BE49-F238E27FC236}">
                <a16:creationId xmlns:a16="http://schemas.microsoft.com/office/drawing/2014/main" id="{27D6BF7D-E746-0F16-FA3B-1C5C317A0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BBE01-76B7-362B-FEB5-4F76984FA84F}"/>
              </a:ext>
            </a:extLst>
          </p:cNvPr>
          <p:cNvSpPr>
            <a:spLocks noGrp="1"/>
          </p:cNvSpPr>
          <p:nvPr>
            <p:ph type="sldNum" sz="quarter" idx="12"/>
          </p:nvPr>
        </p:nvSpPr>
        <p:spPr/>
        <p:txBody>
          <a:bodyPr/>
          <a:lstStyle/>
          <a:p>
            <a:fld id="{324E509D-1FC1-0642-8C07-D1B0D3B5A12C}" type="slidenum">
              <a:rPr lang="en-US" smtClean="0"/>
              <a:t>‹#›</a:t>
            </a:fld>
            <a:endParaRPr lang="en-US"/>
          </a:p>
        </p:txBody>
      </p:sp>
    </p:spTree>
    <p:extLst>
      <p:ext uri="{BB962C8B-B14F-4D97-AF65-F5344CB8AC3E}">
        <p14:creationId xmlns:p14="http://schemas.microsoft.com/office/powerpoint/2010/main" val="1603351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6797-AFFF-8FA1-9791-C8F5CA6DC3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40DC21-9553-B700-2228-3A01780756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4C438E-DE34-B22A-115A-8B6050D7EF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9D87DD-5FEF-E902-D8CB-D4A625FE4471}"/>
              </a:ext>
            </a:extLst>
          </p:cNvPr>
          <p:cNvSpPr>
            <a:spLocks noGrp="1"/>
          </p:cNvSpPr>
          <p:nvPr>
            <p:ph type="dt" sz="half" idx="10"/>
          </p:nvPr>
        </p:nvSpPr>
        <p:spPr/>
        <p:txBody>
          <a:bodyPr/>
          <a:lstStyle/>
          <a:p>
            <a:fld id="{CEF84412-71FD-FE4B-9398-400CE2255F0E}" type="datetimeFigureOut">
              <a:rPr lang="en-US" smtClean="0"/>
              <a:t>12/8/22</a:t>
            </a:fld>
            <a:endParaRPr lang="en-US"/>
          </a:p>
        </p:txBody>
      </p:sp>
      <p:sp>
        <p:nvSpPr>
          <p:cNvPr id="6" name="Footer Placeholder 5">
            <a:extLst>
              <a:ext uri="{FF2B5EF4-FFF2-40B4-BE49-F238E27FC236}">
                <a16:creationId xmlns:a16="http://schemas.microsoft.com/office/drawing/2014/main" id="{7B13A517-98D4-0438-7727-F426BF8CFD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A1D205-887F-87EE-1AEE-E6F2043DC120}"/>
              </a:ext>
            </a:extLst>
          </p:cNvPr>
          <p:cNvSpPr>
            <a:spLocks noGrp="1"/>
          </p:cNvSpPr>
          <p:nvPr>
            <p:ph type="sldNum" sz="quarter" idx="12"/>
          </p:nvPr>
        </p:nvSpPr>
        <p:spPr/>
        <p:txBody>
          <a:bodyPr/>
          <a:lstStyle/>
          <a:p>
            <a:fld id="{324E509D-1FC1-0642-8C07-D1B0D3B5A12C}" type="slidenum">
              <a:rPr lang="en-US" smtClean="0"/>
              <a:t>‹#›</a:t>
            </a:fld>
            <a:endParaRPr lang="en-US"/>
          </a:p>
        </p:txBody>
      </p:sp>
    </p:spTree>
    <p:extLst>
      <p:ext uri="{BB962C8B-B14F-4D97-AF65-F5344CB8AC3E}">
        <p14:creationId xmlns:p14="http://schemas.microsoft.com/office/powerpoint/2010/main" val="3299330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72318-A150-7DEE-A0E5-3DCD38EC00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70BFBA-5D50-BC11-A11A-13FAAB585D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BD3A54-8A4D-5FA7-4E35-E11908CD02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4D2CB8-C148-FFC9-7351-CD7C468409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2CCBD9-34E9-2096-B545-CDA2DA1644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7ED5E0-4D95-8CFC-B644-0F92ACFFC2F0}"/>
              </a:ext>
            </a:extLst>
          </p:cNvPr>
          <p:cNvSpPr>
            <a:spLocks noGrp="1"/>
          </p:cNvSpPr>
          <p:nvPr>
            <p:ph type="dt" sz="half" idx="10"/>
          </p:nvPr>
        </p:nvSpPr>
        <p:spPr/>
        <p:txBody>
          <a:bodyPr/>
          <a:lstStyle/>
          <a:p>
            <a:fld id="{CEF84412-71FD-FE4B-9398-400CE2255F0E}" type="datetimeFigureOut">
              <a:rPr lang="en-US" smtClean="0"/>
              <a:t>12/8/22</a:t>
            </a:fld>
            <a:endParaRPr lang="en-US"/>
          </a:p>
        </p:txBody>
      </p:sp>
      <p:sp>
        <p:nvSpPr>
          <p:cNvPr id="8" name="Footer Placeholder 7">
            <a:extLst>
              <a:ext uri="{FF2B5EF4-FFF2-40B4-BE49-F238E27FC236}">
                <a16:creationId xmlns:a16="http://schemas.microsoft.com/office/drawing/2014/main" id="{2F13D36C-94A5-3D64-6ADC-A8A687A8EA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D5C796-8B80-7573-8A88-6010AD1CDC2E}"/>
              </a:ext>
            </a:extLst>
          </p:cNvPr>
          <p:cNvSpPr>
            <a:spLocks noGrp="1"/>
          </p:cNvSpPr>
          <p:nvPr>
            <p:ph type="sldNum" sz="quarter" idx="12"/>
          </p:nvPr>
        </p:nvSpPr>
        <p:spPr/>
        <p:txBody>
          <a:bodyPr/>
          <a:lstStyle/>
          <a:p>
            <a:fld id="{324E509D-1FC1-0642-8C07-D1B0D3B5A12C}" type="slidenum">
              <a:rPr lang="en-US" smtClean="0"/>
              <a:t>‹#›</a:t>
            </a:fld>
            <a:endParaRPr lang="en-US"/>
          </a:p>
        </p:txBody>
      </p:sp>
    </p:spTree>
    <p:extLst>
      <p:ext uri="{BB962C8B-B14F-4D97-AF65-F5344CB8AC3E}">
        <p14:creationId xmlns:p14="http://schemas.microsoft.com/office/powerpoint/2010/main" val="3708364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2391-AD07-D271-E1CC-081F7E5959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555F43-01D8-14F6-440E-9DBF7BB26705}"/>
              </a:ext>
            </a:extLst>
          </p:cNvPr>
          <p:cNvSpPr>
            <a:spLocks noGrp="1"/>
          </p:cNvSpPr>
          <p:nvPr>
            <p:ph type="dt" sz="half" idx="10"/>
          </p:nvPr>
        </p:nvSpPr>
        <p:spPr/>
        <p:txBody>
          <a:bodyPr/>
          <a:lstStyle/>
          <a:p>
            <a:fld id="{CEF84412-71FD-FE4B-9398-400CE2255F0E}" type="datetimeFigureOut">
              <a:rPr lang="en-US" smtClean="0"/>
              <a:t>12/8/22</a:t>
            </a:fld>
            <a:endParaRPr lang="en-US"/>
          </a:p>
        </p:txBody>
      </p:sp>
      <p:sp>
        <p:nvSpPr>
          <p:cNvPr id="4" name="Footer Placeholder 3">
            <a:extLst>
              <a:ext uri="{FF2B5EF4-FFF2-40B4-BE49-F238E27FC236}">
                <a16:creationId xmlns:a16="http://schemas.microsoft.com/office/drawing/2014/main" id="{23D813A8-7870-2267-F86C-523A2432F3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264A85-A8AF-4737-EF7C-82F7270BCEE4}"/>
              </a:ext>
            </a:extLst>
          </p:cNvPr>
          <p:cNvSpPr>
            <a:spLocks noGrp="1"/>
          </p:cNvSpPr>
          <p:nvPr>
            <p:ph type="sldNum" sz="quarter" idx="12"/>
          </p:nvPr>
        </p:nvSpPr>
        <p:spPr/>
        <p:txBody>
          <a:bodyPr/>
          <a:lstStyle/>
          <a:p>
            <a:fld id="{324E509D-1FC1-0642-8C07-D1B0D3B5A12C}" type="slidenum">
              <a:rPr lang="en-US" smtClean="0"/>
              <a:t>‹#›</a:t>
            </a:fld>
            <a:endParaRPr lang="en-US"/>
          </a:p>
        </p:txBody>
      </p:sp>
    </p:spTree>
    <p:extLst>
      <p:ext uri="{BB962C8B-B14F-4D97-AF65-F5344CB8AC3E}">
        <p14:creationId xmlns:p14="http://schemas.microsoft.com/office/powerpoint/2010/main" val="425144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3ABDE3-3FE1-0491-0236-4DBF4E6E8A26}"/>
              </a:ext>
            </a:extLst>
          </p:cNvPr>
          <p:cNvSpPr>
            <a:spLocks noGrp="1"/>
          </p:cNvSpPr>
          <p:nvPr>
            <p:ph type="dt" sz="half" idx="10"/>
          </p:nvPr>
        </p:nvSpPr>
        <p:spPr/>
        <p:txBody>
          <a:bodyPr/>
          <a:lstStyle/>
          <a:p>
            <a:fld id="{CEF84412-71FD-FE4B-9398-400CE2255F0E}" type="datetimeFigureOut">
              <a:rPr lang="en-US" smtClean="0"/>
              <a:t>12/8/22</a:t>
            </a:fld>
            <a:endParaRPr lang="en-US"/>
          </a:p>
        </p:txBody>
      </p:sp>
      <p:sp>
        <p:nvSpPr>
          <p:cNvPr id="3" name="Footer Placeholder 2">
            <a:extLst>
              <a:ext uri="{FF2B5EF4-FFF2-40B4-BE49-F238E27FC236}">
                <a16:creationId xmlns:a16="http://schemas.microsoft.com/office/drawing/2014/main" id="{84DD29CD-7632-1D04-C54A-D423CB98F5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A8AB44-D422-87E2-5285-31EE4D78FD43}"/>
              </a:ext>
            </a:extLst>
          </p:cNvPr>
          <p:cNvSpPr>
            <a:spLocks noGrp="1"/>
          </p:cNvSpPr>
          <p:nvPr>
            <p:ph type="sldNum" sz="quarter" idx="12"/>
          </p:nvPr>
        </p:nvSpPr>
        <p:spPr/>
        <p:txBody>
          <a:bodyPr/>
          <a:lstStyle/>
          <a:p>
            <a:fld id="{324E509D-1FC1-0642-8C07-D1B0D3B5A12C}" type="slidenum">
              <a:rPr lang="en-US" smtClean="0"/>
              <a:t>‹#›</a:t>
            </a:fld>
            <a:endParaRPr lang="en-US"/>
          </a:p>
        </p:txBody>
      </p:sp>
    </p:spTree>
    <p:extLst>
      <p:ext uri="{BB962C8B-B14F-4D97-AF65-F5344CB8AC3E}">
        <p14:creationId xmlns:p14="http://schemas.microsoft.com/office/powerpoint/2010/main" val="732387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ABE4A-C6C6-B1CB-6CD6-556BA6F022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17F158-3C58-08CE-7C17-8836BB5766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320AB6-5886-3933-445B-F56DF82C2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E1DFB5-EADC-5195-0DDF-AFAE3AD486F7}"/>
              </a:ext>
            </a:extLst>
          </p:cNvPr>
          <p:cNvSpPr>
            <a:spLocks noGrp="1"/>
          </p:cNvSpPr>
          <p:nvPr>
            <p:ph type="dt" sz="half" idx="10"/>
          </p:nvPr>
        </p:nvSpPr>
        <p:spPr/>
        <p:txBody>
          <a:bodyPr/>
          <a:lstStyle/>
          <a:p>
            <a:fld id="{CEF84412-71FD-FE4B-9398-400CE2255F0E}" type="datetimeFigureOut">
              <a:rPr lang="en-US" smtClean="0"/>
              <a:t>12/8/22</a:t>
            </a:fld>
            <a:endParaRPr lang="en-US"/>
          </a:p>
        </p:txBody>
      </p:sp>
      <p:sp>
        <p:nvSpPr>
          <p:cNvPr id="6" name="Footer Placeholder 5">
            <a:extLst>
              <a:ext uri="{FF2B5EF4-FFF2-40B4-BE49-F238E27FC236}">
                <a16:creationId xmlns:a16="http://schemas.microsoft.com/office/drawing/2014/main" id="{CEFFD3FF-CA75-91D3-362F-164F3B0A06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5A870A-A832-B87D-A528-C88304E3B026}"/>
              </a:ext>
            </a:extLst>
          </p:cNvPr>
          <p:cNvSpPr>
            <a:spLocks noGrp="1"/>
          </p:cNvSpPr>
          <p:nvPr>
            <p:ph type="sldNum" sz="quarter" idx="12"/>
          </p:nvPr>
        </p:nvSpPr>
        <p:spPr/>
        <p:txBody>
          <a:bodyPr/>
          <a:lstStyle/>
          <a:p>
            <a:fld id="{324E509D-1FC1-0642-8C07-D1B0D3B5A12C}" type="slidenum">
              <a:rPr lang="en-US" smtClean="0"/>
              <a:t>‹#›</a:t>
            </a:fld>
            <a:endParaRPr lang="en-US"/>
          </a:p>
        </p:txBody>
      </p:sp>
    </p:spTree>
    <p:extLst>
      <p:ext uri="{BB962C8B-B14F-4D97-AF65-F5344CB8AC3E}">
        <p14:creationId xmlns:p14="http://schemas.microsoft.com/office/powerpoint/2010/main" val="2735415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3FE66-A2E1-6776-50B9-D9904A3428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8F18F7-6DC4-6856-877F-8A985757DB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CDC8B6-DEEF-91AA-2E26-21FA06FE2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17AFC-901D-39B9-7AD5-AD27078165A8}"/>
              </a:ext>
            </a:extLst>
          </p:cNvPr>
          <p:cNvSpPr>
            <a:spLocks noGrp="1"/>
          </p:cNvSpPr>
          <p:nvPr>
            <p:ph type="dt" sz="half" idx="10"/>
          </p:nvPr>
        </p:nvSpPr>
        <p:spPr/>
        <p:txBody>
          <a:bodyPr/>
          <a:lstStyle/>
          <a:p>
            <a:fld id="{CEF84412-71FD-FE4B-9398-400CE2255F0E}" type="datetimeFigureOut">
              <a:rPr lang="en-US" smtClean="0"/>
              <a:t>12/8/22</a:t>
            </a:fld>
            <a:endParaRPr lang="en-US"/>
          </a:p>
        </p:txBody>
      </p:sp>
      <p:sp>
        <p:nvSpPr>
          <p:cNvPr id="6" name="Footer Placeholder 5">
            <a:extLst>
              <a:ext uri="{FF2B5EF4-FFF2-40B4-BE49-F238E27FC236}">
                <a16:creationId xmlns:a16="http://schemas.microsoft.com/office/drawing/2014/main" id="{BA17829B-DCEE-9524-A0DF-73430EB7F3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34290E-743A-8A0E-4275-22B4AFFAA244}"/>
              </a:ext>
            </a:extLst>
          </p:cNvPr>
          <p:cNvSpPr>
            <a:spLocks noGrp="1"/>
          </p:cNvSpPr>
          <p:nvPr>
            <p:ph type="sldNum" sz="quarter" idx="12"/>
          </p:nvPr>
        </p:nvSpPr>
        <p:spPr/>
        <p:txBody>
          <a:bodyPr/>
          <a:lstStyle/>
          <a:p>
            <a:fld id="{324E509D-1FC1-0642-8C07-D1B0D3B5A12C}" type="slidenum">
              <a:rPr lang="en-US" smtClean="0"/>
              <a:t>‹#›</a:t>
            </a:fld>
            <a:endParaRPr lang="en-US"/>
          </a:p>
        </p:txBody>
      </p:sp>
    </p:spTree>
    <p:extLst>
      <p:ext uri="{BB962C8B-B14F-4D97-AF65-F5344CB8AC3E}">
        <p14:creationId xmlns:p14="http://schemas.microsoft.com/office/powerpoint/2010/main" val="131148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AD1B5-D822-FCA8-8617-97E7FD2CD9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EE39F5-1C2E-6A6F-2ED3-392C8D464C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7E343F-B6D7-499F-C0D1-3C72C18B46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84412-71FD-FE4B-9398-400CE2255F0E}" type="datetimeFigureOut">
              <a:rPr lang="en-US" smtClean="0"/>
              <a:t>12/8/22</a:t>
            </a:fld>
            <a:endParaRPr lang="en-US"/>
          </a:p>
        </p:txBody>
      </p:sp>
      <p:sp>
        <p:nvSpPr>
          <p:cNvPr id="5" name="Footer Placeholder 4">
            <a:extLst>
              <a:ext uri="{FF2B5EF4-FFF2-40B4-BE49-F238E27FC236}">
                <a16:creationId xmlns:a16="http://schemas.microsoft.com/office/drawing/2014/main" id="{B4DE91CC-1020-F808-E036-C127174A63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D13E48-8FAF-984B-5467-AC38FDDDF1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E509D-1FC1-0642-8C07-D1B0D3B5A12C}" type="slidenum">
              <a:rPr lang="en-US" smtClean="0"/>
              <a:t>‹#›</a:t>
            </a:fld>
            <a:endParaRPr lang="en-US"/>
          </a:p>
        </p:txBody>
      </p:sp>
    </p:spTree>
    <p:extLst>
      <p:ext uri="{BB962C8B-B14F-4D97-AF65-F5344CB8AC3E}">
        <p14:creationId xmlns:p14="http://schemas.microsoft.com/office/powerpoint/2010/main" val="1675094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9E9E1-048E-1B32-47C7-89ED3A7CD622}"/>
              </a:ext>
            </a:extLst>
          </p:cNvPr>
          <p:cNvSpPr>
            <a:spLocks noGrp="1"/>
          </p:cNvSpPr>
          <p:nvPr>
            <p:ph type="ctrTitle"/>
          </p:nvPr>
        </p:nvSpPr>
        <p:spPr>
          <a:xfrm>
            <a:off x="1524000" y="2235200"/>
            <a:ext cx="9144000" cy="2387600"/>
          </a:xfrm>
        </p:spPr>
        <p:txBody>
          <a:bodyPr>
            <a:normAutofit fontScale="90000"/>
          </a:bodyPr>
          <a:lstStyle/>
          <a:p>
            <a:r>
              <a:rPr lang="en-US" b="0" i="0" u="none" strike="noStrike" dirty="0">
                <a:solidFill>
                  <a:srgbClr val="24292F"/>
                </a:solidFill>
                <a:effectLst/>
                <a:latin typeface="-apple-system"/>
              </a:rPr>
              <a:t>State-of-art statistical analysis of adverse event data to predict clinical outcomes in clinical trial </a:t>
            </a:r>
            <a:endParaRPr lang="en-US" dirty="0"/>
          </a:p>
        </p:txBody>
      </p:sp>
      <p:sp>
        <p:nvSpPr>
          <p:cNvPr id="3" name="Subtitle 2">
            <a:extLst>
              <a:ext uri="{FF2B5EF4-FFF2-40B4-BE49-F238E27FC236}">
                <a16:creationId xmlns:a16="http://schemas.microsoft.com/office/drawing/2014/main" id="{088341D3-29AF-674A-1363-4463F6E1487E}"/>
              </a:ext>
            </a:extLst>
          </p:cNvPr>
          <p:cNvSpPr>
            <a:spLocks noGrp="1"/>
          </p:cNvSpPr>
          <p:nvPr>
            <p:ph type="subTitle" idx="1"/>
          </p:nvPr>
        </p:nvSpPr>
        <p:spPr>
          <a:xfrm>
            <a:off x="1597572" y="935420"/>
            <a:ext cx="9144000" cy="1095703"/>
          </a:xfrm>
        </p:spPr>
        <p:txBody>
          <a:bodyPr>
            <a:normAutofit/>
          </a:bodyPr>
          <a:lstStyle/>
          <a:p>
            <a:r>
              <a:rPr lang="en-US" sz="4800" dirty="0"/>
              <a:t>Hackathon 2023</a:t>
            </a:r>
          </a:p>
        </p:txBody>
      </p:sp>
    </p:spTree>
    <p:extLst>
      <p:ext uri="{BB962C8B-B14F-4D97-AF65-F5344CB8AC3E}">
        <p14:creationId xmlns:p14="http://schemas.microsoft.com/office/powerpoint/2010/main" val="1516285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E217-4D37-3907-43AD-131908CB2E47}"/>
              </a:ext>
            </a:extLst>
          </p:cNvPr>
          <p:cNvSpPr>
            <a:spLocks noGrp="1"/>
          </p:cNvSpPr>
          <p:nvPr>
            <p:ph type="title"/>
          </p:nvPr>
        </p:nvSpPr>
        <p:spPr>
          <a:xfrm>
            <a:off x="652456" y="50793"/>
            <a:ext cx="10515600" cy="1325563"/>
          </a:xfrm>
          <a:solidFill>
            <a:schemeClr val="accent1">
              <a:lumMod val="20000"/>
              <a:lumOff val="80000"/>
            </a:schemeClr>
          </a:solidFill>
        </p:spPr>
        <p:txBody>
          <a:bodyPr>
            <a:normAutofit/>
          </a:bodyPr>
          <a:lstStyle/>
          <a:p>
            <a:pPr algn="ctr"/>
            <a:r>
              <a:rPr lang="en-US" sz="4400" dirty="0">
                <a:latin typeface="Arial" panose="020B0604020202020204" pitchFamily="34" charset="0"/>
                <a:ea typeface="Times New Roman" panose="02020603050405020304" pitchFamily="18" charset="0"/>
              </a:rPr>
              <a:t>Comprehensive Analysis</a:t>
            </a:r>
            <a:endParaRPr lang="en-US" dirty="0"/>
          </a:p>
        </p:txBody>
      </p:sp>
      <p:sp>
        <p:nvSpPr>
          <p:cNvPr id="5" name="TextBox 4">
            <a:extLst>
              <a:ext uri="{FF2B5EF4-FFF2-40B4-BE49-F238E27FC236}">
                <a16:creationId xmlns:a16="http://schemas.microsoft.com/office/drawing/2014/main" id="{7A640EAA-3C1E-8F6B-A0D8-55732F5747C8}"/>
              </a:ext>
            </a:extLst>
          </p:cNvPr>
          <p:cNvSpPr txBox="1"/>
          <p:nvPr/>
        </p:nvSpPr>
        <p:spPr>
          <a:xfrm>
            <a:off x="300032" y="3080538"/>
            <a:ext cx="3257550" cy="954107"/>
          </a:xfrm>
          <a:prstGeom prst="rect">
            <a:avLst/>
          </a:prstGeom>
          <a:solidFill>
            <a:schemeClr val="accent2">
              <a:lumMod val="40000"/>
              <a:lumOff val="60000"/>
            </a:schemeClr>
          </a:solidFill>
        </p:spPr>
        <p:txBody>
          <a:bodyPr wrap="square" rtlCol="0">
            <a:spAutoFit/>
          </a:bodyPr>
          <a:lstStyle/>
          <a:p>
            <a:pPr algn="ctr"/>
            <a:r>
              <a:rPr lang="en-US" sz="2800" b="1" dirty="0"/>
              <a:t>Entire AE level (overall AE)</a:t>
            </a:r>
          </a:p>
        </p:txBody>
      </p:sp>
      <p:cxnSp>
        <p:nvCxnSpPr>
          <p:cNvPr id="7" name="Straight Arrow Connector 6">
            <a:extLst>
              <a:ext uri="{FF2B5EF4-FFF2-40B4-BE49-F238E27FC236}">
                <a16:creationId xmlns:a16="http://schemas.microsoft.com/office/drawing/2014/main" id="{B8CA2D4D-E32D-14DE-96FA-8071C60D9D8D}"/>
              </a:ext>
            </a:extLst>
          </p:cNvPr>
          <p:cNvCxnSpPr/>
          <p:nvPr/>
        </p:nvCxnSpPr>
        <p:spPr>
          <a:xfrm flipV="1">
            <a:off x="3729031" y="2571750"/>
            <a:ext cx="1214438" cy="857250"/>
          </a:xfrm>
          <a:prstGeom prst="straightConnector1">
            <a:avLst/>
          </a:prstGeom>
          <a:ln w="12382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BA89E3-F5E0-8EC7-A4AC-47322A1013A3}"/>
              </a:ext>
            </a:extLst>
          </p:cNvPr>
          <p:cNvSpPr txBox="1"/>
          <p:nvPr/>
        </p:nvSpPr>
        <p:spPr>
          <a:xfrm>
            <a:off x="5114918" y="1997839"/>
            <a:ext cx="3257550" cy="954107"/>
          </a:xfrm>
          <a:prstGeom prst="rect">
            <a:avLst/>
          </a:prstGeom>
          <a:solidFill>
            <a:schemeClr val="accent4">
              <a:lumMod val="20000"/>
              <a:lumOff val="80000"/>
            </a:schemeClr>
          </a:solidFill>
        </p:spPr>
        <p:txBody>
          <a:bodyPr wrap="square" rtlCol="0">
            <a:spAutoFit/>
          </a:bodyPr>
          <a:lstStyle/>
          <a:p>
            <a:pPr algn="ctr"/>
            <a:r>
              <a:rPr lang="en-US" sz="2800" b="1" dirty="0">
                <a:solidFill>
                  <a:srgbClr val="000000"/>
                </a:solidFill>
                <a:effectLst/>
                <a:ea typeface="Times New Roman" panose="02020603050405020304" pitchFamily="18" charset="0"/>
              </a:rPr>
              <a:t>Gastrointestinal disorders</a:t>
            </a:r>
            <a:endParaRPr lang="en-US" sz="2800" b="1" dirty="0"/>
          </a:p>
        </p:txBody>
      </p:sp>
      <p:cxnSp>
        <p:nvCxnSpPr>
          <p:cNvPr id="9" name="Straight Arrow Connector 8">
            <a:extLst>
              <a:ext uri="{FF2B5EF4-FFF2-40B4-BE49-F238E27FC236}">
                <a16:creationId xmlns:a16="http://schemas.microsoft.com/office/drawing/2014/main" id="{A6D4C0DA-420F-CE13-B6CB-18B3D444CF02}"/>
              </a:ext>
            </a:extLst>
          </p:cNvPr>
          <p:cNvCxnSpPr>
            <a:cxnSpLocks/>
          </p:cNvCxnSpPr>
          <p:nvPr/>
        </p:nvCxnSpPr>
        <p:spPr>
          <a:xfrm>
            <a:off x="3881431" y="3581400"/>
            <a:ext cx="1233487" cy="0"/>
          </a:xfrm>
          <a:prstGeom prst="straightConnector1">
            <a:avLst/>
          </a:prstGeom>
          <a:ln w="12382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6D950AE-75F3-1DD9-2A12-83D6F4A0A274}"/>
              </a:ext>
            </a:extLst>
          </p:cNvPr>
          <p:cNvSpPr txBox="1"/>
          <p:nvPr/>
        </p:nvSpPr>
        <p:spPr>
          <a:xfrm>
            <a:off x="5114918" y="3428999"/>
            <a:ext cx="3257550" cy="523220"/>
          </a:xfrm>
          <a:prstGeom prst="rect">
            <a:avLst/>
          </a:prstGeom>
          <a:solidFill>
            <a:schemeClr val="accent4">
              <a:lumMod val="20000"/>
              <a:lumOff val="80000"/>
            </a:schemeClr>
          </a:solidFill>
        </p:spPr>
        <p:txBody>
          <a:bodyPr wrap="square" rtlCol="0">
            <a:spAutoFit/>
          </a:bodyPr>
          <a:lstStyle/>
          <a:p>
            <a:pPr algn="ctr"/>
            <a:r>
              <a:rPr lang="en-US" sz="2800" b="1" dirty="0"/>
              <a:t>Endocrine disorders</a:t>
            </a:r>
          </a:p>
        </p:txBody>
      </p:sp>
      <p:cxnSp>
        <p:nvCxnSpPr>
          <p:cNvPr id="12" name="Straight Arrow Connector 11">
            <a:extLst>
              <a:ext uri="{FF2B5EF4-FFF2-40B4-BE49-F238E27FC236}">
                <a16:creationId xmlns:a16="http://schemas.microsoft.com/office/drawing/2014/main" id="{FD7C81AD-471A-F3E8-174B-FABA7DE67EEC}"/>
              </a:ext>
            </a:extLst>
          </p:cNvPr>
          <p:cNvCxnSpPr>
            <a:cxnSpLocks/>
          </p:cNvCxnSpPr>
          <p:nvPr/>
        </p:nvCxnSpPr>
        <p:spPr>
          <a:xfrm>
            <a:off x="3762369" y="3809196"/>
            <a:ext cx="1181100" cy="891392"/>
          </a:xfrm>
          <a:prstGeom prst="straightConnector1">
            <a:avLst/>
          </a:prstGeom>
          <a:ln w="12382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70FE515-9145-A591-04FD-AB9754666E34}"/>
              </a:ext>
            </a:extLst>
          </p:cNvPr>
          <p:cNvSpPr txBox="1"/>
          <p:nvPr/>
        </p:nvSpPr>
        <p:spPr>
          <a:xfrm>
            <a:off x="5114918" y="4567386"/>
            <a:ext cx="3257550" cy="523220"/>
          </a:xfrm>
          <a:prstGeom prst="rect">
            <a:avLst/>
          </a:prstGeom>
          <a:solidFill>
            <a:schemeClr val="accent4">
              <a:lumMod val="20000"/>
              <a:lumOff val="80000"/>
            </a:schemeClr>
          </a:solidFill>
        </p:spPr>
        <p:txBody>
          <a:bodyPr wrap="square" rtlCol="0">
            <a:spAutoFit/>
          </a:bodyPr>
          <a:lstStyle/>
          <a:p>
            <a:pPr algn="ctr"/>
            <a:r>
              <a:rPr lang="en-US" sz="2800" b="1" dirty="0"/>
              <a:t>…</a:t>
            </a:r>
          </a:p>
        </p:txBody>
      </p:sp>
      <p:sp>
        <p:nvSpPr>
          <p:cNvPr id="15" name="TextBox 14">
            <a:extLst>
              <a:ext uri="{FF2B5EF4-FFF2-40B4-BE49-F238E27FC236}">
                <a16:creationId xmlns:a16="http://schemas.microsoft.com/office/drawing/2014/main" id="{CF33E93A-5F65-F9CE-C20B-803607DC2622}"/>
              </a:ext>
            </a:extLst>
          </p:cNvPr>
          <p:cNvSpPr txBox="1"/>
          <p:nvPr/>
        </p:nvSpPr>
        <p:spPr>
          <a:xfrm>
            <a:off x="5114918" y="5705773"/>
            <a:ext cx="3257550" cy="523220"/>
          </a:xfrm>
          <a:prstGeom prst="rect">
            <a:avLst/>
          </a:prstGeom>
          <a:solidFill>
            <a:schemeClr val="accent2">
              <a:lumMod val="40000"/>
              <a:lumOff val="60000"/>
            </a:schemeClr>
          </a:solidFill>
        </p:spPr>
        <p:txBody>
          <a:bodyPr wrap="square" rtlCol="0">
            <a:spAutoFit/>
          </a:bodyPr>
          <a:lstStyle/>
          <a:p>
            <a:pPr algn="ctr"/>
            <a:r>
              <a:rPr lang="en-US" sz="2800" b="1" dirty="0"/>
              <a:t>Toxicity Category</a:t>
            </a:r>
          </a:p>
        </p:txBody>
      </p:sp>
      <p:cxnSp>
        <p:nvCxnSpPr>
          <p:cNvPr id="16" name="Straight Arrow Connector 15">
            <a:extLst>
              <a:ext uri="{FF2B5EF4-FFF2-40B4-BE49-F238E27FC236}">
                <a16:creationId xmlns:a16="http://schemas.microsoft.com/office/drawing/2014/main" id="{BE991FB7-F15C-AB6E-86FD-F43E3C997696}"/>
              </a:ext>
            </a:extLst>
          </p:cNvPr>
          <p:cNvCxnSpPr>
            <a:cxnSpLocks/>
          </p:cNvCxnSpPr>
          <p:nvPr/>
        </p:nvCxnSpPr>
        <p:spPr>
          <a:xfrm flipV="1">
            <a:off x="8396280" y="1831583"/>
            <a:ext cx="1276351" cy="521092"/>
          </a:xfrm>
          <a:prstGeom prst="straightConnector1">
            <a:avLst/>
          </a:prstGeom>
          <a:ln w="12382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CF8B7A2-FA60-468A-264D-E79936CAFAE4}"/>
              </a:ext>
            </a:extLst>
          </p:cNvPr>
          <p:cNvCxnSpPr>
            <a:cxnSpLocks/>
          </p:cNvCxnSpPr>
          <p:nvPr/>
        </p:nvCxnSpPr>
        <p:spPr>
          <a:xfrm>
            <a:off x="8548680" y="2505075"/>
            <a:ext cx="1233487" cy="0"/>
          </a:xfrm>
          <a:prstGeom prst="straightConnector1">
            <a:avLst/>
          </a:prstGeom>
          <a:ln w="12382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8B4F287-9E9C-BD58-DAF5-E1B9EEBBF2BB}"/>
              </a:ext>
            </a:extLst>
          </p:cNvPr>
          <p:cNvCxnSpPr>
            <a:cxnSpLocks/>
          </p:cNvCxnSpPr>
          <p:nvPr/>
        </p:nvCxnSpPr>
        <p:spPr>
          <a:xfrm>
            <a:off x="8429618" y="2732871"/>
            <a:ext cx="1314451" cy="219075"/>
          </a:xfrm>
          <a:prstGeom prst="straightConnector1">
            <a:avLst/>
          </a:prstGeom>
          <a:ln w="12382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794C6ED-309F-AF0E-0CAA-B3610CA0BDAE}"/>
              </a:ext>
            </a:extLst>
          </p:cNvPr>
          <p:cNvSpPr txBox="1"/>
          <p:nvPr/>
        </p:nvSpPr>
        <p:spPr>
          <a:xfrm>
            <a:off x="9725842" y="1431100"/>
            <a:ext cx="1994502" cy="523220"/>
          </a:xfrm>
          <a:prstGeom prst="rect">
            <a:avLst/>
          </a:prstGeom>
          <a:solidFill>
            <a:schemeClr val="accent6">
              <a:lumMod val="20000"/>
              <a:lumOff val="80000"/>
            </a:schemeClr>
          </a:solidFill>
        </p:spPr>
        <p:txBody>
          <a:bodyPr wrap="square" rtlCol="0">
            <a:spAutoFit/>
          </a:bodyPr>
          <a:lstStyle/>
          <a:p>
            <a:pPr algn="ctr"/>
            <a:r>
              <a:rPr lang="en-US" sz="2800" b="1" dirty="0"/>
              <a:t>Vomiting</a:t>
            </a:r>
          </a:p>
        </p:txBody>
      </p:sp>
      <p:sp>
        <p:nvSpPr>
          <p:cNvPr id="26" name="TextBox 25">
            <a:extLst>
              <a:ext uri="{FF2B5EF4-FFF2-40B4-BE49-F238E27FC236}">
                <a16:creationId xmlns:a16="http://schemas.microsoft.com/office/drawing/2014/main" id="{D3F1D85D-C1B4-B5F3-1C9D-4EDE52E821BF}"/>
              </a:ext>
            </a:extLst>
          </p:cNvPr>
          <p:cNvSpPr txBox="1"/>
          <p:nvPr/>
        </p:nvSpPr>
        <p:spPr>
          <a:xfrm>
            <a:off x="9744069" y="2112824"/>
            <a:ext cx="1994502" cy="523220"/>
          </a:xfrm>
          <a:prstGeom prst="rect">
            <a:avLst/>
          </a:prstGeom>
          <a:solidFill>
            <a:schemeClr val="accent6">
              <a:lumMod val="20000"/>
              <a:lumOff val="80000"/>
            </a:schemeClr>
          </a:solidFill>
        </p:spPr>
        <p:txBody>
          <a:bodyPr wrap="square" rtlCol="0">
            <a:spAutoFit/>
          </a:bodyPr>
          <a:lstStyle/>
          <a:p>
            <a:pPr algn="ctr"/>
            <a:r>
              <a:rPr lang="en-US" sz="2800" b="1" dirty="0"/>
              <a:t>Diarrhea</a:t>
            </a:r>
          </a:p>
        </p:txBody>
      </p:sp>
      <p:sp>
        <p:nvSpPr>
          <p:cNvPr id="28" name="TextBox 27">
            <a:extLst>
              <a:ext uri="{FF2B5EF4-FFF2-40B4-BE49-F238E27FC236}">
                <a16:creationId xmlns:a16="http://schemas.microsoft.com/office/drawing/2014/main" id="{09921A4A-4095-5F20-7525-C82F227B2984}"/>
              </a:ext>
            </a:extLst>
          </p:cNvPr>
          <p:cNvSpPr txBox="1"/>
          <p:nvPr/>
        </p:nvSpPr>
        <p:spPr>
          <a:xfrm>
            <a:off x="9782169" y="2738765"/>
            <a:ext cx="1994502" cy="523220"/>
          </a:xfrm>
          <a:prstGeom prst="rect">
            <a:avLst/>
          </a:prstGeom>
          <a:solidFill>
            <a:schemeClr val="accent6">
              <a:lumMod val="20000"/>
              <a:lumOff val="80000"/>
            </a:schemeClr>
          </a:solidFill>
        </p:spPr>
        <p:txBody>
          <a:bodyPr wrap="square" rtlCol="0">
            <a:spAutoFit/>
          </a:bodyPr>
          <a:lstStyle/>
          <a:p>
            <a:pPr algn="ctr"/>
            <a:r>
              <a:rPr lang="en-US" sz="2800" b="1" dirty="0"/>
              <a:t>…</a:t>
            </a:r>
          </a:p>
        </p:txBody>
      </p:sp>
      <p:cxnSp>
        <p:nvCxnSpPr>
          <p:cNvPr id="29" name="Straight Arrow Connector 28">
            <a:extLst>
              <a:ext uri="{FF2B5EF4-FFF2-40B4-BE49-F238E27FC236}">
                <a16:creationId xmlns:a16="http://schemas.microsoft.com/office/drawing/2014/main" id="{4EB865A9-9AAD-C462-76C6-741B5ACD92AC}"/>
              </a:ext>
            </a:extLst>
          </p:cNvPr>
          <p:cNvCxnSpPr>
            <a:cxnSpLocks/>
          </p:cNvCxnSpPr>
          <p:nvPr/>
        </p:nvCxnSpPr>
        <p:spPr>
          <a:xfrm flipV="1">
            <a:off x="8462952" y="4098551"/>
            <a:ext cx="1276351" cy="521092"/>
          </a:xfrm>
          <a:prstGeom prst="straightConnector1">
            <a:avLst/>
          </a:prstGeom>
          <a:ln w="12382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E7FCF85-118A-8636-BEC0-219CE29F5879}"/>
              </a:ext>
            </a:extLst>
          </p:cNvPr>
          <p:cNvCxnSpPr>
            <a:cxnSpLocks/>
          </p:cNvCxnSpPr>
          <p:nvPr/>
        </p:nvCxnSpPr>
        <p:spPr>
          <a:xfrm>
            <a:off x="8615352" y="4772043"/>
            <a:ext cx="1233487" cy="0"/>
          </a:xfrm>
          <a:prstGeom prst="straightConnector1">
            <a:avLst/>
          </a:prstGeom>
          <a:ln w="12382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D2BE3FB-2579-6E82-8B39-0B15DA77B951}"/>
              </a:ext>
            </a:extLst>
          </p:cNvPr>
          <p:cNvCxnSpPr>
            <a:cxnSpLocks/>
          </p:cNvCxnSpPr>
          <p:nvPr/>
        </p:nvCxnSpPr>
        <p:spPr>
          <a:xfrm>
            <a:off x="8496290" y="4999839"/>
            <a:ext cx="1314451" cy="219075"/>
          </a:xfrm>
          <a:prstGeom prst="straightConnector1">
            <a:avLst/>
          </a:prstGeom>
          <a:ln w="123825">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B945858-3AF3-42C4-CC74-7D1412930596}"/>
              </a:ext>
            </a:extLst>
          </p:cNvPr>
          <p:cNvSpPr txBox="1"/>
          <p:nvPr/>
        </p:nvSpPr>
        <p:spPr>
          <a:xfrm>
            <a:off x="9792514" y="3698068"/>
            <a:ext cx="1994502" cy="523220"/>
          </a:xfrm>
          <a:prstGeom prst="rect">
            <a:avLst/>
          </a:prstGeom>
          <a:solidFill>
            <a:schemeClr val="accent6">
              <a:lumMod val="20000"/>
              <a:lumOff val="80000"/>
            </a:schemeClr>
          </a:solidFill>
        </p:spPr>
        <p:txBody>
          <a:bodyPr wrap="square" rtlCol="0">
            <a:spAutoFit/>
          </a:bodyPr>
          <a:lstStyle/>
          <a:p>
            <a:pPr algn="ctr"/>
            <a:r>
              <a:rPr lang="en-US" sz="2800" b="1" dirty="0"/>
              <a:t>…</a:t>
            </a:r>
          </a:p>
        </p:txBody>
      </p:sp>
      <p:sp>
        <p:nvSpPr>
          <p:cNvPr id="33" name="TextBox 32">
            <a:extLst>
              <a:ext uri="{FF2B5EF4-FFF2-40B4-BE49-F238E27FC236}">
                <a16:creationId xmlns:a16="http://schemas.microsoft.com/office/drawing/2014/main" id="{BD8B282D-22E1-4283-9A93-812A250417C3}"/>
              </a:ext>
            </a:extLst>
          </p:cNvPr>
          <p:cNvSpPr txBox="1"/>
          <p:nvPr/>
        </p:nvSpPr>
        <p:spPr>
          <a:xfrm>
            <a:off x="9810741" y="4379792"/>
            <a:ext cx="1994502" cy="523220"/>
          </a:xfrm>
          <a:prstGeom prst="rect">
            <a:avLst/>
          </a:prstGeom>
          <a:solidFill>
            <a:schemeClr val="accent6">
              <a:lumMod val="20000"/>
              <a:lumOff val="80000"/>
            </a:schemeClr>
          </a:solidFill>
        </p:spPr>
        <p:txBody>
          <a:bodyPr wrap="square" rtlCol="0">
            <a:spAutoFit/>
          </a:bodyPr>
          <a:lstStyle/>
          <a:p>
            <a:pPr algn="ctr"/>
            <a:r>
              <a:rPr lang="en-US" sz="2800" b="1" dirty="0"/>
              <a:t>…</a:t>
            </a:r>
          </a:p>
        </p:txBody>
      </p:sp>
      <p:sp>
        <p:nvSpPr>
          <p:cNvPr id="34" name="TextBox 33">
            <a:extLst>
              <a:ext uri="{FF2B5EF4-FFF2-40B4-BE49-F238E27FC236}">
                <a16:creationId xmlns:a16="http://schemas.microsoft.com/office/drawing/2014/main" id="{25433CA0-B192-4AAE-0EC6-7AD37730EAC3}"/>
              </a:ext>
            </a:extLst>
          </p:cNvPr>
          <p:cNvSpPr txBox="1"/>
          <p:nvPr/>
        </p:nvSpPr>
        <p:spPr>
          <a:xfrm>
            <a:off x="9848841" y="5005733"/>
            <a:ext cx="1994502" cy="523220"/>
          </a:xfrm>
          <a:prstGeom prst="rect">
            <a:avLst/>
          </a:prstGeom>
          <a:solidFill>
            <a:schemeClr val="accent6">
              <a:lumMod val="20000"/>
              <a:lumOff val="80000"/>
            </a:schemeClr>
          </a:solidFill>
        </p:spPr>
        <p:txBody>
          <a:bodyPr wrap="square" rtlCol="0">
            <a:spAutoFit/>
          </a:bodyPr>
          <a:lstStyle/>
          <a:p>
            <a:pPr algn="ctr"/>
            <a:r>
              <a:rPr lang="en-US" sz="2800" b="1" dirty="0"/>
              <a:t>…</a:t>
            </a:r>
          </a:p>
        </p:txBody>
      </p:sp>
      <p:sp>
        <p:nvSpPr>
          <p:cNvPr id="35" name="TextBox 34">
            <a:extLst>
              <a:ext uri="{FF2B5EF4-FFF2-40B4-BE49-F238E27FC236}">
                <a16:creationId xmlns:a16="http://schemas.microsoft.com/office/drawing/2014/main" id="{8ED82218-2BF9-C149-1894-E6F870E2780C}"/>
              </a:ext>
            </a:extLst>
          </p:cNvPr>
          <p:cNvSpPr txBox="1"/>
          <p:nvPr/>
        </p:nvSpPr>
        <p:spPr>
          <a:xfrm>
            <a:off x="9558325" y="5667393"/>
            <a:ext cx="2359814" cy="523220"/>
          </a:xfrm>
          <a:prstGeom prst="rect">
            <a:avLst/>
          </a:prstGeom>
          <a:solidFill>
            <a:schemeClr val="accent2">
              <a:lumMod val="40000"/>
              <a:lumOff val="60000"/>
            </a:schemeClr>
          </a:solidFill>
        </p:spPr>
        <p:txBody>
          <a:bodyPr wrap="square" rtlCol="0">
            <a:spAutoFit/>
          </a:bodyPr>
          <a:lstStyle/>
          <a:p>
            <a:pPr algn="ctr"/>
            <a:r>
              <a:rPr lang="en-US" sz="2800" b="1" dirty="0"/>
              <a:t>Individual AE</a:t>
            </a:r>
          </a:p>
        </p:txBody>
      </p:sp>
    </p:spTree>
    <p:extLst>
      <p:ext uri="{BB962C8B-B14F-4D97-AF65-F5344CB8AC3E}">
        <p14:creationId xmlns:p14="http://schemas.microsoft.com/office/powerpoint/2010/main" val="54975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hart&#10;&#10;Description automatically generated">
            <a:extLst>
              <a:ext uri="{FF2B5EF4-FFF2-40B4-BE49-F238E27FC236}">
                <a16:creationId xmlns:a16="http://schemas.microsoft.com/office/drawing/2014/main" id="{9C2DDBE6-7FB2-837F-0231-ED1B41B9986D}"/>
              </a:ext>
            </a:extLst>
          </p:cNvPr>
          <p:cNvPicPr>
            <a:picLocks noChangeAspect="1"/>
          </p:cNvPicPr>
          <p:nvPr/>
        </p:nvPicPr>
        <p:blipFill>
          <a:blip r:embed="rId2"/>
          <a:stretch>
            <a:fillRect/>
          </a:stretch>
        </p:blipFill>
        <p:spPr>
          <a:xfrm>
            <a:off x="3163086" y="130357"/>
            <a:ext cx="5865826" cy="3127444"/>
          </a:xfrm>
          <a:prstGeom prst="rect">
            <a:avLst/>
          </a:prstGeom>
        </p:spPr>
      </p:pic>
      <p:graphicFrame>
        <p:nvGraphicFramePr>
          <p:cNvPr id="30" name="Content Placeholder 29">
            <a:extLst>
              <a:ext uri="{FF2B5EF4-FFF2-40B4-BE49-F238E27FC236}">
                <a16:creationId xmlns:a16="http://schemas.microsoft.com/office/drawing/2014/main" id="{2ABEA7A6-46D8-6421-1FB6-76A02AC9D6DF}"/>
              </a:ext>
            </a:extLst>
          </p:cNvPr>
          <p:cNvGraphicFramePr>
            <a:graphicFrameLocks noGrp="1"/>
          </p:cNvGraphicFramePr>
          <p:nvPr>
            <p:ph idx="1"/>
          </p:nvPr>
        </p:nvGraphicFramePr>
        <p:xfrm>
          <a:off x="1147818" y="3323465"/>
          <a:ext cx="9896363" cy="3404178"/>
        </p:xfrm>
        <a:graphic>
          <a:graphicData uri="http://schemas.openxmlformats.org/drawingml/2006/table">
            <a:tbl>
              <a:tblPr firstRow="1" firstCol="1" bandRow="1">
                <a:tableStyleId>{5C22544A-7EE6-4342-B048-85BDC9FD1C3A}</a:tableStyleId>
              </a:tblPr>
              <a:tblGrid>
                <a:gridCol w="2307854">
                  <a:extLst>
                    <a:ext uri="{9D8B030D-6E8A-4147-A177-3AD203B41FA5}">
                      <a16:colId xmlns:a16="http://schemas.microsoft.com/office/drawing/2014/main" val="3733471021"/>
                    </a:ext>
                  </a:extLst>
                </a:gridCol>
                <a:gridCol w="2307854">
                  <a:extLst>
                    <a:ext uri="{9D8B030D-6E8A-4147-A177-3AD203B41FA5}">
                      <a16:colId xmlns:a16="http://schemas.microsoft.com/office/drawing/2014/main" val="3809268032"/>
                    </a:ext>
                  </a:extLst>
                </a:gridCol>
                <a:gridCol w="1114136">
                  <a:extLst>
                    <a:ext uri="{9D8B030D-6E8A-4147-A177-3AD203B41FA5}">
                      <a16:colId xmlns:a16="http://schemas.microsoft.com/office/drawing/2014/main" val="4252059652"/>
                    </a:ext>
                  </a:extLst>
                </a:gridCol>
                <a:gridCol w="1273299">
                  <a:extLst>
                    <a:ext uri="{9D8B030D-6E8A-4147-A177-3AD203B41FA5}">
                      <a16:colId xmlns:a16="http://schemas.microsoft.com/office/drawing/2014/main" val="2157033204"/>
                    </a:ext>
                  </a:extLst>
                </a:gridCol>
                <a:gridCol w="1446610">
                  <a:extLst>
                    <a:ext uri="{9D8B030D-6E8A-4147-A177-3AD203B41FA5}">
                      <a16:colId xmlns:a16="http://schemas.microsoft.com/office/drawing/2014/main" val="622620852"/>
                    </a:ext>
                  </a:extLst>
                </a:gridCol>
                <a:gridCol w="1446610">
                  <a:extLst>
                    <a:ext uri="{9D8B030D-6E8A-4147-A177-3AD203B41FA5}">
                      <a16:colId xmlns:a16="http://schemas.microsoft.com/office/drawing/2014/main" val="2229644623"/>
                    </a:ext>
                  </a:extLst>
                </a:gridCol>
              </a:tblGrid>
              <a:tr h="295707">
                <a:tc gridSpan="6">
                  <a:txBody>
                    <a:bodyPr/>
                    <a:lstStyle/>
                    <a:p>
                      <a:pPr marL="0" marR="0" algn="ctr">
                        <a:spcBef>
                          <a:spcPts val="0"/>
                        </a:spcBef>
                        <a:spcAft>
                          <a:spcPts val="0"/>
                        </a:spcAft>
                      </a:pPr>
                      <a:r>
                        <a:rPr lang="en-US" sz="1600">
                          <a:effectLst/>
                        </a:rPr>
                        <a:t>AE-derived biomarkers (Patient A for entire AE level)</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3703297"/>
                  </a:ext>
                </a:extLst>
              </a:tr>
              <a:tr h="292347">
                <a:tc rowSpan="2" gridSpan="2">
                  <a:txBody>
                    <a:bodyPr/>
                    <a:lstStyle/>
                    <a:p>
                      <a:pPr marL="0" marR="0">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2" hMerge="1">
                  <a:txBody>
                    <a:bodyPr/>
                    <a:lstStyle/>
                    <a:p>
                      <a:endParaRPr lang="en-US"/>
                    </a:p>
                  </a:txBody>
                  <a:tcPr/>
                </a:tc>
                <a:tc gridSpan="4">
                  <a:txBody>
                    <a:bodyPr/>
                    <a:lstStyle/>
                    <a:p>
                      <a:pPr marL="0" marR="0" algn="ctr">
                        <a:spcBef>
                          <a:spcPts val="0"/>
                        </a:spcBef>
                        <a:spcAft>
                          <a:spcPts val="0"/>
                        </a:spcAft>
                      </a:pPr>
                      <a:r>
                        <a:rPr lang="en-US" sz="1600">
                          <a:effectLst/>
                        </a:rPr>
                        <a:t>Measurement type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64765402"/>
                  </a:ext>
                </a:extLst>
              </a:tr>
              <a:tr h="504046">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600">
                          <a:effectLst/>
                        </a:rPr>
                        <a:t>Occurrence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Sum of all unique AEs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Sum of all AEs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Sum of all AE duration (days)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8807841"/>
                  </a:ext>
                </a:extLst>
              </a:tr>
              <a:tr h="292347">
                <a:tc rowSpan="6">
                  <a:txBody>
                    <a:bodyPr/>
                    <a:lstStyle/>
                    <a:p>
                      <a:pPr marL="0" marR="0">
                        <a:spcBef>
                          <a:spcPts val="0"/>
                        </a:spcBef>
                        <a:spcAft>
                          <a:spcPts val="0"/>
                        </a:spcAft>
                      </a:pPr>
                      <a:r>
                        <a:rPr lang="en-US" sz="1600">
                          <a:effectLst/>
                        </a:rPr>
                        <a:t>Grade/</a:t>
                      </a:r>
                    </a:p>
                    <a:p>
                      <a:pPr marL="0" marR="0">
                        <a:spcBef>
                          <a:spcPts val="0"/>
                        </a:spcBef>
                        <a:spcAft>
                          <a:spcPts val="0"/>
                        </a:spcAft>
                      </a:pPr>
                      <a:r>
                        <a:rPr lang="en-US" sz="1600">
                          <a:effectLst/>
                        </a:rPr>
                        <a:t>Treatment relatedness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Any grade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7</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451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1709345"/>
                  </a:ext>
                </a:extLst>
              </a:tr>
              <a:tr h="257624">
                <a:tc vMerge="1">
                  <a:txBody>
                    <a:bodyPr/>
                    <a:lstStyle/>
                    <a:p>
                      <a:endParaRPr lang="en-US"/>
                    </a:p>
                  </a:txBody>
                  <a:tcPr/>
                </a:tc>
                <a:tc>
                  <a:txBody>
                    <a:bodyPr/>
                    <a:lstStyle/>
                    <a:p>
                      <a:pPr marL="0" marR="0">
                        <a:spcBef>
                          <a:spcPts val="0"/>
                        </a:spcBef>
                        <a:spcAft>
                          <a:spcPts val="0"/>
                        </a:spcAft>
                      </a:pPr>
                      <a:r>
                        <a:rPr lang="en-US" sz="1600">
                          <a:effectLst/>
                        </a:rPr>
                        <a:t>Any treatment related grade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344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23186088"/>
                  </a:ext>
                </a:extLst>
              </a:tr>
              <a:tr h="257624">
                <a:tc vMerge="1">
                  <a:txBody>
                    <a:bodyPr/>
                    <a:lstStyle/>
                    <a:p>
                      <a:endParaRPr lang="en-US"/>
                    </a:p>
                  </a:txBody>
                  <a:tcPr/>
                </a:tc>
                <a:tc>
                  <a:txBody>
                    <a:bodyPr/>
                    <a:lstStyle/>
                    <a:p>
                      <a:pPr marL="0" marR="0">
                        <a:spcBef>
                          <a:spcPts val="0"/>
                        </a:spcBef>
                        <a:spcAft>
                          <a:spcPts val="0"/>
                        </a:spcAft>
                      </a:pPr>
                      <a:r>
                        <a:rPr lang="en-US" sz="1600">
                          <a:effectLst/>
                        </a:rPr>
                        <a:t>Low-grade (1 or 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7</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451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98126658"/>
                  </a:ext>
                </a:extLst>
              </a:tr>
              <a:tr h="257624">
                <a:tc vMerge="1">
                  <a:txBody>
                    <a:bodyPr/>
                    <a:lstStyle/>
                    <a:p>
                      <a:endParaRPr lang="en-US"/>
                    </a:p>
                  </a:txBody>
                  <a:tcPr/>
                </a:tc>
                <a:tc>
                  <a:txBody>
                    <a:bodyPr/>
                    <a:lstStyle/>
                    <a:p>
                      <a:pPr marL="0" marR="0">
                        <a:spcBef>
                          <a:spcPts val="0"/>
                        </a:spcBef>
                        <a:spcAft>
                          <a:spcPts val="0"/>
                        </a:spcAft>
                      </a:pPr>
                      <a:r>
                        <a:rPr lang="en-US" sz="1600">
                          <a:effectLst/>
                        </a:rPr>
                        <a:t>Treatment related low-grade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344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78793584"/>
                  </a:ext>
                </a:extLst>
              </a:tr>
              <a:tr h="299067">
                <a:tc vMerge="1">
                  <a:txBody>
                    <a:bodyPr/>
                    <a:lstStyle/>
                    <a:p>
                      <a:endParaRPr lang="en-US"/>
                    </a:p>
                  </a:txBody>
                  <a:tcPr/>
                </a:tc>
                <a:tc>
                  <a:txBody>
                    <a:bodyPr/>
                    <a:lstStyle/>
                    <a:p>
                      <a:pPr marL="0" marR="0">
                        <a:spcBef>
                          <a:spcPts val="0"/>
                        </a:spcBef>
                        <a:spcAft>
                          <a:spcPts val="0"/>
                        </a:spcAft>
                      </a:pPr>
                      <a:r>
                        <a:rPr lang="en-US" sz="1600">
                          <a:effectLst/>
                        </a:rPr>
                        <a:t>High-grade (3 or higher)</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79096215"/>
                  </a:ext>
                </a:extLst>
              </a:tr>
              <a:tr h="483884">
                <a:tc vMerge="1">
                  <a:txBody>
                    <a:bodyPr/>
                    <a:lstStyle/>
                    <a:p>
                      <a:endParaRPr lang="en-US"/>
                    </a:p>
                  </a:txBody>
                  <a:tcPr/>
                </a:tc>
                <a:tc>
                  <a:txBody>
                    <a:bodyPr/>
                    <a:lstStyle/>
                    <a:p>
                      <a:pPr marL="0" marR="0">
                        <a:spcBef>
                          <a:spcPts val="0"/>
                        </a:spcBef>
                        <a:spcAft>
                          <a:spcPts val="0"/>
                        </a:spcAft>
                      </a:pPr>
                      <a:r>
                        <a:rPr lang="en-US" sz="1600">
                          <a:effectLst/>
                        </a:rPr>
                        <a:t>Treatment related high-grade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49336031"/>
                  </a:ext>
                </a:extLst>
              </a:tr>
            </a:tbl>
          </a:graphicData>
        </a:graphic>
      </p:graphicFrame>
      <p:sp>
        <p:nvSpPr>
          <p:cNvPr id="31" name="TextBox 30">
            <a:extLst>
              <a:ext uri="{FF2B5EF4-FFF2-40B4-BE49-F238E27FC236}">
                <a16:creationId xmlns:a16="http://schemas.microsoft.com/office/drawing/2014/main" id="{2E818762-0A01-9417-D360-C0046E8F1403}"/>
              </a:ext>
            </a:extLst>
          </p:cNvPr>
          <p:cNvSpPr txBox="1"/>
          <p:nvPr/>
        </p:nvSpPr>
        <p:spPr>
          <a:xfrm>
            <a:off x="313341" y="247158"/>
            <a:ext cx="1668954" cy="830997"/>
          </a:xfrm>
          <a:prstGeom prst="rect">
            <a:avLst/>
          </a:prstGeom>
          <a:solidFill>
            <a:schemeClr val="accent2">
              <a:lumMod val="20000"/>
              <a:lumOff val="80000"/>
            </a:schemeClr>
          </a:solidFill>
        </p:spPr>
        <p:txBody>
          <a:bodyPr wrap="square" rtlCol="0">
            <a:spAutoFit/>
          </a:bodyPr>
          <a:lstStyle/>
          <a:p>
            <a:pPr algn="ctr"/>
            <a:r>
              <a:rPr lang="en-US" sz="2400" b="1" dirty="0"/>
              <a:t>Example 1: Overall AE</a:t>
            </a:r>
          </a:p>
        </p:txBody>
      </p:sp>
    </p:spTree>
    <p:extLst>
      <p:ext uri="{BB962C8B-B14F-4D97-AF65-F5344CB8AC3E}">
        <p14:creationId xmlns:p14="http://schemas.microsoft.com/office/powerpoint/2010/main" val="4215519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2E818762-0A01-9417-D360-C0046E8F1403}"/>
              </a:ext>
            </a:extLst>
          </p:cNvPr>
          <p:cNvSpPr txBox="1"/>
          <p:nvPr/>
        </p:nvSpPr>
        <p:spPr>
          <a:xfrm>
            <a:off x="313341" y="247158"/>
            <a:ext cx="1668954" cy="830997"/>
          </a:xfrm>
          <a:prstGeom prst="rect">
            <a:avLst/>
          </a:prstGeom>
          <a:solidFill>
            <a:schemeClr val="accent2">
              <a:lumMod val="20000"/>
              <a:lumOff val="80000"/>
            </a:schemeClr>
          </a:solidFill>
        </p:spPr>
        <p:txBody>
          <a:bodyPr wrap="square" rtlCol="0">
            <a:spAutoFit/>
          </a:bodyPr>
          <a:lstStyle/>
          <a:p>
            <a:pPr algn="ctr"/>
            <a:r>
              <a:rPr lang="en-US" sz="2400" b="1" dirty="0"/>
              <a:t>Example 2:</a:t>
            </a:r>
          </a:p>
          <a:p>
            <a:pPr algn="ctr"/>
            <a:r>
              <a:rPr lang="en-US" sz="2400" b="1" dirty="0"/>
              <a:t>Overall AE</a:t>
            </a:r>
          </a:p>
        </p:txBody>
      </p:sp>
      <p:graphicFrame>
        <p:nvGraphicFramePr>
          <p:cNvPr id="4" name="Content Placeholder 3">
            <a:extLst>
              <a:ext uri="{FF2B5EF4-FFF2-40B4-BE49-F238E27FC236}">
                <a16:creationId xmlns:a16="http://schemas.microsoft.com/office/drawing/2014/main" id="{358FD2C9-7569-7F5A-B58F-0A0A823A1EE5}"/>
              </a:ext>
            </a:extLst>
          </p:cNvPr>
          <p:cNvGraphicFramePr>
            <a:graphicFrameLocks noGrp="1"/>
          </p:cNvGraphicFramePr>
          <p:nvPr>
            <p:ph idx="1"/>
          </p:nvPr>
        </p:nvGraphicFramePr>
        <p:xfrm>
          <a:off x="542925" y="3200144"/>
          <a:ext cx="10972798" cy="3575371"/>
        </p:xfrm>
        <a:graphic>
          <a:graphicData uri="http://schemas.openxmlformats.org/drawingml/2006/table">
            <a:tbl>
              <a:tblPr firstRow="1" firstCol="1" bandRow="1">
                <a:tableStyleId>{5C22544A-7EE6-4342-B048-85BDC9FD1C3A}</a:tableStyleId>
              </a:tblPr>
              <a:tblGrid>
                <a:gridCol w="2558881">
                  <a:extLst>
                    <a:ext uri="{9D8B030D-6E8A-4147-A177-3AD203B41FA5}">
                      <a16:colId xmlns:a16="http://schemas.microsoft.com/office/drawing/2014/main" val="434195817"/>
                    </a:ext>
                  </a:extLst>
                </a:gridCol>
                <a:gridCol w="2558881">
                  <a:extLst>
                    <a:ext uri="{9D8B030D-6E8A-4147-A177-3AD203B41FA5}">
                      <a16:colId xmlns:a16="http://schemas.microsoft.com/office/drawing/2014/main" val="4032704957"/>
                    </a:ext>
                  </a:extLst>
                </a:gridCol>
                <a:gridCol w="1235321">
                  <a:extLst>
                    <a:ext uri="{9D8B030D-6E8A-4147-A177-3AD203B41FA5}">
                      <a16:colId xmlns:a16="http://schemas.microsoft.com/office/drawing/2014/main" val="2290924979"/>
                    </a:ext>
                  </a:extLst>
                </a:gridCol>
                <a:gridCol w="1411797">
                  <a:extLst>
                    <a:ext uri="{9D8B030D-6E8A-4147-A177-3AD203B41FA5}">
                      <a16:colId xmlns:a16="http://schemas.microsoft.com/office/drawing/2014/main" val="3828543880"/>
                    </a:ext>
                  </a:extLst>
                </a:gridCol>
                <a:gridCol w="1603959">
                  <a:extLst>
                    <a:ext uri="{9D8B030D-6E8A-4147-A177-3AD203B41FA5}">
                      <a16:colId xmlns:a16="http://schemas.microsoft.com/office/drawing/2014/main" val="2767064942"/>
                    </a:ext>
                  </a:extLst>
                </a:gridCol>
                <a:gridCol w="1603959">
                  <a:extLst>
                    <a:ext uri="{9D8B030D-6E8A-4147-A177-3AD203B41FA5}">
                      <a16:colId xmlns:a16="http://schemas.microsoft.com/office/drawing/2014/main" val="2388808641"/>
                    </a:ext>
                  </a:extLst>
                </a:gridCol>
              </a:tblGrid>
              <a:tr h="277350">
                <a:tc gridSpan="6">
                  <a:txBody>
                    <a:bodyPr/>
                    <a:lstStyle/>
                    <a:p>
                      <a:pPr marL="0" marR="0" algn="ctr">
                        <a:spcBef>
                          <a:spcPts val="0"/>
                        </a:spcBef>
                        <a:spcAft>
                          <a:spcPts val="0"/>
                        </a:spcAft>
                      </a:pPr>
                      <a:r>
                        <a:rPr lang="en-US" sz="1800">
                          <a:effectLst/>
                        </a:rPr>
                        <a:t>AE-derived biomarkers (Patient B for entire AE level)</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5217750"/>
                  </a:ext>
                </a:extLst>
              </a:tr>
              <a:tr h="274198">
                <a:tc rowSpan="2" gridSpan="2">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2" hMerge="1">
                  <a:txBody>
                    <a:bodyPr/>
                    <a:lstStyle/>
                    <a:p>
                      <a:endParaRPr lang="en-US"/>
                    </a:p>
                  </a:txBody>
                  <a:tcPr/>
                </a:tc>
                <a:tc gridSpan="4">
                  <a:txBody>
                    <a:bodyPr/>
                    <a:lstStyle/>
                    <a:p>
                      <a:pPr marL="0" marR="0" algn="ctr">
                        <a:spcBef>
                          <a:spcPts val="0"/>
                        </a:spcBef>
                        <a:spcAft>
                          <a:spcPts val="0"/>
                        </a:spcAft>
                      </a:pPr>
                      <a:r>
                        <a:rPr lang="en-US" sz="1800">
                          <a:effectLst/>
                        </a:rPr>
                        <a:t>Measurement type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99772666"/>
                  </a:ext>
                </a:extLst>
              </a:tr>
              <a:tr h="472755">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800">
                          <a:effectLst/>
                        </a:rPr>
                        <a:t>Occurrence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Sum of all unique AEs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Sum of all AEs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Sum of all AE duration (days)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76266145"/>
                  </a:ext>
                </a:extLst>
              </a:tr>
              <a:tr h="274198">
                <a:tc rowSpan="6">
                  <a:txBody>
                    <a:bodyPr/>
                    <a:lstStyle/>
                    <a:p>
                      <a:pPr marL="0" marR="0">
                        <a:spcBef>
                          <a:spcPts val="0"/>
                        </a:spcBef>
                        <a:spcAft>
                          <a:spcPts val="0"/>
                        </a:spcAft>
                      </a:pPr>
                      <a:r>
                        <a:rPr lang="en-US" sz="1800">
                          <a:effectLst/>
                        </a:rPr>
                        <a:t>Grade/</a:t>
                      </a:r>
                    </a:p>
                    <a:p>
                      <a:pPr marL="0" marR="0">
                        <a:spcBef>
                          <a:spcPts val="0"/>
                        </a:spcBef>
                        <a:spcAft>
                          <a:spcPts val="0"/>
                        </a:spcAft>
                      </a:pPr>
                      <a:r>
                        <a:rPr lang="en-US" sz="1800">
                          <a:effectLst/>
                        </a:rPr>
                        <a:t>Treatment relatedness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Any grade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572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0405342"/>
                  </a:ext>
                </a:extLst>
              </a:tr>
              <a:tr h="241630">
                <a:tc vMerge="1">
                  <a:txBody>
                    <a:bodyPr/>
                    <a:lstStyle/>
                    <a:p>
                      <a:endParaRPr lang="en-US"/>
                    </a:p>
                  </a:txBody>
                  <a:tcPr/>
                </a:tc>
                <a:tc>
                  <a:txBody>
                    <a:bodyPr/>
                    <a:lstStyle/>
                    <a:p>
                      <a:pPr marL="0" marR="0">
                        <a:spcBef>
                          <a:spcPts val="0"/>
                        </a:spcBef>
                        <a:spcAft>
                          <a:spcPts val="0"/>
                        </a:spcAft>
                      </a:pPr>
                      <a:r>
                        <a:rPr lang="en-US" sz="1800">
                          <a:effectLst/>
                        </a:rPr>
                        <a:t>Any treatment related grade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169</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0654117"/>
                  </a:ext>
                </a:extLst>
              </a:tr>
              <a:tr h="241630">
                <a:tc vMerge="1">
                  <a:txBody>
                    <a:bodyPr/>
                    <a:lstStyle/>
                    <a:p>
                      <a:endParaRPr lang="en-US"/>
                    </a:p>
                  </a:txBody>
                  <a:tcPr/>
                </a:tc>
                <a:tc>
                  <a:txBody>
                    <a:bodyPr/>
                    <a:lstStyle/>
                    <a:p>
                      <a:pPr marL="0" marR="0">
                        <a:spcBef>
                          <a:spcPts val="0"/>
                        </a:spcBef>
                        <a:spcAft>
                          <a:spcPts val="0"/>
                        </a:spcAft>
                      </a:pPr>
                      <a:r>
                        <a:rPr lang="en-US" sz="1800">
                          <a:effectLst/>
                        </a:rPr>
                        <a:t>Low-grade (1 or 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568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9234812"/>
                  </a:ext>
                </a:extLst>
              </a:tr>
              <a:tr h="241630">
                <a:tc vMerge="1">
                  <a:txBody>
                    <a:bodyPr/>
                    <a:lstStyle/>
                    <a:p>
                      <a:endParaRPr lang="en-US"/>
                    </a:p>
                  </a:txBody>
                  <a:tcPr/>
                </a:tc>
                <a:tc>
                  <a:txBody>
                    <a:bodyPr/>
                    <a:lstStyle/>
                    <a:p>
                      <a:pPr marL="0" marR="0">
                        <a:spcBef>
                          <a:spcPts val="0"/>
                        </a:spcBef>
                        <a:spcAft>
                          <a:spcPts val="0"/>
                        </a:spcAft>
                      </a:pPr>
                      <a:r>
                        <a:rPr lang="en-US" sz="1800">
                          <a:effectLst/>
                        </a:rPr>
                        <a:t>Treatment related low-grade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1</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169</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1955462"/>
                  </a:ext>
                </a:extLst>
              </a:tr>
              <a:tr h="280501">
                <a:tc vMerge="1">
                  <a:txBody>
                    <a:bodyPr/>
                    <a:lstStyle/>
                    <a:p>
                      <a:endParaRPr lang="en-US"/>
                    </a:p>
                  </a:txBody>
                  <a:tcPr/>
                </a:tc>
                <a:tc>
                  <a:txBody>
                    <a:bodyPr/>
                    <a:lstStyle/>
                    <a:p>
                      <a:pPr marL="0" marR="0">
                        <a:spcBef>
                          <a:spcPts val="0"/>
                        </a:spcBef>
                        <a:spcAft>
                          <a:spcPts val="0"/>
                        </a:spcAft>
                      </a:pPr>
                      <a:r>
                        <a:rPr lang="en-US" sz="1800">
                          <a:effectLst/>
                        </a:rPr>
                        <a:t>High-grade (3 or higher)</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5369838"/>
                  </a:ext>
                </a:extLst>
              </a:tr>
              <a:tr h="453845">
                <a:tc vMerge="1">
                  <a:txBody>
                    <a:bodyPr/>
                    <a:lstStyle/>
                    <a:p>
                      <a:endParaRPr lang="en-US"/>
                    </a:p>
                  </a:txBody>
                  <a:tcPr/>
                </a:tc>
                <a:tc>
                  <a:txBody>
                    <a:bodyPr/>
                    <a:lstStyle/>
                    <a:p>
                      <a:pPr marL="0" marR="0">
                        <a:spcBef>
                          <a:spcPts val="0"/>
                        </a:spcBef>
                        <a:spcAft>
                          <a:spcPts val="0"/>
                        </a:spcAft>
                      </a:pPr>
                      <a:r>
                        <a:rPr lang="en-US" sz="1800">
                          <a:effectLst/>
                        </a:rPr>
                        <a:t>Treatment related high-grade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82341700"/>
                  </a:ext>
                </a:extLst>
              </a:tr>
            </a:tbl>
          </a:graphicData>
        </a:graphic>
      </p:graphicFrame>
      <p:pic>
        <p:nvPicPr>
          <p:cNvPr id="6" name="Picture 5" descr="Chart&#10;&#10;Description automatically generated">
            <a:extLst>
              <a:ext uri="{FF2B5EF4-FFF2-40B4-BE49-F238E27FC236}">
                <a16:creationId xmlns:a16="http://schemas.microsoft.com/office/drawing/2014/main" id="{26B9DA02-D6D3-032C-D777-BE2886A8AD7A}"/>
              </a:ext>
            </a:extLst>
          </p:cNvPr>
          <p:cNvPicPr>
            <a:picLocks noChangeAspect="1"/>
          </p:cNvPicPr>
          <p:nvPr/>
        </p:nvPicPr>
        <p:blipFill>
          <a:blip r:embed="rId2"/>
          <a:stretch>
            <a:fillRect/>
          </a:stretch>
        </p:blipFill>
        <p:spPr>
          <a:xfrm>
            <a:off x="2860992" y="82485"/>
            <a:ext cx="5768658" cy="3076454"/>
          </a:xfrm>
          <a:prstGeom prst="rect">
            <a:avLst/>
          </a:prstGeom>
        </p:spPr>
      </p:pic>
    </p:spTree>
    <p:extLst>
      <p:ext uri="{BB962C8B-B14F-4D97-AF65-F5344CB8AC3E}">
        <p14:creationId xmlns:p14="http://schemas.microsoft.com/office/powerpoint/2010/main" val="619958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hart&#10;&#10;Description automatically generated">
            <a:extLst>
              <a:ext uri="{FF2B5EF4-FFF2-40B4-BE49-F238E27FC236}">
                <a16:creationId xmlns:a16="http://schemas.microsoft.com/office/drawing/2014/main" id="{9C2DDBE6-7FB2-837F-0231-ED1B41B9986D}"/>
              </a:ext>
            </a:extLst>
          </p:cNvPr>
          <p:cNvPicPr>
            <a:picLocks noChangeAspect="1"/>
          </p:cNvPicPr>
          <p:nvPr/>
        </p:nvPicPr>
        <p:blipFill>
          <a:blip r:embed="rId2"/>
          <a:stretch>
            <a:fillRect/>
          </a:stretch>
        </p:blipFill>
        <p:spPr>
          <a:xfrm>
            <a:off x="3163086" y="130357"/>
            <a:ext cx="5865826" cy="3127444"/>
          </a:xfrm>
          <a:prstGeom prst="rect">
            <a:avLst/>
          </a:prstGeom>
        </p:spPr>
      </p:pic>
      <p:sp>
        <p:nvSpPr>
          <p:cNvPr id="31" name="TextBox 30">
            <a:extLst>
              <a:ext uri="{FF2B5EF4-FFF2-40B4-BE49-F238E27FC236}">
                <a16:creationId xmlns:a16="http://schemas.microsoft.com/office/drawing/2014/main" id="{2E818762-0A01-9417-D360-C0046E8F1403}"/>
              </a:ext>
            </a:extLst>
          </p:cNvPr>
          <p:cNvSpPr txBox="1"/>
          <p:nvPr/>
        </p:nvSpPr>
        <p:spPr>
          <a:xfrm>
            <a:off x="313341" y="247158"/>
            <a:ext cx="2472722" cy="830997"/>
          </a:xfrm>
          <a:prstGeom prst="rect">
            <a:avLst/>
          </a:prstGeom>
          <a:solidFill>
            <a:schemeClr val="accent2">
              <a:lumMod val="20000"/>
              <a:lumOff val="80000"/>
            </a:schemeClr>
          </a:solidFill>
        </p:spPr>
        <p:txBody>
          <a:bodyPr wrap="square" rtlCol="0">
            <a:spAutoFit/>
          </a:bodyPr>
          <a:lstStyle/>
          <a:p>
            <a:pPr algn="ctr"/>
            <a:r>
              <a:rPr lang="en-US" sz="2400" b="1" dirty="0"/>
              <a:t>Example 3: Toxicity category</a:t>
            </a:r>
          </a:p>
        </p:txBody>
      </p:sp>
      <p:graphicFrame>
        <p:nvGraphicFramePr>
          <p:cNvPr id="4" name="Content Placeholder 3">
            <a:extLst>
              <a:ext uri="{FF2B5EF4-FFF2-40B4-BE49-F238E27FC236}">
                <a16:creationId xmlns:a16="http://schemas.microsoft.com/office/drawing/2014/main" id="{4805D5A0-457D-2C26-7C1B-2F22A02F008E}"/>
              </a:ext>
            </a:extLst>
          </p:cNvPr>
          <p:cNvGraphicFramePr>
            <a:graphicFrameLocks noGrp="1"/>
          </p:cNvGraphicFramePr>
          <p:nvPr>
            <p:ph idx="1"/>
          </p:nvPr>
        </p:nvGraphicFramePr>
        <p:xfrm>
          <a:off x="428625" y="3500190"/>
          <a:ext cx="11501439" cy="3140839"/>
        </p:xfrm>
        <a:graphic>
          <a:graphicData uri="http://schemas.openxmlformats.org/drawingml/2006/table">
            <a:tbl>
              <a:tblPr firstRow="1" firstCol="1" bandRow="1">
                <a:tableStyleId>{5C22544A-7EE6-4342-B048-85BDC9FD1C3A}</a:tableStyleId>
              </a:tblPr>
              <a:tblGrid>
                <a:gridCol w="2486025">
                  <a:extLst>
                    <a:ext uri="{9D8B030D-6E8A-4147-A177-3AD203B41FA5}">
                      <a16:colId xmlns:a16="http://schemas.microsoft.com/office/drawing/2014/main" val="201101092"/>
                    </a:ext>
                  </a:extLst>
                </a:gridCol>
                <a:gridCol w="2878297">
                  <a:extLst>
                    <a:ext uri="{9D8B030D-6E8A-4147-A177-3AD203B41FA5}">
                      <a16:colId xmlns:a16="http://schemas.microsoft.com/office/drawing/2014/main" val="81517302"/>
                    </a:ext>
                  </a:extLst>
                </a:gridCol>
                <a:gridCol w="1294836">
                  <a:extLst>
                    <a:ext uri="{9D8B030D-6E8A-4147-A177-3AD203B41FA5}">
                      <a16:colId xmlns:a16="http://schemas.microsoft.com/office/drawing/2014/main" val="633158753"/>
                    </a:ext>
                  </a:extLst>
                </a:gridCol>
                <a:gridCol w="1479815">
                  <a:extLst>
                    <a:ext uri="{9D8B030D-6E8A-4147-A177-3AD203B41FA5}">
                      <a16:colId xmlns:a16="http://schemas.microsoft.com/office/drawing/2014/main" val="3168532283"/>
                    </a:ext>
                  </a:extLst>
                </a:gridCol>
                <a:gridCol w="1681233">
                  <a:extLst>
                    <a:ext uri="{9D8B030D-6E8A-4147-A177-3AD203B41FA5}">
                      <a16:colId xmlns:a16="http://schemas.microsoft.com/office/drawing/2014/main" val="2486947226"/>
                    </a:ext>
                  </a:extLst>
                </a:gridCol>
                <a:gridCol w="1681233">
                  <a:extLst>
                    <a:ext uri="{9D8B030D-6E8A-4147-A177-3AD203B41FA5}">
                      <a16:colId xmlns:a16="http://schemas.microsoft.com/office/drawing/2014/main" val="48025840"/>
                    </a:ext>
                  </a:extLst>
                </a:gridCol>
              </a:tblGrid>
              <a:tr h="314531">
                <a:tc gridSpan="6">
                  <a:txBody>
                    <a:bodyPr/>
                    <a:lstStyle/>
                    <a:p>
                      <a:pPr marL="0" marR="0" algn="ctr">
                        <a:spcBef>
                          <a:spcPts val="0"/>
                        </a:spcBef>
                        <a:spcAft>
                          <a:spcPts val="0"/>
                        </a:spcAft>
                      </a:pPr>
                      <a:r>
                        <a:rPr lang="en-US" sz="1800" dirty="0">
                          <a:effectLst/>
                        </a:rPr>
                        <a:t>AE-derived biomarkers (Patient A for gastrointestinal disorders)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02848561"/>
                  </a:ext>
                </a:extLst>
              </a:tr>
              <a:tr h="310957">
                <a:tc rowSpan="2" gridSpan="2">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2" hMerge="1">
                  <a:txBody>
                    <a:bodyPr/>
                    <a:lstStyle/>
                    <a:p>
                      <a:endParaRPr lang="en-US"/>
                    </a:p>
                  </a:txBody>
                  <a:tcPr/>
                </a:tc>
                <a:tc gridSpan="4">
                  <a:txBody>
                    <a:bodyPr/>
                    <a:lstStyle/>
                    <a:p>
                      <a:pPr marL="0" marR="0" algn="ctr">
                        <a:spcBef>
                          <a:spcPts val="0"/>
                        </a:spcBef>
                        <a:spcAft>
                          <a:spcPts val="0"/>
                        </a:spcAft>
                      </a:pPr>
                      <a:r>
                        <a:rPr lang="en-US" sz="1800" dirty="0">
                          <a:effectLst/>
                        </a:rPr>
                        <a:t>Measurement type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94399017"/>
                  </a:ext>
                </a:extLst>
              </a:tr>
              <a:tr h="5361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800">
                          <a:effectLst/>
                        </a:rPr>
                        <a:t>Occurrence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Sum of all unique AEs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Sum of all AEs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Sum of all AE duration (days)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09423314"/>
                  </a:ext>
                </a:extLst>
              </a:tr>
              <a:tr h="310957">
                <a:tc rowSpan="6">
                  <a:txBody>
                    <a:bodyPr/>
                    <a:lstStyle/>
                    <a:p>
                      <a:pPr marL="0" marR="0">
                        <a:spcBef>
                          <a:spcPts val="0"/>
                        </a:spcBef>
                        <a:spcAft>
                          <a:spcPts val="0"/>
                        </a:spcAft>
                      </a:pPr>
                      <a:r>
                        <a:rPr lang="en-US" sz="1800">
                          <a:effectLst/>
                        </a:rPr>
                        <a:t>Grade/</a:t>
                      </a:r>
                    </a:p>
                    <a:p>
                      <a:pPr marL="0" marR="0">
                        <a:spcBef>
                          <a:spcPts val="0"/>
                        </a:spcBef>
                        <a:spcAft>
                          <a:spcPts val="0"/>
                        </a:spcAft>
                      </a:pPr>
                      <a:r>
                        <a:rPr lang="en-US" sz="1800">
                          <a:effectLst/>
                        </a:rPr>
                        <a:t>Treatment relatedness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Any grade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81600362"/>
                  </a:ext>
                </a:extLst>
              </a:tr>
              <a:tr h="274024">
                <a:tc vMerge="1">
                  <a:txBody>
                    <a:bodyPr/>
                    <a:lstStyle/>
                    <a:p>
                      <a:endParaRPr lang="en-US"/>
                    </a:p>
                  </a:txBody>
                  <a:tcPr/>
                </a:tc>
                <a:tc>
                  <a:txBody>
                    <a:bodyPr/>
                    <a:lstStyle/>
                    <a:p>
                      <a:pPr marL="0" marR="0">
                        <a:spcBef>
                          <a:spcPts val="0"/>
                        </a:spcBef>
                        <a:spcAft>
                          <a:spcPts val="0"/>
                        </a:spcAft>
                      </a:pPr>
                      <a:r>
                        <a:rPr lang="en-US" sz="1800">
                          <a:effectLst/>
                        </a:rPr>
                        <a:t>Any treatment related grade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30015092"/>
                  </a:ext>
                </a:extLst>
              </a:tr>
              <a:tr h="274024">
                <a:tc vMerge="1">
                  <a:txBody>
                    <a:bodyPr/>
                    <a:lstStyle/>
                    <a:p>
                      <a:endParaRPr lang="en-US"/>
                    </a:p>
                  </a:txBody>
                  <a:tcPr/>
                </a:tc>
                <a:tc>
                  <a:txBody>
                    <a:bodyPr/>
                    <a:lstStyle/>
                    <a:p>
                      <a:pPr marL="0" marR="0">
                        <a:spcBef>
                          <a:spcPts val="0"/>
                        </a:spcBef>
                        <a:spcAft>
                          <a:spcPts val="0"/>
                        </a:spcAft>
                      </a:pPr>
                      <a:r>
                        <a:rPr lang="en-US" sz="1800">
                          <a:effectLst/>
                        </a:rPr>
                        <a:t>Low-grade (1 or 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70485109"/>
                  </a:ext>
                </a:extLst>
              </a:tr>
              <a:tr h="274024">
                <a:tc vMerge="1">
                  <a:txBody>
                    <a:bodyPr/>
                    <a:lstStyle/>
                    <a:p>
                      <a:endParaRPr lang="en-US"/>
                    </a:p>
                  </a:txBody>
                  <a:tcPr/>
                </a:tc>
                <a:tc>
                  <a:txBody>
                    <a:bodyPr/>
                    <a:lstStyle/>
                    <a:p>
                      <a:pPr marL="0" marR="0">
                        <a:spcBef>
                          <a:spcPts val="0"/>
                        </a:spcBef>
                        <a:spcAft>
                          <a:spcPts val="0"/>
                        </a:spcAft>
                      </a:pPr>
                      <a:r>
                        <a:rPr lang="en-US" sz="1800">
                          <a:effectLst/>
                        </a:rPr>
                        <a:t>Treatment related low-grade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35562722"/>
                  </a:ext>
                </a:extLst>
              </a:tr>
              <a:tr h="318106">
                <a:tc vMerge="1">
                  <a:txBody>
                    <a:bodyPr/>
                    <a:lstStyle/>
                    <a:p>
                      <a:endParaRPr lang="en-US"/>
                    </a:p>
                  </a:txBody>
                  <a:tcPr/>
                </a:tc>
                <a:tc>
                  <a:txBody>
                    <a:bodyPr/>
                    <a:lstStyle/>
                    <a:p>
                      <a:pPr marL="0" marR="0">
                        <a:spcBef>
                          <a:spcPts val="0"/>
                        </a:spcBef>
                        <a:spcAft>
                          <a:spcPts val="0"/>
                        </a:spcAft>
                      </a:pPr>
                      <a:r>
                        <a:rPr lang="en-US" sz="1800">
                          <a:effectLst/>
                        </a:rPr>
                        <a:t>High-grade (3 or higher)</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58012251"/>
                  </a:ext>
                </a:extLst>
              </a:tr>
              <a:tr h="514688">
                <a:tc vMerge="1">
                  <a:txBody>
                    <a:bodyPr/>
                    <a:lstStyle/>
                    <a:p>
                      <a:endParaRPr lang="en-US"/>
                    </a:p>
                  </a:txBody>
                  <a:tcPr/>
                </a:tc>
                <a:tc>
                  <a:txBody>
                    <a:bodyPr/>
                    <a:lstStyle/>
                    <a:p>
                      <a:pPr marL="0" marR="0">
                        <a:spcBef>
                          <a:spcPts val="0"/>
                        </a:spcBef>
                        <a:spcAft>
                          <a:spcPts val="0"/>
                        </a:spcAft>
                      </a:pPr>
                      <a:r>
                        <a:rPr lang="en-US" sz="1800">
                          <a:effectLst/>
                        </a:rPr>
                        <a:t>Treatment related high-grade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6819983"/>
                  </a:ext>
                </a:extLst>
              </a:tr>
            </a:tbl>
          </a:graphicData>
        </a:graphic>
      </p:graphicFrame>
      <p:sp>
        <p:nvSpPr>
          <p:cNvPr id="8" name="Rectangle 7">
            <a:extLst>
              <a:ext uri="{FF2B5EF4-FFF2-40B4-BE49-F238E27FC236}">
                <a16:creationId xmlns:a16="http://schemas.microsoft.com/office/drawing/2014/main" id="{7F873BC5-994B-4BA1-608F-0DCA17320EE7}"/>
              </a:ext>
            </a:extLst>
          </p:cNvPr>
          <p:cNvSpPr/>
          <p:nvPr/>
        </p:nvSpPr>
        <p:spPr>
          <a:xfrm>
            <a:off x="3177374" y="2659117"/>
            <a:ext cx="1209217" cy="283780"/>
          </a:xfrm>
          <a:prstGeom prst="rect">
            <a:avLst/>
          </a:prstGeom>
          <a:solidFill>
            <a:schemeClr val="accent6">
              <a:lumMod val="40000"/>
              <a:lumOff val="60000"/>
              <a:alpha val="4288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1F7D256-F6AD-690A-0EFE-246ACDAF19EA}"/>
              </a:ext>
            </a:extLst>
          </p:cNvPr>
          <p:cNvSpPr/>
          <p:nvPr/>
        </p:nvSpPr>
        <p:spPr>
          <a:xfrm>
            <a:off x="3191990" y="1353806"/>
            <a:ext cx="1209217" cy="283780"/>
          </a:xfrm>
          <a:prstGeom prst="rect">
            <a:avLst/>
          </a:prstGeom>
          <a:solidFill>
            <a:schemeClr val="accent6">
              <a:lumMod val="40000"/>
              <a:lumOff val="60000"/>
              <a:alpha val="4288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8C48F31-6600-E17A-5BB3-E395D67F3269}"/>
              </a:ext>
            </a:extLst>
          </p:cNvPr>
          <p:cNvSpPr/>
          <p:nvPr/>
        </p:nvSpPr>
        <p:spPr>
          <a:xfrm>
            <a:off x="3206606" y="936265"/>
            <a:ext cx="1209217" cy="283780"/>
          </a:xfrm>
          <a:prstGeom prst="rect">
            <a:avLst/>
          </a:prstGeom>
          <a:solidFill>
            <a:schemeClr val="accent6">
              <a:lumMod val="40000"/>
              <a:lumOff val="60000"/>
              <a:alpha val="4288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08A9D06-8052-9B71-B926-462CA23AD049}"/>
              </a:ext>
            </a:extLst>
          </p:cNvPr>
          <p:cNvSpPr txBox="1"/>
          <p:nvPr/>
        </p:nvSpPr>
        <p:spPr>
          <a:xfrm>
            <a:off x="110401" y="1694079"/>
            <a:ext cx="2472722" cy="830997"/>
          </a:xfrm>
          <a:prstGeom prst="rect">
            <a:avLst/>
          </a:prstGeom>
          <a:solidFill>
            <a:schemeClr val="accent4">
              <a:lumMod val="20000"/>
              <a:lumOff val="80000"/>
            </a:schemeClr>
          </a:solidFill>
        </p:spPr>
        <p:txBody>
          <a:bodyPr wrap="square">
            <a:spAutoFit/>
          </a:bodyPr>
          <a:lstStyle/>
          <a:p>
            <a:pPr algn="ctr"/>
            <a:r>
              <a:rPr lang="en-US" sz="2400" dirty="0">
                <a:effectLst/>
              </a:rPr>
              <a:t>Gastrointestinal disorders</a:t>
            </a:r>
            <a:endParaRPr lang="en-US" sz="2400" dirty="0"/>
          </a:p>
        </p:txBody>
      </p:sp>
      <p:cxnSp>
        <p:nvCxnSpPr>
          <p:cNvPr id="13" name="Straight Arrow Connector 12">
            <a:extLst>
              <a:ext uri="{FF2B5EF4-FFF2-40B4-BE49-F238E27FC236}">
                <a16:creationId xmlns:a16="http://schemas.microsoft.com/office/drawing/2014/main" id="{EAD70B2A-E1E1-4408-FC2C-16DC9CB030CC}"/>
              </a:ext>
            </a:extLst>
          </p:cNvPr>
          <p:cNvCxnSpPr>
            <a:cxnSpLocks/>
            <a:stCxn id="10" idx="1"/>
          </p:cNvCxnSpPr>
          <p:nvPr/>
        </p:nvCxnSpPr>
        <p:spPr>
          <a:xfrm flipH="1">
            <a:off x="2622746" y="1078155"/>
            <a:ext cx="583860" cy="6843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B4B56B9-3B40-2A9A-92A9-74978018055C}"/>
              </a:ext>
            </a:extLst>
          </p:cNvPr>
          <p:cNvCxnSpPr>
            <a:cxnSpLocks/>
            <a:stCxn id="8" idx="1"/>
          </p:cNvCxnSpPr>
          <p:nvPr/>
        </p:nvCxnSpPr>
        <p:spPr>
          <a:xfrm flipH="1" flipV="1">
            <a:off x="2583123" y="2416728"/>
            <a:ext cx="594251" cy="38427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C5A7F61-0571-A4E8-3393-5EBE0E3775EE}"/>
              </a:ext>
            </a:extLst>
          </p:cNvPr>
          <p:cNvCxnSpPr>
            <a:cxnSpLocks/>
          </p:cNvCxnSpPr>
          <p:nvPr/>
        </p:nvCxnSpPr>
        <p:spPr>
          <a:xfrm flipH="1">
            <a:off x="2579226" y="1497432"/>
            <a:ext cx="583860" cy="6843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440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hart&#10;&#10;Description automatically generated">
            <a:extLst>
              <a:ext uri="{FF2B5EF4-FFF2-40B4-BE49-F238E27FC236}">
                <a16:creationId xmlns:a16="http://schemas.microsoft.com/office/drawing/2014/main" id="{9C2DDBE6-7FB2-837F-0231-ED1B41B9986D}"/>
              </a:ext>
            </a:extLst>
          </p:cNvPr>
          <p:cNvPicPr>
            <a:picLocks noChangeAspect="1"/>
          </p:cNvPicPr>
          <p:nvPr/>
        </p:nvPicPr>
        <p:blipFill>
          <a:blip r:embed="rId2"/>
          <a:stretch>
            <a:fillRect/>
          </a:stretch>
        </p:blipFill>
        <p:spPr>
          <a:xfrm>
            <a:off x="3163086" y="130357"/>
            <a:ext cx="5865826" cy="3127444"/>
          </a:xfrm>
          <a:prstGeom prst="rect">
            <a:avLst/>
          </a:prstGeom>
        </p:spPr>
      </p:pic>
      <p:sp>
        <p:nvSpPr>
          <p:cNvPr id="31" name="TextBox 30">
            <a:extLst>
              <a:ext uri="{FF2B5EF4-FFF2-40B4-BE49-F238E27FC236}">
                <a16:creationId xmlns:a16="http://schemas.microsoft.com/office/drawing/2014/main" id="{2E818762-0A01-9417-D360-C0046E8F1403}"/>
              </a:ext>
            </a:extLst>
          </p:cNvPr>
          <p:cNvSpPr txBox="1"/>
          <p:nvPr/>
        </p:nvSpPr>
        <p:spPr>
          <a:xfrm>
            <a:off x="313341" y="247158"/>
            <a:ext cx="2472722" cy="830997"/>
          </a:xfrm>
          <a:prstGeom prst="rect">
            <a:avLst/>
          </a:prstGeom>
          <a:solidFill>
            <a:schemeClr val="accent2">
              <a:lumMod val="20000"/>
              <a:lumOff val="80000"/>
            </a:schemeClr>
          </a:solidFill>
        </p:spPr>
        <p:txBody>
          <a:bodyPr wrap="square" rtlCol="0">
            <a:spAutoFit/>
          </a:bodyPr>
          <a:lstStyle/>
          <a:p>
            <a:pPr algn="ctr"/>
            <a:r>
              <a:rPr lang="en-US" sz="2400" b="1" dirty="0"/>
              <a:t>Example 4: Individual AE</a:t>
            </a:r>
          </a:p>
        </p:txBody>
      </p:sp>
      <p:sp>
        <p:nvSpPr>
          <p:cNvPr id="10" name="Rectangle 9">
            <a:extLst>
              <a:ext uri="{FF2B5EF4-FFF2-40B4-BE49-F238E27FC236}">
                <a16:creationId xmlns:a16="http://schemas.microsoft.com/office/drawing/2014/main" id="{08C48F31-6600-E17A-5BB3-E395D67F3269}"/>
              </a:ext>
            </a:extLst>
          </p:cNvPr>
          <p:cNvSpPr/>
          <p:nvPr/>
        </p:nvSpPr>
        <p:spPr>
          <a:xfrm>
            <a:off x="3206606" y="464775"/>
            <a:ext cx="1209217" cy="283780"/>
          </a:xfrm>
          <a:prstGeom prst="rect">
            <a:avLst/>
          </a:prstGeom>
          <a:solidFill>
            <a:schemeClr val="accent6">
              <a:lumMod val="40000"/>
              <a:lumOff val="60000"/>
              <a:alpha val="4288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Content Placeholder 5">
            <a:extLst>
              <a:ext uri="{FF2B5EF4-FFF2-40B4-BE49-F238E27FC236}">
                <a16:creationId xmlns:a16="http://schemas.microsoft.com/office/drawing/2014/main" id="{3311AA1F-D167-8384-81BA-21F21A40A957}"/>
              </a:ext>
            </a:extLst>
          </p:cNvPr>
          <p:cNvGraphicFramePr>
            <a:graphicFrameLocks noGrp="1"/>
          </p:cNvGraphicFramePr>
          <p:nvPr>
            <p:ph idx="1"/>
          </p:nvPr>
        </p:nvGraphicFramePr>
        <p:xfrm>
          <a:off x="110401" y="3533452"/>
          <a:ext cx="11719649" cy="3112523"/>
        </p:xfrm>
        <a:graphic>
          <a:graphicData uri="http://schemas.openxmlformats.org/drawingml/2006/table">
            <a:tbl>
              <a:tblPr firstRow="1" firstCol="1" bandRow="1">
                <a:tableStyleId>{5C22544A-7EE6-4342-B048-85BDC9FD1C3A}</a:tableStyleId>
              </a:tblPr>
              <a:tblGrid>
                <a:gridCol w="2389912">
                  <a:extLst>
                    <a:ext uri="{9D8B030D-6E8A-4147-A177-3AD203B41FA5}">
                      <a16:colId xmlns:a16="http://schemas.microsoft.com/office/drawing/2014/main" val="257631125"/>
                    </a:ext>
                  </a:extLst>
                </a:gridCol>
                <a:gridCol w="3076184">
                  <a:extLst>
                    <a:ext uri="{9D8B030D-6E8A-4147-A177-3AD203B41FA5}">
                      <a16:colId xmlns:a16="http://schemas.microsoft.com/office/drawing/2014/main" val="1973682375"/>
                    </a:ext>
                  </a:extLst>
                </a:gridCol>
                <a:gridCol w="1319403">
                  <a:extLst>
                    <a:ext uri="{9D8B030D-6E8A-4147-A177-3AD203B41FA5}">
                      <a16:colId xmlns:a16="http://schemas.microsoft.com/office/drawing/2014/main" val="2770174730"/>
                    </a:ext>
                  </a:extLst>
                </a:gridCol>
                <a:gridCol w="1507890">
                  <a:extLst>
                    <a:ext uri="{9D8B030D-6E8A-4147-A177-3AD203B41FA5}">
                      <a16:colId xmlns:a16="http://schemas.microsoft.com/office/drawing/2014/main" val="1007912841"/>
                    </a:ext>
                  </a:extLst>
                </a:gridCol>
                <a:gridCol w="1713130">
                  <a:extLst>
                    <a:ext uri="{9D8B030D-6E8A-4147-A177-3AD203B41FA5}">
                      <a16:colId xmlns:a16="http://schemas.microsoft.com/office/drawing/2014/main" val="3575337650"/>
                    </a:ext>
                  </a:extLst>
                </a:gridCol>
                <a:gridCol w="1713130">
                  <a:extLst>
                    <a:ext uri="{9D8B030D-6E8A-4147-A177-3AD203B41FA5}">
                      <a16:colId xmlns:a16="http://schemas.microsoft.com/office/drawing/2014/main" val="3219114476"/>
                    </a:ext>
                  </a:extLst>
                </a:gridCol>
              </a:tblGrid>
              <a:tr h="309498">
                <a:tc gridSpan="6">
                  <a:txBody>
                    <a:bodyPr/>
                    <a:lstStyle/>
                    <a:p>
                      <a:pPr marL="0" marR="0" algn="ctr">
                        <a:spcBef>
                          <a:spcPts val="0"/>
                        </a:spcBef>
                        <a:spcAft>
                          <a:spcPts val="0"/>
                        </a:spcAft>
                      </a:pPr>
                      <a:r>
                        <a:rPr lang="en-US" sz="1800">
                          <a:effectLst/>
                        </a:rPr>
                        <a:t>AE-derived biomarkers (Patient A for weight loss)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59740214"/>
                  </a:ext>
                </a:extLst>
              </a:tr>
              <a:tr h="305980">
                <a:tc rowSpan="2" gridSpan="2">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2" hMerge="1">
                  <a:txBody>
                    <a:bodyPr/>
                    <a:lstStyle/>
                    <a:p>
                      <a:endParaRPr lang="en-US"/>
                    </a:p>
                  </a:txBody>
                  <a:tcPr/>
                </a:tc>
                <a:tc gridSpan="4">
                  <a:txBody>
                    <a:bodyPr/>
                    <a:lstStyle/>
                    <a:p>
                      <a:pPr marL="0" marR="0" algn="ctr">
                        <a:spcBef>
                          <a:spcPts val="0"/>
                        </a:spcBef>
                        <a:spcAft>
                          <a:spcPts val="0"/>
                        </a:spcAft>
                      </a:pPr>
                      <a:r>
                        <a:rPr lang="en-US" sz="1800">
                          <a:effectLst/>
                        </a:rPr>
                        <a:t>Measurement type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51138263"/>
                  </a:ext>
                </a:extLst>
              </a:tr>
              <a:tr h="52755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800">
                          <a:effectLst/>
                        </a:rPr>
                        <a:t>Occurrence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Sum of all unique AEs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Sum of all AEs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Sum of all AE duration (days)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29182562"/>
                  </a:ext>
                </a:extLst>
              </a:tr>
              <a:tr h="305980">
                <a:tc rowSpan="6">
                  <a:txBody>
                    <a:bodyPr/>
                    <a:lstStyle/>
                    <a:p>
                      <a:pPr marL="0" marR="0">
                        <a:spcBef>
                          <a:spcPts val="0"/>
                        </a:spcBef>
                        <a:spcAft>
                          <a:spcPts val="0"/>
                        </a:spcAft>
                      </a:pPr>
                      <a:r>
                        <a:rPr lang="en-US" sz="1800">
                          <a:effectLst/>
                        </a:rPr>
                        <a:t>Grade/</a:t>
                      </a:r>
                    </a:p>
                    <a:p>
                      <a:pPr marL="0" marR="0">
                        <a:spcBef>
                          <a:spcPts val="0"/>
                        </a:spcBef>
                        <a:spcAft>
                          <a:spcPts val="0"/>
                        </a:spcAft>
                      </a:pPr>
                      <a:r>
                        <a:rPr lang="en-US" sz="1800">
                          <a:effectLst/>
                        </a:rPr>
                        <a:t>Treatment relatedness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Any grade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168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70265186"/>
                  </a:ext>
                </a:extLst>
              </a:tr>
              <a:tr h="269638">
                <a:tc vMerge="1">
                  <a:txBody>
                    <a:bodyPr/>
                    <a:lstStyle/>
                    <a:p>
                      <a:endParaRPr lang="en-US"/>
                    </a:p>
                  </a:txBody>
                  <a:tcPr/>
                </a:tc>
                <a:tc>
                  <a:txBody>
                    <a:bodyPr/>
                    <a:lstStyle/>
                    <a:p>
                      <a:pPr marL="0" marR="0">
                        <a:spcBef>
                          <a:spcPts val="0"/>
                        </a:spcBef>
                        <a:spcAft>
                          <a:spcPts val="0"/>
                        </a:spcAft>
                      </a:pPr>
                      <a:r>
                        <a:rPr lang="en-US" sz="1800">
                          <a:effectLst/>
                        </a:rPr>
                        <a:t>Any treatment related grade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92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41251732"/>
                  </a:ext>
                </a:extLst>
              </a:tr>
              <a:tr h="269638">
                <a:tc vMerge="1">
                  <a:txBody>
                    <a:bodyPr/>
                    <a:lstStyle/>
                    <a:p>
                      <a:endParaRPr lang="en-US"/>
                    </a:p>
                  </a:txBody>
                  <a:tcPr/>
                </a:tc>
                <a:tc>
                  <a:txBody>
                    <a:bodyPr/>
                    <a:lstStyle/>
                    <a:p>
                      <a:pPr marL="0" marR="0">
                        <a:spcBef>
                          <a:spcPts val="0"/>
                        </a:spcBef>
                        <a:spcAft>
                          <a:spcPts val="0"/>
                        </a:spcAft>
                      </a:pPr>
                      <a:r>
                        <a:rPr lang="en-US" sz="1800">
                          <a:effectLst/>
                        </a:rPr>
                        <a:t>Low-grade (1 or 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168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17753577"/>
                  </a:ext>
                </a:extLst>
              </a:tr>
              <a:tr h="269638">
                <a:tc vMerge="1">
                  <a:txBody>
                    <a:bodyPr/>
                    <a:lstStyle/>
                    <a:p>
                      <a:endParaRPr lang="en-US"/>
                    </a:p>
                  </a:txBody>
                  <a:tcPr/>
                </a:tc>
                <a:tc>
                  <a:txBody>
                    <a:bodyPr/>
                    <a:lstStyle/>
                    <a:p>
                      <a:pPr marL="0" marR="0">
                        <a:spcBef>
                          <a:spcPts val="0"/>
                        </a:spcBef>
                        <a:spcAft>
                          <a:spcPts val="0"/>
                        </a:spcAft>
                      </a:pPr>
                      <a:r>
                        <a:rPr lang="en-US" sz="1800">
                          <a:effectLst/>
                        </a:rPr>
                        <a:t>Treatment related low-grade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92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54953312"/>
                  </a:ext>
                </a:extLst>
              </a:tr>
              <a:tr h="313015">
                <a:tc vMerge="1">
                  <a:txBody>
                    <a:bodyPr/>
                    <a:lstStyle/>
                    <a:p>
                      <a:endParaRPr lang="en-US"/>
                    </a:p>
                  </a:txBody>
                  <a:tcPr/>
                </a:tc>
                <a:tc>
                  <a:txBody>
                    <a:bodyPr/>
                    <a:lstStyle/>
                    <a:p>
                      <a:pPr marL="0" marR="0">
                        <a:spcBef>
                          <a:spcPts val="0"/>
                        </a:spcBef>
                        <a:spcAft>
                          <a:spcPts val="0"/>
                        </a:spcAft>
                      </a:pPr>
                      <a:r>
                        <a:rPr lang="en-US" sz="1800">
                          <a:effectLst/>
                        </a:rPr>
                        <a:t>High-grade (3 or higher)</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45574799"/>
                  </a:ext>
                </a:extLst>
              </a:tr>
              <a:tr h="506450">
                <a:tc vMerge="1">
                  <a:txBody>
                    <a:bodyPr/>
                    <a:lstStyle/>
                    <a:p>
                      <a:endParaRPr lang="en-US"/>
                    </a:p>
                  </a:txBody>
                  <a:tcPr/>
                </a:tc>
                <a:tc>
                  <a:txBody>
                    <a:bodyPr/>
                    <a:lstStyle/>
                    <a:p>
                      <a:pPr marL="0" marR="0">
                        <a:spcBef>
                          <a:spcPts val="0"/>
                        </a:spcBef>
                        <a:spcAft>
                          <a:spcPts val="0"/>
                        </a:spcAft>
                      </a:pPr>
                      <a:r>
                        <a:rPr lang="en-US" sz="1800">
                          <a:effectLst/>
                        </a:rPr>
                        <a:t>Treatment related high-grade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60784869"/>
                  </a:ext>
                </a:extLst>
              </a:tr>
            </a:tbl>
          </a:graphicData>
        </a:graphic>
      </p:graphicFrame>
    </p:spTree>
    <p:extLst>
      <p:ext uri="{BB962C8B-B14F-4D97-AF65-F5344CB8AC3E}">
        <p14:creationId xmlns:p14="http://schemas.microsoft.com/office/powerpoint/2010/main" val="778701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A557-8380-841E-300A-B6FEF225B4AB}"/>
              </a:ext>
            </a:extLst>
          </p:cNvPr>
          <p:cNvSpPr>
            <a:spLocks noGrp="1"/>
          </p:cNvSpPr>
          <p:nvPr>
            <p:ph type="title"/>
          </p:nvPr>
        </p:nvSpPr>
        <p:spPr>
          <a:xfrm>
            <a:off x="990600" y="109722"/>
            <a:ext cx="10210800" cy="1078992"/>
          </a:xfrm>
        </p:spPr>
        <p:txBody>
          <a:bodyPr vert="horz" lIns="91440" tIns="45720" rIns="91440" bIns="45720" rtlCol="0" anchor="b">
            <a:normAutofit fontScale="90000"/>
          </a:bodyPr>
          <a:lstStyle/>
          <a:p>
            <a:pPr algn="ctr"/>
            <a:r>
              <a:rPr lang="en-US" sz="5000" b="1" dirty="0"/>
              <a:t>Early AE by Landmark Analysis at Day 30</a:t>
            </a:r>
          </a:p>
        </p:txBody>
      </p:sp>
      <p:pic>
        <p:nvPicPr>
          <p:cNvPr id="5" name="Picture 4" descr="Chart&#10;&#10;Description automatically generated">
            <a:extLst>
              <a:ext uri="{FF2B5EF4-FFF2-40B4-BE49-F238E27FC236}">
                <a16:creationId xmlns:a16="http://schemas.microsoft.com/office/drawing/2014/main" id="{38D78E3F-C7C9-C019-6645-E561A9247EB6}"/>
              </a:ext>
            </a:extLst>
          </p:cNvPr>
          <p:cNvPicPr>
            <a:picLocks noChangeAspect="1"/>
          </p:cNvPicPr>
          <p:nvPr/>
        </p:nvPicPr>
        <p:blipFill>
          <a:blip r:embed="rId2"/>
          <a:stretch>
            <a:fillRect/>
          </a:stretch>
        </p:blipFill>
        <p:spPr>
          <a:xfrm>
            <a:off x="5980352" y="2853921"/>
            <a:ext cx="6181987" cy="3291908"/>
          </a:xfrm>
          <a:prstGeom prst="rect">
            <a:avLst/>
          </a:prstGeom>
        </p:spPr>
      </p:pic>
      <p:pic>
        <p:nvPicPr>
          <p:cNvPr id="4" name="Picture 3" descr="Chart&#10;&#10;Description automatically generated">
            <a:extLst>
              <a:ext uri="{FF2B5EF4-FFF2-40B4-BE49-F238E27FC236}">
                <a16:creationId xmlns:a16="http://schemas.microsoft.com/office/drawing/2014/main" id="{08DF4ECB-E74E-53DE-BB3D-6FBC5A65785A}"/>
              </a:ext>
            </a:extLst>
          </p:cNvPr>
          <p:cNvPicPr>
            <a:picLocks noChangeAspect="1"/>
          </p:cNvPicPr>
          <p:nvPr/>
        </p:nvPicPr>
        <p:blipFill>
          <a:blip r:embed="rId3"/>
          <a:stretch>
            <a:fillRect/>
          </a:stretch>
        </p:blipFill>
        <p:spPr>
          <a:xfrm>
            <a:off x="39474" y="2141750"/>
            <a:ext cx="6096000" cy="3246120"/>
          </a:xfrm>
          <a:prstGeom prst="rect">
            <a:avLst/>
          </a:prstGeom>
        </p:spPr>
      </p:pic>
      <p:sp>
        <p:nvSpPr>
          <p:cNvPr id="6" name="TextBox 5">
            <a:extLst>
              <a:ext uri="{FF2B5EF4-FFF2-40B4-BE49-F238E27FC236}">
                <a16:creationId xmlns:a16="http://schemas.microsoft.com/office/drawing/2014/main" id="{48643652-25A1-8C45-6238-875FDF040049}"/>
              </a:ext>
            </a:extLst>
          </p:cNvPr>
          <p:cNvSpPr txBox="1"/>
          <p:nvPr/>
        </p:nvSpPr>
        <p:spPr>
          <a:xfrm>
            <a:off x="427641" y="1451458"/>
            <a:ext cx="2472722" cy="461665"/>
          </a:xfrm>
          <a:prstGeom prst="rect">
            <a:avLst/>
          </a:prstGeom>
          <a:solidFill>
            <a:schemeClr val="accent2">
              <a:lumMod val="20000"/>
              <a:lumOff val="80000"/>
            </a:schemeClr>
          </a:solidFill>
        </p:spPr>
        <p:txBody>
          <a:bodyPr wrap="square" rtlCol="0">
            <a:spAutoFit/>
          </a:bodyPr>
          <a:lstStyle/>
          <a:p>
            <a:pPr algn="ctr"/>
            <a:r>
              <a:rPr lang="en-US" sz="2400" b="1" dirty="0"/>
              <a:t>No Early AE</a:t>
            </a:r>
          </a:p>
        </p:txBody>
      </p:sp>
      <p:sp>
        <p:nvSpPr>
          <p:cNvPr id="11" name="TextBox 10">
            <a:extLst>
              <a:ext uri="{FF2B5EF4-FFF2-40B4-BE49-F238E27FC236}">
                <a16:creationId xmlns:a16="http://schemas.microsoft.com/office/drawing/2014/main" id="{30DFDB74-BBC5-A3CA-069E-200D6170BF7F}"/>
              </a:ext>
            </a:extLst>
          </p:cNvPr>
          <p:cNvSpPr txBox="1"/>
          <p:nvPr/>
        </p:nvSpPr>
        <p:spPr>
          <a:xfrm>
            <a:off x="7366604" y="1565771"/>
            <a:ext cx="2472722" cy="461665"/>
          </a:xfrm>
          <a:prstGeom prst="rect">
            <a:avLst/>
          </a:prstGeom>
          <a:solidFill>
            <a:schemeClr val="accent2">
              <a:lumMod val="20000"/>
              <a:lumOff val="80000"/>
            </a:schemeClr>
          </a:solidFill>
        </p:spPr>
        <p:txBody>
          <a:bodyPr wrap="square" rtlCol="0">
            <a:spAutoFit/>
          </a:bodyPr>
          <a:lstStyle/>
          <a:p>
            <a:pPr algn="ctr"/>
            <a:r>
              <a:rPr lang="en-US" sz="2400" b="1" dirty="0"/>
              <a:t>Early AEs</a:t>
            </a:r>
          </a:p>
        </p:txBody>
      </p:sp>
    </p:spTree>
    <p:extLst>
      <p:ext uri="{BB962C8B-B14F-4D97-AF65-F5344CB8AC3E}">
        <p14:creationId xmlns:p14="http://schemas.microsoft.com/office/powerpoint/2010/main" val="4286547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7110E12-9E20-10DE-7FC1-A4D125697EF7}"/>
              </a:ext>
            </a:extLst>
          </p:cNvPr>
          <p:cNvGraphicFramePr>
            <a:graphicFrameLocks noGrp="1"/>
          </p:cNvGraphicFramePr>
          <p:nvPr>
            <p:ph idx="1"/>
          </p:nvPr>
        </p:nvGraphicFramePr>
        <p:xfrm>
          <a:off x="431005" y="2852819"/>
          <a:ext cx="11329989" cy="3945422"/>
        </p:xfrm>
        <a:graphic>
          <a:graphicData uri="http://schemas.openxmlformats.org/drawingml/2006/table">
            <a:tbl>
              <a:tblPr firstRow="1" firstCol="1" bandRow="1">
                <a:tableStyleId>{5C22544A-7EE6-4342-B048-85BDC9FD1C3A}</a:tableStyleId>
              </a:tblPr>
              <a:tblGrid>
                <a:gridCol w="2642180">
                  <a:extLst>
                    <a:ext uri="{9D8B030D-6E8A-4147-A177-3AD203B41FA5}">
                      <a16:colId xmlns:a16="http://schemas.microsoft.com/office/drawing/2014/main" val="3176607765"/>
                    </a:ext>
                  </a:extLst>
                </a:gridCol>
                <a:gridCol w="2642180">
                  <a:extLst>
                    <a:ext uri="{9D8B030D-6E8A-4147-A177-3AD203B41FA5}">
                      <a16:colId xmlns:a16="http://schemas.microsoft.com/office/drawing/2014/main" val="1341035077"/>
                    </a:ext>
                  </a:extLst>
                </a:gridCol>
                <a:gridCol w="1275534">
                  <a:extLst>
                    <a:ext uri="{9D8B030D-6E8A-4147-A177-3AD203B41FA5}">
                      <a16:colId xmlns:a16="http://schemas.microsoft.com/office/drawing/2014/main" val="3718556748"/>
                    </a:ext>
                  </a:extLst>
                </a:gridCol>
                <a:gridCol w="1457755">
                  <a:extLst>
                    <a:ext uri="{9D8B030D-6E8A-4147-A177-3AD203B41FA5}">
                      <a16:colId xmlns:a16="http://schemas.microsoft.com/office/drawing/2014/main" val="3974668693"/>
                    </a:ext>
                  </a:extLst>
                </a:gridCol>
                <a:gridCol w="1656170">
                  <a:extLst>
                    <a:ext uri="{9D8B030D-6E8A-4147-A177-3AD203B41FA5}">
                      <a16:colId xmlns:a16="http://schemas.microsoft.com/office/drawing/2014/main" val="3353372113"/>
                    </a:ext>
                  </a:extLst>
                </a:gridCol>
                <a:gridCol w="1656170">
                  <a:extLst>
                    <a:ext uri="{9D8B030D-6E8A-4147-A177-3AD203B41FA5}">
                      <a16:colId xmlns:a16="http://schemas.microsoft.com/office/drawing/2014/main" val="4075541552"/>
                    </a:ext>
                  </a:extLst>
                </a:gridCol>
              </a:tblGrid>
              <a:tr h="347302">
                <a:tc gridSpan="6">
                  <a:txBody>
                    <a:bodyPr/>
                    <a:lstStyle/>
                    <a:p>
                      <a:pPr marL="0" marR="0" algn="ctr">
                        <a:spcBef>
                          <a:spcPts val="0"/>
                        </a:spcBef>
                        <a:spcAft>
                          <a:spcPts val="0"/>
                        </a:spcAft>
                      </a:pPr>
                      <a:r>
                        <a:rPr lang="en-US" sz="1800" dirty="0">
                          <a:effectLst/>
                        </a:rPr>
                        <a:t>Early AE-derived biomarkers (Patient B): Overall AE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83445432"/>
                  </a:ext>
                </a:extLst>
              </a:tr>
              <a:tr h="343356">
                <a:tc rowSpan="2" gridSpan="2">
                  <a:txBody>
                    <a:bodyPr/>
                    <a:lstStyle/>
                    <a:p>
                      <a:pPr marL="0" marR="0">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2" hMerge="1">
                  <a:txBody>
                    <a:bodyPr/>
                    <a:lstStyle/>
                    <a:p>
                      <a:endParaRPr lang="en-US"/>
                    </a:p>
                  </a:txBody>
                  <a:tcPr/>
                </a:tc>
                <a:tc gridSpan="4">
                  <a:txBody>
                    <a:bodyPr/>
                    <a:lstStyle/>
                    <a:p>
                      <a:pPr marL="0" marR="0" algn="ctr">
                        <a:spcBef>
                          <a:spcPts val="0"/>
                        </a:spcBef>
                        <a:spcAft>
                          <a:spcPts val="0"/>
                        </a:spcAft>
                      </a:pPr>
                      <a:r>
                        <a:rPr lang="en-US" sz="1800" dirty="0">
                          <a:effectLst/>
                        </a:rPr>
                        <a:t>Measurement type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1780014"/>
                  </a:ext>
                </a:extLst>
              </a:tr>
              <a:tr h="591992">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800">
                          <a:effectLst/>
                        </a:rPr>
                        <a:t>Occurrence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Sum of all unique AEs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Sum of all AEs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Sum of all AE duration (days)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67620878"/>
                  </a:ext>
                </a:extLst>
              </a:tr>
              <a:tr h="343356">
                <a:tc rowSpan="6">
                  <a:txBody>
                    <a:bodyPr/>
                    <a:lstStyle/>
                    <a:p>
                      <a:pPr marL="0" marR="0">
                        <a:spcBef>
                          <a:spcPts val="0"/>
                        </a:spcBef>
                        <a:spcAft>
                          <a:spcPts val="0"/>
                        </a:spcAft>
                      </a:pPr>
                      <a:r>
                        <a:rPr lang="en-US" sz="1800">
                          <a:effectLst/>
                        </a:rPr>
                        <a:t>Grade/</a:t>
                      </a:r>
                    </a:p>
                    <a:p>
                      <a:pPr marL="0" marR="0">
                        <a:spcBef>
                          <a:spcPts val="0"/>
                        </a:spcBef>
                        <a:spcAft>
                          <a:spcPts val="0"/>
                        </a:spcAft>
                      </a:pPr>
                      <a:r>
                        <a:rPr lang="en-US" sz="1800">
                          <a:effectLst/>
                        </a:rPr>
                        <a:t>Treatment relatedness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Any grade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68815720"/>
                  </a:ext>
                </a:extLst>
              </a:tr>
              <a:tr h="302574">
                <a:tc vMerge="1">
                  <a:txBody>
                    <a:bodyPr/>
                    <a:lstStyle/>
                    <a:p>
                      <a:endParaRPr lang="en-US"/>
                    </a:p>
                  </a:txBody>
                  <a:tcPr/>
                </a:tc>
                <a:tc>
                  <a:txBody>
                    <a:bodyPr/>
                    <a:lstStyle/>
                    <a:p>
                      <a:pPr marL="0" marR="0">
                        <a:spcBef>
                          <a:spcPts val="0"/>
                        </a:spcBef>
                        <a:spcAft>
                          <a:spcPts val="0"/>
                        </a:spcAft>
                      </a:pPr>
                      <a:r>
                        <a:rPr lang="en-US" sz="1800">
                          <a:effectLst/>
                        </a:rPr>
                        <a:t>Any treatment related grade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82728859"/>
                  </a:ext>
                </a:extLst>
              </a:tr>
              <a:tr h="302574">
                <a:tc vMerge="1">
                  <a:txBody>
                    <a:bodyPr/>
                    <a:lstStyle/>
                    <a:p>
                      <a:endParaRPr lang="en-US"/>
                    </a:p>
                  </a:txBody>
                  <a:tcPr/>
                </a:tc>
                <a:tc>
                  <a:txBody>
                    <a:bodyPr/>
                    <a:lstStyle/>
                    <a:p>
                      <a:pPr marL="0" marR="0">
                        <a:spcBef>
                          <a:spcPts val="0"/>
                        </a:spcBef>
                        <a:spcAft>
                          <a:spcPts val="0"/>
                        </a:spcAft>
                      </a:pPr>
                      <a:r>
                        <a:rPr lang="en-US" sz="1800">
                          <a:effectLst/>
                        </a:rPr>
                        <a:t>Low-grade (1 or 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096305"/>
                  </a:ext>
                </a:extLst>
              </a:tr>
              <a:tr h="302574">
                <a:tc vMerge="1">
                  <a:txBody>
                    <a:bodyPr/>
                    <a:lstStyle/>
                    <a:p>
                      <a:endParaRPr lang="en-US"/>
                    </a:p>
                  </a:txBody>
                  <a:tcPr/>
                </a:tc>
                <a:tc>
                  <a:txBody>
                    <a:bodyPr/>
                    <a:lstStyle/>
                    <a:p>
                      <a:pPr marL="0" marR="0">
                        <a:spcBef>
                          <a:spcPts val="0"/>
                        </a:spcBef>
                        <a:spcAft>
                          <a:spcPts val="0"/>
                        </a:spcAft>
                      </a:pPr>
                      <a:r>
                        <a:rPr lang="en-US" sz="1800">
                          <a:effectLst/>
                        </a:rPr>
                        <a:t>Treatment related low-grade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4885210"/>
                  </a:ext>
                </a:extLst>
              </a:tr>
              <a:tr h="351249">
                <a:tc vMerge="1">
                  <a:txBody>
                    <a:bodyPr/>
                    <a:lstStyle/>
                    <a:p>
                      <a:endParaRPr lang="en-US"/>
                    </a:p>
                  </a:txBody>
                  <a:tcPr/>
                </a:tc>
                <a:tc>
                  <a:txBody>
                    <a:bodyPr/>
                    <a:lstStyle/>
                    <a:p>
                      <a:pPr marL="0" marR="0">
                        <a:spcBef>
                          <a:spcPts val="0"/>
                        </a:spcBef>
                        <a:spcAft>
                          <a:spcPts val="0"/>
                        </a:spcAft>
                      </a:pPr>
                      <a:r>
                        <a:rPr lang="en-US" sz="1800">
                          <a:effectLst/>
                        </a:rPr>
                        <a:t>High-grade (3 or higher)</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48484531"/>
                  </a:ext>
                </a:extLst>
              </a:tr>
              <a:tr h="568313">
                <a:tc vMerge="1">
                  <a:txBody>
                    <a:bodyPr/>
                    <a:lstStyle/>
                    <a:p>
                      <a:endParaRPr lang="en-US"/>
                    </a:p>
                  </a:txBody>
                  <a:tcPr/>
                </a:tc>
                <a:tc>
                  <a:txBody>
                    <a:bodyPr/>
                    <a:lstStyle/>
                    <a:p>
                      <a:pPr marL="0" marR="0">
                        <a:spcBef>
                          <a:spcPts val="0"/>
                        </a:spcBef>
                        <a:spcAft>
                          <a:spcPts val="0"/>
                        </a:spcAft>
                      </a:pPr>
                      <a:r>
                        <a:rPr lang="en-US" sz="1800">
                          <a:effectLst/>
                        </a:rPr>
                        <a:t>Treatment related high-grade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86582700"/>
                  </a:ext>
                </a:extLst>
              </a:tr>
            </a:tbl>
          </a:graphicData>
        </a:graphic>
      </p:graphicFrame>
      <p:pic>
        <p:nvPicPr>
          <p:cNvPr id="5" name="Picture 4" descr="Chart&#10;&#10;Description automatically generated">
            <a:extLst>
              <a:ext uri="{FF2B5EF4-FFF2-40B4-BE49-F238E27FC236}">
                <a16:creationId xmlns:a16="http://schemas.microsoft.com/office/drawing/2014/main" id="{F46BC450-E66C-ABC0-8CCE-464E41B1598A}"/>
              </a:ext>
            </a:extLst>
          </p:cNvPr>
          <p:cNvPicPr>
            <a:picLocks noChangeAspect="1"/>
          </p:cNvPicPr>
          <p:nvPr/>
        </p:nvPicPr>
        <p:blipFill>
          <a:blip r:embed="rId2"/>
          <a:stretch>
            <a:fillRect/>
          </a:stretch>
        </p:blipFill>
        <p:spPr>
          <a:xfrm>
            <a:off x="5451715" y="0"/>
            <a:ext cx="5357407" cy="2852819"/>
          </a:xfrm>
          <a:prstGeom prst="rect">
            <a:avLst/>
          </a:prstGeom>
        </p:spPr>
      </p:pic>
      <p:sp>
        <p:nvSpPr>
          <p:cNvPr id="6" name="TextBox 5">
            <a:extLst>
              <a:ext uri="{FF2B5EF4-FFF2-40B4-BE49-F238E27FC236}">
                <a16:creationId xmlns:a16="http://schemas.microsoft.com/office/drawing/2014/main" id="{0291548D-042B-3BF9-64B4-A4B3DE1EB332}"/>
              </a:ext>
            </a:extLst>
          </p:cNvPr>
          <p:cNvSpPr txBox="1"/>
          <p:nvPr/>
        </p:nvSpPr>
        <p:spPr>
          <a:xfrm>
            <a:off x="313341" y="247158"/>
            <a:ext cx="2815622" cy="830997"/>
          </a:xfrm>
          <a:prstGeom prst="rect">
            <a:avLst/>
          </a:prstGeom>
          <a:solidFill>
            <a:schemeClr val="accent2">
              <a:lumMod val="20000"/>
              <a:lumOff val="80000"/>
            </a:schemeClr>
          </a:solidFill>
        </p:spPr>
        <p:txBody>
          <a:bodyPr wrap="square" rtlCol="0">
            <a:spAutoFit/>
          </a:bodyPr>
          <a:lstStyle/>
          <a:p>
            <a:pPr algn="ctr"/>
            <a:r>
              <a:rPr lang="en-US" sz="2400" b="1" dirty="0"/>
              <a:t>Example:</a:t>
            </a:r>
          </a:p>
          <a:p>
            <a:pPr algn="ctr"/>
            <a:r>
              <a:rPr lang="en-US" sz="2400" b="1" dirty="0"/>
              <a:t>Overall Early AE</a:t>
            </a:r>
          </a:p>
        </p:txBody>
      </p:sp>
    </p:spTree>
    <p:extLst>
      <p:ext uri="{BB962C8B-B14F-4D97-AF65-F5344CB8AC3E}">
        <p14:creationId xmlns:p14="http://schemas.microsoft.com/office/powerpoint/2010/main" val="2868568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DBC17-5553-9458-0158-64A8C61A7B23}"/>
              </a:ext>
            </a:extLst>
          </p:cNvPr>
          <p:cNvSpPr>
            <a:spLocks noGrp="1"/>
          </p:cNvSpPr>
          <p:nvPr>
            <p:ph type="title"/>
          </p:nvPr>
        </p:nvSpPr>
        <p:spPr>
          <a:xfrm>
            <a:off x="838200" y="250825"/>
            <a:ext cx="10515600" cy="1325563"/>
          </a:xfrm>
        </p:spPr>
        <p:txBody>
          <a:bodyPr>
            <a:normAutofit/>
          </a:bodyPr>
          <a:lstStyle/>
          <a:p>
            <a:pPr algn="ctr"/>
            <a:r>
              <a:rPr lang="en-US" sz="4400" dirty="0">
                <a:effectLst/>
                <a:latin typeface="Arial" panose="020B0604020202020204" pitchFamily="34" charset="0"/>
                <a:ea typeface="Times New Roman" panose="02020603050405020304" pitchFamily="18" charset="0"/>
              </a:rPr>
              <a:t>Informati</a:t>
            </a:r>
            <a:r>
              <a:rPr lang="en-US" sz="4400" dirty="0">
                <a:latin typeface="Arial" panose="020B0604020202020204" pitchFamily="34" charset="0"/>
                <a:ea typeface="Times New Roman" panose="02020603050405020304" pitchFamily="18" charset="0"/>
              </a:rPr>
              <a:t>ve Analysis </a:t>
            </a:r>
            <a:r>
              <a:rPr lang="en-US" dirty="0">
                <a:latin typeface="Arial" panose="020B0604020202020204" pitchFamily="34" charset="0"/>
                <a:ea typeface="Times New Roman" panose="02020603050405020304" pitchFamily="18" charset="0"/>
              </a:rPr>
              <a:t>C</a:t>
            </a:r>
            <a:r>
              <a:rPr lang="en-US" sz="4400" dirty="0">
                <a:latin typeface="Arial" panose="020B0604020202020204" pitchFamily="34" charset="0"/>
                <a:ea typeface="Times New Roman" panose="02020603050405020304" pitchFamily="18" charset="0"/>
              </a:rPr>
              <a:t>omponents</a:t>
            </a:r>
            <a:endParaRPr lang="en-US" dirty="0"/>
          </a:p>
        </p:txBody>
      </p:sp>
      <p:sp>
        <p:nvSpPr>
          <p:cNvPr id="3" name="Content Placeholder 2">
            <a:extLst>
              <a:ext uri="{FF2B5EF4-FFF2-40B4-BE49-F238E27FC236}">
                <a16:creationId xmlns:a16="http://schemas.microsoft.com/office/drawing/2014/main" id="{6A504DF6-2A3C-2676-A3B0-1D5AF8CC7052}"/>
              </a:ext>
            </a:extLst>
          </p:cNvPr>
          <p:cNvSpPr>
            <a:spLocks noGrp="1"/>
          </p:cNvSpPr>
          <p:nvPr>
            <p:ph idx="1"/>
          </p:nvPr>
        </p:nvSpPr>
        <p:spPr/>
        <p:txBody>
          <a:bodyPr/>
          <a:lstStyle/>
          <a:p>
            <a:r>
              <a:rPr lang="en-US" sz="2800" dirty="0">
                <a:latin typeface="Arial" panose="020B0604020202020204" pitchFamily="34" charset="0"/>
                <a:ea typeface="Times New Roman" panose="02020603050405020304" pitchFamily="18" charset="0"/>
              </a:rPr>
              <a:t>Survival plot and boxplot for each AE-derived biomarker</a:t>
            </a:r>
          </a:p>
          <a:p>
            <a:r>
              <a:rPr lang="en-US" sz="2800" dirty="0">
                <a:latin typeface="Arial" panose="020B0604020202020204" pitchFamily="34" charset="0"/>
                <a:ea typeface="Times New Roman" panose="02020603050405020304" pitchFamily="18" charset="0"/>
              </a:rPr>
              <a:t>Summary plots of effect size and p value for all </a:t>
            </a:r>
            <a:r>
              <a:rPr lang="en-US" sz="2800" dirty="0">
                <a:effectLst/>
                <a:latin typeface="Arial" panose="020B0604020202020204" pitchFamily="34" charset="0"/>
                <a:ea typeface="Times New Roman" panose="02020603050405020304" pitchFamily="18" charset="0"/>
              </a:rPr>
              <a:t>AE-derived biomarkers in an AE</a:t>
            </a:r>
          </a:p>
          <a:p>
            <a:r>
              <a:rPr lang="en-US" dirty="0">
                <a:latin typeface="Arial" panose="020B0604020202020204" pitchFamily="34" charset="0"/>
                <a:ea typeface="Times New Roman" panose="02020603050405020304" pitchFamily="18" charset="0"/>
              </a:rPr>
              <a:t>S</a:t>
            </a:r>
            <a:r>
              <a:rPr lang="en-US" sz="2800" dirty="0">
                <a:effectLst/>
                <a:latin typeface="Arial" panose="020B0604020202020204" pitchFamily="34" charset="0"/>
                <a:ea typeface="Times New Roman" panose="02020603050405020304" pitchFamily="18" charset="0"/>
              </a:rPr>
              <a:t>ummary tables for significant AEs</a:t>
            </a:r>
            <a:endParaRPr lang="en-US" dirty="0"/>
          </a:p>
        </p:txBody>
      </p:sp>
    </p:spTree>
    <p:extLst>
      <p:ext uri="{BB962C8B-B14F-4D97-AF65-F5344CB8AC3E}">
        <p14:creationId xmlns:p14="http://schemas.microsoft.com/office/powerpoint/2010/main" val="2584075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F3D74-2C08-A651-A6B5-F3939341D987}"/>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3100">
                <a:effectLst/>
              </a:rPr>
              <a:t>Informati</a:t>
            </a:r>
            <a:r>
              <a:rPr lang="en-US" sz="3100"/>
              <a:t>ve Analysis Components</a:t>
            </a:r>
            <a:br>
              <a:rPr lang="en-US" sz="3100"/>
            </a:br>
            <a:r>
              <a:rPr lang="en-US" sz="3100">
                <a:highlight>
                  <a:srgbClr val="FFFF00"/>
                </a:highlight>
              </a:rPr>
              <a:t>Survival plot and boxplot for each AE-derived biomarker</a:t>
            </a:r>
          </a:p>
        </p:txBody>
      </p:sp>
      <p:pic>
        <p:nvPicPr>
          <p:cNvPr id="8" name="Picture 7" descr="Chart&#10;&#10;Description automatically generated">
            <a:extLst>
              <a:ext uri="{FF2B5EF4-FFF2-40B4-BE49-F238E27FC236}">
                <a16:creationId xmlns:a16="http://schemas.microsoft.com/office/drawing/2014/main" id="{DF6F8930-63C4-D244-00C7-0068DBDC146C}"/>
              </a:ext>
            </a:extLst>
          </p:cNvPr>
          <p:cNvPicPr>
            <a:picLocks noChangeAspect="1"/>
          </p:cNvPicPr>
          <p:nvPr/>
        </p:nvPicPr>
        <p:blipFill>
          <a:blip r:embed="rId2"/>
          <a:stretch>
            <a:fillRect/>
          </a:stretch>
        </p:blipFill>
        <p:spPr>
          <a:xfrm>
            <a:off x="292608" y="3010486"/>
            <a:ext cx="3758184" cy="2818637"/>
          </a:xfrm>
          <a:prstGeom prst="rect">
            <a:avLst/>
          </a:prstGeom>
        </p:spPr>
      </p:pic>
      <p:pic>
        <p:nvPicPr>
          <p:cNvPr id="9" name="Picture 8" descr="Chart&#10;&#10;Description automatically generated">
            <a:extLst>
              <a:ext uri="{FF2B5EF4-FFF2-40B4-BE49-F238E27FC236}">
                <a16:creationId xmlns:a16="http://schemas.microsoft.com/office/drawing/2014/main" id="{CED13B7A-7E7C-70DA-F5D3-AE3FDB97BE49}"/>
              </a:ext>
            </a:extLst>
          </p:cNvPr>
          <p:cNvPicPr>
            <a:picLocks noChangeAspect="1"/>
          </p:cNvPicPr>
          <p:nvPr/>
        </p:nvPicPr>
        <p:blipFill>
          <a:blip r:embed="rId3"/>
          <a:stretch>
            <a:fillRect/>
          </a:stretch>
        </p:blipFill>
        <p:spPr>
          <a:xfrm>
            <a:off x="4216908" y="3010486"/>
            <a:ext cx="3758184" cy="2818637"/>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61D5F1CD-520A-117F-0662-545CC6B6B568}"/>
              </a:ext>
            </a:extLst>
          </p:cNvPr>
          <p:cNvPicPr>
            <a:picLocks noChangeAspect="1"/>
          </p:cNvPicPr>
          <p:nvPr/>
        </p:nvPicPr>
        <p:blipFill>
          <a:blip r:embed="rId4"/>
          <a:stretch>
            <a:fillRect/>
          </a:stretch>
        </p:blipFill>
        <p:spPr>
          <a:xfrm>
            <a:off x="8141208" y="3010486"/>
            <a:ext cx="3758184" cy="2818637"/>
          </a:xfrm>
          <a:prstGeom prst="rect">
            <a:avLst/>
          </a:prstGeom>
        </p:spPr>
      </p:pic>
    </p:spTree>
    <p:extLst>
      <p:ext uri="{BB962C8B-B14F-4D97-AF65-F5344CB8AC3E}">
        <p14:creationId xmlns:p14="http://schemas.microsoft.com/office/powerpoint/2010/main" val="1990963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6AD7-E8CB-4201-98C2-21A53985B196}"/>
              </a:ext>
            </a:extLst>
          </p:cNvPr>
          <p:cNvSpPr>
            <a:spLocks noGrp="1"/>
          </p:cNvSpPr>
          <p:nvPr>
            <p:ph type="title"/>
          </p:nvPr>
        </p:nvSpPr>
        <p:spPr>
          <a:xfrm>
            <a:off x="998156" y="101072"/>
            <a:ext cx="10460419" cy="1370543"/>
          </a:xfrm>
        </p:spPr>
        <p:txBody>
          <a:bodyPr vert="horz" lIns="91440" tIns="45720" rIns="91440" bIns="45720" rtlCol="0" anchor="b">
            <a:normAutofit fontScale="90000"/>
          </a:bodyPr>
          <a:lstStyle/>
          <a:p>
            <a:pPr algn="ctr">
              <a:lnSpc>
                <a:spcPct val="140000"/>
              </a:lnSpc>
            </a:pPr>
            <a:r>
              <a:rPr lang="en-US" sz="5300" dirty="0">
                <a:effectLst/>
                <a:latin typeface="Arial" panose="020B0604020202020204" pitchFamily="34" charset="0"/>
                <a:ea typeface="Times New Roman" panose="02020603050405020304" pitchFamily="18" charset="0"/>
              </a:rPr>
              <a:t>Informati</a:t>
            </a:r>
            <a:r>
              <a:rPr lang="en-US" sz="5300" dirty="0">
                <a:latin typeface="Arial" panose="020B0604020202020204" pitchFamily="34" charset="0"/>
                <a:ea typeface="Times New Roman" panose="02020603050405020304" pitchFamily="18" charset="0"/>
              </a:rPr>
              <a:t>ve Analysis Components</a:t>
            </a:r>
            <a:br>
              <a:rPr lang="en-US" sz="5400" dirty="0">
                <a:latin typeface="Arial" panose="020B0604020202020204" pitchFamily="34" charset="0"/>
                <a:ea typeface="Times New Roman" panose="02020603050405020304" pitchFamily="18" charset="0"/>
              </a:rPr>
            </a:br>
            <a:r>
              <a:rPr lang="en-US" sz="3600" dirty="0">
                <a:highlight>
                  <a:srgbClr val="FFFF00"/>
                </a:highlight>
                <a:latin typeface="Arial" panose="020B0604020202020204" pitchFamily="34" charset="0"/>
                <a:ea typeface="Times New Roman" panose="02020603050405020304" pitchFamily="18" charset="0"/>
              </a:rPr>
              <a:t>Summary Plot of Effect Size and P Value</a:t>
            </a:r>
            <a:endParaRPr lang="en-US" sz="3600" dirty="0">
              <a:highlight>
                <a:srgbClr val="FFFF00"/>
              </a:highlight>
            </a:endParaRPr>
          </a:p>
        </p:txBody>
      </p:sp>
      <p:sp>
        <p:nvSpPr>
          <p:cNvPr id="5" name="Content Placeholder 4">
            <a:extLst>
              <a:ext uri="{FF2B5EF4-FFF2-40B4-BE49-F238E27FC236}">
                <a16:creationId xmlns:a16="http://schemas.microsoft.com/office/drawing/2014/main" id="{953AA389-E0CC-4893-759C-3E21BE53871C}"/>
              </a:ext>
            </a:extLst>
          </p:cNvPr>
          <p:cNvSpPr>
            <a:spLocks noGrp="1"/>
          </p:cNvSpPr>
          <p:nvPr>
            <p:ph idx="1"/>
          </p:nvPr>
        </p:nvSpPr>
        <p:spPr/>
        <p:txBody>
          <a:bodyPr/>
          <a:lstStyle/>
          <a:p>
            <a:endParaRPr lang="en-US"/>
          </a:p>
        </p:txBody>
      </p:sp>
      <p:pic>
        <p:nvPicPr>
          <p:cNvPr id="6" name="Picture 5" descr="Chart&#10;&#10;Description automatically generated">
            <a:extLst>
              <a:ext uri="{FF2B5EF4-FFF2-40B4-BE49-F238E27FC236}">
                <a16:creationId xmlns:a16="http://schemas.microsoft.com/office/drawing/2014/main" id="{C5B2126C-97C8-1A9B-50E3-CC22459D2C5A}"/>
              </a:ext>
            </a:extLst>
          </p:cNvPr>
          <p:cNvPicPr>
            <a:picLocks noChangeAspect="1"/>
          </p:cNvPicPr>
          <p:nvPr/>
        </p:nvPicPr>
        <p:blipFill>
          <a:blip r:embed="rId2"/>
          <a:stretch>
            <a:fillRect/>
          </a:stretch>
        </p:blipFill>
        <p:spPr>
          <a:xfrm>
            <a:off x="2638425" y="1672633"/>
            <a:ext cx="6915150" cy="5185367"/>
          </a:xfrm>
          <a:prstGeom prst="rect">
            <a:avLst/>
          </a:prstGeom>
        </p:spPr>
      </p:pic>
    </p:spTree>
    <p:extLst>
      <p:ext uri="{BB962C8B-B14F-4D97-AF65-F5344CB8AC3E}">
        <p14:creationId xmlns:p14="http://schemas.microsoft.com/office/powerpoint/2010/main" val="246433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77A5-5E34-3649-AF55-8FE00F371D0E}"/>
              </a:ext>
            </a:extLst>
          </p:cNvPr>
          <p:cNvSpPr>
            <a:spLocks noGrp="1"/>
          </p:cNvSpPr>
          <p:nvPr>
            <p:ph type="title"/>
          </p:nvPr>
        </p:nvSpPr>
        <p:spPr>
          <a:xfrm>
            <a:off x="115614" y="365125"/>
            <a:ext cx="11960772" cy="1325563"/>
          </a:xfrm>
        </p:spPr>
        <p:txBody>
          <a:bodyPr/>
          <a:lstStyle/>
          <a:p>
            <a:pPr algn="ctr"/>
            <a:r>
              <a:rPr lang="en-US" dirty="0"/>
              <a:t>Background of Adverse Event (AE)</a:t>
            </a:r>
          </a:p>
        </p:txBody>
      </p:sp>
      <p:sp>
        <p:nvSpPr>
          <p:cNvPr id="5" name="Content Placeholder 4">
            <a:extLst>
              <a:ext uri="{FF2B5EF4-FFF2-40B4-BE49-F238E27FC236}">
                <a16:creationId xmlns:a16="http://schemas.microsoft.com/office/drawing/2014/main" id="{3CC3C14D-0C8C-DB4A-90F9-82F177C9CEC5}"/>
              </a:ext>
            </a:extLst>
          </p:cNvPr>
          <p:cNvSpPr>
            <a:spLocks noGrp="1"/>
          </p:cNvSpPr>
          <p:nvPr>
            <p:ph idx="1"/>
          </p:nvPr>
        </p:nvSpPr>
        <p:spPr/>
        <p:txBody>
          <a:bodyPr>
            <a:normAutofit fontScale="92500" lnSpcReduction="10000"/>
          </a:bodyPr>
          <a:lstStyle/>
          <a:p>
            <a:r>
              <a:rPr lang="en-US" dirty="0">
                <a:effectLst/>
                <a:latin typeface="Arial" panose="020B0604020202020204" pitchFamily="34" charset="0"/>
                <a:ea typeface="Times New Roman" panose="02020603050405020304" pitchFamily="18" charset="0"/>
              </a:rPr>
              <a:t>A critical component of clinical trial for safety data to protect patients from unnecessary risk and to develop safety profile of the drug for benefit-risk </a:t>
            </a:r>
            <a:r>
              <a:rPr lang="en-US" dirty="0">
                <a:solidFill>
                  <a:srgbClr val="000000"/>
                </a:solidFill>
                <a:effectLst/>
                <a:latin typeface="Arial" panose="020B0604020202020204" pitchFamily="34" charset="0"/>
                <a:ea typeface="Times New Roman" panose="02020603050405020304" pitchFamily="18" charset="0"/>
              </a:rPr>
              <a:t>assessment. </a:t>
            </a:r>
          </a:p>
          <a:p>
            <a:r>
              <a:rPr lang="en-US" dirty="0">
                <a:solidFill>
                  <a:srgbClr val="000000"/>
                </a:solidFill>
                <a:effectLst/>
                <a:latin typeface="Arial" panose="020B0604020202020204" pitchFamily="34" charset="0"/>
                <a:ea typeface="Times New Roman" panose="02020603050405020304" pitchFamily="18" charset="0"/>
              </a:rPr>
              <a:t>AE definition (by NCI): any unfavorable symptom, sign, or disease (including an abnormal laboratory finding) temporally </a:t>
            </a:r>
            <a:r>
              <a:rPr lang="en-US" dirty="0">
                <a:effectLst/>
                <a:latin typeface="Arial" panose="020B0604020202020204" pitchFamily="34" charset="0"/>
                <a:ea typeface="Times New Roman" panose="02020603050405020304" pitchFamily="18" charset="0"/>
              </a:rPr>
              <a:t>associated with the use of a medical treatment or procedure that may or may NOT be considered related to the medical treatment or procedure.</a:t>
            </a:r>
          </a:p>
          <a:p>
            <a:r>
              <a:rPr lang="en-US" dirty="0">
                <a:effectLst/>
                <a:latin typeface="Arial" panose="020B0604020202020204" pitchFamily="34" charset="0"/>
                <a:ea typeface="Times New Roman" panose="02020603050405020304" pitchFamily="18" charset="0"/>
              </a:rPr>
              <a:t>AE type: Common Terminology Criteria for Adverse Events (CTCAE) to standardize toxicity characterization.  </a:t>
            </a:r>
          </a:p>
          <a:p>
            <a:r>
              <a:rPr lang="en-US" dirty="0">
                <a:effectLst/>
                <a:latin typeface="Arial" panose="020B0604020202020204" pitchFamily="34" charset="0"/>
                <a:ea typeface="Times New Roman" panose="02020603050405020304" pitchFamily="18" charset="0"/>
              </a:rPr>
              <a:t>The CTCAE version 5 lists 26 toxicity categories to cover a total of 837 AE terms. </a:t>
            </a:r>
            <a:endParaRPr lang="en-US"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460949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8155-1D47-7BE9-B415-40B446D24628}"/>
              </a:ext>
            </a:extLst>
          </p:cNvPr>
          <p:cNvSpPr>
            <a:spLocks noGrp="1"/>
          </p:cNvSpPr>
          <p:nvPr>
            <p:ph type="title"/>
          </p:nvPr>
        </p:nvSpPr>
        <p:spPr>
          <a:xfrm>
            <a:off x="228600" y="222245"/>
            <a:ext cx="11911012" cy="1325563"/>
          </a:xfrm>
        </p:spPr>
        <p:txBody>
          <a:bodyPr>
            <a:normAutofit/>
          </a:bodyPr>
          <a:lstStyle/>
          <a:p>
            <a:pPr algn="ctr"/>
            <a:r>
              <a:rPr lang="en-US" sz="5300" dirty="0">
                <a:effectLst/>
                <a:latin typeface="Arial" panose="020B0604020202020204" pitchFamily="34" charset="0"/>
                <a:ea typeface="Times New Roman" panose="02020603050405020304" pitchFamily="18" charset="0"/>
              </a:rPr>
              <a:t>Informati</a:t>
            </a:r>
            <a:r>
              <a:rPr lang="en-US" sz="5300" dirty="0">
                <a:latin typeface="Arial" panose="020B0604020202020204" pitchFamily="34" charset="0"/>
                <a:ea typeface="Times New Roman" panose="02020603050405020304" pitchFamily="18" charset="0"/>
              </a:rPr>
              <a:t>ve Analysis Components</a:t>
            </a:r>
            <a:br>
              <a:rPr lang="en-US" sz="6600" dirty="0">
                <a:latin typeface="Arial" panose="020B0604020202020204" pitchFamily="34" charset="0"/>
                <a:ea typeface="Times New Roman" panose="02020603050405020304" pitchFamily="18" charset="0"/>
              </a:rPr>
            </a:br>
            <a:r>
              <a:rPr lang="en-US" sz="3600" dirty="0">
                <a:highlight>
                  <a:srgbClr val="FFFF00"/>
                </a:highlight>
                <a:latin typeface="Arial" panose="020B0604020202020204" pitchFamily="34" charset="0"/>
                <a:ea typeface="Times New Roman" panose="02020603050405020304" pitchFamily="18" charset="0"/>
              </a:rPr>
              <a:t>Summary Table of Significant AEs</a:t>
            </a:r>
            <a:endParaRPr lang="en-US" sz="3600" dirty="0"/>
          </a:p>
        </p:txBody>
      </p:sp>
      <p:graphicFrame>
        <p:nvGraphicFramePr>
          <p:cNvPr id="4" name="Content Placeholder 3">
            <a:extLst>
              <a:ext uri="{FF2B5EF4-FFF2-40B4-BE49-F238E27FC236}">
                <a16:creationId xmlns:a16="http://schemas.microsoft.com/office/drawing/2014/main" id="{E81F072F-0BD4-F485-CA92-A5DFCAF6599E}"/>
              </a:ext>
            </a:extLst>
          </p:cNvPr>
          <p:cNvGraphicFramePr>
            <a:graphicFrameLocks noGrp="1"/>
          </p:cNvGraphicFramePr>
          <p:nvPr>
            <p:ph idx="1"/>
          </p:nvPr>
        </p:nvGraphicFramePr>
        <p:xfrm>
          <a:off x="528638" y="1648613"/>
          <a:ext cx="11301412" cy="5105400"/>
        </p:xfrm>
        <a:graphic>
          <a:graphicData uri="http://schemas.openxmlformats.org/drawingml/2006/table">
            <a:tbl>
              <a:tblPr firstRow="1" firstCol="1" bandRow="1">
                <a:tableStyleId>{5C22544A-7EE6-4342-B048-85BDC9FD1C3A}</a:tableStyleId>
              </a:tblPr>
              <a:tblGrid>
                <a:gridCol w="3992115">
                  <a:extLst>
                    <a:ext uri="{9D8B030D-6E8A-4147-A177-3AD203B41FA5}">
                      <a16:colId xmlns:a16="http://schemas.microsoft.com/office/drawing/2014/main" val="2372695036"/>
                    </a:ext>
                  </a:extLst>
                </a:gridCol>
                <a:gridCol w="1772500">
                  <a:extLst>
                    <a:ext uri="{9D8B030D-6E8A-4147-A177-3AD203B41FA5}">
                      <a16:colId xmlns:a16="http://schemas.microsoft.com/office/drawing/2014/main" val="4031495100"/>
                    </a:ext>
                  </a:extLst>
                </a:gridCol>
                <a:gridCol w="2103578">
                  <a:extLst>
                    <a:ext uri="{9D8B030D-6E8A-4147-A177-3AD203B41FA5}">
                      <a16:colId xmlns:a16="http://schemas.microsoft.com/office/drawing/2014/main" val="2308529197"/>
                    </a:ext>
                  </a:extLst>
                </a:gridCol>
                <a:gridCol w="3433219">
                  <a:extLst>
                    <a:ext uri="{9D8B030D-6E8A-4147-A177-3AD203B41FA5}">
                      <a16:colId xmlns:a16="http://schemas.microsoft.com/office/drawing/2014/main" val="415012731"/>
                    </a:ext>
                  </a:extLst>
                </a:gridCol>
              </a:tblGrid>
              <a:tr h="104775">
                <a:tc>
                  <a:txBody>
                    <a:bodyPr/>
                    <a:lstStyle/>
                    <a:p>
                      <a:pPr marL="0" marR="0">
                        <a:spcBef>
                          <a:spcPts val="0"/>
                        </a:spcBef>
                        <a:spcAft>
                          <a:spcPts val="0"/>
                        </a:spcAft>
                      </a:pPr>
                      <a:r>
                        <a:rPr lang="en-US" sz="2000">
                          <a:effectLst/>
                          <a:latin typeface="+mn-lt"/>
                        </a:rPr>
                        <a:t>Toxicity category</a:t>
                      </a:r>
                      <a:endParaRPr lang="en-US" sz="2000">
                        <a:effectLst/>
                        <a:latin typeface="+mn-lt"/>
                        <a:ea typeface="Times New Roman" panose="02020603050405020304" pitchFamily="18" charset="0"/>
                        <a:cs typeface="Times New Roman" panose="02020603050405020304" pitchFamily="18" charset="0"/>
                      </a:endParaRPr>
                    </a:p>
                  </a:txBody>
                  <a:tcPr marL="38100" marR="38100" marT="38100" marB="38100"/>
                </a:tc>
                <a:tc>
                  <a:txBody>
                    <a:bodyPr/>
                    <a:lstStyle/>
                    <a:p>
                      <a:pPr marL="0" marR="0">
                        <a:spcBef>
                          <a:spcPts val="0"/>
                        </a:spcBef>
                        <a:spcAft>
                          <a:spcPts val="0"/>
                        </a:spcAft>
                      </a:pPr>
                      <a:r>
                        <a:rPr lang="en-US" sz="2000">
                          <a:effectLst/>
                          <a:latin typeface="+mn-lt"/>
                        </a:rPr>
                        <a:t>AE</a:t>
                      </a:r>
                      <a:endParaRPr lang="en-US" sz="2000">
                        <a:effectLst/>
                        <a:latin typeface="+mn-lt"/>
                        <a:ea typeface="Times New Roman" panose="02020603050405020304" pitchFamily="18" charset="0"/>
                        <a:cs typeface="Times New Roman" panose="02020603050405020304" pitchFamily="18" charset="0"/>
                      </a:endParaRPr>
                    </a:p>
                  </a:txBody>
                  <a:tcPr marL="38100" marR="38100" marT="38100" marB="38100"/>
                </a:tc>
                <a:tc>
                  <a:txBody>
                    <a:bodyPr/>
                    <a:lstStyle/>
                    <a:p>
                      <a:pPr marL="0" marR="0">
                        <a:spcBef>
                          <a:spcPts val="0"/>
                        </a:spcBef>
                        <a:spcAft>
                          <a:spcPts val="0"/>
                        </a:spcAft>
                      </a:pPr>
                      <a:r>
                        <a:rPr lang="en-US" sz="2000">
                          <a:effectLst/>
                          <a:latin typeface="+mn-lt"/>
                        </a:rPr>
                        <a:t>PD Association </a:t>
                      </a:r>
                      <a:endParaRPr lang="en-US" sz="2000">
                        <a:effectLst/>
                        <a:latin typeface="+mn-lt"/>
                        <a:ea typeface="Times New Roman" panose="02020603050405020304" pitchFamily="18" charset="0"/>
                        <a:cs typeface="Times New Roman" panose="02020603050405020304" pitchFamily="18" charset="0"/>
                      </a:endParaRPr>
                    </a:p>
                  </a:txBody>
                  <a:tcPr marL="38100" marR="38100" marT="38100" marB="38100"/>
                </a:tc>
                <a:tc>
                  <a:txBody>
                    <a:bodyPr/>
                    <a:lstStyle/>
                    <a:p>
                      <a:pPr marL="0" marR="0">
                        <a:spcBef>
                          <a:spcPts val="0"/>
                        </a:spcBef>
                        <a:spcAft>
                          <a:spcPts val="0"/>
                        </a:spcAft>
                      </a:pPr>
                      <a:r>
                        <a:rPr lang="en-US" sz="2000">
                          <a:effectLst/>
                          <a:latin typeface="+mn-lt"/>
                        </a:rPr>
                        <a:t>DC Association</a:t>
                      </a:r>
                      <a:endParaRPr lang="en-US" sz="2000">
                        <a:effectLst/>
                        <a:latin typeface="+mn-lt"/>
                        <a:ea typeface="Times New Roman" panose="02020603050405020304" pitchFamily="18" charset="0"/>
                        <a:cs typeface="Times New Roman" panose="02020603050405020304" pitchFamily="18" charset="0"/>
                      </a:endParaRPr>
                    </a:p>
                  </a:txBody>
                  <a:tcPr marL="38100" marR="38100" marT="38100" marB="38100"/>
                </a:tc>
                <a:extLst>
                  <a:ext uri="{0D108BD9-81ED-4DB2-BD59-A6C34878D82A}">
                    <a16:rowId xmlns:a16="http://schemas.microsoft.com/office/drawing/2014/main" val="1267170208"/>
                  </a:ext>
                </a:extLst>
              </a:tr>
              <a:tr h="104775">
                <a:tc gridSpan="4">
                  <a:txBody>
                    <a:bodyPr/>
                    <a:lstStyle/>
                    <a:p>
                      <a:pPr marL="0" marR="0">
                        <a:spcBef>
                          <a:spcPts val="0"/>
                        </a:spcBef>
                        <a:spcAft>
                          <a:spcPts val="0"/>
                        </a:spcAft>
                      </a:pPr>
                      <a:r>
                        <a:rPr lang="en-US" sz="2000" u="sng">
                          <a:effectLst/>
                          <a:latin typeface="+mn-lt"/>
                        </a:rPr>
                        <a:t>Trt: treatment related AE</a:t>
                      </a:r>
                      <a:endParaRPr lang="en-US" sz="2000">
                        <a:effectLst/>
                        <a:latin typeface="+mn-lt"/>
                        <a:ea typeface="Times New Roman" panose="02020603050405020304" pitchFamily="18" charset="0"/>
                        <a:cs typeface="Times New Roman" panose="02020603050405020304" pitchFamily="18" charset="0"/>
                      </a:endParaRPr>
                    </a:p>
                  </a:txBody>
                  <a:tcPr marL="38100" marR="38100" marT="38100" marB="3810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88673055"/>
                  </a:ext>
                </a:extLst>
              </a:tr>
              <a:tr h="114300">
                <a:tc>
                  <a:txBody>
                    <a:bodyPr/>
                    <a:lstStyle/>
                    <a:p>
                      <a:pPr marL="0" marR="0">
                        <a:spcBef>
                          <a:spcPts val="0"/>
                        </a:spcBef>
                        <a:spcAft>
                          <a:spcPts val="0"/>
                        </a:spcAft>
                      </a:pPr>
                      <a:r>
                        <a:rPr lang="en-US" sz="2000" dirty="0">
                          <a:effectLst/>
                          <a:latin typeface="+mn-lt"/>
                        </a:rPr>
                        <a:t>Overall AE</a:t>
                      </a:r>
                      <a:endParaRPr lang="en-US" sz="2000" dirty="0">
                        <a:effectLst/>
                        <a:latin typeface="+mn-lt"/>
                        <a:ea typeface="Times New Roman" panose="02020603050405020304" pitchFamily="18" charset="0"/>
                        <a:cs typeface="Times New Roman" panose="02020603050405020304" pitchFamily="18" charset="0"/>
                      </a:endParaRPr>
                    </a:p>
                  </a:txBody>
                  <a:tcPr marL="38100" marR="38100" marT="38100" marB="38100"/>
                </a:tc>
                <a:tc>
                  <a:txBody>
                    <a:bodyPr/>
                    <a:lstStyle/>
                    <a:p>
                      <a:endParaRPr lang="en-US" sz="2000" dirty="0">
                        <a:effectLst/>
                        <a:latin typeface="+mn-lt"/>
                        <a:cs typeface="Times New Roman" panose="02020603050405020304" pitchFamily="18" charset="0"/>
                      </a:endParaRPr>
                    </a:p>
                  </a:txBody>
                  <a:tcPr marL="38100" marR="38100" marT="38100" marB="38100"/>
                </a:tc>
                <a:tc>
                  <a:txBody>
                    <a:bodyPr/>
                    <a:lstStyle/>
                    <a:p>
                      <a:pPr marL="0" marR="0">
                        <a:spcBef>
                          <a:spcPts val="0"/>
                        </a:spcBef>
                        <a:spcAft>
                          <a:spcPts val="0"/>
                        </a:spcAft>
                      </a:pPr>
                      <a:r>
                        <a:rPr lang="en-US" sz="2000">
                          <a:effectLst/>
                          <a:latin typeface="+mn-lt"/>
                        </a:rPr>
                        <a:t>High-Grade</a:t>
                      </a:r>
                      <a:endParaRPr lang="en-US" sz="2000">
                        <a:effectLst/>
                        <a:latin typeface="+mn-lt"/>
                        <a:ea typeface="Times New Roman" panose="02020603050405020304" pitchFamily="18" charset="0"/>
                        <a:cs typeface="Times New Roman" panose="02020603050405020304" pitchFamily="18" charset="0"/>
                      </a:endParaRPr>
                    </a:p>
                  </a:txBody>
                  <a:tcPr marL="38100" marR="38100" marT="38100" marB="38100"/>
                </a:tc>
                <a:tc>
                  <a:txBody>
                    <a:bodyPr/>
                    <a:lstStyle/>
                    <a:p>
                      <a:pPr marL="0" marR="0">
                        <a:spcBef>
                          <a:spcPts val="0"/>
                        </a:spcBef>
                        <a:spcAft>
                          <a:spcPts val="0"/>
                        </a:spcAft>
                      </a:pPr>
                      <a:r>
                        <a:rPr lang="en-US" sz="2000">
                          <a:effectLst/>
                          <a:latin typeface="+mn-lt"/>
                        </a:rPr>
                        <a:t>Any grade.Trt</a:t>
                      </a:r>
                    </a:p>
                    <a:p>
                      <a:pPr marL="0" marR="0">
                        <a:spcBef>
                          <a:spcPts val="0"/>
                        </a:spcBef>
                        <a:spcAft>
                          <a:spcPts val="0"/>
                        </a:spcAft>
                      </a:pPr>
                      <a:r>
                        <a:rPr lang="en-US" sz="2000">
                          <a:effectLst/>
                          <a:latin typeface="+mn-lt"/>
                        </a:rPr>
                        <a:t>Low-Grade</a:t>
                      </a:r>
                    </a:p>
                    <a:p>
                      <a:pPr marL="0" marR="0">
                        <a:spcBef>
                          <a:spcPts val="0"/>
                        </a:spcBef>
                        <a:spcAft>
                          <a:spcPts val="0"/>
                        </a:spcAft>
                      </a:pPr>
                      <a:r>
                        <a:rPr lang="en-US" sz="2000">
                          <a:effectLst/>
                          <a:latin typeface="+mn-lt"/>
                        </a:rPr>
                        <a:t>Low-Grade.Trt</a:t>
                      </a:r>
                      <a:endParaRPr lang="en-US" sz="2000">
                        <a:effectLst/>
                        <a:latin typeface="+mn-lt"/>
                        <a:ea typeface="Times New Roman" panose="02020603050405020304" pitchFamily="18" charset="0"/>
                        <a:cs typeface="Times New Roman" panose="02020603050405020304" pitchFamily="18" charset="0"/>
                      </a:endParaRPr>
                    </a:p>
                  </a:txBody>
                  <a:tcPr marL="38100" marR="38100" marT="38100" marB="38100"/>
                </a:tc>
                <a:extLst>
                  <a:ext uri="{0D108BD9-81ED-4DB2-BD59-A6C34878D82A}">
                    <a16:rowId xmlns:a16="http://schemas.microsoft.com/office/drawing/2014/main" val="3319994018"/>
                  </a:ext>
                </a:extLst>
              </a:tr>
              <a:tr h="104775">
                <a:tc>
                  <a:txBody>
                    <a:bodyPr/>
                    <a:lstStyle/>
                    <a:p>
                      <a:pPr marL="0" marR="0">
                        <a:spcBef>
                          <a:spcPts val="0"/>
                        </a:spcBef>
                        <a:spcAft>
                          <a:spcPts val="0"/>
                        </a:spcAft>
                      </a:pPr>
                      <a:r>
                        <a:rPr lang="en-US" sz="2000">
                          <a:effectLst/>
                          <a:latin typeface="+mn-lt"/>
                        </a:rPr>
                        <a:t>General disorders and administration site conditions</a:t>
                      </a:r>
                      <a:endParaRPr lang="en-US" sz="2000">
                        <a:effectLst/>
                        <a:latin typeface="+mn-lt"/>
                        <a:ea typeface="Times New Roman" panose="02020603050405020304" pitchFamily="18" charset="0"/>
                        <a:cs typeface="Times New Roman" panose="02020603050405020304" pitchFamily="18" charset="0"/>
                      </a:endParaRPr>
                    </a:p>
                  </a:txBody>
                  <a:tcPr marL="38100" marR="38100" marT="38100" marB="38100"/>
                </a:tc>
                <a:tc>
                  <a:txBody>
                    <a:bodyPr/>
                    <a:lstStyle/>
                    <a:p>
                      <a:endParaRPr lang="en-US" sz="2000">
                        <a:effectLst/>
                        <a:latin typeface="+mn-lt"/>
                        <a:cs typeface="Times New Roman" panose="02020603050405020304" pitchFamily="18" charset="0"/>
                      </a:endParaRPr>
                    </a:p>
                  </a:txBody>
                  <a:tcPr marL="38100" marR="38100" marT="38100" marB="38100"/>
                </a:tc>
                <a:tc>
                  <a:txBody>
                    <a:bodyPr/>
                    <a:lstStyle/>
                    <a:p>
                      <a:endParaRPr lang="en-US" sz="2000" dirty="0">
                        <a:effectLst/>
                        <a:latin typeface="+mn-lt"/>
                        <a:cs typeface="Times New Roman" panose="02020603050405020304" pitchFamily="18" charset="0"/>
                      </a:endParaRPr>
                    </a:p>
                  </a:txBody>
                  <a:tcPr marL="38100" marR="38100" marT="38100" marB="38100"/>
                </a:tc>
                <a:tc>
                  <a:txBody>
                    <a:bodyPr/>
                    <a:lstStyle/>
                    <a:p>
                      <a:pPr marL="0" marR="0">
                        <a:spcBef>
                          <a:spcPts val="0"/>
                        </a:spcBef>
                        <a:spcAft>
                          <a:spcPts val="0"/>
                        </a:spcAft>
                      </a:pPr>
                      <a:r>
                        <a:rPr lang="en-US" sz="2000">
                          <a:effectLst/>
                          <a:latin typeface="+mn-lt"/>
                        </a:rPr>
                        <a:t>Low-Grade</a:t>
                      </a:r>
                      <a:endParaRPr lang="en-US" sz="2000">
                        <a:effectLst/>
                        <a:latin typeface="+mn-lt"/>
                        <a:ea typeface="Times New Roman" panose="02020603050405020304" pitchFamily="18" charset="0"/>
                        <a:cs typeface="Times New Roman" panose="02020603050405020304" pitchFamily="18" charset="0"/>
                      </a:endParaRPr>
                    </a:p>
                  </a:txBody>
                  <a:tcPr marL="38100" marR="38100" marT="38100" marB="38100"/>
                </a:tc>
                <a:extLst>
                  <a:ext uri="{0D108BD9-81ED-4DB2-BD59-A6C34878D82A}">
                    <a16:rowId xmlns:a16="http://schemas.microsoft.com/office/drawing/2014/main" val="3917276120"/>
                  </a:ext>
                </a:extLst>
              </a:tr>
              <a:tr h="104775">
                <a:tc>
                  <a:txBody>
                    <a:bodyPr/>
                    <a:lstStyle/>
                    <a:p>
                      <a:pPr marL="0" marR="0">
                        <a:spcBef>
                          <a:spcPts val="0"/>
                        </a:spcBef>
                        <a:spcAft>
                          <a:spcPts val="0"/>
                        </a:spcAft>
                      </a:pPr>
                      <a:r>
                        <a:rPr lang="en-US" sz="2000">
                          <a:effectLst/>
                          <a:latin typeface="+mn-lt"/>
                        </a:rPr>
                        <a:t>General disorders and administration site conditions</a:t>
                      </a:r>
                      <a:endParaRPr lang="en-US" sz="2000">
                        <a:effectLst/>
                        <a:latin typeface="+mn-lt"/>
                        <a:ea typeface="Times New Roman" panose="02020603050405020304" pitchFamily="18" charset="0"/>
                        <a:cs typeface="Times New Roman" panose="02020603050405020304" pitchFamily="18" charset="0"/>
                      </a:endParaRPr>
                    </a:p>
                  </a:txBody>
                  <a:tcPr marL="38100" marR="38100" marT="38100" marB="38100"/>
                </a:tc>
                <a:tc>
                  <a:txBody>
                    <a:bodyPr/>
                    <a:lstStyle/>
                    <a:p>
                      <a:pPr marL="0" marR="0">
                        <a:spcBef>
                          <a:spcPts val="0"/>
                        </a:spcBef>
                        <a:spcAft>
                          <a:spcPts val="0"/>
                        </a:spcAft>
                      </a:pPr>
                      <a:r>
                        <a:rPr lang="en-US" sz="2000">
                          <a:effectLst/>
                          <a:latin typeface="+mn-lt"/>
                        </a:rPr>
                        <a:t>Fatigue</a:t>
                      </a:r>
                      <a:endParaRPr lang="en-US" sz="2000">
                        <a:effectLst/>
                        <a:latin typeface="+mn-lt"/>
                        <a:ea typeface="Times New Roman" panose="02020603050405020304" pitchFamily="18" charset="0"/>
                        <a:cs typeface="Times New Roman" panose="02020603050405020304" pitchFamily="18" charset="0"/>
                      </a:endParaRPr>
                    </a:p>
                  </a:txBody>
                  <a:tcPr marL="38100" marR="38100" marT="38100" marB="38100"/>
                </a:tc>
                <a:tc>
                  <a:txBody>
                    <a:bodyPr/>
                    <a:lstStyle/>
                    <a:p>
                      <a:endParaRPr lang="en-US" sz="2000">
                        <a:effectLst/>
                        <a:latin typeface="+mn-lt"/>
                        <a:cs typeface="Times New Roman" panose="02020603050405020304" pitchFamily="18" charset="0"/>
                      </a:endParaRPr>
                    </a:p>
                  </a:txBody>
                  <a:tcPr marL="38100" marR="38100" marT="38100" marB="38100"/>
                </a:tc>
                <a:tc>
                  <a:txBody>
                    <a:bodyPr/>
                    <a:lstStyle/>
                    <a:p>
                      <a:pPr marL="0" marR="0">
                        <a:spcBef>
                          <a:spcPts val="0"/>
                        </a:spcBef>
                        <a:spcAft>
                          <a:spcPts val="0"/>
                        </a:spcAft>
                      </a:pPr>
                      <a:r>
                        <a:rPr lang="en-US" sz="2000">
                          <a:effectLst/>
                          <a:latin typeface="+mn-lt"/>
                        </a:rPr>
                        <a:t>Any grade</a:t>
                      </a:r>
                    </a:p>
                    <a:p>
                      <a:pPr marL="0" marR="0">
                        <a:spcBef>
                          <a:spcPts val="0"/>
                        </a:spcBef>
                        <a:spcAft>
                          <a:spcPts val="0"/>
                        </a:spcAft>
                      </a:pPr>
                      <a:r>
                        <a:rPr lang="en-US" sz="2000">
                          <a:effectLst/>
                          <a:latin typeface="+mn-lt"/>
                        </a:rPr>
                        <a:t>Low-Grade</a:t>
                      </a:r>
                      <a:endParaRPr lang="en-US" sz="2000">
                        <a:effectLst/>
                        <a:latin typeface="+mn-lt"/>
                        <a:ea typeface="Times New Roman" panose="02020603050405020304" pitchFamily="18" charset="0"/>
                        <a:cs typeface="Times New Roman" panose="02020603050405020304" pitchFamily="18" charset="0"/>
                      </a:endParaRPr>
                    </a:p>
                  </a:txBody>
                  <a:tcPr marL="38100" marR="38100" marT="38100" marB="38100"/>
                </a:tc>
                <a:extLst>
                  <a:ext uri="{0D108BD9-81ED-4DB2-BD59-A6C34878D82A}">
                    <a16:rowId xmlns:a16="http://schemas.microsoft.com/office/drawing/2014/main" val="2441274363"/>
                  </a:ext>
                </a:extLst>
              </a:tr>
              <a:tr h="104775">
                <a:tc>
                  <a:txBody>
                    <a:bodyPr/>
                    <a:lstStyle/>
                    <a:p>
                      <a:pPr marL="0" marR="0">
                        <a:spcBef>
                          <a:spcPts val="0"/>
                        </a:spcBef>
                        <a:spcAft>
                          <a:spcPts val="0"/>
                        </a:spcAft>
                      </a:pPr>
                      <a:r>
                        <a:rPr lang="en-US" sz="2000">
                          <a:effectLst/>
                          <a:latin typeface="+mn-lt"/>
                        </a:rPr>
                        <a:t>General disorders and administration site conditions</a:t>
                      </a:r>
                      <a:endParaRPr lang="en-US" sz="2000">
                        <a:effectLst/>
                        <a:latin typeface="+mn-lt"/>
                        <a:ea typeface="Times New Roman" panose="02020603050405020304" pitchFamily="18" charset="0"/>
                        <a:cs typeface="Times New Roman" panose="02020603050405020304" pitchFamily="18" charset="0"/>
                      </a:endParaRPr>
                    </a:p>
                  </a:txBody>
                  <a:tcPr marL="38100" marR="38100" marT="38100" marB="38100"/>
                </a:tc>
                <a:tc>
                  <a:txBody>
                    <a:bodyPr/>
                    <a:lstStyle/>
                    <a:p>
                      <a:pPr marL="0" marR="0">
                        <a:spcBef>
                          <a:spcPts val="0"/>
                        </a:spcBef>
                        <a:spcAft>
                          <a:spcPts val="0"/>
                        </a:spcAft>
                      </a:pPr>
                      <a:r>
                        <a:rPr lang="en-US" sz="2000">
                          <a:effectLst/>
                          <a:latin typeface="+mn-lt"/>
                        </a:rPr>
                        <a:t>Pain</a:t>
                      </a:r>
                      <a:endParaRPr lang="en-US" sz="2000">
                        <a:effectLst/>
                        <a:latin typeface="+mn-lt"/>
                        <a:ea typeface="Times New Roman" panose="02020603050405020304" pitchFamily="18" charset="0"/>
                        <a:cs typeface="Times New Roman" panose="02020603050405020304" pitchFamily="18" charset="0"/>
                      </a:endParaRPr>
                    </a:p>
                  </a:txBody>
                  <a:tcPr marL="38100" marR="38100" marT="38100" marB="38100"/>
                </a:tc>
                <a:tc>
                  <a:txBody>
                    <a:bodyPr/>
                    <a:lstStyle/>
                    <a:p>
                      <a:endParaRPr lang="en-US" sz="2000">
                        <a:effectLst/>
                        <a:latin typeface="+mn-lt"/>
                        <a:cs typeface="Times New Roman" panose="02020603050405020304" pitchFamily="18" charset="0"/>
                      </a:endParaRPr>
                    </a:p>
                  </a:txBody>
                  <a:tcPr marL="38100" marR="38100" marT="38100" marB="38100"/>
                </a:tc>
                <a:tc>
                  <a:txBody>
                    <a:bodyPr/>
                    <a:lstStyle/>
                    <a:p>
                      <a:pPr marL="0" marR="0">
                        <a:spcBef>
                          <a:spcPts val="0"/>
                        </a:spcBef>
                        <a:spcAft>
                          <a:spcPts val="0"/>
                        </a:spcAft>
                      </a:pPr>
                      <a:r>
                        <a:rPr lang="en-US" sz="2000">
                          <a:effectLst/>
                          <a:latin typeface="+mn-lt"/>
                        </a:rPr>
                        <a:t>Low-Grade</a:t>
                      </a:r>
                      <a:endParaRPr lang="en-US" sz="2000">
                        <a:effectLst/>
                        <a:latin typeface="+mn-lt"/>
                        <a:ea typeface="Times New Roman" panose="02020603050405020304" pitchFamily="18" charset="0"/>
                        <a:cs typeface="Times New Roman" panose="02020603050405020304" pitchFamily="18" charset="0"/>
                      </a:endParaRPr>
                    </a:p>
                  </a:txBody>
                  <a:tcPr marL="38100" marR="38100" marT="38100" marB="38100"/>
                </a:tc>
                <a:extLst>
                  <a:ext uri="{0D108BD9-81ED-4DB2-BD59-A6C34878D82A}">
                    <a16:rowId xmlns:a16="http://schemas.microsoft.com/office/drawing/2014/main" val="1302448306"/>
                  </a:ext>
                </a:extLst>
              </a:tr>
              <a:tr h="104775">
                <a:tc>
                  <a:txBody>
                    <a:bodyPr/>
                    <a:lstStyle/>
                    <a:p>
                      <a:pPr marL="0" marR="0">
                        <a:spcBef>
                          <a:spcPts val="0"/>
                        </a:spcBef>
                        <a:spcAft>
                          <a:spcPts val="0"/>
                        </a:spcAft>
                      </a:pPr>
                      <a:r>
                        <a:rPr lang="en-US" sz="2000">
                          <a:effectLst/>
                          <a:latin typeface="+mn-lt"/>
                        </a:rPr>
                        <a:t>Investigations</a:t>
                      </a:r>
                      <a:endParaRPr lang="en-US" sz="2000">
                        <a:effectLst/>
                        <a:latin typeface="+mn-lt"/>
                        <a:ea typeface="Times New Roman" panose="02020603050405020304" pitchFamily="18" charset="0"/>
                        <a:cs typeface="Times New Roman" panose="02020603050405020304" pitchFamily="18" charset="0"/>
                      </a:endParaRPr>
                    </a:p>
                  </a:txBody>
                  <a:tcPr marL="38100" marR="38100" marT="38100" marB="38100"/>
                </a:tc>
                <a:tc>
                  <a:txBody>
                    <a:bodyPr/>
                    <a:lstStyle/>
                    <a:p>
                      <a:pPr marL="0" marR="0">
                        <a:spcBef>
                          <a:spcPts val="0"/>
                        </a:spcBef>
                        <a:spcAft>
                          <a:spcPts val="0"/>
                        </a:spcAft>
                      </a:pPr>
                      <a:r>
                        <a:rPr lang="en-US" sz="2000">
                          <a:effectLst/>
                          <a:latin typeface="+mn-lt"/>
                        </a:rPr>
                        <a:t>Platelet count decreased</a:t>
                      </a:r>
                      <a:endParaRPr lang="en-US" sz="2000">
                        <a:effectLst/>
                        <a:latin typeface="+mn-lt"/>
                        <a:ea typeface="Times New Roman" panose="02020603050405020304" pitchFamily="18" charset="0"/>
                        <a:cs typeface="Times New Roman" panose="02020603050405020304" pitchFamily="18" charset="0"/>
                      </a:endParaRPr>
                    </a:p>
                  </a:txBody>
                  <a:tcPr marL="38100" marR="38100" marT="38100" marB="38100"/>
                </a:tc>
                <a:tc>
                  <a:txBody>
                    <a:bodyPr/>
                    <a:lstStyle/>
                    <a:p>
                      <a:endParaRPr lang="en-US" sz="2000">
                        <a:effectLst/>
                        <a:latin typeface="+mn-lt"/>
                        <a:cs typeface="Times New Roman" panose="02020603050405020304" pitchFamily="18" charset="0"/>
                      </a:endParaRPr>
                    </a:p>
                  </a:txBody>
                  <a:tcPr marL="38100" marR="38100" marT="38100" marB="38100"/>
                </a:tc>
                <a:tc>
                  <a:txBody>
                    <a:bodyPr/>
                    <a:lstStyle/>
                    <a:p>
                      <a:pPr marL="0" marR="0">
                        <a:spcBef>
                          <a:spcPts val="0"/>
                        </a:spcBef>
                        <a:spcAft>
                          <a:spcPts val="0"/>
                        </a:spcAft>
                      </a:pPr>
                      <a:r>
                        <a:rPr lang="en-US" sz="2000" dirty="0">
                          <a:effectLst/>
                          <a:latin typeface="+mn-lt"/>
                        </a:rPr>
                        <a:t>Any grade</a:t>
                      </a:r>
                    </a:p>
                    <a:p>
                      <a:pPr marL="0" marR="0">
                        <a:spcBef>
                          <a:spcPts val="0"/>
                        </a:spcBef>
                        <a:spcAft>
                          <a:spcPts val="0"/>
                        </a:spcAft>
                      </a:pPr>
                      <a:r>
                        <a:rPr lang="en-US" sz="2000" dirty="0">
                          <a:effectLst/>
                          <a:latin typeface="+mn-lt"/>
                        </a:rPr>
                        <a:t>Any </a:t>
                      </a:r>
                      <a:r>
                        <a:rPr lang="en-US" sz="2000" dirty="0" err="1">
                          <a:effectLst/>
                          <a:latin typeface="+mn-lt"/>
                        </a:rPr>
                        <a:t>grade.Trt</a:t>
                      </a:r>
                      <a:endParaRPr lang="en-US" sz="2000" dirty="0">
                        <a:effectLst/>
                        <a:latin typeface="+mn-lt"/>
                      </a:endParaRPr>
                    </a:p>
                    <a:p>
                      <a:pPr marL="0" marR="0">
                        <a:spcBef>
                          <a:spcPts val="0"/>
                        </a:spcBef>
                        <a:spcAft>
                          <a:spcPts val="0"/>
                        </a:spcAft>
                      </a:pPr>
                      <a:r>
                        <a:rPr lang="en-US" sz="2000" dirty="0">
                          <a:effectLst/>
                          <a:latin typeface="+mn-lt"/>
                        </a:rPr>
                        <a:t>Low-Grade</a:t>
                      </a:r>
                    </a:p>
                    <a:p>
                      <a:pPr marL="0" marR="0">
                        <a:spcBef>
                          <a:spcPts val="0"/>
                        </a:spcBef>
                        <a:spcAft>
                          <a:spcPts val="0"/>
                        </a:spcAft>
                      </a:pPr>
                      <a:r>
                        <a:rPr lang="en-US" sz="2000" dirty="0">
                          <a:effectLst/>
                          <a:latin typeface="+mn-lt"/>
                        </a:rPr>
                        <a:t>Low-</a:t>
                      </a:r>
                      <a:r>
                        <a:rPr lang="en-US" sz="2000" dirty="0" err="1">
                          <a:effectLst/>
                          <a:latin typeface="+mn-lt"/>
                        </a:rPr>
                        <a:t>Grade.Trt</a:t>
                      </a:r>
                      <a:endParaRPr lang="en-US" sz="2000" dirty="0">
                        <a:effectLst/>
                        <a:latin typeface="+mn-lt"/>
                        <a:ea typeface="Times New Roman" panose="02020603050405020304" pitchFamily="18" charset="0"/>
                        <a:cs typeface="Times New Roman" panose="02020603050405020304" pitchFamily="18" charset="0"/>
                      </a:endParaRPr>
                    </a:p>
                  </a:txBody>
                  <a:tcPr marL="38100" marR="38100" marT="38100" marB="38100"/>
                </a:tc>
                <a:extLst>
                  <a:ext uri="{0D108BD9-81ED-4DB2-BD59-A6C34878D82A}">
                    <a16:rowId xmlns:a16="http://schemas.microsoft.com/office/drawing/2014/main" val="3379243835"/>
                  </a:ext>
                </a:extLst>
              </a:tr>
            </a:tbl>
          </a:graphicData>
        </a:graphic>
      </p:graphicFrame>
    </p:spTree>
    <p:extLst>
      <p:ext uri="{BB962C8B-B14F-4D97-AF65-F5344CB8AC3E}">
        <p14:creationId xmlns:p14="http://schemas.microsoft.com/office/powerpoint/2010/main" val="199685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EEBD-CAA8-98B5-BBAC-52C4D155091D}"/>
              </a:ext>
            </a:extLst>
          </p:cNvPr>
          <p:cNvSpPr>
            <a:spLocks noGrp="1"/>
          </p:cNvSpPr>
          <p:nvPr>
            <p:ph type="title"/>
          </p:nvPr>
        </p:nvSpPr>
        <p:spPr/>
        <p:txBody>
          <a:bodyPr/>
          <a:lstStyle/>
          <a:p>
            <a:pPr algn="ctr"/>
            <a:r>
              <a:rPr lang="en-US" b="0" i="0" u="none" strike="noStrike" dirty="0">
                <a:solidFill>
                  <a:srgbClr val="24292F"/>
                </a:solidFill>
                <a:effectLst/>
                <a:latin typeface="-apple-system"/>
              </a:rPr>
              <a:t>Potential Hackathon </a:t>
            </a:r>
            <a:r>
              <a:rPr lang="en-US" dirty="0">
                <a:solidFill>
                  <a:srgbClr val="24292F"/>
                </a:solidFill>
                <a:latin typeface="-apple-system"/>
              </a:rPr>
              <a:t>T</a:t>
            </a:r>
            <a:r>
              <a:rPr lang="en-US" b="0" i="0" u="none" strike="noStrike" dirty="0">
                <a:solidFill>
                  <a:srgbClr val="24292F"/>
                </a:solidFill>
                <a:effectLst/>
                <a:latin typeface="-apple-system"/>
              </a:rPr>
              <a:t>asks</a:t>
            </a:r>
            <a:endParaRPr lang="en-US" dirty="0"/>
          </a:p>
        </p:txBody>
      </p:sp>
      <p:sp>
        <p:nvSpPr>
          <p:cNvPr id="3" name="Content Placeholder 2">
            <a:extLst>
              <a:ext uri="{FF2B5EF4-FFF2-40B4-BE49-F238E27FC236}">
                <a16:creationId xmlns:a16="http://schemas.microsoft.com/office/drawing/2014/main" id="{FF03507D-6D78-798A-3809-C69BFA6C7DC6}"/>
              </a:ext>
            </a:extLst>
          </p:cNvPr>
          <p:cNvSpPr>
            <a:spLocks noGrp="1"/>
          </p:cNvSpPr>
          <p:nvPr>
            <p:ph idx="1"/>
          </p:nvPr>
        </p:nvSpPr>
        <p:spPr/>
        <p:txBody>
          <a:bodyPr>
            <a:normAutofit fontScale="85000" lnSpcReduction="20000"/>
          </a:bodyPr>
          <a:lstStyle/>
          <a:p>
            <a:r>
              <a:rPr lang="en-US" b="1" i="0" u="none" strike="noStrike" dirty="0">
                <a:solidFill>
                  <a:srgbClr val="24292F"/>
                </a:solidFill>
                <a:effectLst/>
                <a:latin typeface="-apple-system"/>
              </a:rPr>
              <a:t>Improvement of Hackathon Shiny app objectives </a:t>
            </a:r>
            <a:r>
              <a:rPr lang="en-US" b="0" i="0" u="none" strike="noStrike" dirty="0">
                <a:solidFill>
                  <a:srgbClr val="24292F"/>
                </a:solidFill>
                <a:effectLst/>
                <a:latin typeface="-apple-system"/>
              </a:rPr>
              <a:t>(e.g., enhance AE plot download file, more options for AE measurement output with selection of AE type, display forest plot whole or individual option plot and table for survival outcome, response outcome, and treatment duration outcome, and option to define early AE).</a:t>
            </a:r>
          </a:p>
          <a:p>
            <a:pPr algn="l"/>
            <a:r>
              <a:rPr lang="en-US" b="1" i="0" u="none" strike="noStrike" dirty="0">
                <a:solidFill>
                  <a:srgbClr val="24292F"/>
                </a:solidFill>
                <a:effectLst/>
                <a:latin typeface="-apple-system"/>
              </a:rPr>
              <a:t>Network analysis of significant AEs </a:t>
            </a:r>
            <a:r>
              <a:rPr lang="en-US" b="0" i="0" u="none" strike="noStrike" dirty="0">
                <a:solidFill>
                  <a:srgbClr val="24292F"/>
                </a:solidFill>
                <a:effectLst/>
                <a:latin typeface="-apple-system"/>
              </a:rPr>
              <a:t>(e.g., to offer the potential for insight into AE relationship to inform clinical practice, like pathway analysis in bioinformatics).</a:t>
            </a:r>
          </a:p>
          <a:p>
            <a:pPr algn="l"/>
            <a:r>
              <a:rPr lang="en-US" b="1" i="0" u="none" strike="noStrike" dirty="0" err="1">
                <a:solidFill>
                  <a:srgbClr val="24292F"/>
                </a:solidFill>
                <a:effectLst/>
                <a:latin typeface="-apple-system"/>
              </a:rPr>
              <a:t>Pubmed</a:t>
            </a:r>
            <a:r>
              <a:rPr lang="en-US" b="1" i="0" u="none" strike="noStrike" dirty="0">
                <a:solidFill>
                  <a:srgbClr val="24292F"/>
                </a:solidFill>
                <a:effectLst/>
                <a:latin typeface="-apple-system"/>
              </a:rPr>
              <a:t> analysis of significant AEs </a:t>
            </a:r>
            <a:r>
              <a:rPr lang="en-US" b="0" i="0" u="none" strike="noStrike" dirty="0">
                <a:solidFill>
                  <a:srgbClr val="24292F"/>
                </a:solidFill>
                <a:effectLst/>
                <a:latin typeface="-apple-system"/>
              </a:rPr>
              <a:t>(e.g., PubMed analysis of significant AEs for clinical relevance and to help verify if a significant AE is a new discovery, a support to published literature through current available R packages, such as </a:t>
            </a:r>
            <a:r>
              <a:rPr lang="en-US" b="0" i="0" u="none" strike="noStrike" dirty="0" err="1">
                <a:solidFill>
                  <a:srgbClr val="24292F"/>
                </a:solidFill>
                <a:effectLst/>
                <a:latin typeface="-apple-system"/>
              </a:rPr>
              <a:t>RISmed</a:t>
            </a:r>
            <a:r>
              <a:rPr lang="en-US" b="0" i="0" u="none" strike="noStrike" dirty="0">
                <a:solidFill>
                  <a:srgbClr val="24292F"/>
                </a:solidFill>
                <a:effectLst/>
                <a:latin typeface="-apple-system"/>
              </a:rPr>
              <a:t> and </a:t>
            </a:r>
            <a:r>
              <a:rPr lang="en-US" b="0" i="0" u="none" strike="noStrike" dirty="0" err="1">
                <a:solidFill>
                  <a:srgbClr val="24292F"/>
                </a:solidFill>
                <a:effectLst/>
                <a:latin typeface="-apple-system"/>
              </a:rPr>
              <a:t>easyPubMed</a:t>
            </a:r>
            <a:r>
              <a:rPr lang="en-US" b="0" i="0" u="none" strike="noStrike" dirty="0">
                <a:solidFill>
                  <a:srgbClr val="24292F"/>
                </a:solidFill>
                <a:effectLst/>
                <a:latin typeface="-apple-system"/>
              </a:rPr>
              <a:t>).</a:t>
            </a:r>
          </a:p>
          <a:p>
            <a:pPr algn="l"/>
            <a:r>
              <a:rPr lang="en-US" b="1" i="0" u="none" strike="noStrike" dirty="0">
                <a:solidFill>
                  <a:srgbClr val="24292F"/>
                </a:solidFill>
                <a:effectLst/>
                <a:latin typeface="-apple-system"/>
              </a:rPr>
              <a:t>Report of AE data analysis </a:t>
            </a:r>
            <a:r>
              <a:rPr lang="en-US" b="0" i="0" u="none" strike="noStrike" dirty="0">
                <a:solidFill>
                  <a:srgbClr val="24292F"/>
                </a:solidFill>
                <a:effectLst/>
                <a:latin typeface="-apple-system"/>
              </a:rPr>
              <a:t>(e.g., key summary text to highlight significant AE).</a:t>
            </a:r>
          </a:p>
          <a:p>
            <a:pPr algn="l"/>
            <a:r>
              <a:rPr lang="en-US" b="1" i="0" u="none" strike="noStrike" dirty="0">
                <a:solidFill>
                  <a:srgbClr val="24292F"/>
                </a:solidFill>
                <a:effectLst/>
                <a:latin typeface="-apple-system"/>
              </a:rPr>
              <a:t>Sensitivity analysis of early AE event </a:t>
            </a:r>
            <a:r>
              <a:rPr lang="en-US" b="0" i="0" u="none" strike="noStrike" dirty="0">
                <a:solidFill>
                  <a:srgbClr val="24292F"/>
                </a:solidFill>
                <a:effectLst/>
                <a:latin typeface="-apple-system"/>
              </a:rPr>
              <a:t>(e.g., evaluate various lengths such as, 2 weeks up to 6 weeks, and measure variation of results for early AE event)</a:t>
            </a:r>
          </a:p>
          <a:p>
            <a:endParaRPr lang="en-US" dirty="0"/>
          </a:p>
        </p:txBody>
      </p:sp>
    </p:spTree>
    <p:extLst>
      <p:ext uri="{BB962C8B-B14F-4D97-AF65-F5344CB8AC3E}">
        <p14:creationId xmlns:p14="http://schemas.microsoft.com/office/powerpoint/2010/main" val="3147297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72DE-8141-08B2-FC35-2DCA7806468E}"/>
              </a:ext>
            </a:extLst>
          </p:cNvPr>
          <p:cNvSpPr>
            <a:spLocks noGrp="1"/>
          </p:cNvSpPr>
          <p:nvPr>
            <p:ph type="title"/>
          </p:nvPr>
        </p:nvSpPr>
        <p:spPr/>
        <p:txBody>
          <a:bodyPr/>
          <a:lstStyle/>
          <a:p>
            <a:pPr algn="ctr"/>
            <a:r>
              <a:rPr kumimoji="0" lang="en-US" altLang="en-US" sz="4400" b="0" i="0"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Potential Clinical </a:t>
            </a:r>
            <a:r>
              <a:rPr lang="en-US" altLang="en-US" dirty="0">
                <a:latin typeface="Arial" panose="020B0604020202020204" pitchFamily="34" charset="0"/>
                <a:ea typeface="Times New Roman" panose="02020603050405020304" pitchFamily="18" charset="0"/>
                <a:cs typeface="Arial" panose="020B0604020202020204" pitchFamily="34" charset="0"/>
              </a:rPr>
              <a:t>U</a:t>
            </a:r>
            <a:r>
              <a:rPr kumimoji="0" lang="en-US" altLang="en-US" sz="4400" b="0" i="0"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tility</a:t>
            </a:r>
            <a:endParaRPr lang="en-US" dirty="0"/>
          </a:p>
        </p:txBody>
      </p:sp>
      <p:sp>
        <p:nvSpPr>
          <p:cNvPr id="3" name="Content Placeholder 2">
            <a:extLst>
              <a:ext uri="{FF2B5EF4-FFF2-40B4-BE49-F238E27FC236}">
                <a16:creationId xmlns:a16="http://schemas.microsoft.com/office/drawing/2014/main" id="{F9EB3655-5147-6147-2A9D-ED03B9B19B38}"/>
              </a:ext>
            </a:extLst>
          </p:cNvPr>
          <p:cNvSpPr>
            <a:spLocks noGrp="1"/>
          </p:cNvSpPr>
          <p:nvPr>
            <p:ph idx="1"/>
          </p:nvPr>
        </p:nvSpPr>
        <p:spPr>
          <a:xfrm>
            <a:off x="838200" y="1597572"/>
            <a:ext cx="10515600" cy="4895303"/>
          </a:xfrm>
        </p:spPr>
        <p:txBody>
          <a:bodyPr>
            <a:normAutofit fontScale="85000" lnSpcReduction="20000"/>
          </a:bodyPr>
          <a:lstStyle/>
          <a:p>
            <a:pPr marL="0" indent="0">
              <a:buNone/>
            </a:pPr>
            <a:r>
              <a:rPr kumimoji="0" lang="en-US" altLang="en-US" sz="3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Association with clinical outcomes in various studies: </a:t>
            </a:r>
          </a:p>
          <a:p>
            <a:r>
              <a:rPr kumimoji="0" lang="en-US" altLang="en-US" sz="3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Hypertension associated with improved survival outcomes</a:t>
            </a:r>
          </a:p>
          <a:p>
            <a:pPr lvl="1"/>
            <a:r>
              <a:rPr kumimoji="0" lang="en-US" altLang="en-US" sz="3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Advanced NSCLC patients treated with bevacizumab in combination with carboplatin and paclitaxel (immunotherapy+ chemotherapy) </a:t>
            </a:r>
          </a:p>
          <a:p>
            <a:pPr lvl="1"/>
            <a:r>
              <a:rPr kumimoji="0" lang="en-US" altLang="en-US" sz="3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Patients with metastatic renal cell carcinoma treated with sunitinib (targeted therapy). </a:t>
            </a:r>
          </a:p>
          <a:p>
            <a:r>
              <a:rPr kumimoji="0" lang="en-US" altLang="en-US" sz="3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High neutrophil-to-lymphocyte ratio (NLR) correlated with worse survival in multiple immune checkpoint inhibitors (ICI) treated malignancies. </a:t>
            </a:r>
          </a:p>
          <a:p>
            <a:r>
              <a:rPr kumimoji="0" lang="en-US" altLang="en-US" sz="3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Immune-related adverse event (</a:t>
            </a:r>
            <a:r>
              <a:rPr kumimoji="0" lang="en-US" altLang="en-US" sz="31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irAE</a:t>
            </a:r>
            <a:r>
              <a:rPr kumimoji="0" lang="en-US" altLang="en-US" sz="3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associated with improved overall survival </a:t>
            </a:r>
          </a:p>
          <a:p>
            <a:pPr lvl="1"/>
            <a:r>
              <a:rPr kumimoji="0" lang="en-US" altLang="en-US" sz="3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Melanoma patients treated with nivolumab.</a:t>
            </a:r>
          </a:p>
          <a:p>
            <a:pPr lvl="1"/>
            <a:r>
              <a:rPr kumimoji="0" lang="en-US" altLang="en-US" sz="3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NSCLC</a:t>
            </a:r>
            <a:r>
              <a:rPr lang="en-US" altLang="en-US" sz="3100" dirty="0">
                <a:latin typeface="Arial" panose="020B0604020202020204" pitchFamily="34" charset="0"/>
                <a:ea typeface="Times New Roman" panose="02020603050405020304" pitchFamily="18" charset="0"/>
                <a:cs typeface="Arial" panose="020B0604020202020204" pitchFamily="34" charset="0"/>
              </a:rPr>
              <a:t> </a:t>
            </a:r>
            <a:r>
              <a:rPr kumimoji="0" lang="en-US" altLang="en-US" sz="3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treated with ICI</a:t>
            </a:r>
          </a:p>
          <a:p>
            <a:pPr lvl="1"/>
            <a:endPar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3723269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4F41-D0C1-8647-BDE1-A32EAE28533F}"/>
              </a:ext>
            </a:extLst>
          </p:cNvPr>
          <p:cNvSpPr>
            <a:spLocks noGrp="1"/>
          </p:cNvSpPr>
          <p:nvPr>
            <p:ph type="title"/>
          </p:nvPr>
        </p:nvSpPr>
        <p:spPr>
          <a:xfrm>
            <a:off x="842096" y="231229"/>
            <a:ext cx="2840182" cy="2848302"/>
          </a:xfrm>
        </p:spPr>
        <p:txBody>
          <a:bodyPr vert="horz" lIns="91440" tIns="45720" rIns="91440" bIns="45720" rtlCol="0" anchor="ctr">
            <a:normAutofit fontScale="90000"/>
          </a:bodyPr>
          <a:lstStyle/>
          <a:p>
            <a:r>
              <a:rPr lang="en-US" sz="3200" kern="1200" dirty="0">
                <a:solidFill>
                  <a:srgbClr val="FFFFFF"/>
                </a:solidFill>
                <a:latin typeface="+mj-lt"/>
                <a:ea typeface="+mj-ea"/>
                <a:cs typeface="+mj-cs"/>
              </a:rPr>
              <a:t>How AE Data Is Recorded?</a:t>
            </a:r>
            <a:br>
              <a:rPr lang="en-US" sz="3200" kern="1200" dirty="0">
                <a:solidFill>
                  <a:srgbClr val="FFFFFF"/>
                </a:solidFill>
                <a:latin typeface="+mj-lt"/>
                <a:ea typeface="+mj-ea"/>
                <a:cs typeface="+mj-cs"/>
              </a:rPr>
            </a:br>
            <a:r>
              <a:rPr lang="en-US" sz="3200" b="1" kern="1200" dirty="0">
                <a:solidFill>
                  <a:srgbClr val="FFFF00"/>
                </a:solidFill>
                <a:latin typeface="+mj-lt"/>
                <a:ea typeface="+mj-ea"/>
                <a:cs typeface="+mj-cs"/>
              </a:rPr>
              <a:t>Grade, Treatment relatedness,</a:t>
            </a:r>
            <a:br>
              <a:rPr lang="en-US" sz="3200" b="1" kern="1200" dirty="0">
                <a:solidFill>
                  <a:srgbClr val="FFFF00"/>
                </a:solidFill>
                <a:latin typeface="+mj-lt"/>
                <a:ea typeface="+mj-ea"/>
                <a:cs typeface="+mj-cs"/>
              </a:rPr>
            </a:br>
            <a:r>
              <a:rPr lang="en-US" sz="3200" b="1" kern="1200" dirty="0">
                <a:solidFill>
                  <a:srgbClr val="FFFF00"/>
                </a:solidFill>
                <a:latin typeface="+mj-lt"/>
                <a:ea typeface="+mj-ea"/>
                <a:cs typeface="+mj-cs"/>
              </a:rPr>
              <a:t>Occurrence, Recurrence,</a:t>
            </a:r>
            <a:br>
              <a:rPr lang="en-US" sz="3200" b="1" kern="1200" dirty="0">
                <a:solidFill>
                  <a:srgbClr val="FFFF00"/>
                </a:solidFill>
                <a:latin typeface="+mj-lt"/>
                <a:ea typeface="+mj-ea"/>
                <a:cs typeface="+mj-cs"/>
              </a:rPr>
            </a:br>
            <a:r>
              <a:rPr lang="en-US" sz="3200" b="1" kern="1200" dirty="0">
                <a:solidFill>
                  <a:srgbClr val="FFFF00"/>
                </a:solidFill>
                <a:latin typeface="+mj-lt"/>
                <a:ea typeface="+mj-ea"/>
                <a:cs typeface="+mj-cs"/>
              </a:rPr>
              <a:t>Duration</a:t>
            </a:r>
          </a:p>
        </p:txBody>
      </p:sp>
      <p:pic>
        <p:nvPicPr>
          <p:cNvPr id="7" name="Content Placeholder 6" descr="Chart&#10;&#10;Description automatically generated">
            <a:extLst>
              <a:ext uri="{FF2B5EF4-FFF2-40B4-BE49-F238E27FC236}">
                <a16:creationId xmlns:a16="http://schemas.microsoft.com/office/drawing/2014/main" id="{80F89E4A-FA9E-AE9C-1EDE-6736C2DBED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1115015"/>
            <a:ext cx="7347537" cy="4628946"/>
          </a:xfrm>
          <a:prstGeom prst="rect">
            <a:avLst/>
          </a:prstGeom>
        </p:spPr>
      </p:pic>
      <p:sp>
        <p:nvSpPr>
          <p:cNvPr id="3" name="TextBox 2">
            <a:extLst>
              <a:ext uri="{FF2B5EF4-FFF2-40B4-BE49-F238E27FC236}">
                <a16:creationId xmlns:a16="http://schemas.microsoft.com/office/drawing/2014/main" id="{34534151-4ABA-70D5-1474-47624E334D3B}"/>
              </a:ext>
            </a:extLst>
          </p:cNvPr>
          <p:cNvSpPr txBox="1"/>
          <p:nvPr/>
        </p:nvSpPr>
        <p:spPr>
          <a:xfrm>
            <a:off x="7956331" y="5742985"/>
            <a:ext cx="1629103" cy="369332"/>
          </a:xfrm>
          <a:prstGeom prst="rect">
            <a:avLst/>
          </a:prstGeom>
          <a:solidFill>
            <a:schemeClr val="accent4">
              <a:lumMod val="20000"/>
              <a:lumOff val="80000"/>
            </a:schemeClr>
          </a:solidFill>
        </p:spPr>
        <p:txBody>
          <a:bodyPr wrap="square" rtlCol="0">
            <a:spAutoFit/>
          </a:bodyPr>
          <a:lstStyle/>
          <a:p>
            <a:pPr algn="ctr"/>
            <a:r>
              <a:rPr lang="en-US" dirty="0"/>
              <a:t>Duration</a:t>
            </a:r>
          </a:p>
        </p:txBody>
      </p:sp>
      <p:sp>
        <p:nvSpPr>
          <p:cNvPr id="4" name="TextBox 3">
            <a:extLst>
              <a:ext uri="{FF2B5EF4-FFF2-40B4-BE49-F238E27FC236}">
                <a16:creationId xmlns:a16="http://schemas.microsoft.com/office/drawing/2014/main" id="{5D89750F-5A70-FA24-E3D0-4819101FD1C1}"/>
              </a:ext>
            </a:extLst>
          </p:cNvPr>
          <p:cNvSpPr txBox="1"/>
          <p:nvPr/>
        </p:nvSpPr>
        <p:spPr>
          <a:xfrm>
            <a:off x="8423056" y="2066335"/>
            <a:ext cx="2806919" cy="369332"/>
          </a:xfrm>
          <a:prstGeom prst="rect">
            <a:avLst/>
          </a:prstGeom>
          <a:solidFill>
            <a:schemeClr val="accent4">
              <a:lumMod val="20000"/>
              <a:lumOff val="80000"/>
            </a:schemeClr>
          </a:solidFill>
        </p:spPr>
        <p:txBody>
          <a:bodyPr wrap="square" rtlCol="0">
            <a:spAutoFit/>
          </a:bodyPr>
          <a:lstStyle/>
          <a:p>
            <a:pPr algn="ctr"/>
            <a:r>
              <a:rPr lang="en-US" dirty="0"/>
              <a:t>Recurrence</a:t>
            </a:r>
          </a:p>
        </p:txBody>
      </p:sp>
      <p:sp>
        <p:nvSpPr>
          <p:cNvPr id="5" name="Rectangle 4">
            <a:extLst>
              <a:ext uri="{FF2B5EF4-FFF2-40B4-BE49-F238E27FC236}">
                <a16:creationId xmlns:a16="http://schemas.microsoft.com/office/drawing/2014/main" id="{E9618EBE-9F99-FF94-E19A-AAD2DC4F348D}"/>
              </a:ext>
            </a:extLst>
          </p:cNvPr>
          <p:cNvSpPr/>
          <p:nvPr/>
        </p:nvSpPr>
        <p:spPr>
          <a:xfrm>
            <a:off x="6096000" y="1185863"/>
            <a:ext cx="1860331" cy="414337"/>
          </a:xfrm>
          <a:prstGeom prst="rect">
            <a:avLst/>
          </a:prstGeom>
          <a:solidFill>
            <a:schemeClr val="accent4">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CE3F577-A2FE-675A-9907-5333D0993B18}"/>
              </a:ext>
            </a:extLst>
          </p:cNvPr>
          <p:cNvSpPr/>
          <p:nvPr/>
        </p:nvSpPr>
        <p:spPr>
          <a:xfrm>
            <a:off x="9369645" y="1149567"/>
            <a:ext cx="760194" cy="414337"/>
          </a:xfrm>
          <a:prstGeom prst="rect">
            <a:avLst/>
          </a:prstGeom>
          <a:solidFill>
            <a:schemeClr val="accent4">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4716077-2604-4A20-5C8B-0317F5B57021}"/>
              </a:ext>
            </a:extLst>
          </p:cNvPr>
          <p:cNvSpPr txBox="1"/>
          <p:nvPr/>
        </p:nvSpPr>
        <p:spPr>
          <a:xfrm>
            <a:off x="743038" y="3909849"/>
            <a:ext cx="2974428" cy="1200329"/>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txBody>
          <a:bodyPr wrap="square" rtlCol="0">
            <a:spAutoFit/>
          </a:bodyPr>
          <a:lstStyle/>
          <a:p>
            <a:r>
              <a:rPr lang="en-US" sz="3600" dirty="0"/>
              <a:t>Very Very Complicated!</a:t>
            </a:r>
          </a:p>
        </p:txBody>
      </p:sp>
    </p:spTree>
    <p:extLst>
      <p:ext uri="{BB962C8B-B14F-4D97-AF65-F5344CB8AC3E}">
        <p14:creationId xmlns:p14="http://schemas.microsoft.com/office/powerpoint/2010/main" val="1371242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A6904-03CE-A04F-188B-BBE3C936BADC}"/>
              </a:ext>
            </a:extLst>
          </p:cNvPr>
          <p:cNvSpPr>
            <a:spLocks noGrp="1"/>
          </p:cNvSpPr>
          <p:nvPr>
            <p:ph type="title"/>
          </p:nvPr>
        </p:nvSpPr>
        <p:spPr/>
        <p:txBody>
          <a:bodyPr>
            <a:normAutofit/>
          </a:bodyPr>
          <a:lstStyle/>
          <a:p>
            <a:pPr algn="ctr"/>
            <a:r>
              <a:rPr lang="en-US" sz="3600" b="1">
                <a:effectLst/>
                <a:latin typeface="Times New Roman" panose="02020603050405020304" pitchFamily="18" charset="0"/>
                <a:ea typeface="Times New Roman" panose="02020603050405020304" pitchFamily="18" charset="0"/>
              </a:rPr>
              <a:t>Challenges in AE analysis due to data complexity</a:t>
            </a:r>
            <a:r>
              <a:rPr lang="en-US" sz="3600" b="1">
                <a:effectLst/>
              </a:rPr>
              <a:t> </a:t>
            </a:r>
            <a:endParaRPr lang="en-US" sz="3600" b="1" dirty="0"/>
          </a:p>
        </p:txBody>
      </p:sp>
      <p:pic>
        <p:nvPicPr>
          <p:cNvPr id="4" name="Picture 3" descr="A picture containing chart&#10;&#10;Description automatically generated">
            <a:extLst>
              <a:ext uri="{FF2B5EF4-FFF2-40B4-BE49-F238E27FC236}">
                <a16:creationId xmlns:a16="http://schemas.microsoft.com/office/drawing/2014/main" id="{7BA7CD4D-6AAB-7584-E6B5-8214D5FB2474}"/>
              </a:ext>
            </a:extLst>
          </p:cNvPr>
          <p:cNvPicPr>
            <a:picLocks noChangeAspect="1"/>
          </p:cNvPicPr>
          <p:nvPr/>
        </p:nvPicPr>
        <p:blipFill>
          <a:blip r:embed="rId2"/>
          <a:stretch>
            <a:fillRect/>
          </a:stretch>
        </p:blipFill>
        <p:spPr>
          <a:xfrm>
            <a:off x="323850" y="2534284"/>
            <a:ext cx="5503039" cy="2934018"/>
          </a:xfrm>
          <a:prstGeom prst="rect">
            <a:avLst/>
          </a:prstGeom>
        </p:spPr>
      </p:pic>
      <p:pic>
        <p:nvPicPr>
          <p:cNvPr id="5" name="Picture 4" descr="Chart&#10;&#10;Description automatically generated">
            <a:extLst>
              <a:ext uri="{FF2B5EF4-FFF2-40B4-BE49-F238E27FC236}">
                <a16:creationId xmlns:a16="http://schemas.microsoft.com/office/drawing/2014/main" id="{6B10FC7C-3467-3F10-5C44-5B0D4A241918}"/>
              </a:ext>
            </a:extLst>
          </p:cNvPr>
          <p:cNvPicPr>
            <a:picLocks noChangeAspect="1"/>
          </p:cNvPicPr>
          <p:nvPr/>
        </p:nvPicPr>
        <p:blipFill>
          <a:blip r:embed="rId3"/>
          <a:stretch>
            <a:fillRect/>
          </a:stretch>
        </p:blipFill>
        <p:spPr>
          <a:xfrm>
            <a:off x="6070917" y="2455446"/>
            <a:ext cx="5797233" cy="3091693"/>
          </a:xfrm>
          <a:prstGeom prst="rect">
            <a:avLst/>
          </a:prstGeom>
        </p:spPr>
      </p:pic>
      <p:sp>
        <p:nvSpPr>
          <p:cNvPr id="7" name="TextBox 6">
            <a:extLst>
              <a:ext uri="{FF2B5EF4-FFF2-40B4-BE49-F238E27FC236}">
                <a16:creationId xmlns:a16="http://schemas.microsoft.com/office/drawing/2014/main" id="{86228527-C2D4-7429-EB59-504E445C69C1}"/>
              </a:ext>
            </a:extLst>
          </p:cNvPr>
          <p:cNvSpPr txBox="1"/>
          <p:nvPr/>
        </p:nvSpPr>
        <p:spPr>
          <a:xfrm>
            <a:off x="2243138" y="1888401"/>
            <a:ext cx="2000249" cy="461665"/>
          </a:xfrm>
          <a:prstGeom prst="rect">
            <a:avLst/>
          </a:prstGeom>
          <a:noFill/>
        </p:spPr>
        <p:txBody>
          <a:bodyPr wrap="square">
            <a:spAutoFit/>
          </a:bodyPr>
          <a:lstStyle/>
          <a:p>
            <a:pPr algn="ctr"/>
            <a:r>
              <a:rPr lang="en-US" sz="2400" b="1" dirty="0">
                <a:effectLst/>
                <a:latin typeface="Arial" panose="020B0604020202020204" pitchFamily="34" charset="0"/>
                <a:ea typeface="Times New Roman" panose="02020603050405020304" pitchFamily="18" charset="0"/>
              </a:rPr>
              <a:t>Patient A</a:t>
            </a:r>
            <a:r>
              <a:rPr lang="en-US" sz="2400" b="1" dirty="0">
                <a:effectLst/>
              </a:rPr>
              <a:t> </a:t>
            </a:r>
            <a:endParaRPr lang="en-US" sz="2400" b="1" dirty="0"/>
          </a:p>
        </p:txBody>
      </p:sp>
      <p:sp>
        <p:nvSpPr>
          <p:cNvPr id="8" name="TextBox 7">
            <a:extLst>
              <a:ext uri="{FF2B5EF4-FFF2-40B4-BE49-F238E27FC236}">
                <a16:creationId xmlns:a16="http://schemas.microsoft.com/office/drawing/2014/main" id="{C6E0D810-E5EF-8040-DE14-A32232B49A28}"/>
              </a:ext>
            </a:extLst>
          </p:cNvPr>
          <p:cNvSpPr txBox="1"/>
          <p:nvPr/>
        </p:nvSpPr>
        <p:spPr>
          <a:xfrm>
            <a:off x="8539163" y="1825635"/>
            <a:ext cx="2000249" cy="461665"/>
          </a:xfrm>
          <a:prstGeom prst="rect">
            <a:avLst/>
          </a:prstGeom>
          <a:noFill/>
        </p:spPr>
        <p:txBody>
          <a:bodyPr wrap="square">
            <a:spAutoFit/>
          </a:bodyPr>
          <a:lstStyle/>
          <a:p>
            <a:pPr algn="ctr"/>
            <a:r>
              <a:rPr lang="en-US" sz="2400" b="1" dirty="0">
                <a:effectLst/>
                <a:latin typeface="Arial" panose="020B0604020202020204" pitchFamily="34" charset="0"/>
                <a:ea typeface="Times New Roman" panose="02020603050405020304" pitchFamily="18" charset="0"/>
              </a:rPr>
              <a:t>Patient B</a:t>
            </a:r>
            <a:r>
              <a:rPr lang="en-US" sz="2400" b="1" dirty="0">
                <a:effectLst/>
              </a:rPr>
              <a:t> </a:t>
            </a:r>
            <a:endParaRPr lang="en-US" sz="2400" b="1" dirty="0"/>
          </a:p>
        </p:txBody>
      </p:sp>
      <p:sp>
        <p:nvSpPr>
          <p:cNvPr id="11" name="TextBox 10">
            <a:extLst>
              <a:ext uri="{FF2B5EF4-FFF2-40B4-BE49-F238E27FC236}">
                <a16:creationId xmlns:a16="http://schemas.microsoft.com/office/drawing/2014/main" id="{479C6382-5445-C837-0162-832AC796E5AC}"/>
              </a:ext>
            </a:extLst>
          </p:cNvPr>
          <p:cNvSpPr txBox="1"/>
          <p:nvPr/>
        </p:nvSpPr>
        <p:spPr>
          <a:xfrm>
            <a:off x="57152" y="5917269"/>
            <a:ext cx="12058651" cy="523220"/>
          </a:xfrm>
          <a:prstGeom prst="rect">
            <a:avLst/>
          </a:prstGeom>
          <a:solidFill>
            <a:schemeClr val="accent4">
              <a:lumMod val="20000"/>
              <a:lumOff val="80000"/>
            </a:schemeClr>
          </a:solidFill>
        </p:spPr>
        <p:txBody>
          <a:bodyPr wrap="square">
            <a:spAutoFit/>
          </a:bodyPr>
          <a:lstStyle/>
          <a:p>
            <a:pPr algn="ctr"/>
            <a:r>
              <a:rPr lang="en-US" sz="2800" dirty="0">
                <a:effectLst/>
                <a:latin typeface="Arial" panose="020B0604020202020204" pitchFamily="34" charset="0"/>
                <a:ea typeface="Times New Roman" panose="02020603050405020304" pitchFamily="18" charset="0"/>
              </a:rPr>
              <a:t>Issues: Duration, Recurrence,</a:t>
            </a:r>
            <a:r>
              <a:rPr lang="en-US" sz="2800" dirty="0">
                <a:latin typeface="Arial" panose="020B0604020202020204" pitchFamily="34" charset="0"/>
                <a:ea typeface="Times New Roman" panose="02020603050405020304" pitchFamily="18" charset="0"/>
              </a:rPr>
              <a:t> </a:t>
            </a:r>
            <a:r>
              <a:rPr lang="en-US" sz="2800" dirty="0">
                <a:effectLst/>
                <a:latin typeface="Arial" panose="020B0604020202020204" pitchFamily="34" charset="0"/>
                <a:ea typeface="Times New Roman" panose="02020603050405020304" pitchFamily="18" charset="0"/>
              </a:rPr>
              <a:t>Change of grade and treatment relatedness</a:t>
            </a:r>
            <a:endParaRPr lang="en-US" sz="2800" dirty="0"/>
          </a:p>
        </p:txBody>
      </p:sp>
    </p:spTree>
    <p:extLst>
      <p:ext uri="{BB962C8B-B14F-4D97-AF65-F5344CB8AC3E}">
        <p14:creationId xmlns:p14="http://schemas.microsoft.com/office/powerpoint/2010/main" val="324781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3FCD6-1F7A-4FD6-D8F7-C4AFED5B81D4}"/>
              </a:ext>
            </a:extLst>
          </p:cNvPr>
          <p:cNvSpPr>
            <a:spLocks noGrp="1"/>
          </p:cNvSpPr>
          <p:nvPr>
            <p:ph type="title"/>
          </p:nvPr>
        </p:nvSpPr>
        <p:spPr>
          <a:xfrm>
            <a:off x="838200" y="0"/>
            <a:ext cx="10515600" cy="1325563"/>
          </a:xfrm>
        </p:spPr>
        <p:txBody>
          <a:bodyPr/>
          <a:lstStyle/>
          <a:p>
            <a:pPr algn="ctr"/>
            <a:r>
              <a:rPr lang="en-US" b="1" dirty="0"/>
              <a:t>Existing Approaches</a:t>
            </a:r>
            <a:endParaRPr lang="en-US" dirty="0"/>
          </a:p>
        </p:txBody>
      </p:sp>
      <p:sp>
        <p:nvSpPr>
          <p:cNvPr id="3" name="Content Placeholder 2">
            <a:extLst>
              <a:ext uri="{FF2B5EF4-FFF2-40B4-BE49-F238E27FC236}">
                <a16:creationId xmlns:a16="http://schemas.microsoft.com/office/drawing/2014/main" id="{869B27B4-8F5D-3948-A39A-3F6178704182}"/>
              </a:ext>
            </a:extLst>
          </p:cNvPr>
          <p:cNvSpPr>
            <a:spLocks noGrp="1"/>
          </p:cNvSpPr>
          <p:nvPr>
            <p:ph idx="1"/>
          </p:nvPr>
        </p:nvSpPr>
        <p:spPr>
          <a:xfrm>
            <a:off x="838200" y="1257301"/>
            <a:ext cx="10515600" cy="5100638"/>
          </a:xfrm>
        </p:spPr>
        <p:txBody>
          <a:bodyPr>
            <a:noAutofit/>
          </a:bodyPr>
          <a:lstStyle/>
          <a:p>
            <a:r>
              <a:rPr kumimoji="0" lang="en-US" altLang="en-US" sz="2400" b="0" i="0" u="none" strike="noStrike" cap="none" normalizeH="0" baseline="0" dirty="0" err="1">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ToxT</a:t>
            </a:r>
            <a:r>
              <a:rPr kumimoji="0" lang="en-US" altLang="en-US" sz="2400" b="0" i="0" u="none" strike="noStrike" cap="none" normalizeH="0" baseline="0" dirty="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rPr>
              <a:t> approach: Incorporate the dimension of time into AE assessment to depict toxic effects. </a:t>
            </a:r>
          </a:p>
          <a:p>
            <a:pPr lvl="1"/>
            <a:r>
              <a:rPr lang="en-US" altLang="en-US" dirty="0">
                <a:solidFill>
                  <a:srgbClr val="212121"/>
                </a:solidFill>
                <a:latin typeface="Arial" panose="020B0604020202020204" pitchFamily="34" charset="0"/>
                <a:ea typeface="Times New Roman" panose="02020603050405020304" pitchFamily="18" charset="0"/>
                <a:cs typeface="Arial" panose="020B0604020202020204" pitchFamily="34" charset="0"/>
              </a:rPr>
              <a:t>Limitation: impractical </a:t>
            </a:r>
            <a:r>
              <a:rPr lang="en-US" dirty="0">
                <a:solidFill>
                  <a:srgbClr val="131413"/>
                </a:solidFill>
                <a:effectLst/>
                <a:latin typeface="Arial" panose="020B0604020202020204" pitchFamily="34" charset="0"/>
                <a:ea typeface="Calibri" panose="020F0502020204030204" pitchFamily="34" charset="0"/>
                <a:cs typeface="Arial" panose="020B0604020202020204" pitchFamily="34" charset="0"/>
              </a:rPr>
              <a:t>mean of AE grade</a:t>
            </a:r>
            <a:r>
              <a:rPr lang="en-US" dirty="0">
                <a:effectLst/>
                <a:latin typeface="Arial" panose="020B0604020202020204" pitchFamily="34" charset="0"/>
                <a:cs typeface="Arial" panose="020B0604020202020204" pitchFamily="34" charset="0"/>
              </a:rPr>
              <a:t> </a:t>
            </a:r>
            <a:r>
              <a:rPr lang="en-US" dirty="0">
                <a:solidFill>
                  <a:srgbClr val="212121"/>
                </a:solidFill>
                <a:latin typeface="Arial" panose="020B0604020202020204" pitchFamily="34" charset="0"/>
                <a:cs typeface="Arial" panose="020B0604020202020204" pitchFamily="34" charset="0"/>
              </a:rPr>
              <a:t>and fixed time point by drug cycle.</a:t>
            </a:r>
            <a:endParaRPr kumimoji="0" lang="en-US" altLang="en-US" b="0" i="0" u="none" strike="noStrike" cap="none" normalizeH="0" baseline="0" dirty="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endParaRPr>
          </a:p>
          <a:p>
            <a:r>
              <a:rPr lang="en-US" sz="2400" dirty="0">
                <a:solidFill>
                  <a:srgbClr val="212121"/>
                </a:solidFill>
                <a:effectLst/>
                <a:latin typeface="Arial" panose="020B0604020202020204" pitchFamily="34" charset="0"/>
                <a:ea typeface="Times New Roman" panose="02020603050405020304" pitchFamily="18" charset="0"/>
                <a:cs typeface="Arial" panose="020B0604020202020204" pitchFamily="34" charset="0"/>
              </a:rPr>
              <a:t>Q-</a:t>
            </a:r>
            <a:r>
              <a:rPr lang="en-US" sz="2400" dirty="0" err="1">
                <a:solidFill>
                  <a:srgbClr val="212121"/>
                </a:solidFill>
                <a:effectLst/>
                <a:latin typeface="Arial" panose="020B0604020202020204" pitchFamily="34" charset="0"/>
                <a:ea typeface="Times New Roman" panose="02020603050405020304" pitchFamily="18" charset="0"/>
                <a:cs typeface="Arial" panose="020B0604020202020204" pitchFamily="34" charset="0"/>
              </a:rPr>
              <a:t>TWiST</a:t>
            </a:r>
            <a:r>
              <a:rPr lang="en-US" sz="2400" dirty="0">
                <a:solidFill>
                  <a:srgbClr val="212121"/>
                </a:solidFill>
                <a:effectLst/>
                <a:latin typeface="Arial" panose="020B0604020202020204" pitchFamily="34" charset="0"/>
                <a:ea typeface="Times New Roman" panose="02020603050405020304" pitchFamily="18" charset="0"/>
                <a:cs typeface="Arial" panose="020B0604020202020204" pitchFamily="34" charset="0"/>
              </a:rPr>
              <a:t> approach: Analyze </a:t>
            </a:r>
            <a:r>
              <a:rPr lang="en-US" sz="24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quality adjusted time without symptoms or toxicity</a:t>
            </a:r>
            <a:r>
              <a:rPr lang="en-US" sz="2400" dirty="0">
                <a:solidFill>
                  <a:srgbClr val="212121"/>
                </a:solidFill>
                <a:latin typeface="Arial" panose="020B0604020202020204" pitchFamily="34" charset="0"/>
                <a:ea typeface="Times New Roman" panose="02020603050405020304" pitchFamily="18" charset="0"/>
                <a:cs typeface="Arial" panose="020B0604020202020204" pitchFamily="34" charset="0"/>
              </a:rPr>
              <a:t> by </a:t>
            </a:r>
            <a:r>
              <a:rPr lang="en-US" sz="2400" dirty="0">
                <a:solidFill>
                  <a:srgbClr val="212121"/>
                </a:solidFill>
                <a:effectLst/>
                <a:latin typeface="Arial" panose="020B0604020202020204" pitchFamily="34" charset="0"/>
                <a:ea typeface="Times New Roman" panose="02020603050405020304" pitchFamily="18" charset="0"/>
                <a:cs typeface="Arial" panose="020B0604020202020204" pitchFamily="34" charset="0"/>
              </a:rPr>
              <a:t>decomposing survival time into three health states: time with toxicity (TOX), time without toxicity, </a:t>
            </a:r>
            <a:r>
              <a:rPr lang="en-US" sz="2400" dirty="0">
                <a:solidFill>
                  <a:srgbClr val="131413"/>
                </a:solidFill>
                <a:effectLst/>
                <a:latin typeface="Arial" panose="020B0604020202020204" pitchFamily="34" charset="0"/>
                <a:ea typeface="Calibri" panose="020F0502020204030204" pitchFamily="34" charset="0"/>
                <a:cs typeface="Arial" panose="020B0604020202020204" pitchFamily="34" charset="0"/>
              </a:rPr>
              <a:t>relapse, or progression</a:t>
            </a:r>
            <a:r>
              <a:rPr lang="en-US" sz="2400" dirty="0">
                <a:solidFill>
                  <a:srgbClr val="212121"/>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212121"/>
                </a:solidFill>
                <a:effectLst/>
                <a:latin typeface="Arial" panose="020B0604020202020204" pitchFamily="34" charset="0"/>
                <a:ea typeface="Times New Roman" panose="02020603050405020304" pitchFamily="18" charset="0"/>
                <a:cs typeface="Arial" panose="020B0604020202020204" pitchFamily="34" charset="0"/>
              </a:rPr>
              <a:t>TWiST</a:t>
            </a:r>
            <a:r>
              <a:rPr lang="en-US" sz="2400" dirty="0">
                <a:solidFill>
                  <a:srgbClr val="212121"/>
                </a:solidFill>
                <a:effectLst/>
                <a:latin typeface="Arial" panose="020B0604020202020204" pitchFamily="34" charset="0"/>
                <a:ea typeface="Times New Roman" panose="02020603050405020304" pitchFamily="18" charset="0"/>
                <a:cs typeface="Arial" panose="020B0604020202020204" pitchFamily="34" charset="0"/>
              </a:rPr>
              <a:t>), and time after tumor progression or relapse until death (REL), and then uses a weighted average of the three health states to form the Q-</a:t>
            </a:r>
            <a:r>
              <a:rPr lang="en-US" sz="2400" dirty="0" err="1">
                <a:solidFill>
                  <a:srgbClr val="212121"/>
                </a:solidFill>
                <a:effectLst/>
                <a:latin typeface="Arial" panose="020B0604020202020204" pitchFamily="34" charset="0"/>
                <a:ea typeface="Times New Roman" panose="02020603050405020304" pitchFamily="18" charset="0"/>
                <a:cs typeface="Arial" panose="020B0604020202020204" pitchFamily="34" charset="0"/>
              </a:rPr>
              <a:t>TWiST</a:t>
            </a:r>
            <a:r>
              <a:rPr lang="en-US" sz="2400" dirty="0">
                <a:solidFill>
                  <a:srgbClr val="212121"/>
                </a:solidFill>
                <a:effectLst/>
                <a:latin typeface="Arial" panose="020B0604020202020204" pitchFamily="34" charset="0"/>
                <a:ea typeface="Times New Roman" panose="02020603050405020304" pitchFamily="18" charset="0"/>
                <a:cs typeface="Arial" panose="020B0604020202020204" pitchFamily="34" charset="0"/>
              </a:rPr>
              <a:t> score.</a:t>
            </a:r>
            <a:r>
              <a:rPr lang="en-US" sz="2400" dirty="0">
                <a:effectLst/>
                <a:latin typeface="Arial" panose="020B0604020202020204" pitchFamily="34" charset="0"/>
                <a:cs typeface="Arial" panose="020B0604020202020204" pitchFamily="34" charset="0"/>
              </a:rPr>
              <a:t> </a:t>
            </a:r>
          </a:p>
          <a:p>
            <a:pPr lvl="1"/>
            <a:r>
              <a:rPr lang="en-US" altLang="en-US" dirty="0">
                <a:solidFill>
                  <a:srgbClr val="212121"/>
                </a:solidFill>
                <a:latin typeface="Arial" panose="020B0604020202020204" pitchFamily="34" charset="0"/>
                <a:ea typeface="Times New Roman" panose="02020603050405020304" pitchFamily="18" charset="0"/>
                <a:cs typeface="Arial" panose="020B0604020202020204" pitchFamily="34" charset="0"/>
              </a:rPr>
              <a:t>Limitation: </a:t>
            </a:r>
            <a:r>
              <a:rPr lang="en-US" dirty="0">
                <a:solidFill>
                  <a:srgbClr val="212121"/>
                </a:solidFill>
                <a:effectLst/>
                <a:latin typeface="Arial" panose="020B0604020202020204" pitchFamily="34" charset="0"/>
                <a:ea typeface="Times New Roman" panose="02020603050405020304" pitchFamily="18" charset="0"/>
                <a:cs typeface="Arial" panose="020B0604020202020204" pitchFamily="34" charset="0"/>
              </a:rPr>
              <a:t>dependency of utility weights and inability in individual AE analysis.</a:t>
            </a:r>
            <a:r>
              <a:rPr lang="en-US" dirty="0">
                <a:effectLst/>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r>
              <a:rPr lang="en-US" sz="2400" dirty="0">
                <a:effectLst/>
                <a:latin typeface="Arial" panose="020B0604020202020204" pitchFamily="34" charset="0"/>
                <a:ea typeface="Times New Roman" panose="02020603050405020304" pitchFamily="18" charset="0"/>
                <a:cs typeface="Arial" panose="020B0604020202020204" pitchFamily="34" charset="0"/>
              </a:rPr>
              <a:t>Generalized log-rank test: Use mean frequency function to </a:t>
            </a:r>
            <a:r>
              <a:rPr lang="en-US" sz="2400" dirty="0">
                <a:effectLst/>
                <a:latin typeface="Arial" panose="020B0604020202020204" pitchFamily="34" charset="0"/>
                <a:ea typeface="Calibri" panose="020F0502020204030204" pitchFamily="34" charset="0"/>
                <a:cs typeface="Arial" panose="020B0604020202020204" pitchFamily="34" charset="0"/>
              </a:rPr>
              <a:t>compare recurrent AE events.</a:t>
            </a:r>
          </a:p>
          <a:p>
            <a:pPr lvl="1"/>
            <a:r>
              <a:rPr lang="en-US" altLang="en-US" dirty="0">
                <a:solidFill>
                  <a:srgbClr val="212121"/>
                </a:solidFill>
                <a:latin typeface="Arial" panose="020B0604020202020204" pitchFamily="34" charset="0"/>
                <a:ea typeface="Times New Roman" panose="02020603050405020304" pitchFamily="18" charset="0"/>
                <a:cs typeface="Arial" panose="020B0604020202020204" pitchFamily="34" charset="0"/>
              </a:rPr>
              <a:t>Limitation: lack of consideration of AE duration</a:t>
            </a:r>
            <a:endParaRPr kumimoji="0" lang="en-US" altLang="en-US" b="0" i="0" u="none" strike="noStrike" cap="none" normalizeH="0" baseline="0" dirty="0">
              <a:ln>
                <a:noFill/>
              </a:ln>
              <a:solidFill>
                <a:srgbClr val="212121"/>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9347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77A5-5E34-3649-AF55-8FE00F371D0E}"/>
              </a:ext>
            </a:extLst>
          </p:cNvPr>
          <p:cNvSpPr>
            <a:spLocks noGrp="1"/>
          </p:cNvSpPr>
          <p:nvPr>
            <p:ph type="title"/>
          </p:nvPr>
        </p:nvSpPr>
        <p:spPr>
          <a:xfrm>
            <a:off x="245733" y="187322"/>
            <a:ext cx="4110730" cy="1622321"/>
          </a:xfrm>
        </p:spPr>
        <p:txBody>
          <a:bodyPr>
            <a:normAutofit/>
          </a:bodyPr>
          <a:lstStyle/>
          <a:p>
            <a:r>
              <a:rPr lang="en-US" sz="3400" dirty="0"/>
              <a:t>Potential AE clinical Makers</a:t>
            </a:r>
          </a:p>
        </p:txBody>
      </p:sp>
      <p:sp>
        <p:nvSpPr>
          <p:cNvPr id="3" name="Content Placeholder 2">
            <a:extLst>
              <a:ext uri="{FF2B5EF4-FFF2-40B4-BE49-F238E27FC236}">
                <a16:creationId xmlns:a16="http://schemas.microsoft.com/office/drawing/2014/main" id="{FA93E089-413C-4D48-90BB-8F1F38AFF112}"/>
              </a:ext>
            </a:extLst>
          </p:cNvPr>
          <p:cNvSpPr>
            <a:spLocks noGrp="1"/>
          </p:cNvSpPr>
          <p:nvPr>
            <p:ph idx="1"/>
          </p:nvPr>
        </p:nvSpPr>
        <p:spPr>
          <a:xfrm>
            <a:off x="245732" y="1996965"/>
            <a:ext cx="4393324" cy="4582511"/>
          </a:xfrm>
        </p:spPr>
        <p:txBody>
          <a:bodyPr>
            <a:noAutofit/>
          </a:bodyPr>
          <a:lstStyle/>
          <a:p>
            <a:r>
              <a:rPr lang="en-US" sz="2400" dirty="0"/>
              <a:t>Any grade AE</a:t>
            </a:r>
          </a:p>
          <a:p>
            <a:r>
              <a:rPr lang="en-US" sz="2400" dirty="0"/>
              <a:t>Low grade AE (grade 1-2)</a:t>
            </a:r>
          </a:p>
          <a:p>
            <a:r>
              <a:rPr lang="en-US" sz="2400" dirty="0"/>
              <a:t>High grade AE (grade 3-5)</a:t>
            </a:r>
          </a:p>
          <a:p>
            <a:r>
              <a:rPr lang="en-US" sz="2400" dirty="0"/>
              <a:t>Any treatment related grade AE</a:t>
            </a:r>
          </a:p>
          <a:p>
            <a:r>
              <a:rPr lang="en-US" sz="2400" dirty="0"/>
              <a:t>Treatment related low grade AE</a:t>
            </a:r>
          </a:p>
          <a:p>
            <a:r>
              <a:rPr lang="en-US" sz="2400" dirty="0"/>
              <a:t>Treatment related high grade AE</a:t>
            </a:r>
          </a:p>
          <a:p>
            <a:r>
              <a:rPr lang="en-US" sz="2400" dirty="0"/>
              <a:t>Frequency of AE</a:t>
            </a:r>
          </a:p>
          <a:p>
            <a:r>
              <a:rPr lang="en-US" sz="2400" dirty="0"/>
              <a:t>Duration of AE</a:t>
            </a:r>
          </a:p>
          <a:p>
            <a:r>
              <a:rPr lang="en-US" sz="2400" dirty="0"/>
              <a:t>….</a:t>
            </a:r>
          </a:p>
        </p:txBody>
      </p:sp>
      <p:pic>
        <p:nvPicPr>
          <p:cNvPr id="5" name="Picture 4" descr="A picture containing chart&#10;&#10;Description automatically generated">
            <a:extLst>
              <a:ext uri="{FF2B5EF4-FFF2-40B4-BE49-F238E27FC236}">
                <a16:creationId xmlns:a16="http://schemas.microsoft.com/office/drawing/2014/main" id="{D5D372BB-2242-0500-0363-739C25C89FB2}"/>
              </a:ext>
            </a:extLst>
          </p:cNvPr>
          <p:cNvPicPr>
            <a:picLocks noChangeAspect="1"/>
          </p:cNvPicPr>
          <p:nvPr/>
        </p:nvPicPr>
        <p:blipFill>
          <a:blip r:embed="rId2"/>
          <a:stretch>
            <a:fillRect/>
          </a:stretch>
        </p:blipFill>
        <p:spPr>
          <a:xfrm>
            <a:off x="5281022" y="1563877"/>
            <a:ext cx="6269011" cy="3342406"/>
          </a:xfrm>
          <a:prstGeom prst="rect">
            <a:avLst/>
          </a:prstGeom>
        </p:spPr>
      </p:pic>
    </p:spTree>
    <p:extLst>
      <p:ext uri="{BB962C8B-B14F-4D97-AF65-F5344CB8AC3E}">
        <p14:creationId xmlns:p14="http://schemas.microsoft.com/office/powerpoint/2010/main" val="463815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F6EE-8650-BF33-3974-F3C988753467}"/>
              </a:ext>
            </a:extLst>
          </p:cNvPr>
          <p:cNvSpPr>
            <a:spLocks noGrp="1"/>
          </p:cNvSpPr>
          <p:nvPr>
            <p:ph type="title"/>
          </p:nvPr>
        </p:nvSpPr>
        <p:spPr/>
        <p:txBody>
          <a:bodyPr/>
          <a:lstStyle/>
          <a:p>
            <a:pPr algn="ctr"/>
            <a:r>
              <a:rPr lang="en-US" b="1" dirty="0"/>
              <a:t>Our Unique Framework of AE Analysis</a:t>
            </a:r>
          </a:p>
        </p:txBody>
      </p:sp>
      <p:sp>
        <p:nvSpPr>
          <p:cNvPr id="3" name="Content Placeholder 2">
            <a:extLst>
              <a:ext uri="{FF2B5EF4-FFF2-40B4-BE49-F238E27FC236}">
                <a16:creationId xmlns:a16="http://schemas.microsoft.com/office/drawing/2014/main" id="{C58484B7-A2DB-E104-A5AD-8088ED245F7A}"/>
              </a:ext>
            </a:extLst>
          </p:cNvPr>
          <p:cNvSpPr>
            <a:spLocks noGrp="1"/>
          </p:cNvSpPr>
          <p:nvPr>
            <p:ph idx="1"/>
          </p:nvPr>
        </p:nvSpPr>
        <p:spPr/>
        <p:txBody>
          <a:bodyPr>
            <a:normAutofit/>
          </a:bodyPr>
          <a:lstStyle/>
          <a:p>
            <a:r>
              <a:rPr lang="en-US" sz="2400" b="1" u="sng" dirty="0">
                <a:solidFill>
                  <a:srgbClr val="FF0000"/>
                </a:solidFill>
                <a:effectLst/>
                <a:latin typeface="Arial" panose="020B0604020202020204" pitchFamily="34" charset="0"/>
                <a:ea typeface="Times New Roman" panose="02020603050405020304" pitchFamily="18" charset="0"/>
              </a:rPr>
              <a:t>Utilization of AE parameters </a:t>
            </a:r>
            <a:r>
              <a:rPr lang="en-US" sz="2400" dirty="0">
                <a:effectLst/>
                <a:latin typeface="Arial" panose="020B0604020202020204" pitchFamily="34" charset="0"/>
                <a:ea typeface="Times New Roman" panose="02020603050405020304" pitchFamily="18" charset="0"/>
              </a:rPr>
              <a:t>to derive AE biomarkers by toxicity severity level (grade), treatment relatedness, AE occurrence, frequency, and duration. </a:t>
            </a:r>
          </a:p>
          <a:p>
            <a:r>
              <a:rPr lang="en-US" sz="2400" b="1" u="sng" dirty="0">
                <a:solidFill>
                  <a:srgbClr val="FF0000"/>
                </a:solidFill>
                <a:latin typeface="Arial" panose="020B0604020202020204" pitchFamily="34" charset="0"/>
                <a:ea typeface="Times New Roman" panose="02020603050405020304" pitchFamily="18" charset="0"/>
              </a:rPr>
              <a:t>Comprehensive analysis</a:t>
            </a:r>
            <a:r>
              <a:rPr lang="en-US" sz="2400" dirty="0">
                <a:latin typeface="Arial" panose="020B0604020202020204" pitchFamily="34" charset="0"/>
                <a:ea typeface="Times New Roman" panose="02020603050405020304" pitchFamily="18" charset="0"/>
              </a:rPr>
              <a:t> </a:t>
            </a:r>
            <a:r>
              <a:rPr lang="en-US" sz="2400" dirty="0">
                <a:effectLst/>
                <a:latin typeface="Arial" panose="020B0604020202020204" pitchFamily="34" charset="0"/>
                <a:ea typeface="Times New Roman" panose="02020603050405020304" pitchFamily="18" charset="0"/>
              </a:rPr>
              <a:t>of AE-derived biomarkers from overall AE, toxicity category, down to individual AE. </a:t>
            </a:r>
          </a:p>
          <a:p>
            <a:r>
              <a:rPr lang="en-US" sz="2400" b="1" u="sng" dirty="0">
                <a:solidFill>
                  <a:srgbClr val="FF0000"/>
                </a:solidFill>
                <a:effectLst/>
                <a:latin typeface="Arial" panose="020B0604020202020204" pitchFamily="34" charset="0"/>
                <a:ea typeface="Times New Roman" panose="02020603050405020304" pitchFamily="18" charset="0"/>
              </a:rPr>
              <a:t>Landmark analysis </a:t>
            </a:r>
            <a:r>
              <a:rPr lang="en-US" sz="2400" dirty="0">
                <a:effectLst/>
                <a:latin typeface="Arial" panose="020B0604020202020204" pitchFamily="34" charset="0"/>
                <a:ea typeface="Times New Roman" panose="02020603050405020304" pitchFamily="18" charset="0"/>
              </a:rPr>
              <a:t>at day 30 from initial treatment date for </a:t>
            </a:r>
            <a:r>
              <a:rPr lang="en-US" sz="2400" b="1" u="sng" dirty="0">
                <a:solidFill>
                  <a:srgbClr val="FF0000"/>
                </a:solidFill>
                <a:effectLst/>
                <a:latin typeface="Arial" panose="020B0604020202020204" pitchFamily="34" charset="0"/>
                <a:ea typeface="Times New Roman" panose="02020603050405020304" pitchFamily="18" charset="0"/>
              </a:rPr>
              <a:t>early AE biomarkers. </a:t>
            </a:r>
          </a:p>
          <a:p>
            <a:r>
              <a:rPr lang="en-US" sz="2400" b="1" u="sng" dirty="0">
                <a:solidFill>
                  <a:srgbClr val="FF0000"/>
                </a:solidFill>
                <a:effectLst/>
                <a:latin typeface="Arial" panose="020B0604020202020204" pitchFamily="34" charset="0"/>
                <a:ea typeface="Times New Roman" panose="02020603050405020304" pitchFamily="18" charset="0"/>
              </a:rPr>
              <a:t>Informati</a:t>
            </a:r>
            <a:r>
              <a:rPr lang="en-US" sz="2400" b="1" u="sng" dirty="0">
                <a:solidFill>
                  <a:srgbClr val="FF0000"/>
                </a:solidFill>
                <a:latin typeface="Arial" panose="020B0604020202020204" pitchFamily="34" charset="0"/>
                <a:ea typeface="Times New Roman" panose="02020603050405020304" pitchFamily="18" charset="0"/>
              </a:rPr>
              <a:t>ve analysis components</a:t>
            </a:r>
            <a:r>
              <a:rPr lang="en-US" sz="2400" dirty="0">
                <a:latin typeface="Arial" panose="020B0604020202020204" pitchFamily="34" charset="0"/>
                <a:ea typeface="Times New Roman" panose="02020603050405020304" pitchFamily="18" charset="0"/>
              </a:rPr>
              <a:t> including survival plot and boxplot for each AE-derived biomarker, summary plots of effect size and p value for all </a:t>
            </a:r>
            <a:r>
              <a:rPr lang="en-US" sz="2400" dirty="0">
                <a:effectLst/>
                <a:latin typeface="Arial" panose="020B0604020202020204" pitchFamily="34" charset="0"/>
                <a:ea typeface="Times New Roman" panose="02020603050405020304" pitchFamily="18" charset="0"/>
              </a:rPr>
              <a:t>AE-derived biomarkers in an AE, summary tables for significant AEs.  </a:t>
            </a:r>
          </a:p>
          <a:p>
            <a:endParaRPr lang="en-US" sz="24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35990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B6673-B6DD-46DB-AD5C-6FDF01B17AB6}"/>
              </a:ext>
            </a:extLst>
          </p:cNvPr>
          <p:cNvSpPr>
            <a:spLocks noGrp="1"/>
          </p:cNvSpPr>
          <p:nvPr>
            <p:ph type="title"/>
          </p:nvPr>
        </p:nvSpPr>
        <p:spPr>
          <a:xfrm>
            <a:off x="0" y="0"/>
            <a:ext cx="12192000" cy="1388303"/>
          </a:xfrm>
          <a:solidFill>
            <a:schemeClr val="accent6">
              <a:lumMod val="20000"/>
              <a:lumOff val="80000"/>
            </a:schemeClr>
          </a:solidFill>
        </p:spPr>
        <p:txBody>
          <a:bodyPr>
            <a:noAutofit/>
          </a:bodyPr>
          <a:lstStyle/>
          <a:p>
            <a:pPr algn="ctr">
              <a:lnSpc>
                <a:spcPct val="150000"/>
              </a:lnSpc>
              <a:spcBef>
                <a:spcPts val="1800"/>
              </a:spcBef>
              <a:spcAft>
                <a:spcPts val="1200"/>
              </a:spcAft>
            </a:pPr>
            <a:r>
              <a:rPr lang="en-US" sz="3200" b="1" dirty="0"/>
              <a:t>Integration of AE Parameters</a:t>
            </a:r>
            <a:br>
              <a:rPr lang="en-US" sz="3200" b="1" u="sng" dirty="0"/>
            </a:br>
            <a:r>
              <a:rPr lang="en-US" sz="3200" b="1" u="sng" dirty="0"/>
              <a:t>AE-Derived Biomarker</a:t>
            </a:r>
            <a:endParaRPr lang="en-US" sz="3200" b="1" dirty="0">
              <a:solidFill>
                <a:schemeClr val="bg1"/>
              </a:solidFill>
            </a:endParaRPr>
          </a:p>
        </p:txBody>
      </p:sp>
      <p:graphicFrame>
        <p:nvGraphicFramePr>
          <p:cNvPr id="4" name="Content Placeholder 3">
            <a:extLst>
              <a:ext uri="{FF2B5EF4-FFF2-40B4-BE49-F238E27FC236}">
                <a16:creationId xmlns:a16="http://schemas.microsoft.com/office/drawing/2014/main" id="{65E0F094-E989-38A6-F7BC-9ED3A91F1D51}"/>
              </a:ext>
            </a:extLst>
          </p:cNvPr>
          <p:cNvGraphicFramePr>
            <a:graphicFrameLocks noGrp="1"/>
          </p:cNvGraphicFramePr>
          <p:nvPr>
            <p:ph idx="1"/>
          </p:nvPr>
        </p:nvGraphicFramePr>
        <p:xfrm>
          <a:off x="147145" y="1575077"/>
          <a:ext cx="11548144" cy="5120640"/>
        </p:xfrm>
        <a:graphic>
          <a:graphicData uri="http://schemas.openxmlformats.org/drawingml/2006/table">
            <a:tbl>
              <a:tblPr firstRow="1" firstCol="1" bandRow="1">
                <a:tableStyleId>{5C22544A-7EE6-4342-B048-85BDC9FD1C3A}</a:tableStyleId>
              </a:tblPr>
              <a:tblGrid>
                <a:gridCol w="1019503">
                  <a:extLst>
                    <a:ext uri="{9D8B030D-6E8A-4147-A177-3AD203B41FA5}">
                      <a16:colId xmlns:a16="http://schemas.microsoft.com/office/drawing/2014/main" val="1609118552"/>
                    </a:ext>
                  </a:extLst>
                </a:gridCol>
                <a:gridCol w="2681825">
                  <a:extLst>
                    <a:ext uri="{9D8B030D-6E8A-4147-A177-3AD203B41FA5}">
                      <a16:colId xmlns:a16="http://schemas.microsoft.com/office/drawing/2014/main" val="289587279"/>
                    </a:ext>
                  </a:extLst>
                </a:gridCol>
                <a:gridCol w="1879136">
                  <a:extLst>
                    <a:ext uri="{9D8B030D-6E8A-4147-A177-3AD203B41FA5}">
                      <a16:colId xmlns:a16="http://schemas.microsoft.com/office/drawing/2014/main" val="750790204"/>
                    </a:ext>
                  </a:extLst>
                </a:gridCol>
                <a:gridCol w="2277741">
                  <a:extLst>
                    <a:ext uri="{9D8B030D-6E8A-4147-A177-3AD203B41FA5}">
                      <a16:colId xmlns:a16="http://schemas.microsoft.com/office/drawing/2014/main" val="2699149937"/>
                    </a:ext>
                  </a:extLst>
                </a:gridCol>
                <a:gridCol w="1845332">
                  <a:extLst>
                    <a:ext uri="{9D8B030D-6E8A-4147-A177-3AD203B41FA5}">
                      <a16:colId xmlns:a16="http://schemas.microsoft.com/office/drawing/2014/main" val="4273736013"/>
                    </a:ext>
                  </a:extLst>
                </a:gridCol>
                <a:gridCol w="1844607">
                  <a:extLst>
                    <a:ext uri="{9D8B030D-6E8A-4147-A177-3AD203B41FA5}">
                      <a16:colId xmlns:a16="http://schemas.microsoft.com/office/drawing/2014/main" val="347333716"/>
                    </a:ext>
                  </a:extLst>
                </a:gridCol>
              </a:tblGrid>
              <a:tr h="289103">
                <a:tc gridSpan="6">
                  <a:txBody>
                    <a:bodyPr/>
                    <a:lstStyle/>
                    <a:p>
                      <a:pPr marL="0" marR="0" algn="ctr">
                        <a:spcBef>
                          <a:spcPts val="0"/>
                        </a:spcBef>
                        <a:spcAft>
                          <a:spcPts val="0"/>
                        </a:spcAft>
                      </a:pPr>
                      <a:r>
                        <a:rPr lang="en-US" sz="2400" u="sng" dirty="0">
                          <a:effectLst/>
                        </a:rPr>
                        <a:t>AE-derived biomarkers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64342849"/>
                  </a:ext>
                </a:extLst>
              </a:tr>
              <a:tr h="289103">
                <a:tc rowSpan="2" gridSpan="2">
                  <a:txBody>
                    <a:bodyPr/>
                    <a:lstStyle/>
                    <a:p>
                      <a:pPr marL="0" marR="0">
                        <a:spcBef>
                          <a:spcPts val="0"/>
                        </a:spcBef>
                        <a:spcAft>
                          <a:spcPts val="0"/>
                        </a:spcAft>
                      </a:pPr>
                      <a:r>
                        <a:rPr lang="en-US" sz="2400">
                          <a:effectLst/>
                        </a:rPr>
                        <a:t>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rowSpan="2" hMerge="1">
                  <a:txBody>
                    <a:bodyPr/>
                    <a:lstStyle/>
                    <a:p>
                      <a:endParaRPr lang="en-US"/>
                    </a:p>
                  </a:txBody>
                  <a:tcPr/>
                </a:tc>
                <a:tc gridSpan="4">
                  <a:txBody>
                    <a:bodyPr/>
                    <a:lstStyle/>
                    <a:p>
                      <a:pPr marL="0" marR="0" algn="ctr">
                        <a:spcBef>
                          <a:spcPts val="0"/>
                        </a:spcBef>
                        <a:spcAft>
                          <a:spcPts val="0"/>
                        </a:spcAft>
                      </a:pPr>
                      <a:r>
                        <a:rPr lang="en-US" sz="2400">
                          <a:effectLst/>
                        </a:rPr>
                        <a:t>Measurement type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441643"/>
                  </a:ext>
                </a:extLst>
              </a:tr>
              <a:tr h="522251">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r>
                        <a:rPr lang="en-US" sz="2400" dirty="0">
                          <a:effectLst/>
                        </a:rPr>
                        <a:t>Occurrence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dirty="0">
                          <a:effectLst/>
                        </a:rPr>
                        <a:t>Sum of </a:t>
                      </a:r>
                    </a:p>
                    <a:p>
                      <a:pPr marL="0" marR="0" algn="ctr">
                        <a:spcBef>
                          <a:spcPts val="0"/>
                        </a:spcBef>
                        <a:spcAft>
                          <a:spcPts val="0"/>
                        </a:spcAft>
                      </a:pPr>
                      <a:r>
                        <a:rPr lang="en-US" sz="2400" dirty="0">
                          <a:effectLst/>
                        </a:rPr>
                        <a:t>all unique AEs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dirty="0">
                          <a:effectLst/>
                        </a:rPr>
                        <a:t>Sum of </a:t>
                      </a:r>
                    </a:p>
                    <a:p>
                      <a:pPr marL="0" marR="0" algn="ctr">
                        <a:spcBef>
                          <a:spcPts val="0"/>
                        </a:spcBef>
                        <a:spcAft>
                          <a:spcPts val="0"/>
                        </a:spcAft>
                      </a:pPr>
                      <a:r>
                        <a:rPr lang="en-US" sz="2400" dirty="0">
                          <a:effectLst/>
                        </a:rPr>
                        <a:t>all AEs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dirty="0">
                          <a:effectLst/>
                        </a:rPr>
                        <a:t>Sum of all AE duration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extLst>
                  <a:ext uri="{0D108BD9-81ED-4DB2-BD59-A6C34878D82A}">
                    <a16:rowId xmlns:a16="http://schemas.microsoft.com/office/drawing/2014/main" val="2145372231"/>
                  </a:ext>
                </a:extLst>
              </a:tr>
              <a:tr h="289103">
                <a:tc rowSpan="6">
                  <a:txBody>
                    <a:bodyPr/>
                    <a:lstStyle/>
                    <a:p>
                      <a:pPr marL="0" marR="0">
                        <a:spcBef>
                          <a:spcPts val="0"/>
                        </a:spcBef>
                        <a:spcAft>
                          <a:spcPts val="0"/>
                        </a:spcAft>
                      </a:pPr>
                      <a:r>
                        <a:rPr lang="en-US" sz="2400">
                          <a:effectLst/>
                        </a:rPr>
                        <a:t>Grade type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spcBef>
                          <a:spcPts val="0"/>
                        </a:spcBef>
                        <a:spcAft>
                          <a:spcPts val="0"/>
                        </a:spcAft>
                      </a:pPr>
                      <a:r>
                        <a:rPr lang="en-US" sz="2400">
                          <a:effectLst/>
                        </a:rPr>
                        <a:t>Any grade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dirty="0">
                          <a:effectLst/>
                        </a:rPr>
                        <a:t>x</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dirty="0">
                          <a:effectLst/>
                        </a:rPr>
                        <a:t>x</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dirty="0">
                          <a:effectLst/>
                        </a:rPr>
                        <a:t>x</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a:effectLst/>
                        </a:rPr>
                        <a:t>x</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extLst>
                  <a:ext uri="{0D108BD9-81ED-4DB2-BD59-A6C34878D82A}">
                    <a16:rowId xmlns:a16="http://schemas.microsoft.com/office/drawing/2014/main" val="3598409395"/>
                  </a:ext>
                </a:extLst>
              </a:tr>
              <a:tr h="289103">
                <a:tc vMerge="1">
                  <a:txBody>
                    <a:bodyPr/>
                    <a:lstStyle/>
                    <a:p>
                      <a:endParaRPr lang="en-US"/>
                    </a:p>
                  </a:txBody>
                  <a:tcPr/>
                </a:tc>
                <a:tc>
                  <a:txBody>
                    <a:bodyPr/>
                    <a:lstStyle/>
                    <a:p>
                      <a:pPr marL="0" marR="0">
                        <a:spcBef>
                          <a:spcPts val="0"/>
                        </a:spcBef>
                        <a:spcAft>
                          <a:spcPts val="0"/>
                        </a:spcAft>
                      </a:pPr>
                      <a:r>
                        <a:rPr lang="en-US" sz="2400">
                          <a:effectLst/>
                        </a:rPr>
                        <a:t>Any treatment related grades</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dirty="0">
                          <a:effectLst/>
                        </a:rPr>
                        <a:t>x</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dirty="0">
                          <a:effectLst/>
                        </a:rPr>
                        <a:t>x</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dirty="0">
                          <a:effectLst/>
                        </a:rPr>
                        <a:t>x</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a:effectLst/>
                        </a:rPr>
                        <a:t>x</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extLst>
                  <a:ext uri="{0D108BD9-81ED-4DB2-BD59-A6C34878D82A}">
                    <a16:rowId xmlns:a16="http://schemas.microsoft.com/office/drawing/2014/main" val="1438974388"/>
                  </a:ext>
                </a:extLst>
              </a:tr>
              <a:tr h="289103">
                <a:tc vMerge="1">
                  <a:txBody>
                    <a:bodyPr/>
                    <a:lstStyle/>
                    <a:p>
                      <a:endParaRPr lang="en-US"/>
                    </a:p>
                  </a:txBody>
                  <a:tcPr/>
                </a:tc>
                <a:tc>
                  <a:txBody>
                    <a:bodyPr/>
                    <a:lstStyle/>
                    <a:p>
                      <a:pPr marL="0" marR="0">
                        <a:spcBef>
                          <a:spcPts val="0"/>
                        </a:spcBef>
                        <a:spcAft>
                          <a:spcPts val="0"/>
                        </a:spcAft>
                      </a:pPr>
                      <a:r>
                        <a:rPr lang="en-US" sz="2400">
                          <a:effectLst/>
                        </a:rPr>
                        <a:t>Low-grade (1 or 2)</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dirty="0">
                          <a:effectLst/>
                        </a:rPr>
                        <a:t>x</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dirty="0">
                          <a:effectLst/>
                        </a:rPr>
                        <a:t>x</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dirty="0">
                          <a:effectLst/>
                        </a:rPr>
                        <a:t>x</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a:effectLst/>
                        </a:rPr>
                        <a:t>x</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extLst>
                  <a:ext uri="{0D108BD9-81ED-4DB2-BD59-A6C34878D82A}">
                    <a16:rowId xmlns:a16="http://schemas.microsoft.com/office/drawing/2014/main" val="3589619950"/>
                  </a:ext>
                </a:extLst>
              </a:tr>
              <a:tr h="289103">
                <a:tc vMerge="1">
                  <a:txBody>
                    <a:bodyPr/>
                    <a:lstStyle/>
                    <a:p>
                      <a:endParaRPr lang="en-US"/>
                    </a:p>
                  </a:txBody>
                  <a:tcPr/>
                </a:tc>
                <a:tc>
                  <a:txBody>
                    <a:bodyPr/>
                    <a:lstStyle/>
                    <a:p>
                      <a:pPr marL="0" marR="0">
                        <a:spcBef>
                          <a:spcPts val="0"/>
                        </a:spcBef>
                        <a:spcAft>
                          <a:spcPts val="0"/>
                        </a:spcAft>
                      </a:pPr>
                      <a:r>
                        <a:rPr lang="en-US" sz="2400">
                          <a:effectLst/>
                        </a:rPr>
                        <a:t>Treatment related low-grade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dirty="0">
                          <a:effectLst/>
                        </a:rPr>
                        <a:t>x</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dirty="0">
                          <a:effectLst/>
                        </a:rPr>
                        <a:t>x</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dirty="0">
                          <a:effectLst/>
                        </a:rPr>
                        <a:t>x</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a:effectLst/>
                        </a:rPr>
                        <a:t>x</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extLst>
                  <a:ext uri="{0D108BD9-81ED-4DB2-BD59-A6C34878D82A}">
                    <a16:rowId xmlns:a16="http://schemas.microsoft.com/office/drawing/2014/main" val="2933232990"/>
                  </a:ext>
                </a:extLst>
              </a:tr>
              <a:tr h="289103">
                <a:tc vMerge="1">
                  <a:txBody>
                    <a:bodyPr/>
                    <a:lstStyle/>
                    <a:p>
                      <a:endParaRPr lang="en-US"/>
                    </a:p>
                  </a:txBody>
                  <a:tcPr/>
                </a:tc>
                <a:tc>
                  <a:txBody>
                    <a:bodyPr/>
                    <a:lstStyle/>
                    <a:p>
                      <a:pPr marL="0" marR="0">
                        <a:spcBef>
                          <a:spcPts val="0"/>
                        </a:spcBef>
                        <a:spcAft>
                          <a:spcPts val="0"/>
                        </a:spcAft>
                      </a:pPr>
                      <a:r>
                        <a:rPr lang="en-US" sz="2400" dirty="0">
                          <a:effectLst/>
                        </a:rPr>
                        <a:t>High-grade </a:t>
                      </a:r>
                    </a:p>
                    <a:p>
                      <a:pPr marL="0" marR="0">
                        <a:spcBef>
                          <a:spcPts val="0"/>
                        </a:spcBef>
                        <a:spcAft>
                          <a:spcPts val="0"/>
                        </a:spcAft>
                      </a:pPr>
                      <a:r>
                        <a:rPr lang="en-US" sz="2400" dirty="0">
                          <a:effectLst/>
                        </a:rPr>
                        <a:t>(3 or higher)</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dirty="0">
                          <a:effectLst/>
                        </a:rPr>
                        <a:t>x</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dirty="0">
                          <a:effectLst/>
                        </a:rPr>
                        <a:t>x</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dirty="0">
                          <a:effectLst/>
                        </a:rPr>
                        <a:t>x</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a:effectLst/>
                        </a:rPr>
                        <a:t>x</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extLst>
                  <a:ext uri="{0D108BD9-81ED-4DB2-BD59-A6C34878D82A}">
                    <a16:rowId xmlns:a16="http://schemas.microsoft.com/office/drawing/2014/main" val="1711718892"/>
                  </a:ext>
                </a:extLst>
              </a:tr>
              <a:tr h="289103">
                <a:tc vMerge="1">
                  <a:txBody>
                    <a:bodyPr/>
                    <a:lstStyle/>
                    <a:p>
                      <a:endParaRPr lang="en-US"/>
                    </a:p>
                  </a:txBody>
                  <a:tcPr/>
                </a:tc>
                <a:tc>
                  <a:txBody>
                    <a:bodyPr/>
                    <a:lstStyle/>
                    <a:p>
                      <a:pPr marL="0" marR="0">
                        <a:spcBef>
                          <a:spcPts val="0"/>
                        </a:spcBef>
                        <a:spcAft>
                          <a:spcPts val="0"/>
                        </a:spcAft>
                      </a:pPr>
                      <a:r>
                        <a:rPr lang="en-US" sz="2400">
                          <a:effectLst/>
                        </a:rPr>
                        <a:t>Treatment related high-grade </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dirty="0">
                          <a:effectLst/>
                        </a:rPr>
                        <a:t>x</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dirty="0">
                          <a:effectLst/>
                        </a:rPr>
                        <a:t>x</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dirty="0">
                          <a:effectLst/>
                        </a:rPr>
                        <a:t>x</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tc>
                  <a:txBody>
                    <a:bodyPr/>
                    <a:lstStyle/>
                    <a:p>
                      <a:pPr marL="0" marR="0" algn="ctr">
                        <a:spcBef>
                          <a:spcPts val="0"/>
                        </a:spcBef>
                        <a:spcAft>
                          <a:spcPts val="0"/>
                        </a:spcAft>
                      </a:pPr>
                      <a:r>
                        <a:rPr lang="en-US" sz="2400" dirty="0">
                          <a:effectLst/>
                        </a:rPr>
                        <a:t>x</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4916" marR="104916" marT="0" marB="0"/>
                </a:tc>
                <a:extLst>
                  <a:ext uri="{0D108BD9-81ED-4DB2-BD59-A6C34878D82A}">
                    <a16:rowId xmlns:a16="http://schemas.microsoft.com/office/drawing/2014/main" val="3811834152"/>
                  </a:ext>
                </a:extLst>
              </a:tr>
            </a:tbl>
          </a:graphicData>
        </a:graphic>
      </p:graphicFrame>
    </p:spTree>
    <p:extLst>
      <p:ext uri="{BB962C8B-B14F-4D97-AF65-F5344CB8AC3E}">
        <p14:creationId xmlns:p14="http://schemas.microsoft.com/office/powerpoint/2010/main" val="2889512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1414</Words>
  <Application>Microsoft Macintosh PowerPoint</Application>
  <PresentationFormat>Widescreen</PresentationFormat>
  <Paragraphs>345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Calibri</vt:lpstr>
      <vt:lpstr>Calibri Light</vt:lpstr>
      <vt:lpstr>Times New Roman</vt:lpstr>
      <vt:lpstr>Office Theme</vt:lpstr>
      <vt:lpstr>State-of-art statistical analysis of adverse event data to predict clinical outcomes in clinical trial </vt:lpstr>
      <vt:lpstr>Background of Adverse Event (AE)</vt:lpstr>
      <vt:lpstr>Potential Clinical Utility</vt:lpstr>
      <vt:lpstr>How AE Data Is Recorded? Grade, Treatment relatedness, Occurrence, Recurrence, Duration</vt:lpstr>
      <vt:lpstr>Challenges in AE analysis due to data complexity </vt:lpstr>
      <vt:lpstr>Existing Approaches</vt:lpstr>
      <vt:lpstr>Potential AE clinical Makers</vt:lpstr>
      <vt:lpstr>Our Unique Framework of AE Analysis</vt:lpstr>
      <vt:lpstr>Integration of AE Parameters AE-Derived Biomarker</vt:lpstr>
      <vt:lpstr>Comprehensive Analysis</vt:lpstr>
      <vt:lpstr>PowerPoint Presentation</vt:lpstr>
      <vt:lpstr>PowerPoint Presentation</vt:lpstr>
      <vt:lpstr>PowerPoint Presentation</vt:lpstr>
      <vt:lpstr>PowerPoint Presentation</vt:lpstr>
      <vt:lpstr>Early AE by Landmark Analysis at Day 30</vt:lpstr>
      <vt:lpstr>PowerPoint Presentation</vt:lpstr>
      <vt:lpstr>Informative Analysis Components</vt:lpstr>
      <vt:lpstr>Informative Analysis Components Survival plot and boxplot for each AE-derived biomarker</vt:lpstr>
      <vt:lpstr>Informative Analysis Components Summary Plot of Effect Size and P Value</vt:lpstr>
      <vt:lpstr>Informative Analysis Components Summary Table of Significant AEs</vt:lpstr>
      <vt:lpstr>Potential Hackathon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State-of-art statistical analysis of adverse event data to predict clinical outcomes in clinical trial </dc:title>
  <dc:creator>Chen, Dung-Tsa</dc:creator>
  <cp:lastModifiedBy>Chen, Dung-Tsa</cp:lastModifiedBy>
  <cp:revision>1</cp:revision>
  <dcterms:created xsi:type="dcterms:W3CDTF">2022-12-08T14:11:13Z</dcterms:created>
  <dcterms:modified xsi:type="dcterms:W3CDTF">2022-12-08T14:15:55Z</dcterms:modified>
</cp:coreProperties>
</file>