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
      <p:font typeface="Playfair Display"/>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4" roundtripDataSignature="AMtx7mj70CD//BWupF20a1/0ZVfUzUMB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11" Type="http://schemas.openxmlformats.org/officeDocument/2006/relationships/slide" Target="slides/slide6.xml"/><Relationship Id="rId22" Type="http://schemas.openxmlformats.org/officeDocument/2006/relationships/font" Target="fonts/PlayfairDisplay-italic.fntdata"/><Relationship Id="rId10" Type="http://schemas.openxmlformats.org/officeDocument/2006/relationships/slide" Target="slides/slide5.xml"/><Relationship Id="rId21" Type="http://schemas.openxmlformats.org/officeDocument/2006/relationships/font" Target="fonts/PlayfairDisplay-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github.com/shawn-04/IBM-PROJECT-GENAI-SHAWNGODFREY" TargetMode="External"/><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1"/>
          <p:cNvSpPr txBox="1"/>
          <p:nvPr>
            <p:ph type="ctrTitle"/>
          </p:nvPr>
        </p:nvSpPr>
        <p:spPr>
          <a:xfrm>
            <a:off x="2819400" y="2044100"/>
            <a:ext cx="6911400" cy="509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lang="en-US"/>
              <a:t>T. Shawn Godfrey</a:t>
            </a:r>
            <a:endParaRPr/>
          </a:p>
        </p:txBody>
      </p:sp>
      <p:sp>
        <p:nvSpPr>
          <p:cNvPr id="59" name="Google Shape;59;p1"/>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0" i="0" sz="2400" u="none" cap="none" strike="noStrike">
              <a:solidFill>
                <a:srgbClr val="000000"/>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213" name="Google Shape;21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15" name="Google Shape;215;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6" name="Google Shape;216;p10"/>
          <p:cNvSpPr txBox="1"/>
          <p:nvPr>
            <p:ph type="title"/>
          </p:nvPr>
        </p:nvSpPr>
        <p:spPr>
          <a:xfrm>
            <a:off x="755323" y="385450"/>
            <a:ext cx="29433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17" name="Google Shape;217;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218" name="Google Shape;218;p10"/>
          <p:cNvSpPr txBox="1"/>
          <p:nvPr/>
        </p:nvSpPr>
        <p:spPr>
          <a:xfrm>
            <a:off x="683250" y="6111875"/>
            <a:ext cx="4503900" cy="1860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lang="en-US" sz="1100" u="sng">
                <a:solidFill>
                  <a:schemeClr val="hlink"/>
                </a:solidFill>
                <a:hlinkClick r:id="rId4"/>
              </a:rPr>
              <a:t>https://github.com/shawn-04/IBM-PROJECT-GENAI-SHAWNGODFREY</a:t>
            </a:r>
            <a:endParaRPr b="0" i="0" sz="2000" u="none" cap="none" strike="noStrike">
              <a:solidFill>
                <a:srgbClr val="000000"/>
              </a:solidFill>
              <a:latin typeface="Trebuchet MS"/>
              <a:ea typeface="Trebuchet MS"/>
              <a:cs typeface="Trebuchet MS"/>
              <a:sym typeface="Trebuchet MS"/>
            </a:endParaRPr>
          </a:p>
        </p:txBody>
      </p:sp>
      <p:cxnSp>
        <p:nvCxnSpPr>
          <p:cNvPr id="219" name="Google Shape;219;p10"/>
          <p:cNvCxnSpPr/>
          <p:nvPr/>
        </p:nvCxnSpPr>
        <p:spPr>
          <a:xfrm>
            <a:off x="8728225" y="2871800"/>
            <a:ext cx="0" cy="0"/>
          </a:xfrm>
          <a:prstGeom prst="straightConnector1">
            <a:avLst/>
          </a:prstGeom>
          <a:noFill/>
          <a:ln cap="flat" cmpd="sng" w="9525">
            <a:solidFill>
              <a:srgbClr val="1F497D"/>
            </a:solidFill>
            <a:prstDash val="solid"/>
            <a:round/>
            <a:headEnd len="sm" w="sm" type="none"/>
            <a:tailEnd len="sm" w="sm" type="none"/>
          </a:ln>
        </p:spPr>
      </p:cxnSp>
      <p:pic>
        <p:nvPicPr>
          <p:cNvPr id="220" name="Google Shape;220;p10"/>
          <p:cNvPicPr preferRelativeResize="0"/>
          <p:nvPr/>
        </p:nvPicPr>
        <p:blipFill>
          <a:blip r:embed="rId5">
            <a:alphaModFix/>
          </a:blip>
          <a:stretch>
            <a:fillRect/>
          </a:stretch>
        </p:blipFill>
        <p:spPr>
          <a:xfrm>
            <a:off x="755324" y="1275900"/>
            <a:ext cx="10431000" cy="2353950"/>
          </a:xfrm>
          <a:prstGeom prst="rect">
            <a:avLst/>
          </a:prstGeom>
          <a:noFill/>
          <a:ln>
            <a:noFill/>
          </a:ln>
        </p:spPr>
      </p:pic>
      <p:sp>
        <p:nvSpPr>
          <p:cNvPr id="221" name="Google Shape;221;p10"/>
          <p:cNvSpPr txBox="1"/>
          <p:nvPr/>
        </p:nvSpPr>
        <p:spPr>
          <a:xfrm>
            <a:off x="823900" y="3736500"/>
            <a:ext cx="10223100" cy="2354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Our solution consistently delivers reconstructions of CIFAR-100 images with exceptional fidelity, effectively preserving key features while minimizing distortions and imperfections.Users can easily tailor and experiment with various aspects of the autoencoder architecture, such as layer configurations, activation functions, and encoding dimensions.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 interactive visualization feature allows users to directly compare original images with their corresponding reconstructions, providing clear insights into the quality and accuracy of the reconstruction process.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By engaging with the code, users can gain practical experience in implementing autoencoder models for image reconstruction tasks, deepening their understanding of neural networks and machine learning principles.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txBox="1"/>
          <p:nvPr>
            <p:ph type="title"/>
          </p:nvPr>
        </p:nvSpPr>
        <p:spPr>
          <a:xfrm>
            <a:off x="739775" y="2700525"/>
            <a:ext cx="8160600" cy="1309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b="0" lang="en-US" sz="4200"/>
              <a:t>CIFAR-100 Image Regeneration with Autoencoders</a:t>
            </a:r>
            <a:endParaRPr b="0" sz="420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 name="Google Shape;95;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3" name="Google Shape;103;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5" name="Google Shape;105;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7" name="Google Shape;107;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1" name="Google Shape;111;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2" name="Google Shape;112;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3" name="Google Shape;113;p3"/>
          <p:cNvSpPr txBox="1"/>
          <p:nvPr/>
        </p:nvSpPr>
        <p:spPr>
          <a:xfrm>
            <a:off x="875900" y="1299725"/>
            <a:ext cx="4743900" cy="2217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Problem Statement </a:t>
            </a:r>
            <a:endParaRPr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Project Overview </a:t>
            </a:r>
            <a:endParaRPr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End Users</a:t>
            </a:r>
            <a:endParaRPr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Solution and its Value Proposition </a:t>
            </a:r>
            <a:endParaRPr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The Wow in the Solution </a:t>
            </a:r>
            <a:endParaRPr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Modelling </a:t>
            </a:r>
            <a:endParaRPr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Result </a:t>
            </a:r>
            <a:endParaRPr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1" name="Google Shape;121;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4" name="Google Shape;124;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6" name="Google Shape;126;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7" name="Google Shape;127;p4"/>
          <p:cNvSpPr txBox="1"/>
          <p:nvPr/>
        </p:nvSpPr>
        <p:spPr>
          <a:xfrm>
            <a:off x="834075" y="2204963"/>
            <a:ext cx="6074700" cy="4082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Implement an autoencoder model to perform image reconstruction using the CIFAR-100 dataset. CIFAR-100 is a widely-used benchmark dataset consisting of 60,000 color images across 100 classes, with each image having a resolution of 32x32 pixels. </a:t>
            </a:r>
            <a:endParaRPr sz="16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goal is to train an autoencoder to effectively encode and decode these images, preserving their essential features while reducing noise and imperfections.</a:t>
            </a:r>
            <a:endParaRPr sz="16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aim to demonstrate the capability of autoencoder models in reconstructing images and preserving essential features, even in the presence of noise or imperfections.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5" name="Google Shape;13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5"/>
          <p:cNvSpPr txBox="1"/>
          <p:nvPr>
            <p:ph type="title"/>
          </p:nvPr>
        </p:nvSpPr>
        <p:spPr>
          <a:xfrm>
            <a:off x="676275" y="278650"/>
            <a:ext cx="7743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38" name="Google Shape;13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0" name="Google Shape;140;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1" name="Google Shape;141;p5"/>
          <p:cNvSpPr/>
          <p:nvPr/>
        </p:nvSpPr>
        <p:spPr>
          <a:xfrm>
            <a:off x="6696425" y="1695300"/>
            <a:ext cx="314400" cy="324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2" name="Google Shape;142;p5"/>
          <p:cNvSpPr txBox="1"/>
          <p:nvPr/>
        </p:nvSpPr>
        <p:spPr>
          <a:xfrm>
            <a:off x="423675" y="1006200"/>
            <a:ext cx="8730900" cy="5367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1500"/>
              </a:spcBef>
              <a:spcAft>
                <a:spcPts val="0"/>
              </a:spcAft>
              <a:buClr>
                <a:schemeClr val="dk1"/>
              </a:buClr>
              <a:buSzPts val="1300"/>
              <a:buFont typeface="Playfair Display"/>
              <a:buNone/>
            </a:pPr>
            <a:r>
              <a:rPr b="1" i="0" lang="en-US" sz="1300" u="none" cap="none" strike="noStrike">
                <a:solidFill>
                  <a:schemeClr val="dk1"/>
                </a:solidFill>
                <a:latin typeface="Times New Roman"/>
                <a:ea typeface="Times New Roman"/>
                <a:cs typeface="Times New Roman"/>
                <a:sym typeface="Times New Roman"/>
              </a:rPr>
              <a:t>Introduction:</a:t>
            </a:r>
            <a:endParaRPr b="1" i="0" sz="1300" u="none" cap="none" strike="noStrike">
              <a:solidFill>
                <a:schemeClr val="dk1"/>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The project focuses on implementing an autoencoder model to perform image reconstruction using the CIFAR-100 dataset. Autoencoders are neural network architectures widely used for unsupervised learning tasks, particularly for dimensionality reduction and data compression.</a:t>
            </a:r>
            <a:endParaRPr sz="1300">
              <a:solidFill>
                <a:schemeClr val="dk1"/>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The primary objective of the project is to train an autoencoder model that can effectively encode and decode images from the CIFAR-100 dataset, preserving essential features while reducing noise and imperfections.</a:t>
            </a:r>
            <a:endParaRPr b="1" sz="1300">
              <a:solidFill>
                <a:schemeClr val="dk1"/>
              </a:solidFill>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300"/>
              <a:buFont typeface="Roboto"/>
              <a:buNone/>
            </a:pPr>
            <a:r>
              <a:rPr b="1" i="0" lang="en-US" sz="1300" u="none" cap="none" strike="noStrike">
                <a:solidFill>
                  <a:schemeClr val="dk1"/>
                </a:solidFill>
                <a:latin typeface="Times New Roman"/>
                <a:ea typeface="Times New Roman"/>
                <a:cs typeface="Times New Roman"/>
                <a:sym typeface="Times New Roman"/>
              </a:rPr>
              <a:t>Dataset Description</a:t>
            </a:r>
            <a:r>
              <a:rPr i="0" lang="en-US" sz="1300" u="none" cap="none" strike="noStrike">
                <a:solidFill>
                  <a:schemeClr val="dk1"/>
                </a:solidFill>
                <a:latin typeface="Times New Roman"/>
                <a:ea typeface="Times New Roman"/>
                <a:cs typeface="Times New Roman"/>
                <a:sym typeface="Times New Roman"/>
              </a:rPr>
              <a:t>:</a:t>
            </a:r>
            <a:endParaRPr i="0" sz="1300" u="none" cap="none" strike="noStrike">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CIFAR-100 is a benchmark dataset containing 60,000 color images across 100 classes.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Each image in the dataset has a resolution of 32x32 pixels and is categorized into one of the 100 classes.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The dataset is divided into a training set with 50,000 images and a testing set with 10,000 images.</a:t>
            </a:r>
            <a:endParaRPr sz="1300">
              <a:solidFill>
                <a:schemeClr val="dk1"/>
              </a:solidFill>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300"/>
              <a:buFont typeface="Playfair Display"/>
              <a:buNone/>
            </a:pPr>
            <a:r>
              <a:rPr b="1" i="0" lang="en-US" sz="1300" u="none" cap="none" strike="noStrike">
                <a:solidFill>
                  <a:schemeClr val="dk1"/>
                </a:solidFill>
                <a:latin typeface="Times New Roman"/>
                <a:ea typeface="Times New Roman"/>
                <a:cs typeface="Times New Roman"/>
                <a:sym typeface="Times New Roman"/>
              </a:rPr>
              <a:t>Data Preprocessing:</a:t>
            </a:r>
            <a:endParaRPr b="1" i="0" sz="1300" u="none" cap="none" strike="noStrike">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Load the CIFAR-100 dataset using TensorFlow's Keras API.</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Normalize the pixel values of the images to the range [0, 1].</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Flatten the images to prepare them for input to the autoencoder model.</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      </a:t>
            </a:r>
            <a:r>
              <a:rPr b="1" lang="en-US" sz="1300">
                <a:solidFill>
                  <a:schemeClr val="dk1"/>
                </a:solidFill>
                <a:latin typeface="Times New Roman"/>
                <a:ea typeface="Times New Roman"/>
                <a:cs typeface="Times New Roman"/>
                <a:sym typeface="Times New Roman"/>
              </a:rPr>
              <a:t>Training: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Compile the autoencoder model with appropriate optimization and loss functions.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Train the autoencoder using the training images for a specified number of epochs and batch size.</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Use the testing images for validation during the training process.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300">
                <a:solidFill>
                  <a:schemeClr val="dk1"/>
                </a:solidFill>
                <a:latin typeface="Times New Roman"/>
                <a:ea typeface="Times New Roman"/>
                <a:cs typeface="Times New Roman"/>
                <a:sym typeface="Times New Roman"/>
              </a:rPr>
              <a:t>      Evaluation:</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Evaluate the trained autoencoder model by reconstructing images from the testing set.</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Visualize a sample of original images alongside their reconstructed counterparts to assess the quality of the reconstruction.</a:t>
            </a:r>
            <a:endParaRPr sz="1300">
              <a:solidFill>
                <a:schemeClr val="dk1"/>
              </a:solidFill>
              <a:latin typeface="Times New Roman"/>
              <a:ea typeface="Times New Roman"/>
              <a:cs typeface="Times New Roman"/>
              <a:sym typeface="Times New Roman"/>
            </a:endParaRPr>
          </a:p>
          <a:p>
            <a:pPr indent="0" lvl="0" marL="914400" marR="0" rtl="0" algn="l">
              <a:lnSpc>
                <a:spcPct val="115000"/>
              </a:lnSpc>
              <a:spcBef>
                <a:spcPts val="0"/>
              </a:spcBef>
              <a:spcAft>
                <a:spcPts val="0"/>
              </a:spcAft>
              <a:buNone/>
            </a:pPr>
            <a:r>
              <a:t/>
            </a:r>
            <a:endParaRPr b="1" sz="1300">
              <a:solidFill>
                <a:schemeClr val="dk1"/>
              </a:solidFill>
              <a:latin typeface="Playfair Display"/>
              <a:ea typeface="Playfair Display"/>
              <a:cs typeface="Playfair Display"/>
              <a:sym typeface="Playfair Display"/>
            </a:endParaRPr>
          </a:p>
          <a:p>
            <a:pPr indent="0" lvl="0" marL="0" marR="0" rtl="0" algn="l">
              <a:lnSpc>
                <a:spcPct val="115000"/>
              </a:lnSpc>
              <a:spcBef>
                <a:spcPts val="1500"/>
              </a:spcBef>
              <a:spcAft>
                <a:spcPts val="0"/>
              </a:spcAft>
              <a:buClr>
                <a:srgbClr val="000000"/>
              </a:buClr>
              <a:buSzPts val="1200"/>
              <a:buFont typeface="Arial"/>
              <a:buNone/>
            </a:pPr>
            <a:r>
              <a:t/>
            </a:r>
            <a:endParaRPr b="0" i="0" sz="1200" u="none" cap="none" strike="noStrike">
              <a:solidFill>
                <a:schemeClr val="dk1"/>
              </a:solidFill>
              <a:latin typeface="Playfair Display"/>
              <a:ea typeface="Playfair Display"/>
              <a:cs typeface="Playfair Display"/>
              <a:sym typeface="Playfair Display"/>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6"/>
          <p:cNvSpPr txBox="1"/>
          <p:nvPr>
            <p:ph type="title"/>
          </p:nvPr>
        </p:nvSpPr>
        <p:spPr>
          <a:xfrm>
            <a:off x="699375" y="453850"/>
            <a:ext cx="59967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6"/>
          <p:cNvSpPr/>
          <p:nvPr/>
        </p:nvSpPr>
        <p:spPr>
          <a:xfrm>
            <a:off x="6696038" y="1695375"/>
            <a:ext cx="314400" cy="324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5" name="Google Shape;155;p6"/>
          <p:cNvSpPr txBox="1"/>
          <p:nvPr/>
        </p:nvSpPr>
        <p:spPr>
          <a:xfrm>
            <a:off x="723900" y="962950"/>
            <a:ext cx="8520000" cy="53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US">
                <a:solidFill>
                  <a:schemeClr val="dk1"/>
                </a:solidFill>
                <a:latin typeface="Times New Roman"/>
                <a:ea typeface="Times New Roman"/>
                <a:cs typeface="Times New Roman"/>
                <a:sym typeface="Times New Roman"/>
              </a:rPr>
              <a:t>Data Scientists and Machine Learning Engineers</a:t>
            </a:r>
            <a:r>
              <a:rPr lang="en-US">
                <a:solidFill>
                  <a:schemeClr val="dk1"/>
                </a:solidFill>
                <a:latin typeface="Times New Roman"/>
                <a:ea typeface="Times New Roman"/>
                <a:cs typeface="Times New Roman"/>
                <a:sym typeface="Times New Roman"/>
              </a:rPr>
              <a:t>: Professionals in the field of machine learning and deep learning who are interested in exploring image reconstruction techniques using autoencoder models. They may use the code to experiment with different architectures, hyperparameters, and training strategies, and apply the insights gained to their research or practical applications.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US">
                <a:solidFill>
                  <a:schemeClr val="dk1"/>
                </a:solidFill>
                <a:latin typeface="Times New Roman"/>
                <a:ea typeface="Times New Roman"/>
                <a:cs typeface="Times New Roman"/>
                <a:sym typeface="Times New Roman"/>
              </a:rPr>
              <a:t>Researchers</a:t>
            </a:r>
            <a:r>
              <a:rPr lang="en-US">
                <a:solidFill>
                  <a:schemeClr val="dk1"/>
                </a:solidFill>
                <a:latin typeface="Times New Roman"/>
                <a:ea typeface="Times New Roman"/>
                <a:cs typeface="Times New Roman"/>
                <a:sym typeface="Times New Roman"/>
              </a:rPr>
              <a:t>: Academics and researchers in the domains of computer vision, image processing, and artificial intelligence may utilize the code as a reference or starting point for studying autoencoder-based image reconstruction methods. They may extend the work by exploring novel architectures, evaluating performance on different datasets, or investigating applications in specific domains.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US">
                <a:solidFill>
                  <a:schemeClr val="dk1"/>
                </a:solidFill>
                <a:latin typeface="Times New Roman"/>
                <a:ea typeface="Times New Roman"/>
                <a:cs typeface="Times New Roman"/>
                <a:sym typeface="Times New Roman"/>
              </a:rPr>
              <a:t>Developers</a:t>
            </a:r>
            <a:r>
              <a:rPr lang="en-US">
                <a:solidFill>
                  <a:schemeClr val="dk1"/>
                </a:solidFill>
                <a:latin typeface="Times New Roman"/>
                <a:ea typeface="Times New Roman"/>
                <a:cs typeface="Times New Roman"/>
                <a:sym typeface="Times New Roman"/>
              </a:rPr>
              <a:t>: Software developers seeking to incorporate image reconstruction functionalities into their applications or projects may find the code useful. They can adapt the code to their specific requirements, integrate it with existing systems, or develop new applications such as image editing tools, content generation platforms, or image enhancement software.</a:t>
            </a:r>
            <a:endParaRPr>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US">
                <a:solidFill>
                  <a:schemeClr val="dk1"/>
                </a:solidFill>
                <a:latin typeface="Times New Roman"/>
                <a:ea typeface="Times New Roman"/>
                <a:cs typeface="Times New Roman"/>
                <a:sym typeface="Times New Roman"/>
              </a:rPr>
              <a:t>Educators and Students</a:t>
            </a:r>
            <a:r>
              <a:rPr lang="en-US">
                <a:solidFill>
                  <a:schemeClr val="dk1"/>
                </a:solidFill>
                <a:latin typeface="Times New Roman"/>
                <a:ea typeface="Times New Roman"/>
                <a:cs typeface="Times New Roman"/>
                <a:sym typeface="Times New Roman"/>
              </a:rPr>
              <a:t>: Teachers and students in academic courses related to machine learning, deep learning, or computer vision may use the code as a learning resource to understand the principles of autoencoders and image reconstruction. They can study the code, experiment with different parameters, and gain hands-on experience in implementing machine learning algorithms for image processing tasks.</a:t>
            </a:r>
            <a:endParaRPr>
              <a:solidFill>
                <a:schemeClr val="dk1"/>
              </a:solidFill>
              <a:latin typeface="Times New Roman"/>
              <a:ea typeface="Times New Roman"/>
              <a:cs typeface="Times New Roman"/>
              <a:sym typeface="Times New Roman"/>
            </a:endParaRPr>
          </a:p>
          <a:p>
            <a:pPr indent="457200" lvl="0" marL="0" marR="0" rtl="0" algn="l">
              <a:lnSpc>
                <a:spcPct val="115000"/>
              </a:lnSpc>
              <a:spcBef>
                <a:spcPts val="150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8956800" y="3225300"/>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4" name="Google Shape;164;p7"/>
          <p:cNvSpPr txBox="1"/>
          <p:nvPr>
            <p:ph type="title"/>
          </p:nvPr>
        </p:nvSpPr>
        <p:spPr>
          <a:xfrm>
            <a:off x="558226" y="405800"/>
            <a:ext cx="10795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YOUR SOLUTION AND ITS VALUE PROPOSITION</a:t>
            </a:r>
            <a:endParaRPr sz="3600"/>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8" name="Google Shape;168;p7"/>
          <p:cNvSpPr txBox="1"/>
          <p:nvPr/>
        </p:nvSpPr>
        <p:spPr>
          <a:xfrm>
            <a:off x="6696075" y="1687875"/>
            <a:ext cx="310800" cy="3390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7"/>
          <p:cNvSpPr txBox="1"/>
          <p:nvPr/>
        </p:nvSpPr>
        <p:spPr>
          <a:xfrm>
            <a:off x="558225" y="1030675"/>
            <a:ext cx="8795400" cy="1197300"/>
          </a:xfrm>
          <a:prstGeom prst="rect">
            <a:avLst/>
          </a:prstGeom>
          <a:noFill/>
          <a:ln cap="flat" cmpd="sng" w="28575">
            <a:solidFill>
              <a:schemeClr val="accent1"/>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Playfair Display"/>
                <a:ea typeface="Playfair Display"/>
                <a:cs typeface="Playfair Display"/>
                <a:sym typeface="Playfair Display"/>
              </a:rPr>
              <a:t>Solution:</a:t>
            </a:r>
            <a:endParaRPr b="0" i="0" sz="1600" u="none" cap="none" strike="noStrike">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The solution provides a comprehensive framework for image reconstruction with CIFAR-100 using autoencoders, offering flexibility, insight, and educational value to users interested in exploring deep learning techniques for image processing tasks.</a:t>
            </a:r>
            <a:endParaRPr i="0" sz="1500" u="none" cap="none" strike="noStrike">
              <a:solidFill>
                <a:schemeClr val="dk1"/>
              </a:solidFill>
              <a:latin typeface="Times New Roman"/>
              <a:ea typeface="Times New Roman"/>
              <a:cs typeface="Times New Roman"/>
              <a:sym typeface="Times New Roman"/>
            </a:endParaRPr>
          </a:p>
        </p:txBody>
      </p:sp>
      <p:sp>
        <p:nvSpPr>
          <p:cNvPr id="170" name="Google Shape;170;p7"/>
          <p:cNvSpPr txBox="1"/>
          <p:nvPr/>
        </p:nvSpPr>
        <p:spPr>
          <a:xfrm>
            <a:off x="558225" y="2285250"/>
            <a:ext cx="8398500" cy="411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chemeClr val="dk1"/>
              </a:buClr>
              <a:buSzPts val="1100"/>
              <a:buFont typeface="Arial"/>
              <a:buNone/>
            </a:pPr>
            <a:r>
              <a:rPr b="1" i="0" lang="en-US" sz="1600" u="none" cap="none" strike="noStrike">
                <a:solidFill>
                  <a:schemeClr val="dk1"/>
                </a:solidFill>
                <a:latin typeface="Playfair Display"/>
                <a:ea typeface="Playfair Display"/>
                <a:cs typeface="Playfair Display"/>
                <a:sym typeface="Playfair Display"/>
              </a:rPr>
              <a:t>Value Proposition:</a:t>
            </a:r>
            <a:endParaRPr b="1" i="0" sz="1600" u="none" cap="none" strike="noStrike">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Efficient Image Reconstruction:</a:t>
            </a:r>
            <a:r>
              <a:rPr lang="en-US">
                <a:solidFill>
                  <a:schemeClr val="dk1"/>
                </a:solidFill>
                <a:latin typeface="Times New Roman"/>
                <a:ea typeface="Times New Roman"/>
                <a:cs typeface="Times New Roman"/>
                <a:sym typeface="Times New Roman"/>
              </a:rPr>
              <a:t> Our solution leverages autoencoder models to reconstruct images from the CIFAR-100 dataset efficiently. By employing deep learning techniques, we can effectively encode and decode images while preserving essential features and reducing noise.</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Flexible and Customizable:</a:t>
            </a:r>
            <a:r>
              <a:rPr lang="en-US">
                <a:solidFill>
                  <a:schemeClr val="dk1"/>
                </a:solidFill>
                <a:latin typeface="Times New Roman"/>
                <a:ea typeface="Times New Roman"/>
                <a:cs typeface="Times New Roman"/>
                <a:sym typeface="Times New Roman"/>
              </a:rPr>
              <a:t> The code provides a flexible framework for experimenting with different autoencoder architectures, hyperparameters, and training strategies. Users can easily modify the code to suit their specific requirements and explore various configurations to achieve optimal results.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Insightful Evaluation: </a:t>
            </a:r>
            <a:r>
              <a:rPr lang="en-US">
                <a:solidFill>
                  <a:schemeClr val="dk1"/>
                </a:solidFill>
                <a:latin typeface="Times New Roman"/>
                <a:ea typeface="Times New Roman"/>
                <a:cs typeface="Times New Roman"/>
                <a:sym typeface="Times New Roman"/>
              </a:rPr>
              <a:t>Our solution includes visualization of original images alongside their reconstructed counterparts, enabling users to visually assess the quality of the reconstruction. This facilitates insightful evaluation of the autoencoder model's performance and helps identify areas for improvement.</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Practical Applications:</a:t>
            </a:r>
            <a:r>
              <a:rPr lang="en-US">
                <a:solidFill>
                  <a:schemeClr val="dk1"/>
                </a:solidFill>
                <a:latin typeface="Times New Roman"/>
                <a:ea typeface="Times New Roman"/>
                <a:cs typeface="Times New Roman"/>
                <a:sym typeface="Times New Roman"/>
              </a:rPr>
              <a:t> The reconstructed images generated by our solution have potential applications in various domains, including image denoising, image compression, and feature extraction. Developers can integrate the code into their applications to enhance image processing functionalities and improve user experiences.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400"/>
              <a:buFont typeface="Arial"/>
              <a:buNone/>
            </a:pPr>
            <a:r>
              <a:t/>
            </a:r>
            <a:endParaRPr b="1">
              <a:solidFill>
                <a:schemeClr val="dk1"/>
              </a:solidFill>
              <a:latin typeface="Playfair Display"/>
              <a:ea typeface="Playfair Display"/>
              <a:cs typeface="Playfair Display"/>
              <a:sym typeface="Playfair Display"/>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chemeClr val="dk1"/>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6" name="Google Shape;176;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8" name="Google Shape;178;p8"/>
          <p:cNvPicPr preferRelativeResize="0"/>
          <p:nvPr/>
        </p:nvPicPr>
        <p:blipFill rotWithShape="1">
          <a:blip r:embed="rId3">
            <a:alphaModFix/>
          </a:blip>
          <a:srcRect b="0" l="0" r="0" t="0"/>
          <a:stretch/>
        </p:blipFill>
        <p:spPr>
          <a:xfrm>
            <a:off x="9447325" y="3245623"/>
            <a:ext cx="2466975" cy="3419475"/>
          </a:xfrm>
          <a:prstGeom prst="rect">
            <a:avLst/>
          </a:prstGeom>
          <a:noFill/>
          <a:ln>
            <a:noFill/>
          </a:ln>
        </p:spPr>
      </p:pic>
      <p:sp>
        <p:nvSpPr>
          <p:cNvPr id="179" name="Google Shape;179;p8"/>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80" name="Google Shape;180;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81" name="Google Shape;181;p8"/>
          <p:cNvSpPr txBox="1"/>
          <p:nvPr/>
        </p:nvSpPr>
        <p:spPr>
          <a:xfrm>
            <a:off x="918275" y="1398625"/>
            <a:ext cx="83070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In essence, the wow factor of our solution lies in its ability to deliver high-quality image reconstructions with versatility, interactivity, educational value, and real-world applicability, showcasing the transformative potential of autoencoder models in image processing and machine learning.</a:t>
            </a:r>
            <a:endParaRPr i="0" u="none" cap="none" strike="noStrike">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1.</a:t>
            </a:r>
            <a:r>
              <a:rPr lang="en-US">
                <a:solidFill>
                  <a:schemeClr val="dk1"/>
                </a:solidFill>
                <a:latin typeface="Times New Roman"/>
                <a:ea typeface="Times New Roman"/>
                <a:cs typeface="Times New Roman"/>
                <a:sym typeface="Times New Roman"/>
              </a:rPr>
              <a:t> </a:t>
            </a:r>
            <a:r>
              <a:rPr b="1" lang="en-US">
                <a:solidFill>
                  <a:schemeClr val="dk1"/>
                </a:solidFill>
                <a:latin typeface="Times New Roman"/>
                <a:ea typeface="Times New Roman"/>
                <a:cs typeface="Times New Roman"/>
                <a:sym typeface="Times New Roman"/>
              </a:rPr>
              <a:t>High-Quality Reconstructions</a:t>
            </a:r>
            <a:r>
              <a:rPr lang="en-US">
                <a:solidFill>
                  <a:schemeClr val="dk1"/>
                </a:solidFill>
                <a:latin typeface="Times New Roman"/>
                <a:ea typeface="Times New Roman"/>
                <a:cs typeface="Times New Roman"/>
                <a:sym typeface="Times New Roman"/>
              </a:rPr>
              <a:t>: Our solution produces high-quality reconstructions of CIFAR-100 images, effectively preserving essential features while minimizing noise and imperfections. The reconstructed images closely resemble the originals, demonstrating the effectiveness of autoencoder models in image reconstruction tasks.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2. Versatility and Customization</a:t>
            </a:r>
            <a:r>
              <a:rPr lang="en-US">
                <a:solidFill>
                  <a:schemeClr val="dk1"/>
                </a:solidFill>
                <a:latin typeface="Times New Roman"/>
                <a:ea typeface="Times New Roman"/>
                <a:cs typeface="Times New Roman"/>
                <a:sym typeface="Times New Roman"/>
              </a:rPr>
              <a:t>: Users have the flexibility to customize and experiment with various aspects of the autoencoder architecture, including the number of layers, activation functions, and encoding dimensions. This versatility allows users to tailor the model to their specific requirements and explore different configurations to achieve optimal results.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3.</a:t>
            </a:r>
            <a:r>
              <a:rPr lang="en-US">
                <a:solidFill>
                  <a:schemeClr val="dk1"/>
                </a:solidFill>
                <a:latin typeface="Times New Roman"/>
                <a:ea typeface="Times New Roman"/>
                <a:cs typeface="Times New Roman"/>
                <a:sym typeface="Times New Roman"/>
              </a:rPr>
              <a:t> </a:t>
            </a:r>
            <a:r>
              <a:rPr b="1" lang="en-US">
                <a:solidFill>
                  <a:schemeClr val="dk1"/>
                </a:solidFill>
                <a:latin typeface="Times New Roman"/>
                <a:ea typeface="Times New Roman"/>
                <a:cs typeface="Times New Roman"/>
                <a:sym typeface="Times New Roman"/>
              </a:rPr>
              <a:t>Interactive Visualization</a:t>
            </a:r>
            <a:r>
              <a:rPr lang="en-US">
                <a:solidFill>
                  <a:schemeClr val="dk1"/>
                </a:solidFill>
                <a:latin typeface="Times New Roman"/>
                <a:ea typeface="Times New Roman"/>
                <a:cs typeface="Times New Roman"/>
                <a:sym typeface="Times New Roman"/>
              </a:rPr>
              <a:t>: Our solution provides interactive visualization of original images alongside their reconstructed counterparts, allowing users to visually inspect and compare the quality of the reconstructions. This immersive visual experience enhances understanding and facilitates intuitive evaluation of the autoencoder model's performance.</a:t>
            </a:r>
            <a:endParaRPr i="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87" name="Google Shape;187;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 name="Google Shape;18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9" name="Google Shape;189;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91" name="Google Shape;191;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MODELLING</a:t>
            </a:r>
            <a:endParaRPr b="0" i="0" sz="4800" u="none" cap="none" strike="noStrike">
              <a:solidFill>
                <a:srgbClr val="000000"/>
              </a:solidFill>
              <a:latin typeface="Trebuchet MS"/>
              <a:ea typeface="Trebuchet MS"/>
              <a:cs typeface="Trebuchet MS"/>
              <a:sym typeface="Trebuchet MS"/>
            </a:endParaRPr>
          </a:p>
        </p:txBody>
      </p:sp>
      <p:sp>
        <p:nvSpPr>
          <p:cNvPr id="192" name="Google Shape;192;p9"/>
          <p:cNvSpPr/>
          <p:nvPr/>
        </p:nvSpPr>
        <p:spPr>
          <a:xfrm>
            <a:off x="515500" y="1728226"/>
            <a:ext cx="2799900" cy="1116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3" name="Google Shape;193;p9"/>
          <p:cNvSpPr txBox="1"/>
          <p:nvPr/>
        </p:nvSpPr>
        <p:spPr>
          <a:xfrm>
            <a:off x="776656" y="1883079"/>
            <a:ext cx="1941900" cy="615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lang="en-US">
                <a:latin typeface="Roboto"/>
                <a:ea typeface="Roboto"/>
                <a:cs typeface="Roboto"/>
                <a:sym typeface="Roboto"/>
              </a:rPr>
              <a:t>      </a:t>
            </a:r>
            <a:r>
              <a:rPr b="0" i="0" lang="en-US" sz="1300" u="none" cap="none" strike="noStrike">
                <a:solidFill>
                  <a:srgbClr val="000000"/>
                </a:solidFill>
                <a:latin typeface="Roboto"/>
                <a:ea typeface="Roboto"/>
                <a:cs typeface="Roboto"/>
                <a:sym typeface="Roboto"/>
              </a:rPr>
              <a:t>Input </a:t>
            </a:r>
            <a:endParaRPr b="0" i="0" sz="13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Roboto"/>
                <a:ea typeface="Roboto"/>
                <a:cs typeface="Roboto"/>
                <a:sym typeface="Roboto"/>
              </a:rPr>
              <a:t>   ( </a:t>
            </a:r>
            <a:r>
              <a:rPr lang="en-US" sz="1300">
                <a:latin typeface="Roboto"/>
                <a:ea typeface="Roboto"/>
                <a:cs typeface="Roboto"/>
                <a:sym typeface="Roboto"/>
              </a:rPr>
              <a:t>CIFAR100</a:t>
            </a: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p:txBody>
      </p:sp>
      <p:sp>
        <p:nvSpPr>
          <p:cNvPr id="194" name="Google Shape;194;p9"/>
          <p:cNvSpPr/>
          <p:nvPr/>
        </p:nvSpPr>
        <p:spPr>
          <a:xfrm>
            <a:off x="3949111" y="1728226"/>
            <a:ext cx="2799900" cy="1116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5" name="Google Shape;195;p9"/>
          <p:cNvSpPr/>
          <p:nvPr/>
        </p:nvSpPr>
        <p:spPr>
          <a:xfrm>
            <a:off x="7382721" y="1728226"/>
            <a:ext cx="2799900" cy="1116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6" name="Google Shape;196;p9"/>
          <p:cNvSpPr/>
          <p:nvPr/>
        </p:nvSpPr>
        <p:spPr>
          <a:xfrm>
            <a:off x="1460783" y="3685106"/>
            <a:ext cx="2799900" cy="1116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7" name="Google Shape;197;p9"/>
          <p:cNvSpPr/>
          <p:nvPr/>
        </p:nvSpPr>
        <p:spPr>
          <a:xfrm>
            <a:off x="5306781" y="3685074"/>
            <a:ext cx="2799900" cy="11160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8" name="Google Shape;198;p9"/>
          <p:cNvSpPr txBox="1"/>
          <p:nvPr/>
        </p:nvSpPr>
        <p:spPr>
          <a:xfrm>
            <a:off x="4263886" y="1837623"/>
            <a:ext cx="2170200" cy="89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Roboto"/>
                <a:ea typeface="Roboto"/>
                <a:cs typeface="Roboto"/>
                <a:sym typeface="Roboto"/>
              </a:rPr>
              <a:t>Encoder Network </a:t>
            </a:r>
            <a:endParaRPr b="0" i="0" sz="13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Roboto"/>
                <a:ea typeface="Roboto"/>
                <a:cs typeface="Roboto"/>
                <a:sym typeface="Roboto"/>
              </a:rPr>
              <a:t>(Learns compressed representation</a:t>
            </a: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p:txBody>
      </p:sp>
      <p:sp>
        <p:nvSpPr>
          <p:cNvPr id="199" name="Google Shape;199;p9"/>
          <p:cNvSpPr txBox="1"/>
          <p:nvPr/>
        </p:nvSpPr>
        <p:spPr>
          <a:xfrm>
            <a:off x="7382646" y="1837623"/>
            <a:ext cx="2898600" cy="897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r>
              <a:rPr b="0" i="0" lang="en-US" sz="1300" u="none" cap="none" strike="noStrike">
                <a:solidFill>
                  <a:srgbClr val="000000"/>
                </a:solidFill>
                <a:latin typeface="Roboto"/>
                <a:ea typeface="Roboto"/>
                <a:cs typeface="Roboto"/>
                <a:sym typeface="Roboto"/>
              </a:rPr>
              <a:t>    Latent Space </a:t>
            </a:r>
            <a:endParaRPr b="0" i="0" sz="13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Roboto"/>
                <a:ea typeface="Roboto"/>
                <a:cs typeface="Roboto"/>
                <a:sym typeface="Roboto"/>
              </a:rPr>
              <a:t>(Lower dimensionality of the compressed image)</a:t>
            </a:r>
            <a:endParaRPr b="0" i="0" sz="1300" u="none" cap="none" strike="noStrike">
              <a:solidFill>
                <a:srgbClr val="000000"/>
              </a:solidFill>
              <a:latin typeface="Roboto"/>
              <a:ea typeface="Roboto"/>
              <a:cs typeface="Roboto"/>
              <a:sym typeface="Roboto"/>
            </a:endParaRPr>
          </a:p>
        </p:txBody>
      </p:sp>
      <p:sp>
        <p:nvSpPr>
          <p:cNvPr id="200" name="Google Shape;200;p9"/>
          <p:cNvSpPr txBox="1"/>
          <p:nvPr/>
        </p:nvSpPr>
        <p:spPr>
          <a:xfrm>
            <a:off x="1579063" y="3839873"/>
            <a:ext cx="2541300" cy="8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Roboto"/>
                <a:ea typeface="Roboto"/>
                <a:cs typeface="Roboto"/>
                <a:sym typeface="Roboto"/>
              </a:rPr>
              <a:t>Decoder Network (Reconstructs from the compressed information)</a:t>
            </a:r>
            <a:endParaRPr b="0" i="0" sz="1300" u="none" cap="none" strike="noStrike">
              <a:solidFill>
                <a:srgbClr val="000000"/>
              </a:solidFill>
              <a:latin typeface="Roboto"/>
              <a:ea typeface="Roboto"/>
              <a:cs typeface="Roboto"/>
              <a:sym typeface="Roboto"/>
            </a:endParaRPr>
          </a:p>
        </p:txBody>
      </p:sp>
      <p:sp>
        <p:nvSpPr>
          <p:cNvPr id="201" name="Google Shape;201;p9"/>
          <p:cNvSpPr txBox="1"/>
          <p:nvPr/>
        </p:nvSpPr>
        <p:spPr>
          <a:xfrm>
            <a:off x="5700817" y="3921165"/>
            <a:ext cx="2011800" cy="8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Roboto"/>
                <a:ea typeface="Roboto"/>
                <a:cs typeface="Roboto"/>
                <a:sym typeface="Roboto"/>
              </a:rPr>
              <a:t>Reconstructed Output (Latent Space)</a:t>
            </a:r>
            <a:endParaRPr b="0" i="0" sz="1300" u="none" cap="none" strike="noStrike">
              <a:solidFill>
                <a:srgbClr val="000000"/>
              </a:solidFill>
              <a:latin typeface="Roboto"/>
              <a:ea typeface="Roboto"/>
              <a:cs typeface="Roboto"/>
              <a:sym typeface="Roboto"/>
            </a:endParaRPr>
          </a:p>
        </p:txBody>
      </p:sp>
      <p:cxnSp>
        <p:nvCxnSpPr>
          <p:cNvPr id="202" name="Google Shape;202;p9"/>
          <p:cNvCxnSpPr>
            <a:stCxn id="192" idx="3"/>
            <a:endCxn id="194" idx="1"/>
          </p:cNvCxnSpPr>
          <p:nvPr/>
        </p:nvCxnSpPr>
        <p:spPr>
          <a:xfrm>
            <a:off x="3315400" y="2286226"/>
            <a:ext cx="633600" cy="0"/>
          </a:xfrm>
          <a:prstGeom prst="straightConnector1">
            <a:avLst/>
          </a:prstGeom>
          <a:noFill/>
          <a:ln cap="flat" cmpd="sng" w="9525">
            <a:solidFill>
              <a:srgbClr val="1F497D"/>
            </a:solidFill>
            <a:prstDash val="solid"/>
            <a:round/>
            <a:headEnd len="sm" w="sm" type="none"/>
            <a:tailEnd len="med" w="med" type="triangle"/>
          </a:ln>
        </p:spPr>
      </p:cxnSp>
      <p:cxnSp>
        <p:nvCxnSpPr>
          <p:cNvPr id="203" name="Google Shape;203;p9"/>
          <p:cNvCxnSpPr>
            <a:endCxn id="199" idx="2"/>
          </p:cNvCxnSpPr>
          <p:nvPr/>
        </p:nvCxnSpPr>
        <p:spPr>
          <a:xfrm>
            <a:off x="8831946" y="2734923"/>
            <a:ext cx="0" cy="0"/>
          </a:xfrm>
          <a:prstGeom prst="straightConnector1">
            <a:avLst/>
          </a:prstGeom>
          <a:noFill/>
          <a:ln cap="flat" cmpd="sng" w="9525">
            <a:solidFill>
              <a:srgbClr val="1F497D"/>
            </a:solidFill>
            <a:prstDash val="solid"/>
            <a:round/>
            <a:headEnd len="sm" w="sm" type="none"/>
            <a:tailEnd len="sm" w="sm" type="none"/>
          </a:ln>
        </p:spPr>
      </p:cxnSp>
      <p:cxnSp>
        <p:nvCxnSpPr>
          <p:cNvPr id="204" name="Google Shape;204;p9"/>
          <p:cNvCxnSpPr>
            <a:stCxn id="195" idx="2"/>
          </p:cNvCxnSpPr>
          <p:nvPr/>
        </p:nvCxnSpPr>
        <p:spPr>
          <a:xfrm rot="5400000">
            <a:off x="4569771" y="-849674"/>
            <a:ext cx="519000" cy="7906800"/>
          </a:xfrm>
          <a:prstGeom prst="bentConnector2">
            <a:avLst/>
          </a:prstGeom>
          <a:noFill/>
          <a:ln cap="flat" cmpd="sng" w="9525">
            <a:solidFill>
              <a:srgbClr val="1F497D"/>
            </a:solidFill>
            <a:prstDash val="solid"/>
            <a:round/>
            <a:headEnd len="sm" w="sm" type="none"/>
            <a:tailEnd len="sm" w="sm" type="none"/>
          </a:ln>
        </p:spPr>
      </p:cxnSp>
      <p:cxnSp>
        <p:nvCxnSpPr>
          <p:cNvPr id="205" name="Google Shape;205;p9"/>
          <p:cNvCxnSpPr/>
          <p:nvPr/>
        </p:nvCxnSpPr>
        <p:spPr>
          <a:xfrm flipH="1" rot="-5400000">
            <a:off x="602586" y="3636544"/>
            <a:ext cx="1109400" cy="563100"/>
          </a:xfrm>
          <a:prstGeom prst="bentConnector3">
            <a:avLst>
              <a:gd fmla="val 101392" name="adj1"/>
            </a:avLst>
          </a:prstGeom>
          <a:noFill/>
          <a:ln cap="flat" cmpd="sng" w="9525">
            <a:solidFill>
              <a:srgbClr val="1F497D"/>
            </a:solidFill>
            <a:prstDash val="solid"/>
            <a:round/>
            <a:headEnd len="sm" w="sm" type="none"/>
            <a:tailEnd len="sm" w="sm" type="none"/>
          </a:ln>
        </p:spPr>
      </p:cxnSp>
      <p:cxnSp>
        <p:nvCxnSpPr>
          <p:cNvPr id="206" name="Google Shape;206;p9"/>
          <p:cNvCxnSpPr>
            <a:stCxn id="196" idx="3"/>
            <a:endCxn id="197" idx="1"/>
          </p:cNvCxnSpPr>
          <p:nvPr/>
        </p:nvCxnSpPr>
        <p:spPr>
          <a:xfrm>
            <a:off x="4260683" y="4243106"/>
            <a:ext cx="1046100" cy="0"/>
          </a:xfrm>
          <a:prstGeom prst="straightConnector1">
            <a:avLst/>
          </a:prstGeom>
          <a:noFill/>
          <a:ln cap="flat" cmpd="sng" w="9525">
            <a:solidFill>
              <a:srgbClr val="1F497D"/>
            </a:solidFill>
            <a:prstDash val="solid"/>
            <a:round/>
            <a:headEnd len="sm" w="sm" type="none"/>
            <a:tailEnd len="med" w="med" type="triangle"/>
          </a:ln>
        </p:spPr>
      </p:cxnSp>
      <p:cxnSp>
        <p:nvCxnSpPr>
          <p:cNvPr id="207" name="Google Shape;207;p9"/>
          <p:cNvCxnSpPr/>
          <p:nvPr/>
        </p:nvCxnSpPr>
        <p:spPr>
          <a:xfrm>
            <a:off x="6749022" y="2286270"/>
            <a:ext cx="633600" cy="0"/>
          </a:xfrm>
          <a:prstGeom prst="straightConnector1">
            <a:avLst/>
          </a:prstGeom>
          <a:noFill/>
          <a:ln cap="flat" cmpd="sng" w="9525">
            <a:solidFill>
              <a:srgbClr val="1F497D"/>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2024-04-04T19:05:22Z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