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72" r:id="rId7"/>
    <p:sldId id="273" r:id="rId8"/>
    <p:sldId id="261" r:id="rId9"/>
    <p:sldId id="262" r:id="rId10"/>
    <p:sldId id="270" r:id="rId11"/>
    <p:sldId id="271" r:id="rId12"/>
    <p:sldId id="263" r:id="rId13"/>
    <p:sldId id="264" r:id="rId14"/>
    <p:sldId id="265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34CD9F-4326-44FA-B693-8A4BF0722E50}" v="20" dt="2020-05-07T18:49:12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FD2DC-B61D-E142-9A84-66D5328D73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00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FD2DC-B61D-E142-9A84-66D5328D73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0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FD2DC-B61D-E142-9A84-66D5328D73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4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Machine Learning Stock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>
                <a:solidFill>
                  <a:schemeClr val="tx1"/>
                </a:solidFill>
              </a:rPr>
              <a:t>Jack Harvey, Adib Khan, Mostafa Moamen, Shawn Cavalieri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FFB9-417C-410B-862F-A8E9E9A8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9422"/>
            <a:ext cx="7729728" cy="1188720"/>
          </a:xfrm>
        </p:spPr>
        <p:txBody>
          <a:bodyPr/>
          <a:lstStyle/>
          <a:p>
            <a:r>
              <a:rPr lang="en-US" dirty="0"/>
              <a:t>Support Vector Regression (SVR)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7CAB2-FB09-4D58-8625-3AA474704291}"/>
              </a:ext>
            </a:extLst>
          </p:cNvPr>
          <p:cNvSpPr txBox="1"/>
          <p:nvPr/>
        </p:nvSpPr>
        <p:spPr>
          <a:xfrm>
            <a:off x="117519" y="1397675"/>
            <a:ext cx="502040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Number of days to predict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Adding a variable for number of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Adding a new column by shifting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Fitting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X &amp; Y are the same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Training the data on 20%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Fitting the data with the RBF kernel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B09A0C-ACCE-44E4-BDD4-D182C295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803" y="1397675"/>
            <a:ext cx="3340383" cy="2679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B5664D-E7B5-4658-905D-703E37A0D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589" y="1397675"/>
            <a:ext cx="2876550" cy="2679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33361C-B3EB-4931-BBCF-DEE2A44D6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803" y="4131451"/>
            <a:ext cx="6419738" cy="259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0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FFB9-417C-410B-862F-A8E9E9A8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9422"/>
            <a:ext cx="7729728" cy="1188720"/>
          </a:xfrm>
        </p:spPr>
        <p:txBody>
          <a:bodyPr/>
          <a:lstStyle/>
          <a:p>
            <a:r>
              <a:rPr lang="en-US" dirty="0"/>
              <a:t>Support Vector Regression (SVR)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7CAB2-FB09-4D58-8625-3AA474704291}"/>
              </a:ext>
            </a:extLst>
          </p:cNvPr>
          <p:cNvSpPr txBox="1"/>
          <p:nvPr/>
        </p:nvSpPr>
        <p:spPr>
          <a:xfrm>
            <a:off x="117519" y="1397675"/>
            <a:ext cx="502040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Creating a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Setting the end date to today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Choose the stock and the number of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Catches error if you put a stock that doesn’t exist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Graphing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4F6F29-62EF-4FAC-8C1B-66D7ADD53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811" y="1397675"/>
            <a:ext cx="5367074" cy="31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1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Hand with pen pointing at financial number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62AA-A29D-D74B-9379-5888E247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09360"/>
            <a:ext cx="7729728" cy="1188720"/>
          </a:xfrm>
        </p:spPr>
        <p:txBody>
          <a:bodyPr/>
          <a:lstStyle/>
          <a:p>
            <a:r>
              <a:rPr lang="en-US" dirty="0"/>
              <a:t>Long Short-Term Memory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9EE46-3469-A64D-80F4-14BBB382C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702"/>
            <a:ext cx="10515600" cy="998907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A recurrent neutral network used to recognize sequential characteristics and use patterns to predict the next stock price.</a:t>
            </a:r>
          </a:p>
          <a:p>
            <a:r>
              <a:rPr lang="en-US" sz="1600" dirty="0"/>
              <a:t>Gather prices from 2018 to today. Identify 80% of the dataset to train the model.</a:t>
            </a:r>
          </a:p>
          <a:p>
            <a:r>
              <a:rPr lang="en-US" sz="1600" dirty="0"/>
              <a:t>Convert X and y train to NumPy arrays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04037A-1259-0F4C-AF16-1ECED0E32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8" y="2481349"/>
            <a:ext cx="3050175" cy="842441"/>
          </a:xfrm>
          <a:prstGeom prst="rect">
            <a:avLst/>
          </a:prstGeom>
        </p:spPr>
      </p:pic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6DF44E9E-80C2-B344-A40E-05385034F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68" y="3639392"/>
            <a:ext cx="3255834" cy="210572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A99681-BC1B-174C-83F5-18705CE50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478" y="2595677"/>
            <a:ext cx="4075365" cy="2103815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6F594E-FA0A-0E47-A51A-E609DB5F0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8219" y="2587484"/>
            <a:ext cx="3896639" cy="210381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DABBFD-DE0B-064B-A229-236DE110A9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2383" y="5214888"/>
            <a:ext cx="4641850" cy="10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7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1EE6-A1E3-1B44-AD7F-5032AB9D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866" y="80833"/>
            <a:ext cx="1778417" cy="947098"/>
          </a:xfrm>
        </p:spPr>
        <p:txBody>
          <a:bodyPr>
            <a:normAutofit/>
          </a:bodyPr>
          <a:lstStyle/>
          <a:p>
            <a:r>
              <a:rPr lang="en-US" sz="3600" dirty="0"/>
              <a:t>Ford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5A6E2-7522-FB43-B793-9DED9178D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65373" y="1794488"/>
            <a:ext cx="4776642" cy="2291448"/>
          </a:xfr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DF271C6E-82F3-5B40-87A6-69B3CB31F49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37506" y="1806311"/>
            <a:ext cx="4582896" cy="22914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7523535-B7FB-7C40-8DB7-36A17CF3A354}"/>
              </a:ext>
            </a:extLst>
          </p:cNvPr>
          <p:cNvSpPr/>
          <p:nvPr/>
        </p:nvSpPr>
        <p:spPr>
          <a:xfrm>
            <a:off x="780049" y="1419516"/>
            <a:ext cx="3690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Loss = 48 | RMSE = 0.1-1 | R^2 = 0.53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5EC5C-0105-9947-85D2-43E1184B6F53}"/>
              </a:ext>
            </a:extLst>
          </p:cNvPr>
          <p:cNvSpPr txBox="1"/>
          <p:nvPr/>
        </p:nvSpPr>
        <p:spPr>
          <a:xfrm>
            <a:off x="1368671" y="1027931"/>
            <a:ext cx="2783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Train Data on 1 Epoch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FEF32-7AA7-E540-BCBD-C7894877A190}"/>
              </a:ext>
            </a:extLst>
          </p:cNvPr>
          <p:cNvSpPr txBox="1"/>
          <p:nvPr/>
        </p:nvSpPr>
        <p:spPr>
          <a:xfrm>
            <a:off x="7696907" y="1073122"/>
            <a:ext cx="3119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Train Data on 50 Epochs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41A815-DD59-CC43-8F09-73F8C99E95AB}"/>
              </a:ext>
            </a:extLst>
          </p:cNvPr>
          <p:cNvSpPr/>
          <p:nvPr/>
        </p:nvSpPr>
        <p:spPr>
          <a:xfrm>
            <a:off x="6945365" y="1419516"/>
            <a:ext cx="4145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Loss = 49.12 | RMSE = 0.246 | R^2 = 0.932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7EB85-9543-564C-9C1F-D23984B85B19}"/>
              </a:ext>
            </a:extLst>
          </p:cNvPr>
          <p:cNvSpPr/>
          <p:nvPr/>
        </p:nvSpPr>
        <p:spPr>
          <a:xfrm>
            <a:off x="966867" y="145961"/>
            <a:ext cx="3369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Predicted Price 2020-05-07: 6.179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A53885-26FB-3242-BC72-31B225963924}"/>
              </a:ext>
            </a:extLst>
          </p:cNvPr>
          <p:cNvSpPr/>
          <p:nvPr/>
        </p:nvSpPr>
        <p:spPr>
          <a:xfrm>
            <a:off x="792873" y="425779"/>
            <a:ext cx="3677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Actual Closing price 2020-05-07: 4.91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D99E80-04AF-C641-8D1F-539C5E788091}"/>
              </a:ext>
            </a:extLst>
          </p:cNvPr>
          <p:cNvSpPr/>
          <p:nvPr/>
        </p:nvSpPr>
        <p:spPr>
          <a:xfrm>
            <a:off x="834134" y="705596"/>
            <a:ext cx="3689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Predicted Price for 2020-05-08: 6.174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2A8861-A8BB-1647-9377-E220E08EEB2C}"/>
              </a:ext>
            </a:extLst>
          </p:cNvPr>
          <p:cNvSpPr/>
          <p:nvPr/>
        </p:nvSpPr>
        <p:spPr>
          <a:xfrm>
            <a:off x="7447728" y="191152"/>
            <a:ext cx="3369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Predicted Price 2020-05-07: 5.411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C0B62D-87AD-8D46-859A-142904767FDD}"/>
              </a:ext>
            </a:extLst>
          </p:cNvPr>
          <p:cNvSpPr/>
          <p:nvPr/>
        </p:nvSpPr>
        <p:spPr>
          <a:xfrm>
            <a:off x="7249790" y="444652"/>
            <a:ext cx="3677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Actual Closing price 2020-05-07: 4.91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0F5EB9-D6BF-9A48-BB60-13F1836C58A2}"/>
              </a:ext>
            </a:extLst>
          </p:cNvPr>
          <p:cNvSpPr/>
          <p:nvPr/>
        </p:nvSpPr>
        <p:spPr>
          <a:xfrm>
            <a:off x="7310485" y="732909"/>
            <a:ext cx="3572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Predicted Price for 2020-05-08: 5.39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E5F2BE3-663D-EE4B-BD49-B78B4356E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879" y="4402480"/>
            <a:ext cx="4528735" cy="226436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9021240-06D4-7F4A-98C5-A09F96C55D3A}"/>
              </a:ext>
            </a:extLst>
          </p:cNvPr>
          <p:cNvSpPr/>
          <p:nvPr/>
        </p:nvSpPr>
        <p:spPr>
          <a:xfrm>
            <a:off x="8835337" y="4473309"/>
            <a:ext cx="1407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Loss = 49 </a:t>
            </a:r>
          </a:p>
          <a:p>
            <a:pPr algn="ctr"/>
            <a:r>
              <a:rPr lang="en-US" dirty="0"/>
              <a:t>RMSE = 0.13 </a:t>
            </a:r>
          </a:p>
          <a:p>
            <a:pPr algn="ctr"/>
            <a:r>
              <a:rPr lang="en-US" dirty="0"/>
              <a:t>R^2 = 0.97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19DDB1-4412-4843-8A33-59A561C41C45}"/>
              </a:ext>
            </a:extLst>
          </p:cNvPr>
          <p:cNvSpPr/>
          <p:nvPr/>
        </p:nvSpPr>
        <p:spPr>
          <a:xfrm>
            <a:off x="7971205" y="5438484"/>
            <a:ext cx="3369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Predicted Price 2020-05-07: 5.138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B6F573-4C0B-B74E-B358-C8796CF283F6}"/>
              </a:ext>
            </a:extLst>
          </p:cNvPr>
          <p:cNvSpPr/>
          <p:nvPr/>
        </p:nvSpPr>
        <p:spPr>
          <a:xfrm>
            <a:off x="7773267" y="5691984"/>
            <a:ext cx="3677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Actual Closing price 2020-05-07: 4.91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F6137E-2A4F-BC4F-A590-CD4592EF5070}"/>
              </a:ext>
            </a:extLst>
          </p:cNvPr>
          <p:cNvSpPr/>
          <p:nvPr/>
        </p:nvSpPr>
        <p:spPr>
          <a:xfrm>
            <a:off x="7833962" y="5980241"/>
            <a:ext cx="3689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Predicted Price for 2020-05-08: 5.132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DE459D-867B-6A4B-BEB9-A36677A01DD0}"/>
              </a:ext>
            </a:extLst>
          </p:cNvPr>
          <p:cNvSpPr txBox="1"/>
          <p:nvPr/>
        </p:nvSpPr>
        <p:spPr>
          <a:xfrm>
            <a:off x="4152045" y="4101162"/>
            <a:ext cx="2981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Train Data on 100 Epochs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94129D5-9CDD-8B4B-93AC-AAC7D3BAC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933" y="4254436"/>
            <a:ext cx="3298944" cy="23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1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C15D9AA6-52D2-CC4F-8BB3-4A4EAD30D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21075" y="1694986"/>
            <a:ext cx="4504572" cy="2252286"/>
          </a:xfrm>
        </p:spPr>
      </p:pic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EBDAF7D1-8F6D-BE49-98BE-B06C663D96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786911" y="1727358"/>
            <a:ext cx="4638293" cy="231914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507B875-4326-9D45-905E-6F7B6921AF9F}"/>
              </a:ext>
            </a:extLst>
          </p:cNvPr>
          <p:cNvSpPr/>
          <p:nvPr/>
        </p:nvSpPr>
        <p:spPr>
          <a:xfrm>
            <a:off x="627686" y="1318366"/>
            <a:ext cx="450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Loss = 17,645.49 | RMSE = 31.34 | R^2 = -2.46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430875-AAC2-0C40-A3E8-1859D7ECCD66}"/>
              </a:ext>
            </a:extLst>
          </p:cNvPr>
          <p:cNvSpPr txBox="1"/>
          <p:nvPr/>
        </p:nvSpPr>
        <p:spPr>
          <a:xfrm>
            <a:off x="1676921" y="993461"/>
            <a:ext cx="2647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Train Data on 1 Epoch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1194F7-6D38-7542-971E-EA50B7BCD2BB}"/>
              </a:ext>
            </a:extLst>
          </p:cNvPr>
          <p:cNvSpPr txBox="1"/>
          <p:nvPr/>
        </p:nvSpPr>
        <p:spPr>
          <a:xfrm>
            <a:off x="7867413" y="1074838"/>
            <a:ext cx="2878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Train Data on 50 Epochs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85A93-D250-5F46-BFA1-7B42BBFE9171}"/>
              </a:ext>
            </a:extLst>
          </p:cNvPr>
          <p:cNvSpPr/>
          <p:nvPr/>
        </p:nvSpPr>
        <p:spPr>
          <a:xfrm>
            <a:off x="6960985" y="1399412"/>
            <a:ext cx="4373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Loss = 17,573.19 | RMSE = 2,878 | R^2 = 0.4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787BA5-99D0-3141-9CED-F6F98C350B07}"/>
              </a:ext>
            </a:extLst>
          </p:cNvPr>
          <p:cNvSpPr/>
          <p:nvPr/>
        </p:nvSpPr>
        <p:spPr>
          <a:xfrm>
            <a:off x="1082122" y="121743"/>
            <a:ext cx="3486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Predicted Price 2020-05-07: 139.98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673F83-51D7-7E4D-BA21-6098F16E06BA}"/>
              </a:ext>
            </a:extLst>
          </p:cNvPr>
          <p:cNvSpPr/>
          <p:nvPr/>
        </p:nvSpPr>
        <p:spPr>
          <a:xfrm>
            <a:off x="921855" y="398329"/>
            <a:ext cx="3911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Actual Closing price 2020-05-07: 159.19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E1BDD8-0EE9-2C4C-AB19-3FB41C1B446D}"/>
              </a:ext>
            </a:extLst>
          </p:cNvPr>
          <p:cNvSpPr/>
          <p:nvPr/>
        </p:nvSpPr>
        <p:spPr>
          <a:xfrm>
            <a:off x="982147" y="686615"/>
            <a:ext cx="3806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Predicted Price for 2020-05-08: 140.40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FE86CB-8036-D241-92DF-5CC211A68BE2}"/>
              </a:ext>
            </a:extLst>
          </p:cNvPr>
          <p:cNvSpPr/>
          <p:nvPr/>
        </p:nvSpPr>
        <p:spPr>
          <a:xfrm>
            <a:off x="7303195" y="184921"/>
            <a:ext cx="3486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Predicted Price 2020-05-07: 133.66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99DF7F-0AC1-DA49-A892-8B43DB315776}"/>
              </a:ext>
            </a:extLst>
          </p:cNvPr>
          <p:cNvSpPr/>
          <p:nvPr/>
        </p:nvSpPr>
        <p:spPr>
          <a:xfrm>
            <a:off x="7191818" y="476775"/>
            <a:ext cx="3911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Actual Closing price 2020-05-07: 159.19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CA27B0-B5D8-8F43-8081-61B19285D579}"/>
              </a:ext>
            </a:extLst>
          </p:cNvPr>
          <p:cNvSpPr/>
          <p:nvPr/>
        </p:nvSpPr>
        <p:spPr>
          <a:xfrm>
            <a:off x="7191818" y="756592"/>
            <a:ext cx="3806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Predicted Price for 2020-05-07: 134.58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FFC63CE-4C61-0545-AFA4-3A4677ED6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058" y="4334403"/>
            <a:ext cx="4701927" cy="23509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4273F2-31BE-D842-BCAA-D1571505338C}"/>
              </a:ext>
            </a:extLst>
          </p:cNvPr>
          <p:cNvSpPr/>
          <p:nvPr/>
        </p:nvSpPr>
        <p:spPr>
          <a:xfrm>
            <a:off x="3309401" y="4030168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Train Data on 100 Epochs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3E64DF-0063-F54D-A1C7-0307EEB4E6D7}"/>
              </a:ext>
            </a:extLst>
          </p:cNvPr>
          <p:cNvSpPr/>
          <p:nvPr/>
        </p:nvSpPr>
        <p:spPr>
          <a:xfrm>
            <a:off x="7112507" y="5404327"/>
            <a:ext cx="3486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Predicted Price 2020-05-07: 157.06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9CA3A24-8E09-134C-8397-0C7DD5957722}"/>
              </a:ext>
            </a:extLst>
          </p:cNvPr>
          <p:cNvSpPr/>
          <p:nvPr/>
        </p:nvSpPr>
        <p:spPr>
          <a:xfrm>
            <a:off x="6952240" y="5684144"/>
            <a:ext cx="3911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Actual Closing price 2020-05-07: 159.30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A183C9-B590-2848-9DDA-4AC2F13FF7A5}"/>
              </a:ext>
            </a:extLst>
          </p:cNvPr>
          <p:cNvSpPr/>
          <p:nvPr/>
        </p:nvSpPr>
        <p:spPr>
          <a:xfrm>
            <a:off x="6952240" y="5963961"/>
            <a:ext cx="3806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Predicted Price for 2020-05-08: 163.71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9C2135-6FBE-374C-803E-7A14DDDA5DBC}"/>
              </a:ext>
            </a:extLst>
          </p:cNvPr>
          <p:cNvSpPr/>
          <p:nvPr/>
        </p:nvSpPr>
        <p:spPr>
          <a:xfrm>
            <a:off x="7695373" y="4377765"/>
            <a:ext cx="19623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Loss = 17,557.397  </a:t>
            </a:r>
          </a:p>
          <a:p>
            <a:pPr algn="ctr"/>
            <a:r>
              <a:rPr lang="en-US" dirty="0"/>
              <a:t>RMSE = 3.647  </a:t>
            </a:r>
          </a:p>
          <a:p>
            <a:pPr algn="ctr"/>
            <a:r>
              <a:rPr lang="en-US" dirty="0"/>
              <a:t>R^2 = 0.72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BAC84E5-E56B-4F48-AC1C-B0C93A3D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866" y="80833"/>
            <a:ext cx="1778417" cy="94709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103577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274D-EC84-4723-AE68-99036D72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0631"/>
            <a:ext cx="7729728" cy="1188720"/>
          </a:xfrm>
        </p:spPr>
        <p:txBody>
          <a:bodyPr/>
          <a:lstStyle/>
          <a:p>
            <a:r>
              <a:rPr lang="en-US" dirty="0"/>
              <a:t>Random Forest – Model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3F042-3958-41A2-879B-353C09D08DA7}"/>
              </a:ext>
            </a:extLst>
          </p:cNvPr>
          <p:cNvSpPr txBox="1"/>
          <p:nvPr/>
        </p:nvSpPr>
        <p:spPr>
          <a:xfrm>
            <a:off x="322521" y="1693614"/>
            <a:ext cx="57734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 Used and Dates: Apple from 1/1/20 to 5/1/20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4 new columns: ‘change_in_price’, ‘down_days’, ‘up_days’ and ‘Prediction’ – Based on prev. day close.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‘Prediction’: </a:t>
            </a:r>
            <a:r>
              <a:rPr lang="en-US" b="1" dirty="0"/>
              <a:t>Looking to see the trend from prev. 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0 </a:t>
            </a:r>
            <a:r>
              <a:rPr lang="en-US" dirty="0">
                <a:sym typeface="Wingdings" panose="05000000000000000000" pitchFamily="2" charset="2"/>
              </a:rPr>
              <a:t> Negative Down Day , 1  Positive Up Day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AC87F-0DCD-49AF-905E-8AB0498FE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0" y="3431279"/>
            <a:ext cx="6025570" cy="1733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66CF4-D5C1-4AA5-8182-DC1E29F4B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" y="5371733"/>
            <a:ext cx="6428590" cy="636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744793-9E17-44A1-B1F7-3120E67DE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64" y="1461340"/>
            <a:ext cx="5568480" cy="18654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F0C295-FCD4-46AF-B181-58FC7C555D7C}"/>
              </a:ext>
            </a:extLst>
          </p:cNvPr>
          <p:cNvSpPr txBox="1"/>
          <p:nvPr/>
        </p:nvSpPr>
        <p:spPr>
          <a:xfrm>
            <a:off x="6474664" y="3429000"/>
            <a:ext cx="55684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Dropped NaN and split data into training and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RandomForestClassifier, fit the model, and predict using X_test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Accuracy </a:t>
            </a:r>
            <a:r>
              <a:rPr lang="en-US" sz="1400" dirty="0">
                <a:sym typeface="Wingdings" panose="05000000000000000000" pitchFamily="2" charset="2"/>
              </a:rPr>
              <a:t> number of accurate predictions model made on the test set. 95% is really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Just looking for </a:t>
            </a:r>
            <a:r>
              <a:rPr lang="en-US" sz="1400" b="1" dirty="0">
                <a:sym typeface="Wingdings" panose="05000000000000000000" pitchFamily="2" charset="2"/>
              </a:rPr>
              <a:t>direction of price trend. </a:t>
            </a:r>
            <a:r>
              <a:rPr lang="en-US" sz="1400" dirty="0">
                <a:sym typeface="Wingdings" panose="05000000000000000000" pitchFamily="2" charset="2"/>
              </a:rPr>
              <a:t>Not by how much price increased/decreased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Feature Importance </a:t>
            </a:r>
            <a:r>
              <a:rPr lang="en-US" sz="1400" dirty="0">
                <a:sym typeface="Wingdings" panose="05000000000000000000" pitchFamily="2" charset="2"/>
              </a:rPr>
              <a:t> most import. features to explain most of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1E55DB-A7D6-407E-BBC8-08E74FBBB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300" y="5164386"/>
            <a:ext cx="5322844" cy="156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0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274D-EC84-4723-AE68-99036D72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0631"/>
            <a:ext cx="7729728" cy="1188720"/>
          </a:xfrm>
        </p:spPr>
        <p:txBody>
          <a:bodyPr/>
          <a:lstStyle/>
          <a:p>
            <a:r>
              <a:rPr lang="en-US" dirty="0"/>
              <a:t> Random Forest - Model Findings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85C636-AB48-4E65-8008-DC1AB87E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3" y="1325991"/>
            <a:ext cx="4852656" cy="22939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CD5B82-609A-45F3-A1C6-D8E04EB7A741}"/>
              </a:ext>
            </a:extLst>
          </p:cNvPr>
          <p:cNvSpPr txBox="1"/>
          <p:nvPr/>
        </p:nvSpPr>
        <p:spPr>
          <a:xfrm>
            <a:off x="478465" y="3753293"/>
            <a:ext cx="54332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Important Features and their percentages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important feature was ‘</a:t>
            </a:r>
            <a:r>
              <a:rPr lang="en-US" b="1" dirty="0">
                <a:solidFill>
                  <a:srgbClr val="FF0000"/>
                </a:solidFill>
              </a:rPr>
              <a:t>change_in_price</a:t>
            </a:r>
            <a:r>
              <a:rPr lang="en-US" dirty="0"/>
              <a:t>’ column in affecting the model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Least important feature was the ‘</a:t>
            </a:r>
            <a:r>
              <a:rPr lang="en-US" b="1" dirty="0">
                <a:solidFill>
                  <a:srgbClr val="FF0000"/>
                </a:solidFill>
              </a:rPr>
              <a:t>High</a:t>
            </a:r>
            <a:r>
              <a:rPr lang="en-US" dirty="0"/>
              <a:t>’ column in affecting the model performance.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Able to draw conclusions about what features contribute most to the decision making in the model and help us better understand the drivers behind the model.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A7E6-6150-4417-92F1-DCE556C8F9A7}"/>
              </a:ext>
            </a:extLst>
          </p:cNvPr>
          <p:cNvSpPr txBox="1"/>
          <p:nvPr/>
        </p:nvSpPr>
        <p:spPr>
          <a:xfrm>
            <a:off x="5178056" y="1541721"/>
            <a:ext cx="61757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Classification Report  metric evaluates model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Accuracy – measures portion of all testing samples classified correctly.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**Precision </a:t>
            </a:r>
            <a:r>
              <a:rPr lang="en-US" sz="1600" dirty="0">
                <a:sym typeface="Wingdings" panose="05000000000000000000" pitchFamily="2" charset="2"/>
              </a:rPr>
              <a:t> model was 100% correctly able to identify a negative down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**Precision</a:t>
            </a:r>
            <a:r>
              <a:rPr lang="en-US" sz="1600" dirty="0">
                <a:sym typeface="Wingdings" panose="05000000000000000000" pitchFamily="2" charset="2"/>
              </a:rPr>
              <a:t> model was 91.6% correctly able to identify a positive up day.</a:t>
            </a:r>
            <a:endParaRPr lang="en-US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7D0911-746D-4B0A-BA62-903877BCA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300" y="3352101"/>
            <a:ext cx="4852656" cy="3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8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BD5B-3C83-4DC3-9A2D-3BFC6E18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0630"/>
            <a:ext cx="7729728" cy="118872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F93E4-2FBA-4723-9C12-B6FF82890ABD}"/>
              </a:ext>
            </a:extLst>
          </p:cNvPr>
          <p:cNvSpPr txBox="1"/>
          <p:nvPr/>
        </p:nvSpPr>
        <p:spPr>
          <a:xfrm>
            <a:off x="117519" y="1397675"/>
            <a:ext cx="502040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Formula to predict a dependent variable (y) based on an independent variable (X) that determines the linear relationship between the two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Used Apple stock between 1/1/18 and 5/1/20, but user can enter any stock ticker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Wanted to determine stock price prediction for “n” number of days using variable “forecast_out”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Created independent (X) and dependent (y) datasets and converted to NumPy 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Trained and Tested model based on 80% training, 20%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F258A-4B67-4AE2-8F31-0D659598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317" y="1397675"/>
            <a:ext cx="6601558" cy="32718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2FC531-6206-40FF-801A-7A47AD465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317" y="4757837"/>
            <a:ext cx="6119812" cy="187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5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BD5B-3C83-4DC3-9A2D-3BFC6E18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0630"/>
            <a:ext cx="7729728" cy="118872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F93E4-2FBA-4723-9C12-B6FF82890ABD}"/>
              </a:ext>
            </a:extLst>
          </p:cNvPr>
          <p:cNvSpPr txBox="1"/>
          <p:nvPr/>
        </p:nvSpPr>
        <p:spPr>
          <a:xfrm>
            <a:off x="117519" y="1397675"/>
            <a:ext cx="502040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Based on a prediction length of 30 days, the linear regression produced an R^2 value of 0.72, meaning that about 72% of the variance in the dependent variable (y) is predictable based on the independent variable (X)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This number got more accurate when the prediction length was shorter, and less accurate when the prediction length was longer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graph displays the original dataset in Blue, the predicted values based on the model in Green, and the actual results for the time period in Orange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Compared to the model results, the actual results over-performed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D63A4-41A1-456D-8F41-35CF79214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926" y="1397675"/>
            <a:ext cx="6724155" cy="376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7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FFB9-417C-410B-862F-A8E9E9A8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9422"/>
            <a:ext cx="7729728" cy="1188720"/>
          </a:xfrm>
        </p:spPr>
        <p:txBody>
          <a:bodyPr/>
          <a:lstStyle/>
          <a:p>
            <a:r>
              <a:rPr lang="en-US" dirty="0"/>
              <a:t>Support Vector Regression (SVR)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7CAB2-FB09-4D58-8625-3AA474704291}"/>
              </a:ext>
            </a:extLst>
          </p:cNvPr>
          <p:cNvSpPr txBox="1"/>
          <p:nvPr/>
        </p:nvSpPr>
        <p:spPr>
          <a:xfrm>
            <a:off x="117519" y="1397675"/>
            <a:ext cx="50204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What is a Support Vector Regressor?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type of regressor that is similar to 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Difference between them is that you can put a Non-Linear Regression in the kernel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 the Kernel we used the Radial Basis Function (RBF)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Pulling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Pandas DataReader to get data from Yahoo Finance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Transform data into a DataFrame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C4059-4AD5-4F6E-95D5-B16B919AB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926" y="1419658"/>
            <a:ext cx="4739499" cy="254333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E7BD94-C96A-4069-B522-5BCFF519E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711" y="4064506"/>
            <a:ext cx="6857789" cy="223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169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895</Words>
  <Application>Microsoft Office PowerPoint</Application>
  <PresentationFormat>Widescreen</PresentationFormat>
  <Paragraphs>114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Machine Learning Stock Prediction</vt:lpstr>
      <vt:lpstr>Long Short-Term Memory Network</vt:lpstr>
      <vt:lpstr>Ford</vt:lpstr>
      <vt:lpstr>Zoom</vt:lpstr>
      <vt:lpstr>Random Forest – Model Details</vt:lpstr>
      <vt:lpstr> Random Forest - Model Findings</vt:lpstr>
      <vt:lpstr>LINEAR Regression</vt:lpstr>
      <vt:lpstr>LINEAR Regression</vt:lpstr>
      <vt:lpstr>Support Vector Regression (SVR)</vt:lpstr>
      <vt:lpstr>Support Vector Regression (SVR)</vt:lpstr>
      <vt:lpstr>Support Vector Regression (SVR)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2020-05-07T16:28:25Z</dcterms:created>
  <dcterms:modified xsi:type="dcterms:W3CDTF">2020-05-07T19:02:35Z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