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2" r:id="rId6"/>
    <p:sldId id="263" r:id="rId7"/>
    <p:sldId id="270" r:id="rId8"/>
    <p:sldId id="267" r:id="rId9"/>
    <p:sldId id="273" r:id="rId10"/>
    <p:sldId id="271" r:id="rId11"/>
    <p:sldId id="269" r:id="rId12"/>
    <p:sldId id="272" r:id="rId13"/>
    <p:sldId id="274"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48" autoAdjust="0"/>
  </p:normalViewPr>
  <p:slideViewPr>
    <p:cSldViewPr snapToGrid="0">
      <p:cViewPr varScale="1">
        <p:scale>
          <a:sx n="66" d="100"/>
          <a:sy n="66" d="100"/>
        </p:scale>
        <p:origin x="592" y="4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1/12/2020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Panic At The Desktop Project 1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Jack Harvey, Svitlana nAZARcHUK , Adib Khan, Shawn Cavalieri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Final Conclusions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Size of the state doesn’t have a huge impact, CLF no impact, unemployment yes vs. housing price, birth rate no vs.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err="1"/>
              <a:t>mETHODology</a:t>
            </a:r>
            <a:endParaRPr lang="en-US" dirty="0"/>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437042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Our goal:</a:t>
            </a:r>
            <a:r>
              <a:rPr lang="en-US" sz="1600" dirty="0"/>
              <a:t> </a:t>
            </a:r>
          </a:p>
          <a:p>
            <a:pPr marL="742950" lvl="1" indent="-285750">
              <a:buFont typeface="Arial" panose="020B0604020202020204" pitchFamily="34" charset="0"/>
              <a:buChar char="•"/>
            </a:pPr>
            <a:r>
              <a:rPr lang="en-US" sz="1600" dirty="0"/>
              <a:t>To specifically look at the impact of the Great Recession of 2008 on Unemployment, Median Housing Prices, and birth rate. </a:t>
            </a:r>
          </a:p>
          <a:p>
            <a:pPr marL="285750" indent="-285750">
              <a:buFont typeface="Arial" panose="020B0604020202020204" pitchFamily="34" charset="0"/>
              <a:buChar char="•"/>
            </a:pPr>
            <a:r>
              <a:rPr lang="en-US" sz="1600" b="1" dirty="0"/>
              <a:t>Question we are trying to answer: </a:t>
            </a:r>
          </a:p>
          <a:p>
            <a:pPr marL="742950" lvl="1" indent="-285750">
              <a:buFont typeface="Arial" panose="020B0604020202020204" pitchFamily="34" charset="0"/>
              <a:buChar char="•"/>
            </a:pPr>
            <a:r>
              <a:rPr lang="en-US" sz="1600" dirty="0"/>
              <a:t>What were the general trends regarding unemployment, housing prices, and birth rate after the great recession? Can we draw any conclusions from the data?</a:t>
            </a:r>
          </a:p>
          <a:p>
            <a:pPr marL="285750" indent="-285750">
              <a:buFont typeface="Arial" panose="020B0604020202020204" pitchFamily="34" charset="0"/>
              <a:buChar char="•"/>
            </a:pPr>
            <a:r>
              <a:rPr lang="en-US" sz="1600" b="1" dirty="0"/>
              <a:t>What data did we use/how did we use it?</a:t>
            </a:r>
          </a:p>
          <a:p>
            <a:pPr marL="742950" lvl="1" indent="-285750">
              <a:buFont typeface="Arial" panose="020B0604020202020204" pitchFamily="34" charset="0"/>
              <a:buChar char="•"/>
            </a:pPr>
            <a:r>
              <a:rPr lang="en-US" sz="1600" dirty="0"/>
              <a:t> We used data from the …. , …., …., and …. that showed the civilian labor force (CLF), unemployment rates, birth rates, and median housing prices by state from 2007 to 2018</a:t>
            </a:r>
          </a:p>
          <a:p>
            <a:pPr marL="742950" lvl="1" indent="-285750">
              <a:buFont typeface="Arial" panose="020B0604020202020204" pitchFamily="34" charset="0"/>
              <a:buChar char="•"/>
            </a:pPr>
            <a:r>
              <a:rPr lang="en-US" sz="1600" dirty="0"/>
              <a:t>We used the civilian labor force as the main group, and binned each state by it’s CLF count</a:t>
            </a:r>
          </a:p>
          <a:p>
            <a:pPr marL="742950" lvl="1" indent="-285750">
              <a:buFont typeface="Arial" panose="020B0604020202020204" pitchFamily="34" charset="0"/>
              <a:buChar char="•"/>
            </a:pPr>
            <a:r>
              <a:rPr lang="en-US" sz="1600" dirty="0"/>
              <a:t>The main bins for this presentation are states with over 5,000,000 CLF population and states with under 1,000,000 CLF population</a:t>
            </a:r>
          </a:p>
          <a:p>
            <a:pPr marL="285750" indent="-285750">
              <a:buFont typeface="Arial" panose="020B0604020202020204" pitchFamily="34" charset="0"/>
              <a:buChar char="•"/>
            </a:pPr>
            <a:r>
              <a:rPr lang="en-US" sz="1600" b="1" dirty="0"/>
              <a:t>How did we clean the data: </a:t>
            </a:r>
          </a:p>
          <a:p>
            <a:pPr marL="742950" lvl="1" indent="-285750">
              <a:buFont typeface="Arial" panose="020B0604020202020204" pitchFamily="34" charset="0"/>
              <a:buChar char="•"/>
            </a:pPr>
            <a:r>
              <a:rPr lang="en-US" sz="1600" dirty="0"/>
              <a:t>Began with information of all states and counties, needed to remove county level information</a:t>
            </a:r>
          </a:p>
          <a:p>
            <a:pPr marL="742950" lvl="1" indent="-285750">
              <a:buFont typeface="Arial" panose="020B0604020202020204" pitchFamily="34" charset="0"/>
              <a:buChar char="•"/>
            </a:pPr>
            <a:r>
              <a:rPr lang="en-US" sz="1600" dirty="0"/>
              <a:t>Renamed columns, dropped columns, merged datasets, changed all strings to floats so they could be graphed</a:t>
            </a:r>
          </a:p>
          <a:p>
            <a:pPr marL="742950" lvl="1" indent="-285750">
              <a:buFont typeface="Arial" panose="020B0604020202020204" pitchFamily="34" charset="0"/>
              <a:buChar char="•"/>
            </a:pPr>
            <a:r>
              <a:rPr lang="en-US" sz="1600" dirty="0"/>
              <a:t>Used a for loop to compare all of the data we needed at once vs. 50 different functions</a:t>
            </a:r>
          </a:p>
          <a:p>
            <a:pPr marL="742950" lvl="1" indent="-285750">
              <a:buFont typeface="Arial" panose="020B0604020202020204" pitchFamily="34" charset="0"/>
              <a:buChar char="•"/>
            </a:pPr>
            <a:r>
              <a:rPr lang="en-US" sz="1600" dirty="0"/>
              <a:t>Binned data based on CLF size and median house price to compare against each other</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32533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4549676"/>
            <a:ext cx="11162169" cy="2308324"/>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The number of CLF has no impact on the general trend of decrease in unemployment. </a:t>
            </a:r>
          </a:p>
          <a:p>
            <a:pPr marL="742950" lvl="1" indent="-285750">
              <a:buFont typeface="Arial" panose="020B0604020202020204" pitchFamily="34" charset="0"/>
              <a:buChar char="•"/>
            </a:pPr>
            <a:r>
              <a:rPr lang="en-US" dirty="0"/>
              <a:t>We can see that unemployment reaches its peak at every state in either 2009/2010. This peak remains here for every state regardless of the CLF population. Then after this peak, you can see a decreasing trend of unemployment in all states</a:t>
            </a:r>
          </a:p>
          <a:p>
            <a:pPr marL="742950" lvl="1"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A17B27C5-FCAC-4CCD-AC62-669B4E20DC4A}"/>
              </a:ext>
            </a:extLst>
          </p:cNvPr>
          <p:cNvPicPr>
            <a:picLocks noChangeAspect="1"/>
          </p:cNvPicPr>
          <p:nvPr/>
        </p:nvPicPr>
        <p:blipFill>
          <a:blip r:embed="rId2"/>
          <a:stretch>
            <a:fillRect/>
          </a:stretch>
        </p:blipFill>
        <p:spPr>
          <a:xfrm>
            <a:off x="6096001" y="2109425"/>
            <a:ext cx="5254924" cy="2639149"/>
          </a:xfrm>
          <a:prstGeom prst="rect">
            <a:avLst/>
          </a:prstGeom>
        </p:spPr>
      </p:pic>
      <p:pic>
        <p:nvPicPr>
          <p:cNvPr id="6" name="Picture 5">
            <a:extLst>
              <a:ext uri="{FF2B5EF4-FFF2-40B4-BE49-F238E27FC236}">
                <a16:creationId xmlns:a16="http://schemas.microsoft.com/office/drawing/2014/main" id="{0477D509-6E68-462E-9AF0-33FA08000F13}"/>
              </a:ext>
            </a:extLst>
          </p:cNvPr>
          <p:cNvPicPr>
            <a:picLocks noChangeAspect="1"/>
          </p:cNvPicPr>
          <p:nvPr/>
        </p:nvPicPr>
        <p:blipFill>
          <a:blip r:embed="rId3"/>
          <a:stretch>
            <a:fillRect/>
          </a:stretch>
        </p:blipFill>
        <p:spPr>
          <a:xfrm>
            <a:off x="448640" y="2010287"/>
            <a:ext cx="5576775" cy="2837426"/>
          </a:xfrm>
          <a:prstGeom prst="rect">
            <a:avLst/>
          </a:prstGeom>
        </p:spPr>
      </p:pic>
    </p:spTree>
    <p:extLst>
      <p:ext uri="{BB962C8B-B14F-4D97-AF65-F5344CB8AC3E}">
        <p14:creationId xmlns:p14="http://schemas.microsoft.com/office/powerpoint/2010/main" val="337178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a:t>
            </a:r>
            <a:r>
              <a:rPr lang="en-US" dirty="0" err="1"/>
              <a:t>COntinued</a:t>
            </a:r>
            <a:r>
              <a:rPr lang="en-US" dirty="0"/>
              <a:t> </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2862322"/>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 of “Rhode Island unemployment rate by year”</a:t>
            </a:r>
          </a:p>
          <a:p>
            <a:pPr marL="285750" indent="-285750">
              <a:buFont typeface="Arial" panose="020B0604020202020204" pitchFamily="34" charset="0"/>
              <a:buChar char="•"/>
            </a:pPr>
            <a:r>
              <a:rPr lang="en-US" dirty="0"/>
              <a:t>Insert Fig of “California unemployment rate by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The number of CLF has no impact on the general trend of decrease in unemployment. </a:t>
            </a:r>
          </a:p>
          <a:p>
            <a:pPr marL="742950" lvl="1" indent="-285750">
              <a:buFont typeface="Arial" panose="020B0604020202020204" pitchFamily="34" charset="0"/>
              <a:buChar char="•"/>
            </a:pPr>
            <a:r>
              <a:rPr lang="en-US" dirty="0"/>
              <a:t>We can see that unemployment reaches its peak at every state in either 2009/2010. This peak remains here for every state regardless of the CLF population. Then after this peak, you can see a decreasing trend of unemployment in all states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2551BC9-648F-4D8D-8BE1-16EC27F3E4F4}"/>
              </a:ext>
            </a:extLst>
          </p:cNvPr>
          <p:cNvPicPr>
            <a:picLocks noChangeAspect="1"/>
          </p:cNvPicPr>
          <p:nvPr/>
        </p:nvPicPr>
        <p:blipFill>
          <a:blip r:embed="rId2"/>
          <a:stretch>
            <a:fillRect/>
          </a:stretch>
        </p:blipFill>
        <p:spPr>
          <a:xfrm>
            <a:off x="7141551" y="2088222"/>
            <a:ext cx="4469258" cy="2681555"/>
          </a:xfrm>
          <a:prstGeom prst="rect">
            <a:avLst/>
          </a:prstGeom>
        </p:spPr>
      </p:pic>
    </p:spTree>
    <p:extLst>
      <p:ext uri="{BB962C8B-B14F-4D97-AF65-F5344CB8AC3E}">
        <p14:creationId xmlns:p14="http://schemas.microsoft.com/office/powerpoint/2010/main" val="168954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#2 – Median House Price</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 of “House Price for states with price &gt; $500,000”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lvl="1"/>
            <a:r>
              <a:rPr lang="en-US" dirty="0"/>
              <a:t>Rhode Island and California largest and smallest, but both in highest bin for home price</a:t>
            </a:r>
          </a:p>
          <a:p>
            <a:pPr lvl="1"/>
            <a:r>
              <a:rPr lang="en-US" dirty="0"/>
              <a:t>CLF does not influence median housing price</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081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258532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 of  “House Price By Year for California”</a:t>
            </a:r>
          </a:p>
          <a:p>
            <a:pPr marL="285750" indent="-285750">
              <a:buFont typeface="Arial" panose="020B0604020202020204" pitchFamily="34" charset="0"/>
              <a:buChar char="•"/>
            </a:pPr>
            <a:r>
              <a:rPr lang="en-US" dirty="0"/>
              <a:t>Insert FIG of “California scatter plot by year home price vs. unemployment”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Prices started high while unemployment rate was low, then recession hit and prices dropped while unemployment rates increased, then prices increased as unemployment rates returned to pre-recession levels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43268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 of  “Rhode Island Scatter Plot by year home price vs. unemployment”</a:t>
            </a:r>
          </a:p>
          <a:p>
            <a:pPr marL="285750" indent="-285750">
              <a:buFont typeface="Arial" panose="020B0604020202020204" pitchFamily="34" charset="0"/>
              <a:buChar char="•"/>
            </a:pPr>
            <a:r>
              <a:rPr lang="en-US" dirty="0"/>
              <a:t>Insert Fig of “House Price by Year for Rhode Island”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Prices started high while unemployment rate was low, then recession hit and prices dropped while unemployment rates increased, then prices increased as unemployment rates returned to pre-recession levels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98797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341632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Figs for Birth Rate Region 1</a:t>
            </a:r>
          </a:p>
          <a:p>
            <a:pPr marL="285750" indent="-285750">
              <a:buFont typeface="Arial" panose="020B0604020202020204" pitchFamily="34" charset="0"/>
              <a:buChar char="•"/>
            </a:pPr>
            <a:r>
              <a:rPr lang="en-US" dirty="0"/>
              <a:t>Insert Figs for Unemployment Rate Region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Birth Rate at a 30 year low</a:t>
            </a:r>
          </a:p>
          <a:p>
            <a:pPr marL="742950" lvl="1" indent="-285750">
              <a:buFont typeface="Arial" panose="020B0604020202020204" pitchFamily="34" charset="0"/>
              <a:buChar char="•"/>
            </a:pPr>
            <a:r>
              <a:rPr lang="en-US" dirty="0"/>
              <a:t>Utah has the lowest median age and majority of the population belongs to The Church of Jesus Christ of Latter-day Saints (Mormons). VT, NH, RI, CT and </a:t>
            </a:r>
            <a:r>
              <a:rPr lang="en-US" dirty="0" err="1"/>
              <a:t>Massachusets</a:t>
            </a:r>
            <a:r>
              <a:rPr lang="en-US" dirty="0"/>
              <a:t> have majors metropolitan areas and majors Ivy league Universities. All except RI are among 10 the most educated states in US. Woman who pursue higher education and focused on career are less likely to have kids or large families. These states are also have high median age, older women are less likely to have kids.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39844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341632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Figs for Birth Rate region 8</a:t>
            </a:r>
          </a:p>
          <a:p>
            <a:pPr marL="285750" indent="-285750">
              <a:buFont typeface="Arial" panose="020B0604020202020204" pitchFamily="34" charset="0"/>
              <a:buChar char="•"/>
            </a:pPr>
            <a:r>
              <a:rPr lang="en-US" dirty="0"/>
              <a:t>Insert Figs for Unemployment Rate region 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Birth Rate at a 30 year low</a:t>
            </a:r>
          </a:p>
          <a:p>
            <a:pPr marL="742950" lvl="1" indent="-285750">
              <a:buFont typeface="Arial" panose="020B0604020202020204" pitchFamily="34" charset="0"/>
              <a:buChar char="•"/>
            </a:pPr>
            <a:r>
              <a:rPr lang="en-US" dirty="0"/>
              <a:t>Utah has the lowest median age and majority of the population belongs to The Church of Jesus Christ of Latter-day Saints (Mormons). VT, NH, RI, CT and </a:t>
            </a:r>
            <a:r>
              <a:rPr lang="en-US" dirty="0" err="1"/>
              <a:t>Massachusets</a:t>
            </a:r>
            <a:r>
              <a:rPr lang="en-US" dirty="0"/>
              <a:t> have majors metropolitan areas and majors Ivy league Universities. All except RI are among 10 the most educated states in US. Woman who pursue higher education and focused on career are less likely to have kids or large families. These states are also have high median age, older women are less likely to have kids.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9575865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875</Words>
  <Application>Microsoft Office PowerPoint</Application>
  <PresentationFormat>Widescreen</PresentationFormat>
  <Paragraphs>75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Panic At The Desktop Project 1 </vt:lpstr>
      <vt:lpstr>mETHODology</vt:lpstr>
      <vt:lpstr>Part #1 – unemployment Rates vs. CLF </vt:lpstr>
      <vt:lpstr>Part #1 – unemployment Rates vs. CLF COntinued </vt:lpstr>
      <vt:lpstr>Part #2 – Median House Price</vt:lpstr>
      <vt:lpstr>Part #3 – unemployment Rates vs. Median House Price</vt:lpstr>
      <vt:lpstr>Part #3 – unemployment Rates vs. Median House Price</vt:lpstr>
      <vt:lpstr>Part #4 – unemployment Rates vs. Birth Rates</vt:lpstr>
      <vt:lpstr>Part #4 – unemployment Rates vs. Birth Rates</vt:lpstr>
      <vt:lpstr>Final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2020-01-11T16:48:25Z</dcterms:created>
  <dcterms:modified xsi:type="dcterms:W3CDTF">2020-01-14T02:42:29Z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