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D6FC-F235-435D-913D-E8DC510F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4B585-AFBC-4869-A1FE-D261A131E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98CB1-7200-4973-A6E1-4C297551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EBA00-BB15-4BC8-90B2-EA1F2A92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454B3-2C09-421B-8421-CB01C7A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3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558B-0F51-4627-B1DD-48AAA682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1FF18-F4B2-49E9-9D1F-C8D3B520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EE0A-0794-4CA9-BFBB-D0F7FFBC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035D3-0DDD-4FAF-8BA4-60D51CC7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63F64-2695-4E94-AB7F-8E90D868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F6D7B8-F2E6-4F47-92BF-559B9722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D5FC8-8794-4C5B-A4BD-D4210A47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B840A-6602-4A04-93C3-1871D9BA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0F82F-16E7-4B37-89DC-C7AFFB3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B66EC-7570-4AB5-949C-4C5EFE5C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849E0-5C93-456E-955C-31474F18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9F1F0-23FD-4739-AEBF-FEE7EFB4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EF97A-3426-4608-B15A-D1EB7C5C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4934-0E93-4722-AEF7-3DE8AE6D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18FED-53CF-4C89-B9AD-18D9F3E6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E2F77-605F-4BF3-A657-E46CDAA3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DF2D0-7EC6-49D8-94D7-B74BDBEE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0C025-047B-432B-B231-9E1A7DFF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A65E8-373E-4392-B2C6-1AB0B031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ACF2D-04B1-4A2E-800F-4F2F354E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36BA-5507-489B-9B1C-1AFB0D45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9008-E4D5-4482-82E9-037DFE50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8AD3C-88C9-49F7-8E5F-DB197C93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A51C9-6A54-4971-A44C-850C0939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45A7B-9E4E-44ED-B38C-9011FF61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53E79-8A7E-471D-AC26-318418D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1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572D5-11D1-4687-8EDC-7022A2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2EF4C-2CDA-4C26-A551-B2607CBA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32666-414D-4B05-9B4F-E92A3C9A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5E456D-D8A8-4F3C-970F-5C58DF6D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CFE057-93DC-4531-B4E2-DA2B0477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81EEAC-B8CE-4AA1-8A6F-9C43BF4E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C83E76-06E2-41EE-A4B6-A4947B2B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BF56C-D1BF-464D-A791-5FF22DD0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0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4D67-381F-48CE-A9B4-C3989D52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426496-4630-45D4-A45A-A67432E6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6B69F6-CEDF-4AF6-8708-329CE4DF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CF834-A5F2-49BE-B1A0-F53AB4B5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8F7896-7EB7-4921-9BD0-67D802B7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3D8C0-EEC1-4845-AB4E-1EA17B7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589A0-2C54-4423-8F0D-94141569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821DC-3F26-4DE3-B762-24B9C2E4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DF8FC-1337-4657-BA05-58E4C6DE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4E795-44F4-47DB-99D4-4E55A246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4E521-05B3-4B8A-BA82-586CB833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EC5C5-F819-4756-B472-FD227567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CF5E-4AC1-40CE-A12A-4047845A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1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C615-FB68-4DDE-83C3-A43E94BE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A09EC4-9E79-40B2-93DD-A5B67D557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DC926-DED6-4AB7-962A-D6568C3F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48DB8-896D-4492-BF9E-99529F00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7DEFC-F5B2-4F70-8A22-C351ACD6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5A3DD-40D4-45F5-9D3D-A58CF257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7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984F88-0D59-4F26-B991-3A1B57D3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3C04A-9E53-4EC5-AAF1-D570721C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8EF7F-2FB7-45B3-8F64-89CB09AB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C8A7-B17C-4EFD-ADDD-5C47FC9B0E42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A0335-318D-4BEE-9A83-E758B5E6E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4D3FF-19FA-4C85-929D-D643E5BBB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72A3-1D25-4F53-9D03-7FBE67B8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05401-1EEE-4706-9A5B-60297F908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A6C89-5E1A-4785-8B91-10941A513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6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D2048-D90A-49FA-8F59-2821ED49B90E}"/>
              </a:ext>
            </a:extLst>
          </p:cNvPr>
          <p:cNvSpPr txBox="1"/>
          <p:nvPr/>
        </p:nvSpPr>
        <p:spPr>
          <a:xfrm>
            <a:off x="914399" y="619125"/>
            <a:ext cx="844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GridLayout</a:t>
            </a:r>
            <a:endParaRPr lang="en-US" altLang="ko-KR" dirty="0"/>
          </a:p>
          <a:p>
            <a:r>
              <a:rPr lang="ko-KR" altLang="en-US" dirty="0"/>
              <a:t>컴포넌트를 표 모양으로 배치함</a:t>
            </a:r>
            <a:endParaRPr lang="en-US" altLang="ko-KR" dirty="0"/>
          </a:p>
          <a:p>
            <a:r>
              <a:rPr lang="ko-KR" altLang="en-US" dirty="0"/>
              <a:t>행과 열로 관리함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A436D90-BCEB-47FD-8D81-E9F97A77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78482"/>
              </p:ext>
            </p:extLst>
          </p:nvPr>
        </p:nvGraphicFramePr>
        <p:xfrm>
          <a:off x="984249" y="2681815"/>
          <a:ext cx="10398126" cy="1888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526">
                  <a:extLst>
                    <a:ext uri="{9D8B030D-6E8A-4147-A177-3AD203B41FA5}">
                      <a16:colId xmlns:a16="http://schemas.microsoft.com/office/drawing/2014/main" val="153924317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3872758175"/>
                    </a:ext>
                  </a:extLst>
                </a:gridCol>
              </a:tblGrid>
              <a:tr h="9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GridLayout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rows, int cols)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열과 행을 지정하여 생성함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39510"/>
                  </a:ext>
                </a:extLst>
              </a:tr>
              <a:tr h="9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GridLayout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rows, int cols,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hgap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vgap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열과 행 외에 수직 수평 간격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4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7791E8-936D-4E6A-8D66-6627CC28A169}"/>
              </a:ext>
            </a:extLst>
          </p:cNvPr>
          <p:cNvSpPr/>
          <p:nvPr/>
        </p:nvSpPr>
        <p:spPr>
          <a:xfrm>
            <a:off x="732798" y="529709"/>
            <a:ext cx="31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GridLayout</a:t>
            </a:r>
            <a:r>
              <a:rPr lang="en-US" altLang="ko-KR" dirty="0"/>
              <a:t>(int rows, int cols)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F84A99-1304-42DC-883D-3E84D6BD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174836"/>
            <a:ext cx="2965602" cy="14986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35D876-FA25-42E5-8312-4B844AB2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05" y="1273071"/>
            <a:ext cx="4673840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BBC4F8-D34C-41D5-8501-A55D9F68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79" y="2130320"/>
            <a:ext cx="4711942" cy="4064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8F0FC9-A6D9-4D91-AF28-504E20AC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16" y="3429000"/>
            <a:ext cx="3257717" cy="1574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74881F-9716-4D43-89D4-F3F4B99F7BCB}"/>
              </a:ext>
            </a:extLst>
          </p:cNvPr>
          <p:cNvSpPr txBox="1"/>
          <p:nvPr/>
        </p:nvSpPr>
        <p:spPr>
          <a:xfrm>
            <a:off x="495300" y="885825"/>
            <a:ext cx="518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GridLayout</a:t>
            </a:r>
            <a:r>
              <a:rPr lang="en-US" altLang="ko-KR" dirty="0"/>
              <a:t>(int rows, int cols, int </a:t>
            </a:r>
            <a:r>
              <a:rPr lang="en-US" altLang="ko-KR" dirty="0" err="1"/>
              <a:t>hgap</a:t>
            </a:r>
            <a:r>
              <a:rPr lang="en-US" altLang="ko-KR" dirty="0"/>
              <a:t>, int </a:t>
            </a:r>
            <a:r>
              <a:rPr lang="en-US" altLang="ko-KR" dirty="0" err="1"/>
              <a:t>vgap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51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36AE9-8E94-4A04-B316-E7B344C252C7}"/>
              </a:ext>
            </a:extLst>
          </p:cNvPr>
          <p:cNvSpPr txBox="1"/>
          <p:nvPr/>
        </p:nvSpPr>
        <p:spPr>
          <a:xfrm>
            <a:off x="337184" y="281940"/>
            <a:ext cx="9020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</a:p>
          <a:p>
            <a:r>
              <a:rPr lang="ko-KR" altLang="en-US" dirty="0"/>
              <a:t>하나의 프로세스 내부에서 독립적으로 실행되는 하나의 작업 단위</a:t>
            </a:r>
            <a:endParaRPr lang="en-US" altLang="ko-KR" dirty="0"/>
          </a:p>
          <a:p>
            <a:r>
              <a:rPr lang="ko-KR" altLang="en-US" dirty="0"/>
              <a:t>실행 중에 멈출 수 있으며 동시에 수행 가능함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에선 </a:t>
            </a:r>
            <a:r>
              <a:rPr lang="ko-KR" altLang="en-US" dirty="0" err="1"/>
              <a:t>멀티스레딩을</a:t>
            </a:r>
            <a:r>
              <a:rPr lang="ko-KR" altLang="en-US" dirty="0"/>
              <a:t> 지원함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FC62-0CFD-4556-8D9F-A4A96D468EFB}"/>
              </a:ext>
            </a:extLst>
          </p:cNvPr>
          <p:cNvSpPr txBox="1"/>
          <p:nvPr/>
        </p:nvSpPr>
        <p:spPr>
          <a:xfrm>
            <a:off x="194944" y="2779911"/>
            <a:ext cx="756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run()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스레드가 실행될 때의 행동을 정의하는 메소드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어느 방식이든 필수로 구현 해야함</a:t>
            </a:r>
            <a:endParaRPr lang="en-US" altLang="ko-KR" dirty="0"/>
          </a:p>
          <a:p>
            <a:r>
              <a:rPr lang="en-US" altLang="ko-KR" dirty="0"/>
              <a:t>start()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해당 스레드의 </a:t>
            </a:r>
            <a:r>
              <a:rPr lang="en-US" altLang="ko-KR" dirty="0"/>
              <a:t>run()</a:t>
            </a:r>
            <a:r>
              <a:rPr lang="ko-KR" altLang="en-US" dirty="0"/>
              <a:t>메소드를 호출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Thread.sleep</a:t>
            </a:r>
            <a:r>
              <a:rPr lang="en-US" altLang="ko-KR" dirty="0"/>
              <a:t>(int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스레드를 괄호안의 시간 만큼 중단시킴</a:t>
            </a:r>
            <a:endParaRPr lang="en-US" altLang="ko-KR" dirty="0"/>
          </a:p>
          <a:p>
            <a:r>
              <a:rPr lang="en-US" altLang="ko-KR" dirty="0"/>
              <a:t>	1</a:t>
            </a:r>
            <a:r>
              <a:rPr lang="ko-KR" altLang="en-US" dirty="0"/>
              <a:t>초 </a:t>
            </a:r>
            <a:r>
              <a:rPr lang="en-US" altLang="ko-KR" dirty="0"/>
              <a:t>== 1000ms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예외처리를 해줘야 함</a:t>
            </a:r>
            <a:endParaRPr lang="en-US" altLang="ko-KR" dirty="0"/>
          </a:p>
          <a:p>
            <a:r>
              <a:rPr lang="en-US" altLang="ko-KR" dirty="0" err="1"/>
              <a:t>setPriority</a:t>
            </a:r>
            <a:r>
              <a:rPr lang="en-US" altLang="ko-KR" dirty="0"/>
              <a:t>(int priority)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해당 스레드의 우선순위를 지정함</a:t>
            </a:r>
            <a:endParaRPr lang="en-US" altLang="ko-KR" dirty="0"/>
          </a:p>
          <a:p>
            <a:r>
              <a:rPr lang="en-US" altLang="ko-KR" dirty="0"/>
              <a:t>	priority</a:t>
            </a:r>
            <a:r>
              <a:rPr lang="ko-KR" altLang="en-US" dirty="0"/>
              <a:t>는 </a:t>
            </a:r>
            <a:r>
              <a:rPr lang="en-US" altLang="ko-KR" dirty="0"/>
              <a:t>1~10</a:t>
            </a:r>
            <a:r>
              <a:rPr lang="ko-KR" altLang="en-US" dirty="0"/>
              <a:t>까지의 </a:t>
            </a:r>
            <a:r>
              <a:rPr lang="ko-KR" altLang="en-US" dirty="0" err="1"/>
              <a:t>정수값이며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이 최대 우선순위</a:t>
            </a:r>
          </a:p>
        </p:txBody>
      </p:sp>
    </p:spTree>
    <p:extLst>
      <p:ext uri="{BB962C8B-B14F-4D97-AF65-F5344CB8AC3E}">
        <p14:creationId xmlns:p14="http://schemas.microsoft.com/office/powerpoint/2010/main" val="418698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696AC-76BE-43B1-9F85-2E5EB838C232}"/>
              </a:ext>
            </a:extLst>
          </p:cNvPr>
          <p:cNvSpPr txBox="1"/>
          <p:nvPr/>
        </p:nvSpPr>
        <p:spPr>
          <a:xfrm>
            <a:off x="523874" y="447675"/>
            <a:ext cx="820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Threading</a:t>
            </a:r>
            <a:r>
              <a:rPr lang="ko-KR" altLang="en-US" dirty="0"/>
              <a:t> 멀티 </a:t>
            </a:r>
            <a:r>
              <a:rPr lang="ko-KR" altLang="en-US" dirty="0" err="1"/>
              <a:t>스레딩</a:t>
            </a:r>
            <a:endParaRPr lang="en-US" altLang="ko-KR" dirty="0"/>
          </a:p>
          <a:p>
            <a:r>
              <a:rPr lang="ko-KR" altLang="en-US" dirty="0"/>
              <a:t>하나의 프로세스에서 동시에 여러 작업을 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5CA8E-50A2-401C-8449-15878036BC72}"/>
              </a:ext>
            </a:extLst>
          </p:cNvPr>
          <p:cNvSpPr/>
          <p:nvPr/>
        </p:nvSpPr>
        <p:spPr>
          <a:xfrm>
            <a:off x="7715250" y="1524000"/>
            <a:ext cx="3286125" cy="50006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3EE41A-E330-402E-9BCC-BA5C695C089D}"/>
              </a:ext>
            </a:extLst>
          </p:cNvPr>
          <p:cNvSpPr/>
          <p:nvPr/>
        </p:nvSpPr>
        <p:spPr>
          <a:xfrm>
            <a:off x="1666875" y="2261116"/>
            <a:ext cx="2209800" cy="18192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EA8DA6-4473-4B53-A31A-460CEE5367D8}"/>
              </a:ext>
            </a:extLst>
          </p:cNvPr>
          <p:cNvCxnSpPr/>
          <p:nvPr/>
        </p:nvCxnSpPr>
        <p:spPr>
          <a:xfrm>
            <a:off x="7715250" y="2628900"/>
            <a:ext cx="3286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A18C87-ECA3-4E32-A84B-57BBA7531E14}"/>
              </a:ext>
            </a:extLst>
          </p:cNvPr>
          <p:cNvCxnSpPr/>
          <p:nvPr/>
        </p:nvCxnSpPr>
        <p:spPr>
          <a:xfrm>
            <a:off x="7715250" y="3829050"/>
            <a:ext cx="3286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EF26DB-C8D9-4A03-8D31-3F792596E245}"/>
              </a:ext>
            </a:extLst>
          </p:cNvPr>
          <p:cNvCxnSpPr/>
          <p:nvPr/>
        </p:nvCxnSpPr>
        <p:spPr>
          <a:xfrm>
            <a:off x="7715250" y="5057775"/>
            <a:ext cx="3286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F4FD4-A1F5-430B-B290-45616131F4CF}"/>
              </a:ext>
            </a:extLst>
          </p:cNvPr>
          <p:cNvSpPr txBox="1"/>
          <p:nvPr/>
        </p:nvSpPr>
        <p:spPr>
          <a:xfrm>
            <a:off x="8122843" y="1891784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D0AE2-D31B-436C-B622-58B2BC6BE90D}"/>
              </a:ext>
            </a:extLst>
          </p:cNvPr>
          <p:cNvSpPr txBox="1"/>
          <p:nvPr/>
        </p:nvSpPr>
        <p:spPr>
          <a:xfrm>
            <a:off x="8122843" y="2996685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8A345-970E-421E-8C58-CD5E4501348B}"/>
              </a:ext>
            </a:extLst>
          </p:cNvPr>
          <p:cNvSpPr txBox="1"/>
          <p:nvPr/>
        </p:nvSpPr>
        <p:spPr>
          <a:xfrm>
            <a:off x="8122843" y="421957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940FE-B481-4AB8-85F1-B43F6633B88C}"/>
              </a:ext>
            </a:extLst>
          </p:cNvPr>
          <p:cNvSpPr txBox="1"/>
          <p:nvPr/>
        </p:nvSpPr>
        <p:spPr>
          <a:xfrm>
            <a:off x="8122843" y="5606534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950CA-5ECC-4CC0-84F1-B8EA8C7E9D7C}"/>
              </a:ext>
            </a:extLst>
          </p:cNvPr>
          <p:cNvSpPr txBox="1"/>
          <p:nvPr/>
        </p:nvSpPr>
        <p:spPr>
          <a:xfrm>
            <a:off x="7715250" y="1064955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F4668-3E79-4EC7-87AF-4C888DC23DA5}"/>
              </a:ext>
            </a:extLst>
          </p:cNvPr>
          <p:cNvSpPr txBox="1"/>
          <p:nvPr/>
        </p:nvSpPr>
        <p:spPr>
          <a:xfrm>
            <a:off x="1762125" y="17526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1098B6-24A6-40A6-8E66-40D4F4CD2C12}"/>
              </a:ext>
            </a:extLst>
          </p:cNvPr>
          <p:cNvCxnSpPr/>
          <p:nvPr/>
        </p:nvCxnSpPr>
        <p:spPr>
          <a:xfrm flipH="1">
            <a:off x="4429125" y="2028825"/>
            <a:ext cx="3000375" cy="809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C1195CA-DE80-40E8-A12E-5F5FA55483F2}"/>
              </a:ext>
            </a:extLst>
          </p:cNvPr>
          <p:cNvCxnSpPr>
            <a:cxnSpLocks/>
          </p:cNvCxnSpPr>
          <p:nvPr/>
        </p:nvCxnSpPr>
        <p:spPr>
          <a:xfrm flipH="1" flipV="1">
            <a:off x="4476751" y="3181351"/>
            <a:ext cx="3093576" cy="720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9D4730-1789-4DE9-9213-C24D7F31F0E3}"/>
              </a:ext>
            </a:extLst>
          </p:cNvPr>
          <p:cNvCxnSpPr>
            <a:cxnSpLocks/>
          </p:cNvCxnSpPr>
          <p:nvPr/>
        </p:nvCxnSpPr>
        <p:spPr>
          <a:xfrm flipH="1" flipV="1">
            <a:off x="4429125" y="3604619"/>
            <a:ext cx="3213663" cy="792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680944-9423-4A67-82EE-54FB64E8B184}"/>
              </a:ext>
            </a:extLst>
          </p:cNvPr>
          <p:cNvCxnSpPr>
            <a:cxnSpLocks/>
          </p:cNvCxnSpPr>
          <p:nvPr/>
        </p:nvCxnSpPr>
        <p:spPr>
          <a:xfrm flipH="1" flipV="1">
            <a:off x="4429125" y="4001006"/>
            <a:ext cx="3186001" cy="1769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D76268-0761-4E48-93B8-F70CCABA05D9}"/>
              </a:ext>
            </a:extLst>
          </p:cNvPr>
          <p:cNvSpPr txBox="1"/>
          <p:nvPr/>
        </p:nvSpPr>
        <p:spPr>
          <a:xfrm>
            <a:off x="5645071" y="2051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C15D7-76EF-43D9-8B77-725FC014B76D}"/>
              </a:ext>
            </a:extLst>
          </p:cNvPr>
          <p:cNvSpPr txBox="1"/>
          <p:nvPr/>
        </p:nvSpPr>
        <p:spPr>
          <a:xfrm>
            <a:off x="5956375" y="2798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C227D-BC2F-48FF-82E2-C631128F7C85}"/>
              </a:ext>
            </a:extLst>
          </p:cNvPr>
          <p:cNvSpPr txBox="1"/>
          <p:nvPr/>
        </p:nvSpPr>
        <p:spPr>
          <a:xfrm>
            <a:off x="6080200" y="36316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E1474-77B4-43AD-BAC4-A5D17938BE06}"/>
              </a:ext>
            </a:extLst>
          </p:cNvPr>
          <p:cNvSpPr txBox="1"/>
          <p:nvPr/>
        </p:nvSpPr>
        <p:spPr>
          <a:xfrm>
            <a:off x="5940348" y="4510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8CD911-C6C3-4C6A-9DF3-19DB775B86CF}"/>
              </a:ext>
            </a:extLst>
          </p:cNvPr>
          <p:cNvSpPr txBox="1"/>
          <p:nvPr/>
        </p:nvSpPr>
        <p:spPr>
          <a:xfrm>
            <a:off x="1850180" y="2717869"/>
            <a:ext cx="1862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A</a:t>
            </a:r>
          </a:p>
          <a:p>
            <a:r>
              <a:rPr lang="en-US" altLang="ko-KR" dirty="0"/>
              <a:t>-&gt; process B -&gt;</a:t>
            </a:r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54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B0F5B2-9ECD-41F0-BAD3-FA15856D41F3}"/>
              </a:ext>
            </a:extLst>
          </p:cNvPr>
          <p:cNvSpPr/>
          <p:nvPr/>
        </p:nvSpPr>
        <p:spPr>
          <a:xfrm>
            <a:off x="1083392" y="2099181"/>
            <a:ext cx="3390900" cy="332053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BB6C7-0227-4DCF-98F4-4EAA3F4AD382}"/>
              </a:ext>
            </a:extLst>
          </p:cNvPr>
          <p:cNvSpPr txBox="1"/>
          <p:nvPr/>
        </p:nvSpPr>
        <p:spPr>
          <a:xfrm>
            <a:off x="1178642" y="1590664"/>
            <a:ext cx="95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8CBB1-A6FB-4CBD-BF03-B9D100B34D32}"/>
              </a:ext>
            </a:extLst>
          </p:cNvPr>
          <p:cNvSpPr txBox="1"/>
          <p:nvPr/>
        </p:nvSpPr>
        <p:spPr>
          <a:xfrm>
            <a:off x="1284351" y="2188669"/>
            <a:ext cx="18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 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FEED07-FD80-4660-A307-FDD8FBEE4392}"/>
              </a:ext>
            </a:extLst>
          </p:cNvPr>
          <p:cNvSpPr/>
          <p:nvPr/>
        </p:nvSpPr>
        <p:spPr>
          <a:xfrm>
            <a:off x="1476651" y="2558268"/>
            <a:ext cx="2411631" cy="26251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22173-50B2-4365-B648-1F4B5F87E0B0}"/>
              </a:ext>
            </a:extLst>
          </p:cNvPr>
          <p:cNvSpPr/>
          <p:nvPr/>
        </p:nvSpPr>
        <p:spPr>
          <a:xfrm>
            <a:off x="5952323" y="1876425"/>
            <a:ext cx="5591175" cy="49149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DCACD2-DB2D-4313-9A8E-2CAE34903892}"/>
              </a:ext>
            </a:extLst>
          </p:cNvPr>
          <p:cNvCxnSpPr/>
          <p:nvPr/>
        </p:nvCxnSpPr>
        <p:spPr>
          <a:xfrm>
            <a:off x="5981700" y="5648325"/>
            <a:ext cx="56007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55B771-1C9C-456A-B2D7-E82821B3A91C}"/>
              </a:ext>
            </a:extLst>
          </p:cNvPr>
          <p:cNvSpPr txBox="1"/>
          <p:nvPr/>
        </p:nvSpPr>
        <p:spPr>
          <a:xfrm>
            <a:off x="5981700" y="1937266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C609E-29A1-44DC-AC44-9437B1B7BAB3}"/>
              </a:ext>
            </a:extLst>
          </p:cNvPr>
          <p:cNvSpPr txBox="1"/>
          <p:nvPr/>
        </p:nvSpPr>
        <p:spPr>
          <a:xfrm>
            <a:off x="5952323" y="56636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process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70D32-E0BC-4253-BCF3-A8E9A8D4A088}"/>
              </a:ext>
            </a:extLst>
          </p:cNvPr>
          <p:cNvSpPr txBox="1"/>
          <p:nvPr/>
        </p:nvSpPr>
        <p:spPr>
          <a:xfrm>
            <a:off x="5952323" y="1476673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AF7E26-65CD-47D3-B6FB-D7314BE6BB21}"/>
              </a:ext>
            </a:extLst>
          </p:cNvPr>
          <p:cNvSpPr/>
          <p:nvPr/>
        </p:nvSpPr>
        <p:spPr>
          <a:xfrm>
            <a:off x="6096000" y="2321956"/>
            <a:ext cx="5172075" cy="309775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D7E5F6-0A33-46C8-939F-E2777D880A98}"/>
              </a:ext>
            </a:extLst>
          </p:cNvPr>
          <p:cNvCxnSpPr/>
          <p:nvPr/>
        </p:nvCxnSpPr>
        <p:spPr>
          <a:xfrm>
            <a:off x="6096000" y="2962275"/>
            <a:ext cx="50768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B53529-42C5-4582-BD8C-A76770287788}"/>
              </a:ext>
            </a:extLst>
          </p:cNvPr>
          <p:cNvCxnSpPr/>
          <p:nvPr/>
        </p:nvCxnSpPr>
        <p:spPr>
          <a:xfrm>
            <a:off x="6096000" y="3562350"/>
            <a:ext cx="50768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EE2163-EE33-42AB-98B4-609DDDA14186}"/>
              </a:ext>
            </a:extLst>
          </p:cNvPr>
          <p:cNvCxnSpPr/>
          <p:nvPr/>
        </p:nvCxnSpPr>
        <p:spPr>
          <a:xfrm>
            <a:off x="6096000" y="4210050"/>
            <a:ext cx="50768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4505D7-20E4-4774-89AF-3C8843949B50}"/>
              </a:ext>
            </a:extLst>
          </p:cNvPr>
          <p:cNvSpPr txBox="1"/>
          <p:nvPr/>
        </p:nvSpPr>
        <p:spPr>
          <a:xfrm>
            <a:off x="6243485" y="2474654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1061B-0182-4706-ADAE-EA577DEF53F6}"/>
              </a:ext>
            </a:extLst>
          </p:cNvPr>
          <p:cNvSpPr txBox="1"/>
          <p:nvPr/>
        </p:nvSpPr>
        <p:spPr>
          <a:xfrm>
            <a:off x="6167285" y="3103007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3F1F8-1B1D-44BD-9CA6-60404E4C3DEF}"/>
              </a:ext>
            </a:extLst>
          </p:cNvPr>
          <p:cNvSpPr txBox="1"/>
          <p:nvPr/>
        </p:nvSpPr>
        <p:spPr>
          <a:xfrm>
            <a:off x="6243485" y="3686169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6EDE7-87F5-40D3-BAF4-7E3FE1FE77C7}"/>
              </a:ext>
            </a:extLst>
          </p:cNvPr>
          <p:cNvSpPr txBox="1"/>
          <p:nvPr/>
        </p:nvSpPr>
        <p:spPr>
          <a:xfrm>
            <a:off x="7805585" y="4606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145AC-EBA3-4A19-AD8A-1F2B34F0040F}"/>
              </a:ext>
            </a:extLst>
          </p:cNvPr>
          <p:cNvSpPr txBox="1"/>
          <p:nvPr/>
        </p:nvSpPr>
        <p:spPr>
          <a:xfrm>
            <a:off x="1398044" y="3686169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5C9B1B-57F8-488E-B083-DD8C6BBA020F}"/>
              </a:ext>
            </a:extLst>
          </p:cNvPr>
          <p:cNvSpPr txBox="1"/>
          <p:nvPr/>
        </p:nvSpPr>
        <p:spPr>
          <a:xfrm>
            <a:off x="2114073" y="2669144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D31CC-3BC7-4D13-871D-BF87E605A56C}"/>
              </a:ext>
            </a:extLst>
          </p:cNvPr>
          <p:cNvSpPr txBox="1"/>
          <p:nvPr/>
        </p:nvSpPr>
        <p:spPr>
          <a:xfrm>
            <a:off x="2572956" y="4237077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 C</a:t>
            </a:r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28703BC1-5D3D-4B39-9D15-E8AF6EA7FA75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3138143" y="2853810"/>
            <a:ext cx="112716" cy="1383267"/>
          </a:xfrm>
          <a:prstGeom prst="curvedConnector4">
            <a:avLst>
              <a:gd name="adj1" fmla="val -202811"/>
              <a:gd name="adj2" fmla="val 883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7B651F88-A52E-4D56-9D6F-7294BBFF060F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957622" y="4055501"/>
            <a:ext cx="689151" cy="366242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1E4F25F-64A1-439A-8A44-81C6095CB785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641840" y="3215078"/>
            <a:ext cx="786872" cy="155311"/>
          </a:xfrm>
          <a:prstGeom prst="curvedConnector3">
            <a:avLst>
              <a:gd name="adj1" fmla="val 8994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5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FD3E5-77AE-474A-A660-DCF034689258}"/>
              </a:ext>
            </a:extLst>
          </p:cNvPr>
          <p:cNvSpPr txBox="1"/>
          <p:nvPr/>
        </p:nvSpPr>
        <p:spPr>
          <a:xfrm>
            <a:off x="514350" y="37147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구현과 실행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EE02C-207E-4DC7-AF90-B2998EABB380}"/>
              </a:ext>
            </a:extLst>
          </p:cNvPr>
          <p:cNvSpPr txBox="1"/>
          <p:nvPr/>
        </p:nvSpPr>
        <p:spPr>
          <a:xfrm>
            <a:off x="514350" y="740807"/>
            <a:ext cx="324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를 상속받는 </a:t>
            </a:r>
            <a:r>
              <a:rPr lang="en-US" altLang="ko-KR" dirty="0"/>
              <a:t>class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EAB7D-A799-4669-A024-FD9AAEFD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9" y="2388611"/>
            <a:ext cx="3832266" cy="1885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FD8B42-9B8A-4636-B15D-7B101B93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30" y="1602796"/>
            <a:ext cx="4759408" cy="26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493FF0-2E74-4730-ACB4-318F732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74" y="2360899"/>
            <a:ext cx="3327571" cy="11811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12875-F7D8-4C26-B086-EF09352C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20" y="557462"/>
            <a:ext cx="2914800" cy="2654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ADC8E1-5BF2-42C1-BAB7-09F0037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642" y="3971227"/>
            <a:ext cx="1619333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4168E-D825-4FAD-A209-A26799AD75ED}"/>
              </a:ext>
            </a:extLst>
          </p:cNvPr>
          <p:cNvSpPr txBox="1"/>
          <p:nvPr/>
        </p:nvSpPr>
        <p:spPr>
          <a:xfrm>
            <a:off x="514350" y="37147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구현과 실행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73A0BF-2B6E-49C0-8477-EC2AF96A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21" y="295831"/>
            <a:ext cx="5423179" cy="2425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60714E-E59B-4E49-89F9-D30C9D3378FF}"/>
              </a:ext>
            </a:extLst>
          </p:cNvPr>
          <p:cNvSpPr txBox="1"/>
          <p:nvPr/>
        </p:nvSpPr>
        <p:spPr>
          <a:xfrm>
            <a:off x="514350" y="740807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Runnable </a:t>
            </a:r>
            <a:r>
              <a:rPr lang="ko-KR" altLang="en-US" dirty="0"/>
              <a:t>인터페이스를 이용하여 객체 생성 후 </a:t>
            </a:r>
            <a:r>
              <a:rPr lang="en-US" altLang="ko-KR" dirty="0"/>
              <a:t>run</a:t>
            </a:r>
            <a:r>
              <a:rPr lang="ko-KR" altLang="en-US" dirty="0"/>
              <a:t>메소드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937574-428F-4401-B8F6-F44774CF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16" y="3856955"/>
            <a:ext cx="3067208" cy="1358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DD2EB6-43CB-4AB1-AAD2-2314D152C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70" y="3077784"/>
            <a:ext cx="4635738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3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4B872-96F4-4E9B-BDC0-FD5E4CAB1023}"/>
              </a:ext>
            </a:extLst>
          </p:cNvPr>
          <p:cNvSpPr txBox="1"/>
          <p:nvPr/>
        </p:nvSpPr>
        <p:spPr>
          <a:xfrm>
            <a:off x="1543050" y="1343024"/>
            <a:ext cx="6562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LayoutManager</a:t>
            </a:r>
            <a:endParaRPr lang="en-US" altLang="ko-KR" dirty="0"/>
          </a:p>
          <a:p>
            <a:r>
              <a:rPr lang="ko-KR" altLang="en-US" dirty="0"/>
              <a:t>컨테이너 안에 추가되는 컴포넌트들의 위치를 지정해 주는 배치 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FlowLayout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BorderLayout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GridLayout</a:t>
            </a:r>
            <a:r>
              <a:rPr lang="ko-KR" altLang="en-US" dirty="0"/>
              <a:t>등이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65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8BC93-232B-4496-B2DB-08C2179614C7}"/>
              </a:ext>
            </a:extLst>
          </p:cNvPr>
          <p:cNvSpPr txBox="1"/>
          <p:nvPr/>
        </p:nvSpPr>
        <p:spPr>
          <a:xfrm>
            <a:off x="866775" y="685800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FlowLayout</a:t>
            </a:r>
            <a:endParaRPr lang="en-US" altLang="ko-KR" dirty="0"/>
          </a:p>
          <a:p>
            <a:r>
              <a:rPr lang="en-US" altLang="ko-KR" dirty="0" err="1"/>
              <a:t>JPanel</a:t>
            </a:r>
            <a:r>
              <a:rPr lang="ko-KR" altLang="en-US" dirty="0"/>
              <a:t>의 기본 </a:t>
            </a:r>
            <a:r>
              <a:rPr lang="ko-KR" altLang="en-US" dirty="0" err="1"/>
              <a:t>배치관리자이며</a:t>
            </a:r>
            <a:r>
              <a:rPr lang="ko-KR" altLang="en-US" dirty="0"/>
              <a:t> 왼쪽에서 오른쪽으로 배치함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C74F2FE-8705-4326-8393-606E486BE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83056"/>
              </p:ext>
            </p:extLst>
          </p:nvPr>
        </p:nvGraphicFramePr>
        <p:xfrm>
          <a:off x="984249" y="2681815"/>
          <a:ext cx="10398126" cy="2833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526">
                  <a:extLst>
                    <a:ext uri="{9D8B030D-6E8A-4147-A177-3AD203B41FA5}">
                      <a16:colId xmlns:a16="http://schemas.microsoft.com/office/drawing/2014/main" val="153924317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3872758175"/>
                    </a:ext>
                  </a:extLst>
                </a:gridCol>
              </a:tblGrid>
              <a:tr h="944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FlowLayout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생성자이며 가운데 정렬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수직 수평 간격이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픽셀로 설정되어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39510"/>
                  </a:ext>
                </a:extLst>
              </a:tr>
              <a:tr h="944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FlowLayout</a:t>
                      </a:r>
                      <a:r>
                        <a:rPr lang="en-US" altLang="ko-KR" dirty="0"/>
                        <a:t>(int align)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상수로 지정된 정렬 값을 매개변수로 가진 생성자로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FlowLayout.LEADING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FlowLayout.CENTER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FlowLayout.TRAILING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매개변수로 있다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42934"/>
                  </a:ext>
                </a:extLst>
              </a:tr>
              <a:tr h="944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FlowLayout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align,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hgap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vgap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매개변수로 정렬 값과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수직 수평 간격을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5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1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E77B13-3499-4175-99BE-BEDC74F4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9" y="2301817"/>
            <a:ext cx="2736991" cy="22543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D4925C-C997-47EF-B25A-EE69BC83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02" y="124337"/>
            <a:ext cx="6275873" cy="64128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4B86E2-F907-4CC0-8421-555D7C10F991}"/>
              </a:ext>
            </a:extLst>
          </p:cNvPr>
          <p:cNvCxnSpPr/>
          <p:nvPr/>
        </p:nvCxnSpPr>
        <p:spPr>
          <a:xfrm>
            <a:off x="5344390" y="2724150"/>
            <a:ext cx="3829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8200C1-E505-46B1-8882-E701F48DED4B}"/>
              </a:ext>
            </a:extLst>
          </p:cNvPr>
          <p:cNvSpPr txBox="1"/>
          <p:nvPr/>
        </p:nvSpPr>
        <p:spPr>
          <a:xfrm>
            <a:off x="5344390" y="280987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너비를 벗어날 시 </a:t>
            </a:r>
            <a:r>
              <a:rPr lang="ko-KR" altLang="en-US" dirty="0" err="1"/>
              <a:t>줄바꿔서</a:t>
            </a:r>
            <a:r>
              <a:rPr lang="ko-KR" altLang="en-US" dirty="0"/>
              <a:t> 배치 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0D4A0-1B32-4DB5-A1A0-4383ACBD4FE2}"/>
              </a:ext>
            </a:extLst>
          </p:cNvPr>
          <p:cNvSpPr txBox="1"/>
          <p:nvPr/>
        </p:nvSpPr>
        <p:spPr>
          <a:xfrm>
            <a:off x="342900" y="447675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FlowLayout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CDF3B3-8B19-46FA-89E8-416314B45584}"/>
              </a:ext>
            </a:extLst>
          </p:cNvPr>
          <p:cNvSpPr txBox="1"/>
          <p:nvPr/>
        </p:nvSpPr>
        <p:spPr>
          <a:xfrm>
            <a:off x="323850" y="495300"/>
            <a:ext cx="2355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FlowLayout</a:t>
            </a:r>
            <a:r>
              <a:rPr lang="en-US" altLang="ko-KR" dirty="0"/>
              <a:t>(int align)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451D9-A042-4B54-81A8-52C49368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7" y="2040216"/>
            <a:ext cx="5214669" cy="2054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D99659-1884-4F98-9497-2C9D7ABB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81" y="1085751"/>
            <a:ext cx="4623038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BC0547-2C72-47ED-9EBF-593D62DE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94" y="1686483"/>
            <a:ext cx="4508732" cy="29973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CB3C94-6CBD-4B6C-9CAD-A67CCA38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49" y="2686012"/>
            <a:ext cx="4292821" cy="148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F26B1-6F9E-4F90-84F9-D26CBA97F198}"/>
              </a:ext>
            </a:extLst>
          </p:cNvPr>
          <p:cNvSpPr txBox="1"/>
          <p:nvPr/>
        </p:nvSpPr>
        <p:spPr>
          <a:xfrm>
            <a:off x="792480" y="741680"/>
            <a:ext cx="4362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FlowLayout</a:t>
            </a:r>
            <a:r>
              <a:rPr lang="en-US" altLang="ko-KR" dirty="0"/>
              <a:t>(int align, int </a:t>
            </a:r>
            <a:r>
              <a:rPr lang="en-US" altLang="ko-KR" dirty="0" err="1"/>
              <a:t>hgap</a:t>
            </a:r>
            <a:r>
              <a:rPr lang="en-US" altLang="ko-KR" dirty="0"/>
              <a:t>, int </a:t>
            </a:r>
            <a:r>
              <a:rPr lang="en-US" altLang="ko-KR" dirty="0" err="1"/>
              <a:t>vgap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2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47C39-2511-41D8-AABD-85D0A06D6C3A}"/>
              </a:ext>
            </a:extLst>
          </p:cNvPr>
          <p:cNvSpPr txBox="1"/>
          <p:nvPr/>
        </p:nvSpPr>
        <p:spPr>
          <a:xfrm>
            <a:off x="790574" y="752474"/>
            <a:ext cx="7042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BorderLayout</a:t>
            </a:r>
            <a:endParaRPr lang="en-US" altLang="ko-KR" dirty="0"/>
          </a:p>
          <a:p>
            <a:r>
              <a:rPr lang="en-US" altLang="ko-KR" dirty="0" err="1"/>
              <a:t>JFrame</a:t>
            </a:r>
            <a:r>
              <a:rPr lang="ko-KR" altLang="en-US" dirty="0"/>
              <a:t>의 기본 배치관리자</a:t>
            </a:r>
            <a:endParaRPr lang="en-US" altLang="ko-KR" dirty="0"/>
          </a:p>
          <a:p>
            <a:r>
              <a:rPr lang="ko-KR" altLang="en-US" dirty="0" err="1"/>
              <a:t>컴포넌트또는</a:t>
            </a:r>
            <a:r>
              <a:rPr lang="ko-KR" altLang="en-US" dirty="0"/>
              <a:t> 컨테이너가 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</a:t>
            </a:r>
            <a:r>
              <a:rPr lang="en-US" altLang="ko-KR" dirty="0"/>
              <a:t>, </a:t>
            </a:r>
            <a:r>
              <a:rPr lang="ko-KR" altLang="en-US" dirty="0"/>
              <a:t>중앙에 배치된다</a:t>
            </a:r>
            <a:endParaRPr lang="en-US" altLang="ko-KR" dirty="0"/>
          </a:p>
          <a:p>
            <a:r>
              <a:rPr lang="ko-KR" altLang="en-US" dirty="0"/>
              <a:t>배치된 컴포넌트는 해당 구역을 꽉 채우게 된다</a:t>
            </a:r>
            <a:r>
              <a:rPr lang="en-US" altLang="ko-KR" dirty="0"/>
              <a:t>( </a:t>
            </a:r>
            <a:r>
              <a:rPr lang="en-US" altLang="ko-KR" dirty="0" err="1"/>
              <a:t>setSize</a:t>
            </a:r>
            <a:r>
              <a:rPr lang="ko-KR" altLang="en-US" dirty="0" err="1"/>
              <a:t>안먹힘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9E97F45-A711-433D-8011-D0C26ACA0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62375"/>
              </p:ext>
            </p:extLst>
          </p:nvPr>
        </p:nvGraphicFramePr>
        <p:xfrm>
          <a:off x="984249" y="2681815"/>
          <a:ext cx="10398126" cy="1888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9526">
                  <a:extLst>
                    <a:ext uri="{9D8B030D-6E8A-4147-A177-3AD203B41FA5}">
                      <a16:colId xmlns:a16="http://schemas.microsoft.com/office/drawing/2014/main" val="153924317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3872758175"/>
                    </a:ext>
                  </a:extLst>
                </a:gridCol>
              </a:tblGrid>
              <a:tr h="9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BorderLayout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생성자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39510"/>
                  </a:ext>
                </a:extLst>
              </a:tr>
              <a:tr h="9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BorderLayout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hgap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vgap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수직 수평 간격을 의미하는 매개변수를 갖는다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4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9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5DFE4-7BDE-48A3-B505-DB27E5A7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005" y="1200043"/>
            <a:ext cx="4673840" cy="4172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EDC38E-A057-4DEE-A657-3F14719C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51" y="2301817"/>
            <a:ext cx="2667137" cy="2254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A3097E-1BC1-4EF2-AB1A-B353208630B9}"/>
              </a:ext>
            </a:extLst>
          </p:cNvPr>
          <p:cNvSpPr txBox="1"/>
          <p:nvPr/>
        </p:nvSpPr>
        <p:spPr>
          <a:xfrm>
            <a:off x="1097280" y="1107440"/>
            <a:ext cx="171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BorderLayout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4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1DB210-8422-4900-9EC1-D99E22F6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90" y="2320868"/>
            <a:ext cx="3111660" cy="2216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34B90D-F298-417D-88F3-FE73A5E1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39" y="1479457"/>
            <a:ext cx="4699242" cy="3594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2E6F86-6C6F-4626-9CEB-D44152418362}"/>
              </a:ext>
            </a:extLst>
          </p:cNvPr>
          <p:cNvSpPr txBox="1"/>
          <p:nvPr/>
        </p:nvSpPr>
        <p:spPr>
          <a:xfrm>
            <a:off x="619760" y="751840"/>
            <a:ext cx="3589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BorderLayout</a:t>
            </a:r>
            <a:r>
              <a:rPr lang="en-US" altLang="ko-KR" dirty="0"/>
              <a:t>(int </a:t>
            </a:r>
            <a:r>
              <a:rPr lang="en-US" altLang="ko-KR" dirty="0" err="1"/>
              <a:t>hgap</a:t>
            </a:r>
            <a:r>
              <a:rPr lang="en-US" altLang="ko-KR" dirty="0"/>
              <a:t>, int </a:t>
            </a:r>
            <a:r>
              <a:rPr lang="en-US" altLang="ko-KR" dirty="0" err="1"/>
              <a:t>vgap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6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320</Words>
  <Application>Microsoft Office PowerPoint</Application>
  <PresentationFormat>와이드스크린</PresentationFormat>
  <Paragraphs>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15</cp:revision>
  <dcterms:created xsi:type="dcterms:W3CDTF">2020-07-19T15:43:42Z</dcterms:created>
  <dcterms:modified xsi:type="dcterms:W3CDTF">2020-07-23T17:34:14Z</dcterms:modified>
</cp:coreProperties>
</file>