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  <p:sldMasterId id="2147483668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2" r:id="rId175"/>
    <p:sldId id="423" r:id="rId176"/>
  </p:sldIdLst>
  <p:sldSz cy="10287000" cx="18288000"/>
  <p:notesSz cx="6858000" cy="9144000"/>
  <p:embeddedFontLst>
    <p:embeddedFont>
      <p:font typeface="Helvetica Neue"/>
      <p:regular r:id="rId177"/>
      <p:bold r:id="rId178"/>
      <p:italic r:id="rId179"/>
      <p:boldItalic r:id="rId1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cots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66FBEA-0D8C-4273-9D71-C71BE63DC0AB}">
  <a:tblStyle styleId="{BC66FBEA-0D8C-4273-9D71-C71BE63DC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180" Type="http://schemas.openxmlformats.org/officeDocument/2006/relationships/font" Target="fonts/HelveticaNeue-boldItalic.fntdata"/><Relationship Id="rId37" Type="http://schemas.openxmlformats.org/officeDocument/2006/relationships/slide" Target="slides/slide29.xml"/><Relationship Id="rId176" Type="http://schemas.openxmlformats.org/officeDocument/2006/relationships/slide" Target="slides/slide168.xml"/><Relationship Id="rId36" Type="http://schemas.openxmlformats.org/officeDocument/2006/relationships/slide" Target="slides/slide28.xml"/><Relationship Id="rId175" Type="http://schemas.openxmlformats.org/officeDocument/2006/relationships/slide" Target="slides/slide167.xml"/><Relationship Id="rId39" Type="http://schemas.openxmlformats.org/officeDocument/2006/relationships/slide" Target="slides/slide31.xml"/><Relationship Id="rId174" Type="http://schemas.openxmlformats.org/officeDocument/2006/relationships/slide" Target="slides/slide166.xml"/><Relationship Id="rId38" Type="http://schemas.openxmlformats.org/officeDocument/2006/relationships/slide" Target="slides/slide30.xml"/><Relationship Id="rId173" Type="http://schemas.openxmlformats.org/officeDocument/2006/relationships/slide" Target="slides/slide165.xml"/><Relationship Id="rId179" Type="http://schemas.openxmlformats.org/officeDocument/2006/relationships/font" Target="fonts/HelveticaNeue-italic.fntdata"/><Relationship Id="rId178" Type="http://schemas.openxmlformats.org/officeDocument/2006/relationships/font" Target="fonts/HelveticaNeue-bold.fntdata"/><Relationship Id="rId177" Type="http://schemas.openxmlformats.org/officeDocument/2006/relationships/font" Target="fonts/HelveticaNeue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26" Type="http://schemas.openxmlformats.org/officeDocument/2006/relationships/slide" Target="slides/slide18.xml"/><Relationship Id="rId121" Type="http://schemas.openxmlformats.org/officeDocument/2006/relationships/slide" Target="slides/slide113.xml"/><Relationship Id="rId25" Type="http://schemas.openxmlformats.org/officeDocument/2006/relationships/slide" Target="slides/slide17.xml"/><Relationship Id="rId120" Type="http://schemas.openxmlformats.org/officeDocument/2006/relationships/slide" Target="slides/slide112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slide" Target="slides/slide117.xml"/><Relationship Id="rId29" Type="http://schemas.openxmlformats.org/officeDocument/2006/relationships/slide" Target="slides/slide21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150" Type="http://schemas.openxmlformats.org/officeDocument/2006/relationships/slide" Target="slides/slide142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1.xml"/><Relationship Id="rId4" Type="http://schemas.openxmlformats.org/officeDocument/2006/relationships/commentAuthors" Target="commentAuthors.xml"/><Relationship Id="rId148" Type="http://schemas.openxmlformats.org/officeDocument/2006/relationships/slide" Target="slides/slide140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142" Type="http://schemas.openxmlformats.org/officeDocument/2006/relationships/slide" Target="slides/slide134.xml"/><Relationship Id="rId141" Type="http://schemas.openxmlformats.org/officeDocument/2006/relationships/slide" Target="slides/slide133.xml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9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8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7.xml"/><Relationship Id="rId8" Type="http://schemas.openxmlformats.org/officeDocument/2006/relationships/notesMaster" Target="notesMasters/notesMaster1.xml"/><Relationship Id="rId144" Type="http://schemas.openxmlformats.org/officeDocument/2006/relationships/slide" Target="slides/slide13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172" Type="http://schemas.openxmlformats.org/officeDocument/2006/relationships/slide" Target="slides/slide164.xml"/><Relationship Id="rId65" Type="http://schemas.openxmlformats.org/officeDocument/2006/relationships/slide" Target="slides/slide57.xml"/><Relationship Id="rId171" Type="http://schemas.openxmlformats.org/officeDocument/2006/relationships/slide" Target="slides/slide163.xml"/><Relationship Id="rId68" Type="http://schemas.openxmlformats.org/officeDocument/2006/relationships/slide" Target="slides/slide60.xml"/><Relationship Id="rId170" Type="http://schemas.openxmlformats.org/officeDocument/2006/relationships/slide" Target="slides/slide162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165" Type="http://schemas.openxmlformats.org/officeDocument/2006/relationships/slide" Target="slides/slide157.xml"/><Relationship Id="rId69" Type="http://schemas.openxmlformats.org/officeDocument/2006/relationships/slide" Target="slides/slide61.xml"/><Relationship Id="rId164" Type="http://schemas.openxmlformats.org/officeDocument/2006/relationships/slide" Target="slides/slide156.xml"/><Relationship Id="rId163" Type="http://schemas.openxmlformats.org/officeDocument/2006/relationships/slide" Target="slides/slide155.xml"/><Relationship Id="rId162" Type="http://schemas.openxmlformats.org/officeDocument/2006/relationships/slide" Target="slides/slide154.xml"/><Relationship Id="rId169" Type="http://schemas.openxmlformats.org/officeDocument/2006/relationships/slide" Target="slides/slide161.xml"/><Relationship Id="rId168" Type="http://schemas.openxmlformats.org/officeDocument/2006/relationships/slide" Target="slides/slide160.xml"/><Relationship Id="rId167" Type="http://schemas.openxmlformats.org/officeDocument/2006/relationships/slide" Target="slides/slide159.xml"/><Relationship Id="rId166" Type="http://schemas.openxmlformats.org/officeDocument/2006/relationships/slide" Target="slides/slide158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161" Type="http://schemas.openxmlformats.org/officeDocument/2006/relationships/slide" Target="slides/slide153.xml"/><Relationship Id="rId54" Type="http://schemas.openxmlformats.org/officeDocument/2006/relationships/slide" Target="slides/slide46.xml"/><Relationship Id="rId160" Type="http://schemas.openxmlformats.org/officeDocument/2006/relationships/slide" Target="slides/slide152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159" Type="http://schemas.openxmlformats.org/officeDocument/2006/relationships/slide" Target="slides/slide151.xml"/><Relationship Id="rId59" Type="http://schemas.openxmlformats.org/officeDocument/2006/relationships/slide" Target="slides/slide51.xml"/><Relationship Id="rId154" Type="http://schemas.openxmlformats.org/officeDocument/2006/relationships/slide" Target="slides/slide146.xml"/><Relationship Id="rId58" Type="http://schemas.openxmlformats.org/officeDocument/2006/relationships/slide" Target="slides/slide50.xml"/><Relationship Id="rId153" Type="http://schemas.openxmlformats.org/officeDocument/2006/relationships/slide" Target="slides/slide145.xml"/><Relationship Id="rId152" Type="http://schemas.openxmlformats.org/officeDocument/2006/relationships/slide" Target="slides/slide144.xml"/><Relationship Id="rId151" Type="http://schemas.openxmlformats.org/officeDocument/2006/relationships/slide" Target="slides/slide143.xml"/><Relationship Id="rId158" Type="http://schemas.openxmlformats.org/officeDocument/2006/relationships/slide" Target="slides/slide150.xml"/><Relationship Id="rId157" Type="http://schemas.openxmlformats.org/officeDocument/2006/relationships/slide" Target="slides/slide149.xml"/><Relationship Id="rId156" Type="http://schemas.openxmlformats.org/officeDocument/2006/relationships/slide" Target="slides/slide148.xml"/><Relationship Id="rId155" Type="http://schemas.openxmlformats.org/officeDocument/2006/relationships/slide" Target="slides/slide14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03T17:40:01.773">
    <p:pos x="541" y="1394"/>
    <p:text>I became a little lost here and on the next slide. I understand we don't have to understand pointers yet, but it does help to understand a bit more. Someone in the community forums posted this 6min vid that cleared things up massively!
https://youtu.be/Fa6S8Pz924k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b85500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b85500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191a2b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1191a2b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d35ced76_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d35ced76_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d35ced76_4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d35ced76_4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970c9e0a_18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970c9e0a_18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d35ced76_4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d35ced76_4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 looking forward to “Accessors and Memory Layout”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03803350c_3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03803350c_3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0f6ed280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0f6ed280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3803350c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3803350c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3803350c_3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3803350c_3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3803350c_3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03803350c_3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0f6ed280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0f6ed280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13a028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13a028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d35ced76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d35ced76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d35ced76_2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1d35ced76_2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d35ced76_2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d35ced76_2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COMMENT-OUT location logs so you can see these.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d35ced76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d35ced76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d35ced76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d35ced76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d35ced76_2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d35ced76_2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03803350c_4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03803350c_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3803350c_4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03803350c_4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1d35ced76_3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1d35ced76_3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1d35ced76_6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1d35ced76_6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3a02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3a02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3803350c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3803350c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3803350c_3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3803350c_3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03803350c_3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03803350c_3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1d35ced76_4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1d35ced76_4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d35ced76_4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1d35ced76_4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d35ced76_4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1d35ced76_4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03803350c_10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03803350c_1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03803350c_10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03803350c_10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3803350c_10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3803350c_10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3803350c_10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3803350c_10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13a028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13a028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3803350c_10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3803350c_10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03803350c_10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03803350c_10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03803350c_10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03803350c_10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3803350c_10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3803350c_10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1eb4574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1eb4574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1eb4574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1eb4574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1eb4574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1eb4574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0c84e7733_2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0c84e7733_2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c84e7733_2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c84e7733_2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c84e7733_2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0c84e7733_2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3a028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13a028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1eb45742e_2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1eb45742e_2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eb45742e_2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eb45742e_2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eb45742e_2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eb45742e_2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eb4574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eb4574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eb4574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1eb4574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eb4574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eb4574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eb45742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eb4574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1eb4574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1eb4574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1eb4574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1eb4574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1eb4574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1eb4574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3a0281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13a028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1eb4574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1eb4574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eb4574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1eb4574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1eb4574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1eb4574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1eb45742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1eb45742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1eb45742e_2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1eb45742e_2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eb45742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eb45742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1f3e86974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1f3e86974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f3e86974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1f3e86974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1f3e86974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1f3e86974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1f3e86974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1f3e86974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3a028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13a028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f3e86974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f3e86974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f3e86974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f3e86974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09eec580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209eec580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09eec580_4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09eec580_4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09eec580_4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209eec580_4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e28ad4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e28ad4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20de17d30_2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20de17d30_2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20de17d30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20de17d30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fe28ad4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fe28ad4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0ff660b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0ff660b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0ff660b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0ff660b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0ff660b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0ff660b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ff660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ff660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3a0281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13a028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13a028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13a028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13a028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13a028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15541f6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15541f6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13a028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13a028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3a0281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13a0281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14324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14324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43246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14324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43246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143246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43246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143246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ff660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ff660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143246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143246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999859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999859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99859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999859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191376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191376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91376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191376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191376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191376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191376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191376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3bf4174d_2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3bf4174d_2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3bf4174d_2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3bf4174d_2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3bf4174d_2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3bf4174d_2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462eb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462eb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3bf4174d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43bf4174d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191376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191376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191376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191376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e718c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e718c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e718c4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e718c4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82e18ec8_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82e18ec8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0551c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0551c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a0551ce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a0551ce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a0551ce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a0551ce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a0551ce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a0551c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462eb0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462eb0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a0551ce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a0551ce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a0551ce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a0551ce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df265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df265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df2655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df2655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df2655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df2655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df2655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df2655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df2655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df2655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3c6ce624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3c6ce62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ce5b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1ce5b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1ce5b4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1ce5b4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191a2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191a2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1ce5b4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1ce5b4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3c6ce62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3c6ce62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3c6ce62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3c6ce62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3c6ce62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3c6ce62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3c6ce62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3c6ce62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3c6ce62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3c6ce62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1ce5b4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1ce5b4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1ce5b4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1ce5b4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be4ec1c22b779d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be4ec1c22b779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1ce5b4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1ce5b4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191a2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191a2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1ce5b4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1ce5b4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1ce5b4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1ce5b4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1ce5b4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1ce5b4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c06d47a9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c06d47a9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c06d47a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0c06d47a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c06d47a9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c06d47a9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c06d47a9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c06d47a9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df2655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df2655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c06d47a9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c06d47a9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c06d47a9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c06d47a9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191a2b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191a2b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c06d47a9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c06d47a9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1ce5b4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1ce5b4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1ce5b4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1ce5b4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1ce5b4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01ce5b4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c06d47a9_1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c06d47a9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c06d47a9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c06d47a9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c06d47a9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c06d47a9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2e6ca9a9_4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2e6ca9a9_4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2e6ca9a9_4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2e6ca9a9_4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2e6ca9a9_4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02e6ca9a9_4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191a2b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191a2b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c84e7733_2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c84e7733_2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2e6ca9a9_4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2e6ca9a9_4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c3cb47ca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c3cb47ca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c84e77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c84e77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c84e7733_2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c84e7733_2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c3cb47ca_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c3cb47ca_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c84e7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c84e7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0c84e7733_2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0c84e7733_2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c84e77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c84e77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c84e77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c84e77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hyperlink" Target="http://bit.ly/UnrealSlides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  <a:endParaRPr b="1" sz="3600">
              <a:solidFill>
                <a:srgbClr val="E8E8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6209200" y="100181"/>
            <a:ext cx="1815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Font typeface="Helvetica Neue"/>
              <a:buNone/>
            </a:pP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</a:t>
            </a:r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 latest version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llenge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112325" y="247500"/>
            <a:ext cx="17980800" cy="98706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16"/>
          <p:cNvGrpSpPr/>
          <p:nvPr/>
        </p:nvGrpSpPr>
        <p:grpSpPr>
          <a:xfrm>
            <a:off x="17145000" y="9165666"/>
            <a:ext cx="797720" cy="952501"/>
            <a:chOff x="8572500" y="4506633"/>
            <a:chExt cx="398860" cy="476250"/>
          </a:xfrm>
        </p:grpSpPr>
        <p:sp>
          <p:nvSpPr>
            <p:cNvPr id="72" name="Google Shape;72;p16"/>
            <p:cNvSpPr/>
            <p:nvPr/>
          </p:nvSpPr>
          <p:spPr>
            <a:xfrm>
              <a:off x="8572500" y="4506633"/>
              <a:ext cx="135334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8836025" y="4506633"/>
              <a:ext cx="135335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727110" y="8770976"/>
            <a:ext cx="13750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Font typeface="Helvetica Neue"/>
              <a:buNone/>
            </a:pP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@UnrealCourse :: www.UnrealCourse.com</a:t>
            </a:r>
            <a:endParaRPr sz="1000"/>
          </a:p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Char char="○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llenge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8" name="Google Shape;98;p21"/>
          <p:cNvGrpSpPr/>
          <p:nvPr/>
        </p:nvGrpSpPr>
        <p:grpSpPr>
          <a:xfrm>
            <a:off x="17145000" y="9165666"/>
            <a:ext cx="797650" cy="952800"/>
            <a:chOff x="8572500" y="4506633"/>
            <a:chExt cx="398825" cy="476400"/>
          </a:xfrm>
        </p:grpSpPr>
        <p:sp>
          <p:nvSpPr>
            <p:cNvPr id="99" name="Google Shape;99;p21"/>
            <p:cNvSpPr/>
            <p:nvPr/>
          </p:nvSpPr>
          <p:spPr>
            <a:xfrm>
              <a:off x="8572500" y="4506633"/>
              <a:ext cx="135300" cy="476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8836025" y="4506633"/>
              <a:ext cx="135300" cy="476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spcFirstLastPara="1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571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52593" y="4098577"/>
            <a:ext cx="16782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spcFirstLastPara="1" rIns="53550" wrap="square" tIns="535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nrealcourse.com" TargetMode="External"/><Relationship Id="rId4" Type="http://schemas.openxmlformats.org/officeDocument/2006/relationships/hyperlink" Target="https://docs.google.com/presentation/d/1gEO7kcJPvWjGySQjxD7z0OcGNpFUNccEvR9cCJG04D0/edit?usp=sharing" TargetMode="External"/><Relationship Id="rId5" Type="http://schemas.openxmlformats.org/officeDocument/2006/relationships/hyperlink" Target="https://docs.google.com/presentation/d/1H6uR_K1NtaNPbOuGd6pPQK3rqTDqmeUnugNDeW50a-c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://docs.unrealengine.com/latest/INT/API/Runtime/Engine/PhysicsEngine/UPhysicsHandleComponent" TargetMode="Externa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docs.unrealengine.com/latest/INT/API/Runtime/Engine/PhysicsEngine/UPhysicsHandleComponent/GrabCompon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docs.unrealengine.com/latest/INT/Programming/UnrealArchitecture/TArrays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Comparison_of_version_control_software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Relationship Id="rId3" Type="http://schemas.openxmlformats.org/officeDocument/2006/relationships/hyperlink" Target="https://docs.unrealengine.com/latest/INT/Programming/UnrealArchitecture/Reference/Properties/Specifiers/BlueprintAssignable" TargetMode="Externa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5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8.xml"/><Relationship Id="rId3" Type="http://schemas.openxmlformats.org/officeDocument/2006/relationships/hyperlink" Target="https://docs.unrealengine.com/latest/INT/GettingStarted/FromUnity/index.html?utm_source=launcher&amp;utm_medium=ue&amp;utm_campaign=uelear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unrealengine.com/latest/INT/Engine/Basics/DirectoryStructu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cplusplus.com/doc/tutorial/pointer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unrealengine.com/latest/INT/Engine/UI/ClassViewer/index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iki.unrealengine.com/Logs,_Printing_Messages_To_Yourself_During_Runtime#Related_Tutoria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ocs.unrealengine.com/latest/INT/Programming/UnrealArchitecture/Reference/Properties/Specifiers/EditAnywhere/index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ocs.unrealengine.com/latest/INT/Gameplay/Framework/GameMode/index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www.unrealengine.com/blog/collision-filtering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ocs.unrealengine.com/latest/INT/API/Runtime/Engine/Engine/UWorld/LineTraceSingleByObjectType" TargetMode="External"/><Relationship Id="rId4" Type="http://schemas.openxmlformats.org/officeDocument/2006/relationships/hyperlink" Target="https://docs.unrealengine.com/latest/INT/API/Runtime/Engine/FCollisionQueryParams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UnrealCourse.com Section 3 Slides - Building Escape</a:t>
            </a:r>
            <a:endParaRPr sz="4800"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See me develop the slides as I write the course…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Right click or Insert &gt;</a:t>
            </a:r>
            <a:r>
              <a:rPr lang="en-GB" sz="3600"/>
              <a:t> Comment to comment, especially if you see a typo</a:t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The slides will update immediately as I change things.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Enjoy your stay!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Ben Tristem</a:t>
            </a:r>
            <a:endParaRPr sz="3600"/>
          </a:p>
        </p:txBody>
      </p:sp>
      <p:graphicFrame>
        <p:nvGraphicFramePr>
          <p:cNvPr id="111" name="Google Shape;111;p23"/>
          <p:cNvGraphicFramePr/>
          <p:nvPr/>
        </p:nvGraphicFramePr>
        <p:xfrm>
          <a:off x="895200" y="2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8179150"/>
                <a:gridCol w="817915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&lt;&lt; To Section 2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To Section 4 &gt;&gt;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 Your Room(s)</a:t>
            </a:r>
            <a:endParaRPr/>
          </a:p>
        </p:txBody>
      </p:sp>
      <p:sp>
        <p:nvSpPr>
          <p:cNvPr id="162" name="Google Shape;162;p3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Sketch out one large room, or a few smaller ones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Annotate where the puzzles will be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change your mind later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more detailed sketch of one puzzle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sketches in the discussions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Evernote can be great for storing these things.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&amp; POINTERS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715" name="Google Shape;715;p12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references and pointers compare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How to perform common operations in both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What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GB">
                <a:solidFill>
                  <a:schemeClr val="lt1"/>
                </a:solidFill>
              </a:rPr>
              <a:t>symbols mean in context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Challenge: Repoint and Rewrite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When to use references over pointers?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Pointers to References</a:t>
            </a:r>
            <a:endParaRPr/>
          </a:p>
        </p:txBody>
      </p:sp>
      <p:graphicFrame>
        <p:nvGraphicFramePr>
          <p:cNvPr id="721" name="Google Shape;721;p124"/>
          <p:cNvGraphicFramePr/>
          <p:nvPr/>
        </p:nvGraphicFramePr>
        <p:xfrm>
          <a:off x="1943050" y="253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Pointers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References</a:t>
                      </a:r>
                      <a:endParaRPr b="1" sz="2800"/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2" name="Google Shape;722;p124"/>
          <p:cNvGraphicFramePr/>
          <p:nvPr/>
        </p:nvGraphicFramePr>
        <p:xfrm>
          <a:off x="1943050" y="5308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Can be null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Yes (use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)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No, must be initialised</a:t>
                      </a:r>
                      <a:endParaRPr sz="2800"/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3" name="Google Shape;723;p124"/>
          <p:cNvGraphicFramePr/>
          <p:nvPr/>
        </p:nvGraphicFramePr>
        <p:xfrm>
          <a:off x="1943050" y="6093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Accessing contents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4" name="Google Shape;724;p124"/>
          <p:cNvGraphicFramePr/>
          <p:nvPr/>
        </p:nvGraphicFramePr>
        <p:xfrm>
          <a:off x="1943050" y="6878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Accessing address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&amp;ActorRef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5" name="Google Shape;725;p124"/>
          <p:cNvGraphicFramePr/>
          <p:nvPr/>
        </p:nvGraphicFramePr>
        <p:xfrm>
          <a:off x="1943050" y="7663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Changing the address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 = &amp;Actor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lt1"/>
                          </a:solidFill>
                        </a:rPr>
                        <a:t>Not allowed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6" name="Google Shape;726;p124"/>
          <p:cNvGraphicFramePr/>
          <p:nvPr/>
        </p:nvGraphicFramePr>
        <p:xfrm>
          <a:off x="1943050" y="8447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Changing the value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 = Actor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 = Actor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aphicFrame>
        <p:nvGraphicFramePr>
          <p:cNvPr id="727" name="Google Shape;727;p124"/>
          <p:cNvGraphicFramePr/>
          <p:nvPr/>
        </p:nvGraphicFramePr>
        <p:xfrm>
          <a:off x="1943050" y="33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What is stored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Memory address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 hMerge="1"/>
              </a:tr>
            </a:tbl>
          </a:graphicData>
        </a:graphic>
      </p:graphicFrame>
      <p:graphicFrame>
        <p:nvGraphicFramePr>
          <p:cNvPr id="728" name="Google Shape;728;p124"/>
          <p:cNvGraphicFramePr/>
          <p:nvPr/>
        </p:nvGraphicFramePr>
        <p:xfrm>
          <a:off x="1943050" y="41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4826000"/>
                <a:gridCol w="4826000"/>
                <a:gridCol w="4826000"/>
              </a:tblGrid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Can be re-assigned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(to another address)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2800"/>
                    </a:p>
                  </a:txBody>
                  <a:tcPr marT="182850" marB="182850" marR="182850" marL="1828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2800"/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Symbols in Context</a:t>
            </a:r>
            <a:endParaRPr/>
          </a:p>
        </p:txBody>
      </p:sp>
      <p:sp>
        <p:nvSpPr>
          <p:cNvPr id="734" name="Google Shape;734;p125"/>
          <p:cNvSpPr txBox="1"/>
          <p:nvPr/>
        </p:nvSpPr>
        <p:spPr>
          <a:xfrm>
            <a:off x="1107250" y="8591100"/>
            <a:ext cx="16136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To add insult to injury, these can have other meanings in other contexts, e.g. &amp; for bitwise AND.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735" name="Google Shape;735;p125"/>
          <p:cNvGraphicFramePr/>
          <p:nvPr/>
        </p:nvGraphicFramePr>
        <p:xfrm>
          <a:off x="1107250" y="2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242450"/>
                <a:gridCol w="3350900"/>
                <a:gridCol w="3514250"/>
              </a:tblGrid>
              <a:tr h="7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Context</a:t>
                      </a:r>
                      <a:endParaRPr sz="2800"/>
                    </a:p>
                  </a:txBody>
                  <a:tcPr marT="182850" marB="182850" marR="182850" marL="18285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When Using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36" name="Google Shape;736;p125"/>
          <p:cNvGraphicFramePr/>
          <p:nvPr/>
        </p:nvGraphicFramePr>
        <p:xfrm>
          <a:off x="1107225" y="29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242450"/>
                <a:gridCol w="3350900"/>
                <a:gridCol w="3514250"/>
              </a:tblGrid>
              <a:tr h="11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Code Examples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CopyOfActor = *ActorPtr;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ActorAddress = &amp;Actor;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37" name="Google Shape;737;p125"/>
          <p:cNvGraphicFramePr/>
          <p:nvPr/>
        </p:nvGraphicFramePr>
        <p:xfrm>
          <a:off x="1107250" y="44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242450"/>
                <a:gridCol w="3350900"/>
              </a:tblGrid>
              <a:tr h="11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Symbol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38" name="Google Shape;738;p125"/>
          <p:cNvGraphicFramePr/>
          <p:nvPr/>
        </p:nvGraphicFramePr>
        <p:xfrm>
          <a:off x="1107250" y="5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242450"/>
                <a:gridCol w="3350900"/>
              </a:tblGrid>
              <a:tr h="14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Syntax</a:t>
                      </a:r>
                      <a:endParaRPr b="1" sz="2800"/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*ActorPtr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39" name="Google Shape;739;p125"/>
          <p:cNvGraphicFramePr/>
          <p:nvPr/>
        </p:nvGraphicFramePr>
        <p:xfrm>
          <a:off x="1107250" y="705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242450"/>
                <a:gridCol w="3350900"/>
              </a:tblGrid>
              <a:tr h="12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Meaning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Contents at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ActorPtr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40" name="Google Shape;740;p125"/>
          <p:cNvGraphicFramePr/>
          <p:nvPr/>
        </p:nvGraphicFramePr>
        <p:xfrm>
          <a:off x="6700600" y="44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3514250"/>
              </a:tblGrid>
              <a:tr h="11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&amp;ActorRef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Address of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 or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ActorRef</a:t>
                      </a:r>
                      <a:endParaRPr b="1"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41" name="Google Shape;741;p125"/>
          <p:cNvGraphicFramePr/>
          <p:nvPr/>
        </p:nvGraphicFramePr>
        <p:xfrm>
          <a:off x="10215000" y="2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3514250"/>
                <a:gridCol w="3514250"/>
              </a:tblGrid>
              <a:tr h="739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When Declaring</a:t>
                      </a:r>
                      <a:endParaRPr b="1"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  <a:tc hMerge="1"/>
              </a:tr>
              <a:tr h="1129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UActor* ActorPtr;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 &amp;ActorRef;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  <a:tc hMerge="1"/>
              </a:tr>
            </a:tbl>
          </a:graphicData>
        </a:graphic>
      </p:graphicFrame>
      <p:graphicFrame>
        <p:nvGraphicFramePr>
          <p:cNvPr id="742" name="Google Shape;742;p125"/>
          <p:cNvGraphicFramePr/>
          <p:nvPr/>
        </p:nvGraphicFramePr>
        <p:xfrm>
          <a:off x="10215000" y="4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3514250"/>
              </a:tblGrid>
              <a:tr h="112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/>
                </a:tc>
              </a:tr>
              <a:tr h="14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UActor*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  <a:tr h="12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Pointer to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</a:t>
                      </a:r>
                      <a:endParaRPr b="1"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  <p:graphicFrame>
        <p:nvGraphicFramePr>
          <p:cNvPr id="743" name="Google Shape;743;p125"/>
          <p:cNvGraphicFramePr/>
          <p:nvPr/>
        </p:nvGraphicFramePr>
        <p:xfrm>
          <a:off x="13729400" y="4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3514250"/>
              </a:tblGrid>
              <a:tr h="11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14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UActor&amp;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  <a:tr h="127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Reference to </a:t>
                      </a: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UActor</a:t>
                      </a:r>
                      <a:endParaRPr b="1"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Repoint and Rewrite</a:t>
            </a:r>
            <a:endParaRPr/>
          </a:p>
        </p:txBody>
      </p:sp>
      <p:sp>
        <p:nvSpPr>
          <p:cNvPr id="749" name="Google Shape;749;p12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Repoint the pointer.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do addresses change?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Rewrite the value at the pointer.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Rewrite the value at the reference.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other values change?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or References?</a:t>
            </a:r>
            <a:endParaRPr/>
          </a:p>
        </p:txBody>
      </p:sp>
      <p:sp>
        <p:nvSpPr>
          <p:cNvPr id="755" name="Google Shape;755;p12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</a:rPr>
              <a:t>Golden Rule:</a:t>
            </a:r>
            <a:r>
              <a:rPr lang="en-GB"/>
              <a:t> Use references unless you can’t.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References</a:t>
            </a:r>
            <a:r>
              <a:rPr lang="en-GB"/>
              <a:t> are newer and safer.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Pointers provide back-compatibility.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Pointers are more powerful.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They are also very dangerous.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Resetting Your Unreal Project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to do if your Unreal solution keeps crashing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delete all temporary files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order in which to reset things.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Reset Your Project</a:t>
            </a:r>
            <a:endParaRPr/>
          </a:p>
        </p:txBody>
      </p:sp>
      <p:sp>
        <p:nvSpPr>
          <p:cNvPr id="772" name="Google Shape;772;p13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AutoNum type="arabicPeriod"/>
            </a:pPr>
            <a:r>
              <a:rPr b="1" lang="en-GB">
                <a:solidFill>
                  <a:schemeClr val="lt1"/>
                </a:solidFill>
              </a:rPr>
              <a:t>“Check-out” or “Reset”</a:t>
            </a:r>
            <a:r>
              <a:rPr lang="en-GB">
                <a:solidFill>
                  <a:schemeClr val="lt1"/>
                </a:solidFill>
              </a:rPr>
              <a:t> - to a working commit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AutoNum type="arabicPeriod"/>
            </a:pPr>
            <a:r>
              <a:rPr b="1" lang="en-GB">
                <a:solidFill>
                  <a:schemeClr val="lt1"/>
                </a:solidFill>
              </a:rPr>
              <a:t>Delete derived folders &amp; files</a:t>
            </a:r>
            <a:r>
              <a:rPr lang="en-GB">
                <a:solidFill>
                  <a:schemeClr val="lt1"/>
                </a:solidFill>
              </a:rPr>
              <a:t> - leave Config, Content &amp; Source folders, and .uproject file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AutoNum type="arabicPeriod"/>
            </a:pPr>
            <a:r>
              <a:rPr b="1" lang="en-GB">
                <a:solidFill>
                  <a:schemeClr val="lt1"/>
                </a:solidFill>
              </a:rPr>
              <a:t>Re-open Unreal</a:t>
            </a:r>
            <a:r>
              <a:rPr lang="en-GB">
                <a:solidFill>
                  <a:schemeClr val="lt1"/>
                </a:solidFill>
              </a:rPr>
              <a:t> - from the launcher or .uproject*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AutoNum type="arabicPeriod"/>
            </a:pPr>
            <a:r>
              <a:rPr b="1" lang="en-GB">
                <a:solidFill>
                  <a:schemeClr val="lt1"/>
                </a:solidFill>
              </a:rPr>
              <a:t>Generate your IDE project files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* This re-creates generated.h files in Intermediate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3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778" name="Google Shape;778;p13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resetting your solution, it’s important you’re confident how this works.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If in doubt close everything first, then take a .zip of the whole folder as backup.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Follow the steps on the previous slide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Ask a question of other students if in trouble.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Possible Future Ideas (The NO List)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is ready to capture crazy ideas as they come!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</a:rPr>
              <a:t>FindComponentByClass()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789" name="Google Shape;789;p13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FindComponentByClass()</a:t>
            </a:r>
            <a:r>
              <a:rPr lang="en-GB"/>
              <a:t> does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use it to find attached components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angle brackets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GB"/>
              <a:t> for generics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GB"/>
              <a:t>to initialise your pointers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a useful error if the component isn’t attached.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Error Message</a:t>
            </a:r>
            <a:endParaRPr/>
          </a:p>
        </p:txBody>
      </p:sp>
      <p:sp>
        <p:nvSpPr>
          <p:cNvPr id="795" name="Google Shape;795;p13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at Error verbosity if no component found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an error that helps the reader fix the issue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and include the name of the object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in this case it’s the Default Pawn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Temporarily remove component to test.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Input Binding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806" name="Google Shape;806;p13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Settings &gt; Project Settings &gt; Engine &gt; Input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Action mappings are used for on / off actions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Axis mappings are used for analog values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give players a way or re-mapping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Many keys can bind to one action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call a function on a key press or release.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Input Component</a:t>
            </a:r>
            <a:endParaRPr/>
          </a:p>
        </p:txBody>
      </p:sp>
      <p:sp>
        <p:nvSpPr>
          <p:cNvPr id="812" name="Google Shape;812;p1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an appropriate private member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for the component as Physics Handle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a similarly helpful error if it’s not attached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Don’t bother trying to remove to test this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3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</a:rPr>
              <a:t>Accessors &amp; Memory Layout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823" name="Google Shape;823;p13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the arrow, dot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:: </a:t>
            </a:r>
            <a:r>
              <a:rPr lang="en-GB"/>
              <a:t>accessors work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virtual memory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permanent storage, stack &amp; heap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Heap is also known as free store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accessor operators relate to memory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Bind another input action.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0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Virtual Memory</a:t>
            </a:r>
            <a:endParaRPr b="1" sz="2800"/>
          </a:p>
        </p:txBody>
      </p:sp>
      <p:sp>
        <p:nvSpPr>
          <p:cNvPr id="829" name="Google Shape;829;p14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Accessors &amp; Memory Layout</a:t>
            </a:r>
            <a:endParaRPr/>
          </a:p>
        </p:txBody>
      </p:sp>
      <p:sp>
        <p:nvSpPr>
          <p:cNvPr id="830" name="Google Shape;830;p1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1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836" name="Google Shape;836;p1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Accessors &amp; Memory Layout</a:t>
            </a:r>
            <a:endParaRPr/>
          </a:p>
        </p:txBody>
      </p:sp>
      <p:sp>
        <p:nvSpPr>
          <p:cNvPr id="837" name="Google Shape;837;p141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38" name="Google Shape;838;p141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41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40" name="Google Shape;840;p141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41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42" name="Google Shape;842;p1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101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2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848" name="Google Shape;848;p1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Accessors &amp; Memory Layout</a:t>
            </a:r>
            <a:endParaRPr/>
          </a:p>
        </p:txBody>
      </p:sp>
      <p:sp>
        <p:nvSpPr>
          <p:cNvPr id="849" name="Google Shape;849;p142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50" name="Google Shape;850;p142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42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52" name="Google Shape;852;p142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42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854" name="Google Shape;854;p142"/>
          <p:cNvGraphicFramePr/>
          <p:nvPr/>
        </p:nvGraphicFramePr>
        <p:xfrm>
          <a:off x="5852575" y="29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535200"/>
                <a:gridCol w="2052600"/>
                <a:gridCol w="6726300"/>
              </a:tblGrid>
              <a:tr h="11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Left Term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Accessor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Examples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</a:tr>
              <a:tr h="17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14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82850" marB="182850" marR="182850" marL="182850" anchor="ctr"/>
                </a:tc>
              </a:tr>
              <a:tr h="20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Class, Enum, Namespace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endParaRPr b="1"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UGrabber::Grab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EWordStatus::OK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std::cout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855" name="Google Shape;855;p14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3"/>
          <p:cNvSpPr/>
          <p:nvPr/>
        </p:nvSpPr>
        <p:spPr>
          <a:xfrm>
            <a:off x="1174400" y="3987800"/>
            <a:ext cx="4052400" cy="53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861" name="Google Shape;861;p1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Accessors &amp; Memory Layout</a:t>
            </a:r>
            <a:endParaRPr/>
          </a:p>
        </p:txBody>
      </p:sp>
      <p:sp>
        <p:nvSpPr>
          <p:cNvPr id="862" name="Google Shape;862;p143"/>
          <p:cNvSpPr/>
          <p:nvPr/>
        </p:nvSpPr>
        <p:spPr>
          <a:xfrm>
            <a:off x="1327100" y="41069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Stack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63" name="Google Shape;863;p143"/>
          <p:cNvSpPr/>
          <p:nvPr/>
        </p:nvSpPr>
        <p:spPr>
          <a:xfrm>
            <a:off x="2924600" y="49289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43"/>
          <p:cNvSpPr/>
          <p:nvPr/>
        </p:nvSpPr>
        <p:spPr>
          <a:xfrm>
            <a:off x="1327100" y="6361700"/>
            <a:ext cx="3747000" cy="8220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Free Store (Heap)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65" name="Google Shape;865;p143"/>
          <p:cNvSpPr/>
          <p:nvPr/>
        </p:nvSpPr>
        <p:spPr>
          <a:xfrm rot="10800000">
            <a:off x="2924600" y="5645300"/>
            <a:ext cx="552000" cy="71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43"/>
          <p:cNvSpPr/>
          <p:nvPr/>
        </p:nvSpPr>
        <p:spPr>
          <a:xfrm>
            <a:off x="1327100" y="7289800"/>
            <a:ext cx="3747000" cy="19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FF"/>
                </a:solidFill>
              </a:rPr>
              <a:t>Permanent Storage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867" name="Google Shape;867;p143"/>
          <p:cNvGraphicFramePr/>
          <p:nvPr/>
        </p:nvGraphicFramePr>
        <p:xfrm>
          <a:off x="5852575" y="29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{BC66FBEA-0D8C-4273-9D71-C71BE63DC0AB}</a:tableStyleId>
              </a:tblPr>
              <a:tblGrid>
                <a:gridCol w="2535200"/>
                <a:gridCol w="2052600"/>
                <a:gridCol w="6726300"/>
              </a:tblGrid>
              <a:tr h="11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Left Term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Accessor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Examples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182850" marB="182850" marR="182850" marL="182850" anchor="ctr"/>
                </a:tc>
              </a:tr>
              <a:tr h="17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Instance or Reference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b="1"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MyGrab.Grab()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MyBullCowCount.Bulls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MyGrabRef.Grab()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</a:tr>
              <a:tr h="14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Pointer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endParaRPr b="1"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MyGrabPtr-&gt;Grab()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MyGrabPtr-&gt;Reach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85200C"/>
                    </a:solidFill>
                  </a:tcPr>
                </a:tc>
              </a:tr>
              <a:tr h="20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chemeClr val="lt1"/>
                          </a:solidFill>
                        </a:rPr>
                        <a:t>Class, Enum, Namespace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endParaRPr b="1"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UGrabber::Grab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EWordStatus::OK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std::cout</a:t>
                      </a:r>
                      <a:endParaRPr sz="28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82850" marB="182850" marR="182850" marL="182850" anchor="ctr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sp>
        <p:nvSpPr>
          <p:cNvPr id="868" name="Google Shape;868;p1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Release()</a:t>
            </a:r>
            <a:r>
              <a:rPr lang="en-GB"/>
              <a:t> Method</a:t>
            </a:r>
            <a:endParaRPr/>
          </a:p>
        </p:txBody>
      </p:sp>
      <p:sp>
        <p:nvSpPr>
          <p:cNvPr id="874" name="Google Shape;874;p14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Follow the example of the grab binding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enum for release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IE_Released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that the key has been released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then jump with joy.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Reducing Code in “Hot Loops”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885" name="Google Shape;885;p14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“hot loop” is code that get called often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TickComponent </a:t>
            </a:r>
            <a:r>
              <a:rPr lang="en-GB"/>
              <a:t>is a good example, every frame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Beware of code that you know will be called a lot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it clear what happens every tick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Refactor our code for speed...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...and make it ready for the physics handle.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 your Code Too</a:t>
            </a:r>
            <a:endParaRPr/>
          </a:p>
        </p:txBody>
      </p:sp>
      <p:sp>
        <p:nvSpPr>
          <p:cNvPr id="891" name="Google Shape;891;p14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follow me through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Or watch me first, then refactor at the end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Or some hybrid, just get it so it’s clear to you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Remember to run often, and commit when done.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Physics Handles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902" name="Google Shape;902;p14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Unreal provides a Physics Handle that’s ideal here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Physics Handle component docs are scant*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an example of its use in the engine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the physics handle working.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http://docs.unrealengine.com/latest/INT/API/Runtime/Engine/PhysicsEngine/UPhysicsHandleComponent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5400"/>
              <a:buChar char="●"/>
            </a:pPr>
            <a:r>
              <a:rPr b="1" lang="en-GB">
                <a:solidFill>
                  <a:srgbClr val="CC0000"/>
                </a:solidFill>
              </a:rPr>
              <a:t>Red </a:t>
            </a:r>
            <a:r>
              <a:rPr lang="en-GB">
                <a:solidFill>
                  <a:srgbClr val="CC0000"/>
                </a:solidFill>
              </a:rPr>
              <a:t>- It’s not working (test failing)</a:t>
            </a:r>
            <a:endParaRPr>
              <a:solidFill>
                <a:srgbClr val="CC0000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5400"/>
              <a:buChar char="●"/>
            </a:pPr>
            <a:r>
              <a:rPr b="1" lang="en-GB">
                <a:solidFill>
                  <a:srgbClr val="38761D"/>
                </a:solidFill>
              </a:rPr>
              <a:t>Green </a:t>
            </a:r>
            <a:r>
              <a:rPr lang="en-GB">
                <a:solidFill>
                  <a:srgbClr val="38761D"/>
                </a:solidFill>
              </a:rPr>
              <a:t>- It’s working (ugly is OK)</a:t>
            </a:r>
            <a:endParaRPr>
              <a:solidFill>
                <a:srgbClr val="38761D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400"/>
              <a:buChar char="●"/>
            </a:pPr>
            <a:r>
              <a:rPr b="1" lang="en-GB">
                <a:solidFill>
                  <a:srgbClr val="1155CC"/>
                </a:solidFill>
              </a:rPr>
              <a:t>Refactor </a:t>
            </a:r>
            <a:r>
              <a:rPr lang="en-GB">
                <a:solidFill>
                  <a:srgbClr val="1155CC"/>
                </a:solidFill>
              </a:rPr>
              <a:t>- Make it pretty (must still work!)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repeat the sequence.</a:t>
            </a:r>
            <a:endParaRPr/>
          </a:p>
        </p:txBody>
      </p:sp>
      <p:sp>
        <p:nvSpPr>
          <p:cNvPr id="908" name="Google Shape;908;p15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Red, Green, Refactor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Example in the Engine</a:t>
            </a:r>
            <a:endParaRPr/>
          </a:p>
        </p:txBody>
      </p:sp>
      <p:sp>
        <p:nvSpPr>
          <p:cNvPr id="914" name="Google Shape;914;p15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Search engine code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PhysicsHandle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Look for examples of it being used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If that returns too much, try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GrabComponent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See if you can find an example of its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https://docs.unrealengine.com/latest/INT/API/Runtime/Engine/PhysicsEngine/UPhysicsHandleComponent/GrabComponent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Source Control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The what and why of Version Control Systems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Choosing your Version Control System (VCS)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What files to include / exclude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Commit = save a local snapshot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Reset = roll-back to a previous state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Branch, Push and Large File Support later.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5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Refactoring Rules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5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25" name="Google Shape;925;p15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multiple getters for multiple return values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Less lines of clear code is better (143 at start)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Naming is really important, take the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Comment the “why”, don’t assume it’s obvious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“what” should be obvious...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but it can be helpful to add clarification.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5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5400"/>
              <a:buChar char="●"/>
            </a:pPr>
            <a:r>
              <a:rPr b="1" lang="en-GB">
                <a:solidFill>
                  <a:srgbClr val="CC0000"/>
                </a:solidFill>
              </a:rPr>
              <a:t>Red </a:t>
            </a:r>
            <a:r>
              <a:rPr lang="en-GB">
                <a:solidFill>
                  <a:srgbClr val="CC0000"/>
                </a:solidFill>
              </a:rPr>
              <a:t>- It’s not working (test failing)</a:t>
            </a:r>
            <a:endParaRPr>
              <a:solidFill>
                <a:srgbClr val="CC0000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5400"/>
              <a:buChar char="●"/>
            </a:pPr>
            <a:r>
              <a:rPr b="1" lang="en-GB">
                <a:solidFill>
                  <a:srgbClr val="38761D"/>
                </a:solidFill>
              </a:rPr>
              <a:t>Green </a:t>
            </a:r>
            <a:r>
              <a:rPr lang="en-GB">
                <a:solidFill>
                  <a:srgbClr val="38761D"/>
                </a:solidFill>
              </a:rPr>
              <a:t>- It’s working (ugly is OK)</a:t>
            </a:r>
            <a:endParaRPr>
              <a:solidFill>
                <a:srgbClr val="38761D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400"/>
              <a:buChar char="●"/>
            </a:pPr>
            <a:r>
              <a:rPr b="1" lang="en-GB">
                <a:solidFill>
                  <a:srgbClr val="1155CC"/>
                </a:solidFill>
              </a:rPr>
              <a:t>Refactor </a:t>
            </a:r>
            <a:r>
              <a:rPr lang="en-GB">
                <a:solidFill>
                  <a:srgbClr val="1155CC"/>
                </a:solidFill>
              </a:rPr>
              <a:t>- Make it pretty (must still work!)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repeat the sequence.</a:t>
            </a:r>
            <a:endParaRPr/>
          </a:p>
        </p:txBody>
      </p:sp>
      <p:sp>
        <p:nvSpPr>
          <p:cNvPr id="931" name="Google Shape;931;p15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Red, Green, Refactor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 Your Code</a:t>
            </a:r>
            <a:endParaRPr/>
          </a:p>
        </p:txBody>
      </p:sp>
      <p:sp>
        <p:nvSpPr>
          <p:cNvPr id="937" name="Google Shape;937;p15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Refactor your code again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Yes it’s soon, but “clarity is worth fighting for”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Commit once it’s done and it runs well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it so clear you’ll remember in a year.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5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948" name="Google Shape;948;p1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n-GB"/>
              <a:t> is Unreal’s go-to container class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to contain many elements of same type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use to contain all actors on pressure plate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Give our Default Pawn an eye-height and mass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Making our pressure-plate based on total mass.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About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15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Skim-read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 </a:t>
            </a:r>
            <a:r>
              <a:rPr lang="en-GB"/>
              <a:t>documentation*</a:t>
            </a:r>
            <a:endParaRPr/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Look out for the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loop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particularly the pattern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(x :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*https://docs.unrealengine.com/latest/INT/Programming/UnrealArchitecture/TArrays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Iterating over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r>
              <a:rPr lang="en-GB"/>
              <a:t>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6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965" name="Google Shape;965;p16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auto&amp;</a:t>
            </a:r>
            <a:r>
              <a:rPr lang="en-GB">
                <a:solidFill>
                  <a:schemeClr val="lt1"/>
                </a:solidFill>
              </a:rPr>
              <a:t> as an auto reference type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Automatically iterating over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TArray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Pattern: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(const auto* Iterator : Array)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How to find an actor’s mass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Tweaking and testing our mass values.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6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the Name of Overlapping Actors</a:t>
            </a:r>
            <a:endParaRPr/>
          </a:p>
        </p:txBody>
      </p:sp>
      <p:sp>
        <p:nvSpPr>
          <p:cNvPr id="971" name="Google Shape;971;p16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Iterate over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OverlappingActors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each actor found log their name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Bonus: add their masses together and test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Hint: class to find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UPrimitiveComponent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Version Control Systems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Mercurial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Perforce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Subversion / TortoiseSVN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Alienbrain (for art but of order $10,000)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https://en.wikipedia.org/wiki/Comparison_of_version_control_software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6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Game Issues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6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82" name="Google Shape;982;p1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Are you using source control? If not start now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“binary search” commits quite fast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example 1024 commits takes max 10 tries!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Think “what changed” and “possible side-effects”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Remember you can eject with F8 during play.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6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and Eliminate “Drifting” Bug</a:t>
            </a:r>
            <a:endParaRPr/>
          </a:p>
        </p:txBody>
      </p:sp>
      <p:sp>
        <p:nvSpPr>
          <p:cNvPr id="988" name="Google Shape;988;p16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When did it come in?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feature did we recently enable?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does the pawn look when ejected?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 1: Enabling physics caused the issue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 2: Expand the “Constraints” section.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6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Texture Tiling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999" name="Google Shape;999;p1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may want to re-size objects (e.g. panels)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Doing so will stretch the texture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can re-scale a few ways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One way is in the material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UV mapping because we ran out of letters!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the TexCoord node in the material editor.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6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Adjust Your Textures</a:t>
            </a:r>
            <a:endParaRPr/>
          </a:p>
        </p:txBody>
      </p:sp>
      <p:sp>
        <p:nvSpPr>
          <p:cNvPr id="1005" name="Google Shape;1005;p16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Experiment with new textures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Adjust the tiling as shown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the results in the course.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Protection Process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6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016" name="Google Shape;1016;p16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Horrible crashes when we follow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must always check pointers before use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When declaring always initialise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Look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in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.h</a:t>
            </a:r>
            <a:r>
              <a:rPr lang="en-GB"/>
              <a:t> files to help find pointers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Also check before every use and handle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Sometimes we may choose not to, e.g. Owner.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7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 All Your Pointers</a:t>
            </a:r>
            <a:endParaRPr/>
          </a:p>
        </p:txBody>
      </p:sp>
      <p:sp>
        <p:nvSpPr>
          <p:cNvPr id="1022" name="Google Shape;1022;p17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Check the pressure plate pointer before use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a helpful error if it’s null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that it works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Initialise any other uninitialised pointers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sure all pointer usages are protected.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7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Exposing Events to Blueprint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SourceTree</a:t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Free software by Atlassian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Visual front-end for Git or Mercurial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Mac and PC but Mac version is a little ahead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Good when learning as easy to visualise.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7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033" name="Google Shape;1033;p17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Sometimes Blueprint’s the better choice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For example defining our door swing as a curve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can create an event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OnOpenRequest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 (BlueprintAssignable)*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https://docs.unrealengine.com/latest/INT/Programming/UnrealArchitecture/Reference/Properties/Specifiers/BlueprintAssignable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7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a Rotation &amp; Test it Works</a:t>
            </a:r>
            <a:endParaRPr/>
          </a:p>
        </p:txBody>
      </p:sp>
      <p:sp>
        <p:nvSpPr>
          <p:cNvPr id="1039" name="Google Shape;1039;p17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a door rotation in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 game still plays the same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Celebrate the fact you’re using C++ events in BP!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Blueprint Timeline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7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050" name="Google Shape;1050;p17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Timeline node in Blueprint has a curve editor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is ideal for defining our door movement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use Timeline curves in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Setting rotation from a Timeline.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Blueprint Layout</a:t>
            </a:r>
            <a:endParaRPr/>
          </a:p>
        </p:txBody>
      </p:sp>
      <p:pic>
        <p:nvPicPr>
          <p:cNvPr id="1056" name="Google Shape;1056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50" y="2754500"/>
            <a:ext cx="16643997" cy="6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7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Your Door Movement</a:t>
            </a:r>
            <a:endParaRPr/>
          </a:p>
        </p:txBody>
      </p:sp>
      <p:sp>
        <p:nvSpPr>
          <p:cNvPr id="1062" name="Google Shape;1062;p17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See the final blueprint layout (I’ll leave on screen)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the curves to your taste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you still can’t leave the room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may need to adjust the room or curves.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7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in its Place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073" name="Google Shape;1073;p17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Blueprint has superseded some code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It’s important there’s only 1 place per parameter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Creating a 2nd event: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8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&amp; Connect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18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Rename the event class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FDoorEvent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Rename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OnOpenRequest</a:t>
            </a:r>
            <a:r>
              <a:rPr lang="en-GB"/>
              <a:t> to simply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OnOpen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new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BlueprintAssignable</a:t>
            </a:r>
            <a:r>
              <a:rPr lang="en-GB"/>
              <a:t> event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Call this new event simply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Wire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OnClose</a:t>
            </a:r>
            <a:r>
              <a:rPr lang="en-GB"/>
              <a:t> into the “Reverse” pin in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 door now opens and closes.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8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Variables in Blueprint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Your VCS</a:t>
            </a:r>
            <a:endParaRPr/>
          </a:p>
        </p:txBody>
      </p:sp>
      <p:sp>
        <p:nvSpPr>
          <p:cNvPr id="197" name="Google Shape;197;p3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Pick a VCS for yourself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be using Git with SourceTree as a front-end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Install and register 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Have a quicky play / experiment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Carry on watching the videos.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090" name="Google Shape;1090;p18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Not all doors have the same absolute rotation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want to store the door’s rotation at the start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then use this value to make a relative rotation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can use Blueprint variables for this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Making doors that face any direction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8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Combine Rotations</a:t>
            </a:r>
            <a:endParaRPr/>
          </a:p>
        </p:txBody>
      </p:sp>
      <p:sp>
        <p:nvSpPr>
          <p:cNvPr id="1096" name="Google Shape;1096;p18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See if you can finish the Blueprint off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Look for a way of combining rotators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Connect it all, test, debug and repeat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Good luck!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8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SFX &amp; Audio Clips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8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107" name="Google Shape;1107;p18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We’re going to trigger a simple sound in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Later in the course we’ll use C++ too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However we’ll always reference our assets via BP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trigger a 3D sound.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8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Sound Working</a:t>
            </a:r>
            <a:endParaRPr/>
          </a:p>
        </p:txBody>
      </p:sp>
      <p:sp>
        <p:nvSpPr>
          <p:cNvPr id="1113" name="Google Shape;1113;p18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the sound FX playing on your own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Consider making or finding other SFX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a video and share in the course.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8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Wrap-Up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8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124" name="Google Shape;1124;p1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Congratulations on another complete section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You’ve learnt so much, look at the lecture titles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Please carry-on a little on your own and share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Attached are useful resources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Start the next section as soon as you’re finished.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Delete a C++ Class</a:t>
            </a:r>
            <a:endParaRPr/>
          </a:p>
        </p:txBody>
      </p:sp>
      <p:sp>
        <p:nvSpPr>
          <p:cNvPr id="1130" name="Google Shape;1130;p18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YES - it should be easier than this!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Delete the source files, and remove from project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Rebuild the Visual Studio project files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Delete Unreal’s Binaries* folder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Re-open the Editor and let it rebuild caches.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GB" sz="3600">
                <a:solidFill>
                  <a:schemeClr val="lt1"/>
                </a:solidFill>
              </a:rPr>
              <a:t>* Search for: “Unreal directory structure”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Coming From Unity?</a:t>
            </a:r>
            <a:endParaRPr/>
          </a:p>
        </p:txBody>
      </p:sp>
      <p:sp>
        <p:nvSpPr>
          <p:cNvPr id="1136" name="Google Shape;1136;p19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Unreal document makes a helpful comparison between Unity and Unreal…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https://docs.unrealengine.com/latest/INT/GettingStarted/FromUnity/index.html?utm_source=launcher&amp;utm_medium=ue&amp;utm_campaign=uelearn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Ignoring Unreal Derived Files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Derived files can be easily rebuilt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Other files (code, assets, level layout etc) can’t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Ignore most derived files for version control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Which folders to ignore in version control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Our starting .gitignore file for Unreal.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Derived Folders In Unreal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Binaries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Build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DerivedDataCache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Intermediate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Saved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https://docs.unrealengine.com/latest/INT/Engine/Basics/DirectoryStructure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.gitignore</a:t>
            </a:r>
            <a:r>
              <a:rPr lang="en-GB"/>
              <a:t> for Unreal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Understand Unreal creates VS projects for us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re-generate VS project files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Writing 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.gitignore</a:t>
            </a:r>
            <a:r>
              <a:rPr lang="en-GB"/>
              <a:t> file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“Committing” our project for the first time.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Your First Commit</a:t>
            </a:r>
            <a:endParaRPr/>
          </a:p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Catch-up with what I did on this video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your .gitignore file working*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Add (stage) all your files and commit.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Celebrate entering this bewildering new world!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 mine is attached to the first lecture of the section.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to Know Unreal’s Editor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changes to the starter scene aren’t tracked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Arranging a simple set of windows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Moving around in the 3D Viewport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Setting our start map, and committing.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 the 3D Viewport</a:t>
            </a:r>
            <a:endParaRPr/>
          </a:p>
        </p:txBody>
      </p:sp>
      <p:sp>
        <p:nvSpPr>
          <p:cNvPr id="248" name="Google Shape;248;p4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the little ? crib-sheet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Explore until you’re comfortable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Add a few Props from the Starter Content.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Pointers Primer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You’re about to meet pointers for the first time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clue is when you see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next to a type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Pointers are simply memory addresses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have to “follow” the pointer to the object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Benefit: saves you from moving things in memory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Disadvantage: you can lose control of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Syntax</a:t>
            </a:r>
            <a:endParaRPr/>
          </a:p>
        </p:txBody>
      </p:sp>
      <p:sp>
        <p:nvSpPr>
          <p:cNvPr id="265" name="Google Shape;265;p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FActorComponentTickFunction* ThisTickFunction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 * ThisTickFunction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 *ThisTickFunction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All three statements are equivalent, we use 1st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 all cases ThisTickFunction is a pointer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 all cases the type of the object pointed to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FActorComponentTickFunction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/>
              <a:t> Accessor Operator</a:t>
            </a:r>
            <a:endParaRPr/>
          </a:p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Imagine we have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AActor* SomeActor;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 </a:t>
            </a:r>
            <a:r>
              <a:rPr lang="en-GB"/>
              <a:t>class has a method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GetName()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*SomeActor</a:t>
            </a:r>
            <a:r>
              <a:rPr lang="en-GB">
                <a:solidFill>
                  <a:schemeClr val="lt1"/>
                </a:solidFill>
              </a:rPr>
              <a:t> “de-references” the pointer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could 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(*SomeActor).GetName();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But you can follow and access in one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access name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SomeActor-&gt;GetName()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Welcome to our first Unreal editor section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You’ll learn simple level building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be using meshes and materials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C++ events accessed from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Calling C++ code from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And much more.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More About Pointers</a:t>
            </a:r>
            <a:endParaRPr/>
          </a:p>
        </p:txBody>
      </p:sp>
      <p:sp>
        <p:nvSpPr>
          <p:cNvPr id="277" name="Google Shape;277;p5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 u="sng">
                <a:solidFill>
                  <a:srgbClr val="FFFFFF"/>
                </a:solidFill>
                <a:hlinkClick r:id="rId3"/>
              </a:rPr>
              <a:t>http://www.cplusplus.com/doc/tutorial/pointers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understanding in the discussions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Keep an eye out for a pointer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PositionReport.cpp</a:t>
            </a:r>
            <a:r>
              <a:rPr lang="en-GB"/>
              <a:t> in the next video.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Unreal’s Class System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the idea of inheritance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Unreal’s scarily powerful class system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Exploring using the Class Viewer*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Inheritance for “is a” relationships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Components for “has a” relationships.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 u="sng">
                <a:solidFill>
                  <a:srgbClr val="FFFFFF"/>
                </a:solidFill>
                <a:hlinkClick r:id="rId3"/>
              </a:rPr>
              <a:t>https://docs.unrealengine.com/latest/INT/Engine/UI/ClassViewer/index.html</a:t>
            </a:r>
            <a:endParaRPr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 for “is a” Relationships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e.g.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-GB"/>
              <a:t> “is a”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Pawn</a:t>
            </a:r>
            <a:r>
              <a:rPr lang="en-GB"/>
              <a:t>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Pawn</a:t>
            </a:r>
            <a:r>
              <a:rPr lang="en-GB"/>
              <a:t> “is an”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Actor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c.f.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-GB">
                <a:solidFill>
                  <a:schemeClr val="lt1"/>
                </a:solidFill>
              </a:rPr>
              <a:t>“is a”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Mammal</a:t>
            </a:r>
            <a:r>
              <a:rPr lang="en-GB">
                <a:solidFill>
                  <a:schemeClr val="lt1"/>
                </a:solidFill>
              </a:rPr>
              <a:t>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Mammal </a:t>
            </a:r>
            <a:r>
              <a:rPr lang="en-GB">
                <a:solidFill>
                  <a:schemeClr val="lt1"/>
                </a:solidFill>
              </a:rPr>
              <a:t>“is an”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Unreal makes extensive use of inheritance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Is a powerful tool if used properly</a:t>
            </a:r>
            <a:endParaRPr>
              <a:solidFill>
                <a:srgbClr val="FFFFFF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Char char="●"/>
            </a:pPr>
            <a:r>
              <a:rPr lang="en-GB">
                <a:solidFill>
                  <a:srgbClr val="FFFFFF"/>
                </a:solidFill>
              </a:rPr>
              <a:t>Can be inflexible and hard to re-factor.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for “has a”</a:t>
            </a:r>
            <a:endParaRPr/>
          </a:p>
        </p:txBody>
      </p:sp>
      <p:sp>
        <p:nvSpPr>
          <p:cNvPr id="300" name="Google Shape;300;p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The chair &amp; the rock “has a” PositionReporter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Objects become rich through many components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Can be flexible if used properly.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Generated Code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Take a brief look 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UPositionReporter.cpp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Take a shorter look at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UPositionReporter.h 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Share what you recognise in discussions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Share what you don’t recognise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We’ll explore the files in the next video.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Cloning and Building Our Code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317" name="Google Shape;317;p5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</a:rPr>
              <a:t>Cloning </a:t>
            </a:r>
            <a:r>
              <a:rPr lang="en-GB"/>
              <a:t>our </a:t>
            </a:r>
            <a:r>
              <a:rPr lang="en-GB"/>
              <a:t>project.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</a:rPr>
              <a:t>Checking out</a:t>
            </a:r>
            <a:r>
              <a:rPr lang="en-GB"/>
              <a:t> a lectures state.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Unreal’s build system works.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Diagnosing build system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Unreal’s Build System</a:t>
            </a:r>
            <a:endParaRPr/>
          </a:p>
        </p:txBody>
      </p:sp>
      <p:sp>
        <p:nvSpPr>
          <p:cNvPr id="323" name="Google Shape;323;p60"/>
          <p:cNvSpPr txBox="1"/>
          <p:nvPr>
            <p:ph idx="1" type="body"/>
          </p:nvPr>
        </p:nvSpPr>
        <p:spPr>
          <a:xfrm>
            <a:off x="860025" y="2900075"/>
            <a:ext cx="9570900" cy="101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*.Target.cs, *.Build.cs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60"/>
          <p:cNvSpPr txBox="1"/>
          <p:nvPr>
            <p:ph idx="1" type="body"/>
          </p:nvPr>
        </p:nvSpPr>
        <p:spPr>
          <a:xfrm>
            <a:off x="5647275" y="5463971"/>
            <a:ext cx="7069500" cy="101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*.xcodeproj, *.sln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60"/>
          <p:cNvSpPr txBox="1"/>
          <p:nvPr>
            <p:ph idx="1" type="body"/>
          </p:nvPr>
        </p:nvSpPr>
        <p:spPr>
          <a:xfrm>
            <a:off x="13739825" y="7902375"/>
            <a:ext cx="3764100" cy="101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Binaries/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60"/>
          <p:cNvSpPr/>
          <p:nvPr/>
        </p:nvSpPr>
        <p:spPr>
          <a:xfrm flipH="1" rot="10800000">
            <a:off x="2357425" y="4242075"/>
            <a:ext cx="2286000" cy="223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0"/>
          <p:cNvSpPr/>
          <p:nvPr/>
        </p:nvSpPr>
        <p:spPr>
          <a:xfrm flipH="1" rot="10800000">
            <a:off x="10430925" y="6745925"/>
            <a:ext cx="2286000" cy="223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0"/>
          <p:cNvSpPr txBox="1"/>
          <p:nvPr>
            <p:ph idx="1" type="body"/>
          </p:nvPr>
        </p:nvSpPr>
        <p:spPr>
          <a:xfrm>
            <a:off x="3738575" y="4182025"/>
            <a:ext cx="8001000" cy="101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Project Files</a:t>
            </a:r>
            <a:endParaRPr/>
          </a:p>
        </p:txBody>
      </p:sp>
      <p:sp>
        <p:nvSpPr>
          <p:cNvPr id="329" name="Google Shape;329;p60"/>
          <p:cNvSpPr txBox="1"/>
          <p:nvPr>
            <p:ph idx="1" type="body"/>
          </p:nvPr>
        </p:nvSpPr>
        <p:spPr>
          <a:xfrm>
            <a:off x="11739575" y="6683175"/>
            <a:ext cx="6548400" cy="10164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 The Build</a:t>
            </a:r>
            <a:endParaRPr/>
          </a:p>
        </p:txBody>
      </p:sp>
      <p:sp>
        <p:nvSpPr>
          <p:cNvPr id="335" name="Google Shape;335;p6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Open the *.cs files in a text editor.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Apply the changes in the commit.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to get it building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Escape Overview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 Messages for Feedback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346" name="Google Shape;346;p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UE_LOG</a:t>
            </a:r>
            <a:r>
              <a:rPr lang="en-GB"/>
              <a:t> to print to the Output Console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Printing to the game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read...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https://wiki.unrealengine.com/Logs,_Printing_Messages_To_Yourself_During_Runtime#Related_Tutorial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Component to 2nd Object</a:t>
            </a:r>
            <a:endParaRPr/>
          </a:p>
        </p:txBody>
      </p:sp>
      <p:sp>
        <p:nvSpPr>
          <p:cNvPr id="352" name="Google Shape;352;p6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Add our new component to a 2nd game object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If it works you’ll get a 2nd log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see next how to read the object name.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Object Names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363" name="Google Shape;363;p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GetOwner()</a:t>
            </a:r>
            <a:r>
              <a:rPr lang="en-GB"/>
              <a:t> to find the component’s owner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AActor*</a:t>
            </a:r>
            <a:r>
              <a:rPr lang="en-GB"/>
              <a:t> is a pointer to an actor, a new concept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en-GB"/>
              <a:t>to access methods through pointers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GetName() </a:t>
            </a:r>
            <a:r>
              <a:rPr lang="en-GB"/>
              <a:t>to find the object’s name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-GB"/>
              <a:t> as a format operator for strings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to “dereference” pointers.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What You Use For 4.17+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Transforms in C++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379" name="Google Shape;379;p6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Introducing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Mixing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/>
              <a:t> to access methods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multiple format operators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Finishing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PositionReport</a:t>
            </a:r>
            <a:r>
              <a:rPr lang="en-GB"/>
              <a:t> component.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Transform Location</a:t>
            </a:r>
            <a:endParaRPr/>
          </a:p>
        </p:txBody>
      </p:sp>
      <p:sp>
        <p:nvSpPr>
          <p:cNvPr id="385" name="Google Shape;385;p7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Explore the API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See if you can get the object’s location (X,Y,Z)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Run and see if it prints on the Output Log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Hint 1: It’s harder in XCode, complete isn’t fuzzy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Hint 2: For the transform &amp; location start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Hint 3: You will need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.ToString()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Objects With C++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 overview of the finished project.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396" name="Google Shape;396;p7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little more about the editor &amp; temporary actors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eject yourself from the possessed pawn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Snapping objects to the floor (END key)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FRotator</a:t>
            </a:r>
            <a:r>
              <a:rPr lang="en-GB"/>
              <a:t> struct to represent rotation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SetActorRotation()</a:t>
            </a:r>
            <a:r>
              <a:rPr lang="en-GB"/>
              <a:t> to rotate objects.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the Rotation</a:t>
            </a:r>
            <a:endParaRPr/>
          </a:p>
        </p:txBody>
      </p:sp>
      <p:sp>
        <p:nvSpPr>
          <p:cNvPr id="402" name="Google Shape;402;p7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the owning object as before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Store it in a variable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the type right (or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/>
              <a:t>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Try and access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GB"/>
              <a:t>’s rotation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Hint: there are at least 2 ways.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Laying Out Geometry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13" name="Google Shape;413;p7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brief intro of BSP “vs” Static Meshes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b="1" lang="en-GB"/>
              <a:t>W, E, R</a:t>
            </a:r>
            <a:r>
              <a:rPr lang="en-GB"/>
              <a:t> keys to translate, rotate, scale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good use of grid snapping and quad view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Hold </a:t>
            </a:r>
            <a:r>
              <a:rPr b="1" lang="en-GB"/>
              <a:t>ALT + drag</a:t>
            </a:r>
            <a:r>
              <a:rPr lang="en-GB"/>
              <a:t> translate to duplicate an object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Hold </a:t>
            </a:r>
            <a:r>
              <a:rPr b="1" lang="en-GB">
                <a:solidFill>
                  <a:schemeClr val="lt1"/>
                </a:solidFill>
              </a:rPr>
              <a:t>L</a:t>
            </a:r>
            <a:r>
              <a:rPr lang="en-GB">
                <a:solidFill>
                  <a:schemeClr val="lt1"/>
                </a:solidFill>
              </a:rPr>
              <a:t> and double-click for temporary work </a:t>
            </a:r>
            <a:r>
              <a:rPr b="1" lang="en-GB">
                <a:solidFill>
                  <a:schemeClr val="lt1"/>
                </a:solidFill>
              </a:rPr>
              <a:t>L</a:t>
            </a:r>
            <a:r>
              <a:rPr lang="en-GB">
                <a:solidFill>
                  <a:schemeClr val="lt1"/>
                </a:solidFill>
              </a:rPr>
              <a:t>ight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is fiddly, try letting go of L and trying again.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Your First Room(s)</a:t>
            </a:r>
            <a:endParaRPr/>
          </a:p>
        </p:txBody>
      </p:sp>
      <p:sp>
        <p:nvSpPr>
          <p:cNvPr id="419" name="Google Shape;419;p7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Lay-out your room(s)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Re-build the lighting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in the discussions.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 Materials</a:t>
            </a:r>
            <a:endParaRPr/>
          </a:p>
        </p:txBody>
      </p:sp>
      <p:sp>
        <p:nvSpPr>
          <p:cNvPr id="425" name="Google Shape;425;p77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431" name="Google Shape;431;p7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material is comprised of texture(s) and shader(s)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Textures are image files, shaders are GPU code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Unreal ships with some impressive examples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Unreal has powerful material editing tools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Applying materials to our room interior.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Customise Your Materials</a:t>
            </a:r>
            <a:endParaRPr/>
          </a:p>
        </p:txBody>
      </p:sp>
      <p:sp>
        <p:nvSpPr>
          <p:cNvPr id="437" name="Google Shape;437;p7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Apply materials as you see fit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 with their properties to see the effect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creations in the discussions!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Macros Starting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80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449" name="Google Shape;449;p8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macro is a programmed cut-and-paste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This happens before the code is compiled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Can unlock powerful functionality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don’t get code complete as standard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Can also create really weird build errors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Expose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ATriggerVolume*</a:t>
            </a:r>
            <a:r>
              <a:rPr lang="en-GB"/>
              <a:t> to the Details window.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Design Document (GDD)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First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Open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OpenDoor.h</a:t>
            </a:r>
            <a:r>
              <a:rPr lang="en-GB"/>
              <a:t> file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Declare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ATriggerVolume* PressurePlate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</a:t>
            </a:r>
            <a:r>
              <a:rPr lang="en-GB"/>
              <a:t> macro but…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… this time 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</a:t>
            </a:r>
            <a:r>
              <a:rPr lang="en-GB"/>
              <a:t> parameter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https://docs.unrealengine.com/latest/INT/Programming/UnrealArchitecture/Reference/Properties/Specifiers/EditAnywhere/index.html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Trigger Volumes</a:t>
            </a:r>
            <a:endParaRPr/>
          </a:p>
        </p:txBody>
      </p:sp>
      <p:sp>
        <p:nvSpPr>
          <p:cNvPr id="461" name="Google Shape;461;p83"/>
          <p:cNvSpPr txBox="1"/>
          <p:nvPr/>
        </p:nvSpPr>
        <p:spPr>
          <a:xfrm>
            <a:off x="16179800" y="9550400"/>
            <a:ext cx="2107800" cy="73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467" name="Google Shape;467;p8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trigger volume is a very versatile tool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3D volume that detects things entering / leaving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We’re going to use one as a pressure plate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we’re going to specify what can open doors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IsOverlappingActor()</a:t>
            </a:r>
            <a:r>
              <a:rPr lang="en-GB"/>
              <a:t> on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ATriggerVolume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Polling vs using events.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PlayerController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85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479" name="Google Shape;479;p8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We’ve used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GetOwner()</a:t>
            </a:r>
            <a:r>
              <a:rPr lang="en-GB"/>
              <a:t> to search “bottom-up”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Now let’s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</a:t>
            </a:r>
            <a:r>
              <a:rPr lang="en-GB"/>
              <a:t> to search “top-down”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Game Mode specifies the Default Pawn Class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Default Pawn is your “body”, is transient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Player Controller is your “mind”, persist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PlayerController class has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GetPawn()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Your First Pressure Plate(s)</a:t>
            </a:r>
            <a:endParaRPr/>
          </a:p>
        </p:txBody>
      </p:sp>
      <p:sp>
        <p:nvSpPr>
          <p:cNvPr id="485" name="Google Shape;485;p8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Adjust size &amp; position of your trigger volume(s)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Link to appropriate door(s)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Ensure all doors are “movable”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Briefly test the gameplay.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Collision Volumes</a:t>
            </a:r>
            <a:endParaRPr/>
          </a:p>
        </p:txBody>
      </p:sp>
      <p:sp>
        <p:nvSpPr>
          <p:cNvPr id="491" name="Google Shape;491;p88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497" name="Google Shape;497;p8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Collisions volumes are also known as colliders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These tell the physics engine what hits what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trigger volume just triggers code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collider actually has physics simulated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Exploring how to add collision volumes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Prevent players from passing through the door!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SM_Door is Ignored in SourceTree</a:t>
            </a:r>
            <a:endParaRPr/>
          </a:p>
        </p:txBody>
      </p:sp>
      <p:sp>
        <p:nvSpPr>
          <p:cNvPr id="503" name="Google Shape;503;p9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See </a:t>
            </a:r>
            <a:r>
              <a:rPr lang="en-GB">
                <a:solidFill>
                  <a:srgbClr val="FFFF00"/>
                </a:solidFill>
              </a:rPr>
              <a:t>“L</a:t>
            </a:r>
            <a:r>
              <a:rPr lang="en-GB">
                <a:solidFill>
                  <a:srgbClr val="FFFF00"/>
                </a:solidFill>
              </a:rPr>
              <a:t>ine Tracing AKA Ray-casting”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You Can’t Escape	</a:t>
            </a:r>
            <a:endParaRPr/>
          </a:p>
        </p:txBody>
      </p:sp>
      <p:sp>
        <p:nvSpPr>
          <p:cNvPr id="509" name="Google Shape;509;p9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sure there are no gaps in your colliders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you can’t escape over walls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Customise your collision volumes.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core concept is simple: escape the room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awaken in a locked room, unable to escape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environmental clues such as light and sound to determine what to do next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Trigger pressure plates and solve puzzles to progress towards the exit.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GetTimeSeconds()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92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521" name="Google Shape;521;p9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GetWorld()-&gt;GetTimeSeconds()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Making our game highly “play tunable”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Re-factoring our code for simplicity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a spotlight to provide “affordance”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Play-testing to ensure the game is annoying!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Door Close Delay</a:t>
            </a:r>
            <a:endParaRPr/>
          </a:p>
        </p:txBody>
      </p:sp>
      <p:sp>
        <p:nvSpPr>
          <p:cNvPr id="527" name="Google Shape;527;p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Write some simple timing code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the doors closing after a specified delay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Play-test to ensure you can’t escape.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Grabbing System Overview</a:t>
            </a:r>
            <a:endParaRPr/>
          </a:p>
        </p:txBody>
      </p:sp>
      <p:sp>
        <p:nvSpPr>
          <p:cNvPr id="533" name="Google Shape;533;p95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539" name="Google Shape;539;p9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quick look at the end result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try and think how it may be done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I’ll outline how we’ll be doing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Ideas</a:t>
            </a:r>
            <a:endParaRPr/>
          </a:p>
        </p:txBody>
      </p:sp>
      <p:sp>
        <p:nvSpPr>
          <p:cNvPr id="545" name="Google Shape;545;p9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the knowledge you have already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Would you use a component or inheritance?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Hint: either could work, just hear yourself reason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may you know what to grab?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What game object would you be working with?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ideas for discussion.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Grabbing System Overview</a:t>
            </a:r>
            <a:endParaRPr/>
          </a:p>
        </p:txBody>
      </p:sp>
      <p:sp>
        <p:nvSpPr>
          <p:cNvPr id="551" name="Google Shape;551;p9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want to be able to lift the chair next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We’ll add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Grabber.cpp</a:t>
            </a:r>
            <a:r>
              <a:rPr lang="en-GB"/>
              <a:t> component to the player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player is a temporary actor, appears on play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Game Mode sets which Default Pawn to use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Default Pawn &amp; Game Mode Blueprints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Specify our modified Default Pawn.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GameMode</a:t>
            </a:r>
            <a:endParaRPr/>
          </a:p>
        </p:txBody>
      </p:sp>
      <p:sp>
        <p:nvSpPr>
          <p:cNvPr id="557" name="Google Shape;557;p9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Anything from what inventory items a player starts with or how many lives are available to time limits and the score needed to end the game belongs to GameMode.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https://docs.unrealengine.com/latest/INT/Gameplay/Framework/GameMode/index.html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Modifying the Default Pawn Actor</a:t>
            </a:r>
            <a:endParaRPr/>
          </a:p>
        </p:txBody>
      </p:sp>
      <p:sp>
        <p:nvSpPr>
          <p:cNvPr id="563" name="Google Shape;563;p100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569" name="Google Shape;569;p10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Why Blueprint is helpful in this case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make a Blueprint from the Default Pawn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Note this Blueprint class inherits, an “is a” relation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Blueprint is like a template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make an “instance” in the scene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Explore “instantiating” from Blueprint &amp; modifying.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No lose condition, apart from the feeling you’re going to die in this room if you don’t get out!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Anything that you can do, you are allowed to do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You win by finally exiting the room.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Making A Rugby Ball Pawn!</a:t>
            </a:r>
            <a:endParaRPr/>
          </a:p>
        </p:txBody>
      </p:sp>
      <p:sp>
        <p:nvSpPr>
          <p:cNvPr id="575" name="Google Shape;575;p10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Modify the Default Pawn somehow...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...scaling on one axis for example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an instance by dragging into the world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See how modifying instance doesn’t change BP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Revert your change.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 Game Mode Blueprint</a:t>
            </a:r>
            <a:endParaRPr/>
          </a:p>
        </p:txBody>
      </p:sp>
      <p:sp>
        <p:nvSpPr>
          <p:cNvPr id="581" name="Google Shape;581;p103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587" name="Google Shape;587;p10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“Hard coding” means assets written into code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FFFF00"/>
                </a:solidFill>
              </a:rPr>
              <a:t>DefaultPawn_BP</a:t>
            </a:r>
            <a:r>
              <a:rPr lang="en-GB"/>
              <a:t> is an asset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want to be able to track changes to its name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It is convenient to use Blueprint for this purpose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Extending our C++ Game Mode with Blueprint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Selecting the new </a:t>
            </a:r>
            <a:r>
              <a:rPr lang="en-GB">
                <a:solidFill>
                  <a:srgbClr val="FFFF00"/>
                </a:solidFill>
              </a:rPr>
              <a:t>DefaultPawn_BP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Game Mode Blueprint</a:t>
            </a:r>
            <a:endParaRPr/>
          </a:p>
        </p:txBody>
      </p:sp>
      <p:sp>
        <p:nvSpPr>
          <p:cNvPr id="593" name="Google Shape;593;p10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Find the C++ Game Mode in the Content Browser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Blueprint class derived (inheriting) from 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 this as the Default GameMode in…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Settings &gt; Project Settings &gt; Maps &amp; Modes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Make sure the game still runs the same.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Player Viewpoint</a:t>
            </a:r>
            <a:endParaRPr/>
          </a:p>
        </p:txBody>
      </p:sp>
      <p:sp>
        <p:nvSpPr>
          <p:cNvPr id="599" name="Google Shape;599;p106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605" name="Google Shape;605;p10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Know where the player is looking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Out-parameters can be confusing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 way of marking-up out parameters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Continuously logging player viewpoint.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the Viewpoint Every Tick</a:t>
            </a:r>
            <a:endParaRPr/>
          </a:p>
        </p:txBody>
      </p:sp>
      <p:sp>
        <p:nvSpPr>
          <p:cNvPr id="611" name="Google Shape;611;p10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the viewpoint position and direction every tick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Hint: You may need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ToString()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used to working with different data types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Give it at least 20 mins if you’re struggling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Carry on watching for my solution.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DrawDebugLine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How to add vectors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Calculating our line trace end point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Using debug functions for visualisation in Unreal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DrawDebugLine()</a:t>
            </a:r>
            <a:r>
              <a:rPr lang="en-GB"/>
              <a:t> to visualise the vectors.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Adding Vectors</a:t>
            </a:r>
            <a:endParaRPr/>
          </a:p>
        </p:txBody>
      </p:sp>
      <p:grpSp>
        <p:nvGrpSpPr>
          <p:cNvPr id="628" name="Google Shape;628;p111"/>
          <p:cNvGrpSpPr/>
          <p:nvPr/>
        </p:nvGrpSpPr>
        <p:grpSpPr>
          <a:xfrm>
            <a:off x="2355200" y="3853508"/>
            <a:ext cx="14931000" cy="4095992"/>
            <a:chOff x="2355200" y="3853508"/>
            <a:chExt cx="14931000" cy="4095992"/>
          </a:xfrm>
        </p:grpSpPr>
        <p:cxnSp>
          <p:nvCxnSpPr>
            <p:cNvPr id="629" name="Google Shape;629;p111"/>
            <p:cNvCxnSpPr/>
            <p:nvPr/>
          </p:nvCxnSpPr>
          <p:spPr>
            <a:xfrm flipH="1" rot="10800000">
              <a:off x="3745650" y="4183700"/>
              <a:ext cx="5388000" cy="34116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111"/>
            <p:cNvCxnSpPr/>
            <p:nvPr/>
          </p:nvCxnSpPr>
          <p:spPr>
            <a:xfrm>
              <a:off x="9133650" y="4183700"/>
              <a:ext cx="2560200" cy="12396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1" name="Google Shape;631;p111"/>
            <p:cNvSpPr txBox="1"/>
            <p:nvPr/>
          </p:nvSpPr>
          <p:spPr>
            <a:xfrm>
              <a:off x="2355200" y="4831009"/>
              <a:ext cx="45066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2" name="Google Shape;632;p111"/>
            <p:cNvSpPr txBox="1"/>
            <p:nvPr/>
          </p:nvSpPr>
          <p:spPr>
            <a:xfrm>
              <a:off x="10261400" y="3853508"/>
              <a:ext cx="7024800" cy="12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3" name="Google Shape;633;p111"/>
            <p:cNvCxnSpPr/>
            <p:nvPr/>
          </p:nvCxnSpPr>
          <p:spPr>
            <a:xfrm flipH="1" rot="10800000">
              <a:off x="3745650" y="5392100"/>
              <a:ext cx="7869000" cy="22032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4" name="Google Shape;634;p111"/>
            <p:cNvSpPr txBox="1"/>
            <p:nvPr/>
          </p:nvSpPr>
          <p:spPr>
            <a:xfrm>
              <a:off x="7339700" y="6470500"/>
              <a:ext cx="9002400" cy="14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a + b</a:t>
              </a:r>
              <a:endParaRPr sz="3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Unreal’s provided Starter Content pack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C++ code and Blueprint to encode behaviour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Various sound effects to enhance atmosphere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Sketches for layout of room(s)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Sketches for how puzzles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Google Shape;639;p112"/>
          <p:cNvCxnSpPr/>
          <p:nvPr/>
        </p:nvCxnSpPr>
        <p:spPr>
          <a:xfrm>
            <a:off x="9133650" y="4183700"/>
            <a:ext cx="1970400" cy="9360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11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1" name="Google Shape;641;p112"/>
          <p:cNvCxnSpPr>
            <a:stCxn id="642" idx="0"/>
          </p:cNvCxnSpPr>
          <p:nvPr/>
        </p:nvCxnSpPr>
        <p:spPr>
          <a:xfrm flipH="1" rot="10800000">
            <a:off x="3745650" y="4183700"/>
            <a:ext cx="5388000" cy="3411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112"/>
          <p:cNvCxnSpPr/>
          <p:nvPr/>
        </p:nvCxnSpPr>
        <p:spPr>
          <a:xfrm>
            <a:off x="9133650" y="4183700"/>
            <a:ext cx="5383200" cy="2497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112"/>
          <p:cNvSpPr txBox="1"/>
          <p:nvPr/>
        </p:nvSpPr>
        <p:spPr>
          <a:xfrm>
            <a:off x="2644050" y="7595300"/>
            <a:ext cx="22032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0,0,0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112"/>
          <p:cNvSpPr/>
          <p:nvPr/>
        </p:nvSpPr>
        <p:spPr>
          <a:xfrm>
            <a:off x="8238900" y="3361700"/>
            <a:ext cx="1810200" cy="18102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2"/>
          <p:cNvSpPr txBox="1"/>
          <p:nvPr/>
        </p:nvSpPr>
        <p:spPr>
          <a:xfrm>
            <a:off x="641700" y="4831000"/>
            <a:ext cx="6220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PlayerViewPointLocation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112"/>
          <p:cNvSpPr txBox="1"/>
          <p:nvPr/>
        </p:nvSpPr>
        <p:spPr>
          <a:xfrm>
            <a:off x="4963500" y="5171900"/>
            <a:ext cx="83610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CCCCCC"/>
                </a:solidFill>
              </a:rPr>
              <a:t>Player</a:t>
            </a:r>
            <a:endParaRPr sz="3600">
              <a:solidFill>
                <a:srgbClr val="CCCCCC"/>
              </a:solidFill>
            </a:endParaRPr>
          </a:p>
        </p:txBody>
      </p:sp>
      <p:sp>
        <p:nvSpPr>
          <p:cNvPr id="647" name="Google Shape;647;p112"/>
          <p:cNvSpPr txBox="1"/>
          <p:nvPr/>
        </p:nvSpPr>
        <p:spPr>
          <a:xfrm>
            <a:off x="9285600" y="2092875"/>
            <a:ext cx="900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LineTraceDirection = PlayerViewPointRotation.Vector()</a:t>
            </a:r>
            <a:endParaRPr sz="3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112"/>
          <p:cNvSpPr txBox="1"/>
          <p:nvPr/>
        </p:nvSpPr>
        <p:spPr>
          <a:xfrm>
            <a:off x="10801200" y="4031908"/>
            <a:ext cx="70248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LineTraceDirection * Reach</a:t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9" name="Google Shape;649;p112"/>
          <p:cNvCxnSpPr/>
          <p:nvPr/>
        </p:nvCxnSpPr>
        <p:spPr>
          <a:xfrm flipH="1" rot="10800000">
            <a:off x="3745650" y="6729500"/>
            <a:ext cx="10747800" cy="86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112"/>
          <p:cNvSpPr txBox="1"/>
          <p:nvPr/>
        </p:nvSpPr>
        <p:spPr>
          <a:xfrm>
            <a:off x="5050750" y="7760300"/>
            <a:ext cx="67896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LineTraceEnd = ???</a:t>
            </a:r>
            <a:endParaRPr sz="36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11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Create a private variable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float Reach = 100.f;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Calculate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LineTraceEnd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the debug trace, eject to visualise (F8)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why it looks a square?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Tracing AKA Ray-Casting</a:t>
            </a:r>
            <a:endParaRPr/>
          </a:p>
        </p:txBody>
      </p:sp>
      <p:sp>
        <p:nvSpPr>
          <p:cNvPr id="662" name="Google Shape;662;p114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Video…</a:t>
            </a:r>
            <a:endParaRPr/>
          </a:p>
        </p:txBody>
      </p:sp>
      <p:sp>
        <p:nvSpPr>
          <p:cNvPr id="668" name="Google Shape;668;p1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Line tracing (AKA ray casting) is a very useful tool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Imagine we shine a virtual laser into the world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We can use different view modes to visualise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Simulating physics sets the object channel.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Different View Modes</a:t>
            </a:r>
            <a:endParaRPr/>
          </a:p>
        </p:txBody>
      </p:sp>
      <p:sp>
        <p:nvSpPr>
          <p:cNvPr id="674" name="Google Shape;674;p11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Access via the view menu in 3D viewport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By default this will be labeled as “Lit”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Player Collision shows simplified meshes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Visibility Collision shows complex meshes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Hold Ctrl + Alt for more information.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About Collision Filtering</a:t>
            </a:r>
            <a:endParaRPr/>
          </a:p>
        </p:txBody>
      </p:sp>
      <p:sp>
        <p:nvSpPr>
          <p:cNvPr id="680" name="Google Shape;680;p11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Read Unreal’s blog post here…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 sz="3600" u="sng">
                <a:solidFill>
                  <a:schemeClr val="lt1"/>
                </a:solidFill>
                <a:hlinkClick r:id="rId3"/>
              </a:rPr>
              <a:t>https://www.unrealengine.com/blog/collision-filtering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 same rules apply to line tracing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Share your understanding in the discussions.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LineTraceSingleByObjectType()</a:t>
            </a:r>
            <a:endParaRPr/>
          </a:p>
        </p:txBody>
      </p:sp>
      <p:sp>
        <p:nvSpPr>
          <p:cNvPr id="686" name="Google Shape;686;p118"/>
          <p:cNvSpPr txBox="1"/>
          <p:nvPr/>
        </p:nvSpPr>
        <p:spPr>
          <a:xfrm>
            <a:off x="16300200" y="9641400"/>
            <a:ext cx="1987800" cy="64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v.4.10.4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Video...</a:t>
            </a:r>
            <a:endParaRPr/>
          </a:p>
        </p:txBody>
      </p:sp>
      <p:sp>
        <p:nvSpPr>
          <p:cNvPr id="692" name="Google Shape;692;p11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>
                <a:solidFill>
                  <a:schemeClr val="lt1"/>
                </a:solidFill>
              </a:rPr>
              <a:t>Meet references for the first time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●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LineTraceSingle</a:t>
            </a:r>
            <a:r>
              <a:rPr lang="en-GB">
                <a:solidFill>
                  <a:schemeClr val="lt1"/>
                </a:solidFill>
              </a:rPr>
              <a:t> may be deprecated</a:t>
            </a:r>
            <a:endParaRPr>
              <a:solidFill>
                <a:schemeClr val="lt1"/>
              </a:solidFill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Build params inc.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FCollisionQueryParams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https://docs.unrealengine.com/latest/INT/API/Runtime/Engine/Engine/UWorld/LineTraceSingleByObjectType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lt1"/>
                </a:solidFill>
                <a:hlinkClick r:id="rId4"/>
              </a:rPr>
              <a:t>https://docs.unrealengine.com/latest/INT/API/Runtime/Engine/FCollisionQueryParams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</a:t>
            </a:r>
            <a:r>
              <a:rPr lang="en-GB"/>
              <a:t>References</a:t>
            </a:r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References are special pointers, denoted by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They cannot be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GB"/>
              <a:t> or any other null value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Once assigned they cannot be re-assigned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Think of them like an alias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You use them like the object they reference.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2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the Actor Hit</a:t>
            </a:r>
            <a:endParaRPr/>
          </a:p>
        </p:txBody>
      </p:sp>
      <p:sp>
        <p:nvSpPr>
          <p:cNvPr id="704" name="Google Shape;704;p12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Get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Actor*</a:t>
            </a:r>
            <a:r>
              <a:rPr lang="en-GB"/>
              <a:t>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Perform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-&gt;GetName()</a:t>
            </a:r>
            <a:r>
              <a:rPr lang="en-GB"/>
              <a:t> on this actor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Log the name to the console</a:t>
            </a:r>
            <a:endParaRPr/>
          </a:p>
          <a:p>
            <a:pPr indent="-800100" lvl="0" marL="914400" rtl="0" algn="l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n-GB"/>
              <a:t>Test it works.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