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222.xml"/>
  <Override ContentType="application/vnd.openxmlformats-officedocument.presentationml.notesSlide+xml" PartName="/ppt/notesSlides/notesSlide311.xml"/>
  <Override ContentType="application/vnd.openxmlformats-officedocument.presentationml.notesSlide+xml" PartName="/ppt/notesSlides/notesSlide397.xml"/>
  <Override ContentType="application/vnd.openxmlformats-officedocument.presentationml.notesSlide+xml" PartName="/ppt/notesSlides/notesSlide125.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230.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303.xml"/>
  <Override ContentType="application/vnd.openxmlformats-officedocument.presentationml.notesSlide+xml" PartName="/ppt/notesSlides/notesSlide389.xml"/>
  <Override ContentType="application/vnd.openxmlformats-officedocument.presentationml.notesSlide+xml" PartName="/ppt/notesSlides/notesSlide400.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390.xml"/>
  <Override ContentType="application/vnd.openxmlformats-officedocument.presentationml.notesSlide+xml" PartName="/ppt/notesSlides/notesSlide19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293.xml"/>
  <Override ContentType="application/vnd.openxmlformats-officedocument.presentationml.notesSlide+xml" PartName="/ppt/notesSlides/notesSlide277.xml"/>
  <Override ContentType="application/vnd.openxmlformats-officedocument.presentationml.notesSlide+xml" PartName="/ppt/notesSlides/notesSlide87.xml"/>
  <Override ContentType="application/vnd.openxmlformats-officedocument.presentationml.notesSlide+xml" PartName="/ppt/notesSlides/notesSlide141.xml"/>
  <Override ContentType="application/vnd.openxmlformats-officedocument.presentationml.notesSlide+xml" PartName="/ppt/notesSlides/notesSlide326.xml"/>
  <Override ContentType="application/vnd.openxmlformats-officedocument.presentationml.notesSlide+xml" PartName="/ppt/notesSlides/notesSlide110.xml"/>
  <Override ContentType="application/vnd.openxmlformats-officedocument.presentationml.notesSlide+xml" PartName="/ppt/notesSlides/notesSlide374.xml"/>
  <Override ContentType="application/vnd.openxmlformats-officedocument.presentationml.notesSlide+xml" PartName="/ppt/notesSlides/notesSlide229.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261.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358.xml"/>
  <Override ContentType="application/vnd.openxmlformats-officedocument.presentationml.notesSlide+xml" PartName="/ppt/notesSlides/notesSlide342.xml"/>
  <Override ContentType="application/vnd.openxmlformats-officedocument.presentationml.notesSlide+xml" PartName="/ppt/notesSlides/notesSlide270.xml"/>
  <Override ContentType="application/vnd.openxmlformats-officedocument.presentationml.notesSlide+xml" PartName="/ppt/notesSlides/notesSlide253.xml"/>
  <Override ContentType="application/vnd.openxmlformats-officedocument.presentationml.notesSlide+xml" PartName="/ppt/notesSlides/notesSlide48.xml"/>
  <Override ContentType="application/vnd.openxmlformats-officedocument.presentationml.notesSlide+xml" PartName="/ppt/notesSlides/notesSlide238.xml"/>
  <Override ContentType="application/vnd.openxmlformats-officedocument.presentationml.notesSlide+xml" PartName="/ppt/notesSlides/notesSlide157.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351.xml"/>
  <Override ContentType="application/vnd.openxmlformats-officedocument.presentationml.notesSlide+xml" PartName="/ppt/notesSlides/notesSlide319.xml"/>
  <Override ContentType="application/vnd.openxmlformats-officedocument.presentationml.notesSlide+xml" PartName="/ppt/notesSlides/notesSlide334.xml"/>
  <Override ContentType="application/vnd.openxmlformats-officedocument.presentationml.notesSlide+xml" PartName="/ppt/notesSlides/notesSlide349.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366.xml"/>
  <Override ContentType="application/vnd.openxmlformats-officedocument.presentationml.notesSlide+xml" PartName="/ppt/notesSlides/notesSlide71.xml"/>
  <Override ContentType="application/vnd.openxmlformats-officedocument.presentationml.notesSlide+xml" PartName="/ppt/notesSlides/notesSlide285.xml"/>
  <Override ContentType="application/vnd.openxmlformats-officedocument.presentationml.notesSlide+xml" PartName="/ppt/notesSlides/notesSlide268.xml"/>
  <Override ContentType="application/vnd.openxmlformats-officedocument.presentationml.notesSlide+xml" PartName="/ppt/notesSlides/notesSlide302.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388.xml"/>
  <Override ContentType="application/vnd.openxmlformats-officedocument.presentationml.notesSlide+xml" PartName="/ppt/notesSlides/notesSlide223.xml"/>
  <Override ContentType="application/vnd.openxmlformats-officedocument.presentationml.notesSlide+xml" PartName="/ppt/notesSlides/notesSlide17.xml"/>
  <Override ContentType="application/vnd.openxmlformats-officedocument.presentationml.notesSlide+xml" PartName="/ppt/notesSlides/notesSlide231.xml"/>
  <Override ContentType="application/vnd.openxmlformats-officedocument.presentationml.notesSlide+xml" PartName="/ppt/notesSlides/notesSlide94.xml"/>
  <Override ContentType="application/vnd.openxmlformats-officedocument.presentationml.notesSlide+xml" PartName="/ppt/notesSlides/notesSlide134.xml"/>
  <Override ContentType="application/vnd.openxmlformats-officedocument.presentationml.notesSlide+xml" PartName="/ppt/notesSlides/notesSlide320.xml"/>
  <Override ContentType="application/vnd.openxmlformats-officedocument.presentationml.notesSlide+xml" PartName="/ppt/notesSlides/notesSlide246.xml"/>
  <Override ContentType="application/vnd.openxmlformats-officedocument.presentationml.notesSlide+xml" PartName="/ppt/notesSlides/notesSlide56.xml"/>
  <Override ContentType="application/vnd.openxmlformats-officedocument.presentationml.notesSlide+xml" PartName="/ppt/notesSlides/notesSlide195.xml"/>
  <Override ContentType="application/vnd.openxmlformats-officedocument.presentationml.notesSlide+xml" PartName="/ppt/notesSlides/notesSlide373.xml"/>
  <Override ContentType="application/vnd.openxmlformats-officedocument.presentationml.notesSlide+xml" PartName="/ppt/notesSlides/notesSlide391.xml"/>
  <Override ContentType="application/vnd.openxmlformats-officedocument.presentationml.notesSlide+xml" PartName="/ppt/notesSlides/notesSlide118.xml"/>
  <Override ContentType="application/vnd.openxmlformats-officedocument.presentationml.notesSlide+xml" PartName="/ppt/notesSlides/notesSlide140.xml"/>
  <Override ContentType="application/vnd.openxmlformats-officedocument.presentationml.notesSlide+xml" PartName="/ppt/notesSlides/notesSlide88.xml"/>
  <Override ContentType="application/vnd.openxmlformats-officedocument.presentationml.notesSlide+xml" PartName="/ppt/notesSlides/notesSlide357.xml"/>
  <Override ContentType="application/vnd.openxmlformats-officedocument.presentationml.notesSlide+xml" PartName="/ppt/notesSlides/notesSlide294.xml"/>
  <Override ContentType="application/vnd.openxmlformats-officedocument.presentationml.notesSlide+xml" PartName="/ppt/notesSlides/notesSlide149.xml"/>
  <Override ContentType="application/vnd.openxmlformats-officedocument.presentationml.notesSlide+xml" PartName="/ppt/notesSlides/notesSlide252.xml"/>
  <Override ContentType="application/vnd.openxmlformats-officedocument.presentationml.notesSlide+xml" PartName="/ppt/notesSlides/notesSlide62.xml"/>
  <Override ContentType="application/vnd.openxmlformats-officedocument.presentationml.notesSlide+xml" PartName="/ppt/notesSlides/notesSlide341.xml"/>
  <Override ContentType="application/vnd.openxmlformats-officedocument.presentationml.notesSlide+xml" PartName="/ppt/notesSlides/notesSlide367.xml"/>
  <Override ContentType="application/vnd.openxmlformats-officedocument.presentationml.notesSlide+xml" PartName="/ppt/notesSlides/notesSlide139.xml"/>
  <Override ContentType="application/vnd.openxmlformats-officedocument.presentationml.notesSlide+xml" PartName="/ppt/notesSlides/notesSlide278.xml"/>
  <Override ContentType="application/vnd.openxmlformats-officedocument.presentationml.notesSlide+xml" PartName="/ppt/notesSlides/notesSlide228.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245.xml"/>
  <Override ContentType="application/vnd.openxmlformats-officedocument.presentationml.notesSlide+xml" PartName="/ppt/notesSlides/notesSlide72.xml"/>
  <Override ContentType="application/vnd.openxmlformats-officedocument.presentationml.notesSlide+xml" PartName="/ppt/notesSlides/notesSlide190.xml"/>
  <Override ContentType="application/vnd.openxmlformats-officedocument.presentationml.notesSlide+xml" PartName="/ppt/notesSlides/notesSlide262.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335.xml"/>
  <Override ContentType="application/vnd.openxmlformats-officedocument.presentationml.notesSlide+xml" PartName="/ppt/notesSlides/notesSlide318.xml"/>
  <Override ContentType="application/vnd.openxmlformats-officedocument.presentationml.notesSlide+xml" PartName="/ppt/notesSlides/notesSlide284.xml"/>
  <Override ContentType="application/vnd.openxmlformats-officedocument.presentationml.notesSlide+xml" PartName="/ppt/notesSlides/notesSlide352.xml"/>
  <Override ContentType="application/vnd.openxmlformats-officedocument.presentationml.notesSlide+xml" PartName="/ppt/notesSlides/notesSlide267.xml"/>
  <Override ContentType="application/vnd.openxmlformats-officedocument.presentationml.notesSlide+xml" PartName="/ppt/notesSlides/notesSlide49.xml"/>
  <Override ContentType="application/vnd.openxmlformats-officedocument.presentationml.notesSlide+xml" PartName="/ppt/notesSlides/notesSlide207.xml"/>
  <Override ContentType="application/vnd.openxmlformats-officedocument.presentationml.notesSlide+xml" PartName="/ppt/notesSlides/notesSlide299.xml"/>
  <Override ContentType="application/vnd.openxmlformats-officedocument.presentationml.notesSlide+xml" PartName="/ppt/notesSlides/notesSlide102.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88.xml"/>
  <Override ContentType="application/vnd.openxmlformats-officedocument.presentationml.notesSlide+xml" PartName="/ppt/notesSlides/notesSlide291.xml"/>
  <Override ContentType="application/vnd.openxmlformats-officedocument.presentationml.notesSlide+xml" PartName="/ppt/notesSlides/notesSlide50.xml"/>
  <Override ContentType="application/vnd.openxmlformats-officedocument.presentationml.notesSlide+xml" PartName="/ppt/notesSlides/notesSlide239.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372.xml"/>
  <Override ContentType="application/vnd.openxmlformats-officedocument.presentationml.notesSlide+xml" PartName="/ppt/notesSlides/notesSlide263.xml"/>
  <Override ContentType="application/vnd.openxmlformats-officedocument.presentationml.notesSlide+xml" PartName="/ppt/notesSlides/notesSlide259.xml"/>
  <Override ContentType="application/vnd.openxmlformats-officedocument.presentationml.notesSlide+xml" PartName="/ppt/notesSlides/notesSlide166.xml"/>
  <Override ContentType="application/vnd.openxmlformats-officedocument.presentationml.notesSlide+xml" PartName="/ppt/notesSlides/notesSlide220.xml"/>
  <Override ContentType="application/vnd.openxmlformats-officedocument.presentationml.notesSlide+xml" PartName="/ppt/notesSlides/notesSlide178.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301.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344.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387.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287.xml"/>
  <Override ContentType="application/vnd.openxmlformats-officedocument.presentationml.notesSlide+xml" PartName="/ppt/notesSlides/notesSlide392.xml"/>
  <Override ContentType="application/vnd.openxmlformats-officedocument.presentationml.notesSlide+xml" PartName="/ppt/notesSlides/notesSlide120.xml"/>
  <Override ContentType="application/vnd.openxmlformats-officedocument.presentationml.notesSlide+xml" PartName="/ppt/notesSlides/notesSlide308.xml"/>
  <Override ContentType="application/vnd.openxmlformats-officedocument.presentationml.notesSlide+xml" PartName="/ppt/notesSlides/notesSlide279.xml"/>
  <Override ContentType="application/vnd.openxmlformats-officedocument.presentationml.notesSlide+xml" PartName="/ppt/notesSlides/notesSlide236.xml"/>
  <Override ContentType="application/vnd.openxmlformats-officedocument.presentationml.notesSlide+xml" PartName="/ppt/notesSlides/notesSlide244.xml"/>
  <Override ContentType="application/vnd.openxmlformats-officedocument.presentationml.notesSlide+xml" PartName="/ppt/notesSlides/notesSlide201.xml"/>
  <Override ContentType="application/vnd.openxmlformats-officedocument.presentationml.notesSlide+xml" PartName="/ppt/notesSlides/notesSlide402.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321.xml"/>
  <Override ContentType="application/vnd.openxmlformats-officedocument.presentationml.notesSlide+xml" PartName="/ppt/notesSlides/notesSlide364.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317.xml"/>
  <Override ContentType="application/vnd.openxmlformats-officedocument.presentationml.notesSlide+xml" PartName="/ppt/notesSlides/notesSlide336.xml"/>
  <Override ContentType="application/vnd.openxmlformats-officedocument.presentationml.notesSlide+xml" PartName="/ppt/notesSlides/notesSlide272.xml"/>
  <Override ContentType="application/vnd.openxmlformats-officedocument.presentationml.notesSlide+xml" PartName="/ppt/notesSlides/notesSlide379.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371.xml"/>
  <Override ContentType="application/vnd.openxmlformats-officedocument.presentationml.notesSlide+xml" PartName="/ppt/notesSlides/notesSlide215.xml"/>
  <Override ContentType="application/vnd.openxmlformats-officedocument.presentationml.notesSlide+xml" PartName="/ppt/notesSlides/notesSlide401.xml"/>
  <Override ContentType="application/vnd.openxmlformats-officedocument.presentationml.notesSlide+xml" PartName="/ppt/notesSlides/notesSlide258.xml"/>
  <Override ContentType="application/vnd.openxmlformats-officedocument.presentationml.notesSlide+xml" PartName="/ppt/notesSlides/notesSlide292.xml"/>
  <Override ContentType="application/vnd.openxmlformats-officedocument.presentationml.notesSlide+xml" PartName="/ppt/notesSlides/notesSlide337.xml"/>
  <Override ContentType="application/vnd.openxmlformats-officedocument.presentationml.notesSlide+xml" PartName="/ppt/notesSlides/notesSlide108.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343.xml"/>
  <Override ContentType="application/vnd.openxmlformats-officedocument.presentationml.notesSlide+xml" PartName="/ppt/notesSlides/notesSlide300.xml"/>
  <Override ContentType="application/vnd.openxmlformats-officedocument.presentationml.notesSlide+xml" PartName="/ppt/notesSlides/notesSlide165.xml"/>
  <Override ContentType="application/vnd.openxmlformats-officedocument.presentationml.notesSlide+xml" PartName="/ppt/notesSlides/notesSlide386.xml"/>
  <Override ContentType="application/vnd.openxmlformats-officedocument.presentationml.notesSlide+xml" PartName="/ppt/notesSlides/notesSlide122.xml"/>
  <Override ContentType="application/vnd.openxmlformats-officedocument.presentationml.notesSlide+xml" PartName="/ppt/notesSlides/notesSlide264.xml"/>
  <Override ContentType="application/vnd.openxmlformats-officedocument.presentationml.notesSlide+xml" PartName="/ppt/notesSlides/notesSlide170.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36.xml"/>
  <Override ContentType="application/vnd.openxmlformats-officedocument.presentationml.notesSlide+xml" PartName="/ppt/notesSlides/notesSlide309.xml"/>
  <Override ContentType="application/vnd.openxmlformats-officedocument.presentationml.notesSlide+xml" PartName="/ppt/notesSlides/notesSlide359.xml"/>
  <Override ContentType="application/vnd.openxmlformats-officedocument.presentationml.notesSlide+xml" PartName="/ppt/notesSlides/notesSlide316.xml"/>
  <Override ContentType="application/vnd.openxmlformats-officedocument.presentationml.notesSlide+xml" PartName="/ppt/notesSlides/notesSlide70.xml"/>
  <Override ContentType="application/vnd.openxmlformats-officedocument.presentationml.notesSlide+xml" PartName="/ppt/notesSlides/notesSlide243.xml"/>
  <Override ContentType="application/vnd.openxmlformats-officedocument.presentationml.notesSlide+xml" PartName="/ppt/notesSlides/notesSlide200.xml"/>
  <Override ContentType="application/vnd.openxmlformats-officedocument.presentationml.notesSlide+xml" PartName="/ppt/notesSlides/notesSlide350.xml"/>
  <Override ContentType="application/vnd.openxmlformats-officedocument.presentationml.notesSlide+xml" PartName="/ppt/notesSlides/notesSlide393.xml"/>
  <Override ContentType="application/vnd.openxmlformats-officedocument.presentationml.notesSlide+xml" PartName="/ppt/notesSlides/notesSlide209.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71.xml"/>
  <Override ContentType="application/vnd.openxmlformats-officedocument.presentationml.notesSlide+xml" PartName="/ppt/notesSlides/notesSlide365.xml"/>
  <Override ContentType="application/vnd.openxmlformats-officedocument.presentationml.notesSlide+xml" PartName="/ppt/notesSlides/notesSlide237.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192.xml"/>
  <Override ContentType="application/vnd.openxmlformats-officedocument.presentationml.notesSlide+xml" PartName="/ppt/notesSlides/notesSlide286.xml"/>
  <Override ContentType="application/vnd.openxmlformats-officedocument.presentationml.notesSlide+xml" PartName="/ppt/notesSlides/notesSlide115.xml"/>
  <Override ContentType="application/vnd.openxmlformats-officedocument.presentationml.notesSlide+xml" PartName="/ppt/notesSlides/notesSlide158.xml"/>
  <Override ContentType="application/vnd.openxmlformats-officedocument.presentationml.notesSlide+xml" PartName="/ppt/notesSlides/notesSlide322.xml"/>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354.xml"/>
  <Override ContentType="application/vnd.openxmlformats-officedocument.presentationml.notesSlide+xml" PartName="/ppt/notesSlides/notesSlide257.xml"/>
  <Override ContentType="application/vnd.openxmlformats-officedocument.presentationml.notesSlide+xml" PartName="/ppt/notesSlides/notesSlide265.xml"/>
  <Override ContentType="application/vnd.openxmlformats-officedocument.presentationml.notesSlide+xml" PartName="/ppt/notesSlides/notesSlide59.xml"/>
  <Override ContentType="application/vnd.openxmlformats-officedocument.presentationml.notesSlide+xml" PartName="/ppt/notesSlides/notesSlide249.xml"/>
  <Override ContentType="application/vnd.openxmlformats-officedocument.presentationml.notesSlide+xml" PartName="/ppt/notesSlides/notesSlide273.xml"/>
  <Override ContentType="application/vnd.openxmlformats-officedocument.presentationml.notesSlide+xml" PartName="/ppt/notesSlides/notesSlide338.xml"/>
  <Override ContentType="application/vnd.openxmlformats-officedocument.presentationml.notesSlide+xml" PartName="/ppt/notesSlides/notesSlide362.xml"/>
  <Override ContentType="application/vnd.openxmlformats-officedocument.presentationml.notesSlide+xml" PartName="/ppt/notesSlides/notesSlide91.xml"/>
  <Override ContentType="application/vnd.openxmlformats-officedocument.presentationml.notesSlide+xml" PartName="/ppt/notesSlides/notesSlide176.xml"/>
  <Override ContentType="application/vnd.openxmlformats-officedocument.presentationml.notesSlide+xml" PartName="/ppt/notesSlides/notesSlide346.xml"/>
  <Override ContentType="application/vnd.openxmlformats-officedocument.presentationml.notesSlide+xml" PartName="/ppt/notesSlides/notesSlide369.xml"/>
  <Override ContentType="application/vnd.openxmlformats-officedocument.presentationml.notesSlide+xml" PartName="/ppt/notesSlides/notesSlide250.xml"/>
  <Override ContentType="application/vnd.openxmlformats-officedocument.presentationml.notesSlide+xml" PartName="/ppt/notesSlides/notesSlide105.xml"/>
  <Override ContentType="application/vnd.openxmlformats-officedocument.presentationml.notesSlide+xml" PartName="/ppt/notesSlides/notesSlide202.xml"/>
  <Override ContentType="application/vnd.openxmlformats-officedocument.presentationml.notesSlide+xml" PartName="/ppt/notesSlides/notesSlide137.xml"/>
  <Override ContentType="application/vnd.openxmlformats-officedocument.presentationml.notesSlide+xml" PartName="/ppt/notesSlides/notesSlide44.xml"/>
  <Override ContentType="application/vnd.openxmlformats-officedocument.presentationml.notesSlide+xml" PartName="/ppt/notesSlides/notesSlide234.xml"/>
  <Override ContentType="application/vnd.openxmlformats-officedocument.presentationml.notesSlide+xml" PartName="/ppt/notesSlides/notesSlide153.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281.xml"/>
  <Override ContentType="application/vnd.openxmlformats-officedocument.presentationml.notesSlide+xml" PartName="/ppt/notesSlides/notesSlide331.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377.xml"/>
  <Override ContentType="application/vnd.openxmlformats-officedocument.presentationml.notesSlide+xml" PartName="/ppt/notesSlides/notesSlide315.xml"/>
  <Override ContentType="application/vnd.openxmlformats-officedocument.presentationml.notesSlide+xml" PartName="/ppt/notesSlides/notesSlide129.xml"/>
  <Override ContentType="application/vnd.openxmlformats-officedocument.presentationml.notesSlide+xml" PartName="/ppt/notesSlides/notesSlide404.xml"/>
  <Override ContentType="application/vnd.openxmlformats-officedocument.presentationml.notesSlide+xml" PartName="/ppt/notesSlides/notesSlide394.xml"/>
  <Override ContentType="application/vnd.openxmlformats-officedocument.presentationml.notesSlide+xml" PartName="/ppt/notesSlides/notesSlide60.xml"/>
  <Override ContentType="application/vnd.openxmlformats-officedocument.presentationml.notesSlide+xml" PartName="/ppt/notesSlides/notesSlide296.xml"/>
  <Override ContentType="application/vnd.openxmlformats-officedocument.presentationml.notesSlide+xml" PartName="/ppt/notesSlides/notesSlide385.xml"/>
  <Override ContentType="application/vnd.openxmlformats-officedocument.presentationml.notesSlide+xml" PartName="/ppt/notesSlides/notesSlide144.xml"/>
  <Override ContentType="application/vnd.openxmlformats-officedocument.presentationml.notesSlide+xml" PartName="/ppt/notesSlides/notesSlide114.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306.xml"/>
  <Override ContentType="application/vnd.openxmlformats-officedocument.presentationml.notesSlide+xml" PartName="/ppt/notesSlides/notesSlide5.xml"/>
  <Override ContentType="application/vnd.openxmlformats-officedocument.presentationml.notesSlide+xml" PartName="/ppt/notesSlides/notesSlide323.xml"/>
  <Override ContentType="application/vnd.openxmlformats-officedocument.presentationml.notesSlide+xml" PartName="/ppt/notesSlides/notesSlide370.xml"/>
  <Override ContentType="application/vnd.openxmlformats-officedocument.presentationml.notesSlide+xml" PartName="/ppt/notesSlides/notesSlide225.xml"/>
  <Override ContentType="application/vnd.openxmlformats-officedocument.presentationml.notesSlide+xml" PartName="/ppt/notesSlides/notesSlide242.xml"/>
  <Override ContentType="application/vnd.openxmlformats-officedocument.presentationml.notesSlide+xml" PartName="/ppt/notesSlides/notesSlide329.xml"/>
  <Override ContentType="application/vnd.openxmlformats-officedocument.presentationml.notesSlide+xml" PartName="/ppt/notesSlides/notesSlide290.xml"/>
  <Override ContentType="application/vnd.openxmlformats-officedocument.presentationml.notesSlide+xml" PartName="/ppt/notesSlides/notesSlide274.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45.xml"/>
  <Override ContentType="application/vnd.openxmlformats-officedocument.presentationml.notesSlide+xml" PartName="/ppt/notesSlides/notesSlide256.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363.xml"/>
  <Override ContentType="application/vnd.openxmlformats-officedocument.presentationml.notesSlide+xml" PartName="/ppt/notesSlides/notesSlide51.xml"/>
  <Override ContentType="application/vnd.openxmlformats-officedocument.presentationml.notesSlide+xml" PartName="/ppt/notesSlides/notesSlide266.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330.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152.xml"/>
  <Override ContentType="application/vnd.openxmlformats-officedocument.presentationml.notesSlide+xml" PartName="/ppt/notesSlides/notesSlide289.xml"/>
  <Override ContentType="application/vnd.openxmlformats-officedocument.presentationml.notesSlide+xml" PartName="/ppt/notesSlides/notesSlide280.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67.xml"/>
  <Override ContentType="application/vnd.openxmlformats-officedocument.presentationml.notesSlide+xml" PartName="/ppt/notesSlides/notesSlide314.xml"/>
  <Override ContentType="application/vnd.openxmlformats-officedocument.presentationml.notesSlide+xml" PartName="/ppt/notesSlides/notesSlide27.xml"/>
  <Override ContentType="application/vnd.openxmlformats-officedocument.presentationml.notesSlide+xml" PartName="/ppt/notesSlides/notesSlide339.xml"/>
  <Override ContentType="application/vnd.openxmlformats-officedocument.presentationml.notesSlide+xml" PartName="/ppt/notesSlides/notesSlide251.xml"/>
  <Override ContentType="application/vnd.openxmlformats-officedocument.presentationml.notesSlide+xml" PartName="/ppt/notesSlides/notesSlide295.xml"/>
  <Override ContentType="application/vnd.openxmlformats-officedocument.presentationml.notesSlide+xml" PartName="/ppt/notesSlides/notesSlide384.xml"/>
  <Override ContentType="application/vnd.openxmlformats-officedocument.presentationml.notesSlide+xml" PartName="/ppt/notesSlides/notesSlide324.xml"/>
  <Override ContentType="application/vnd.openxmlformats-officedocument.presentationml.notesSlide+xml" PartName="/ppt/notesSlides/notesSlide235.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98.xml"/>
  <Override ContentType="application/vnd.openxmlformats-officedocument.presentationml.notesSlide+xml" PartName="/ppt/notesSlides/notesSlide288.xml"/>
  <Override ContentType="application/vnd.openxmlformats-officedocument.presentationml.notesSlide+xml" PartName="/ppt/notesSlides/notesSlide218.xml"/>
  <Override ContentType="application/vnd.openxmlformats-officedocument.presentationml.notesSlide+xml" PartName="/ppt/notesSlides/notesSlide130.xml"/>
  <Override ContentType="application/vnd.openxmlformats-officedocument.presentationml.notesSlide+xml" PartName="/ppt/notesSlides/notesSlide307.xml"/>
  <Override ContentType="application/vnd.openxmlformats-officedocument.presentationml.notesSlide+xml" PartName="/ppt/notesSlides/notesSlide378.xml"/>
  <Override ContentType="application/vnd.openxmlformats-officedocument.presentationml.notesSlide+xml" PartName="/ppt/notesSlides/notesSlide395.xml"/>
  <Override ContentType="application/vnd.openxmlformats-officedocument.presentationml.notesSlide+xml" PartName="/ppt/notesSlides/notesSlide128.xml"/>
  <Override ContentType="application/vnd.openxmlformats-officedocument.presentationml.notesSlide+xml" PartName="/ppt/notesSlides/notesSlide224.xml"/>
  <Override ContentType="application/vnd.openxmlformats-officedocument.presentationml.notesSlide+xml" PartName="/ppt/notesSlides/notesSlide403.xml"/>
  <Override ContentType="application/vnd.openxmlformats-officedocument.presentationml.notesSlide+xml" PartName="/ppt/notesSlides/notesSlide241.xml"/>
  <Override ContentType="application/vnd.openxmlformats-officedocument.presentationml.notesSlide+xml" PartName="/ppt/notesSlides/notesSlide162.xml"/>
  <Override ContentType="application/vnd.openxmlformats-officedocument.presentationml.notesSlide+xml" PartName="/ppt/notesSlides/notesSlide145.xml"/>
  <Override ContentType="application/vnd.openxmlformats-officedocument.presentationml.notesSlide+xml" PartName="/ppt/notesSlides/notesSlide83.xml"/>
  <Override ContentType="application/vnd.openxmlformats-officedocument.presentationml.notesSlide+xml" PartName="/ppt/notesSlides/notesSlide66.xml"/>
  <Override ContentType="application/vnd.openxmlformats-officedocument.presentationml.notesSlide+xml" PartName="/ppt/notesSlides/notesSlide3.xml"/>
  <Override ContentType="application/vnd.openxmlformats-officedocument.presentationml.notesSlide+xml" PartName="/ppt/notesSlides/notesSlide240.xml"/>
  <Override ContentType="application/vnd.openxmlformats-officedocument.presentationml.notesSlide+xml" PartName="/ppt/notesSlides/notesSlide283.xml"/>
  <Override ContentType="application/vnd.openxmlformats-officedocument.presentationml.notesSlide+xml" PartName="/ppt/notesSlides/notesSlide232.xml"/>
  <Override ContentType="application/vnd.openxmlformats-officedocument.presentationml.notesSlide+xml" PartName="/ppt/notesSlides/notesSlide275.xml"/>
  <Override ContentType="application/vnd.openxmlformats-officedocument.presentationml.notesSlide+xml" PartName="/ppt/notesSlides/notesSlide380.xml"/>
  <Override ContentType="application/vnd.openxmlformats-officedocument.presentationml.notesSlide+xml" PartName="/ppt/notesSlides/notesSlide328.xml"/>
  <Override ContentType="application/vnd.openxmlformats-officedocument.presentationml.notesSlide+xml" PartName="/ppt/notesSlides/notesSlide360.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313.xml"/>
  <Override ContentType="application/vnd.openxmlformats-officedocument.presentationml.notesSlide+xml" PartName="/ppt/notesSlides/notesSlide399.xml"/>
  <Override ContentType="application/vnd.openxmlformats-officedocument.presentationml.notesSlide+xml" PartName="/ppt/notesSlides/notesSlide69.xml"/>
  <Override ContentType="application/vnd.openxmlformats-officedocument.presentationml.notesSlide+xml" PartName="/ppt/notesSlides/notesSlide356.xml"/>
  <Override ContentType="application/vnd.openxmlformats-officedocument.presentationml.notesSlide+xml" PartName="/ppt/notesSlides/notesSlide26.xml"/>
  <Override ContentType="application/vnd.openxmlformats-officedocument.presentationml.notesSlide+xml" PartName="/ppt/notesSlides/notesSlide204.xml"/>
  <Override ContentType="application/vnd.openxmlformats-officedocument.presentationml.notesSlide+xml" PartName="/ppt/notesSlides/notesSlide247.xml"/>
  <Override ContentType="application/vnd.openxmlformats-officedocument.presentationml.notesSlide+xml" PartName="/ppt/notesSlides/notesSlide227.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375.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332.xml"/>
  <Override ContentType="application/vnd.openxmlformats-officedocument.presentationml.notesSlide+xml" PartName="/ppt/notesSlides/notesSlide325.xml"/>
  <Override ContentType="application/vnd.openxmlformats-officedocument.presentationml.notesSlide+xml" PartName="/ppt/notesSlides/notesSlide368.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74.xml"/>
  <Override ContentType="application/vnd.openxmlformats-officedocument.presentationml.notesSlide+xml" PartName="/ppt/notesSlides/notesSlide347.xml"/>
  <Override ContentType="application/vnd.openxmlformats-officedocument.presentationml.notesSlide+xml" PartName="/ppt/notesSlides/notesSlide304.xml"/>
  <Override ContentType="application/vnd.openxmlformats-officedocument.presentationml.notesSlide+xml" PartName="/ppt/notesSlides/notesSlide396.xml"/>
  <Override ContentType="application/vnd.openxmlformats-officedocument.presentationml.notesSlide+xml" PartName="/ppt/notesSlides/notesSlide310.xml"/>
  <Override ContentType="application/vnd.openxmlformats-officedocument.presentationml.notesSlide+xml" PartName="/ppt/notesSlides/notesSlide340.xml"/>
  <Override ContentType="application/vnd.openxmlformats-officedocument.presentationml.notesSlide+xml" PartName="/ppt/notesSlides/notesSlide353.xml"/>
  <Override ContentType="application/vnd.openxmlformats-officedocument.presentationml.notesSlide+xml" PartName="/ppt/notesSlides/notesSlide255.xml"/>
  <Override ContentType="application/vnd.openxmlformats-officedocument.presentationml.notesSlide+xml" PartName="/ppt/notesSlides/notesSlide212.xml"/>
  <Override ContentType="application/vnd.openxmlformats-officedocument.presentationml.notesSlide+xml" PartName="/ppt/notesSlides/notesSlide298.xml"/>
  <Override ContentType="application/vnd.openxmlformats-officedocument.presentationml.notesSlide+xml" PartName="/ppt/notesSlides/notesSlide383.xml"/>
  <Override ContentType="application/vnd.openxmlformats-officedocument.presentationml.notesSlide+xml" PartName="/ppt/notesSlides/notesSlide282.xml"/>
  <Override ContentType="application/vnd.openxmlformats-officedocument.presentationml.notesSlide+xml" PartName="/ppt/notesSlides/notesSlide248.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355.xml"/>
  <Override ContentType="application/vnd.openxmlformats-officedocument.presentationml.notesSlide+xml" PartName="/ppt/notesSlides/notesSlide312.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381.xml"/>
  <Override ContentType="application/vnd.openxmlformats-officedocument.presentationml.notesSlide+xml" PartName="/ppt/notesSlides/notesSlide39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276.xml"/>
  <Override ContentType="application/vnd.openxmlformats-officedocument.presentationml.notesSlide+xml" PartName="/ppt/notesSlides/notesSlide233.xml"/>
  <Override ContentType="application/vnd.openxmlformats-officedocument.presentationml.notesSlide+xml" PartName="/ppt/notesSlides/notesSlide327.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361.xml"/>
  <Override ContentType="application/vnd.openxmlformats-officedocument.presentationml.notesSlide+xml" PartName="/ppt/notesSlides/notesSlide74.xml"/>
  <Override ContentType="application/vnd.openxmlformats-officedocument.presentationml.notesSlide+xml" PartName="/ppt/notesSlides/notesSlide197.xml"/>
  <Override ContentType="application/vnd.openxmlformats-officedocument.presentationml.notesSlide+xml" PartName="/ppt/notesSlides/notesSlide406.xml"/>
  <Override ContentType="application/vnd.openxmlformats-officedocument.presentationml.notesSlide+xml" PartName="/ppt/notesSlides/notesSlide154.xml"/>
  <Override ContentType="application/vnd.openxmlformats-officedocument.presentationml.notesSlide+xml" PartName="/ppt/notesSlides/notesSlide2.xml"/>
  <Override ContentType="application/vnd.openxmlformats-officedocument.presentationml.notesSlide+xml" PartName="/ppt/notesSlides/notesSlide260.xml"/>
  <Override ContentType="application/vnd.openxmlformats-officedocument.presentationml.notesSlide+xml" PartName="/ppt/notesSlides/notesSlide405.xml"/>
  <Override ContentType="application/vnd.openxmlformats-officedocument.presentationml.notesSlide+xml" PartName="/ppt/notesSlides/notesSlide111.xml"/>
  <Override ContentType="application/vnd.openxmlformats-officedocument.presentationml.notesSlide+xml" PartName="/ppt/notesSlides/notesSlide226.xml"/>
  <Override ContentType="application/vnd.openxmlformats-officedocument.presentationml.notesSlide+xml" PartName="/ppt/notesSlides/notesSlide269.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376.xml"/>
  <Override ContentType="application/vnd.openxmlformats-officedocument.presentationml.notesSlide+xml" PartName="/ppt/notesSlides/notesSlide333.xml"/>
  <Override ContentType="application/vnd.openxmlformats-officedocument.presentationml.notesSlide+xml" PartName="/ppt/notesSlides/notesSlide305.xml"/>
  <Override ContentType="application/vnd.openxmlformats-officedocument.presentationml.notesSlide+xml" PartName="/ppt/notesSlides/notesSlide297.xml"/>
  <Override ContentType="application/vnd.openxmlformats-officedocument.presentationml.notesSlide+xml" PartName="/ppt/notesSlides/notesSlide382.xml"/>
  <Override ContentType="application/vnd.openxmlformats-officedocument.presentationml.notesSlide+xml" PartName="/ppt/notesSlides/notesSlide211.xml"/>
  <Override ContentType="application/vnd.openxmlformats-officedocument.presentationml.notesSlide+xml" PartName="/ppt/notesSlides/notesSlide254.xml"/>
  <Override ContentType="application/vnd.openxmlformats-officedocument.presentationml.notesSlide+xml" PartName="/ppt/notesSlides/notesSlide132.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175.xml"/>
  <Override ContentType="application/vnd.openxmlformats-officedocument.presentationml.notesSlide+xml" PartName="/ppt/notesSlides/notesSlide348.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64.xml"/>
  <Override ContentType="application/vnd.openxmlformats-officedocument.presentationml.slide+xml" PartName="/ppt/slides/slide253.xml"/>
  <Override ContentType="application/vnd.openxmlformats-officedocument.presentationml.slide+xml" PartName="/ppt/slides/slide43.xml"/>
  <Override ContentType="application/vnd.openxmlformats-officedocument.presentationml.slide+xml" PartName="/ppt/slides/slide350.xml"/>
  <Override ContentType="application/vnd.openxmlformats-officedocument.presentationml.slide+xml" PartName="/ppt/slides/slide35.xml"/>
  <Override ContentType="application/vnd.openxmlformats-officedocument.presentationml.slide+xml" PartName="/ppt/slides/slide334.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326.xml"/>
  <Override ContentType="application/vnd.openxmlformats-officedocument.presentationml.slide+xml" PartName="/ppt/slides/slide237.xml"/>
  <Override ContentType="application/vnd.openxmlformats-officedocument.presentationml.slide+xml" PartName="/ppt/slides/slide261.xml"/>
  <Override ContentType="application/vnd.openxmlformats-officedocument.presentationml.slide+xml" PartName="/ppt/slides/slide51.xml"/>
  <Override ContentType="application/vnd.openxmlformats-officedocument.presentationml.slide+xml" PartName="/ppt/slides/slide245.xml"/>
  <Override ContentType="application/vnd.openxmlformats-officedocument.presentationml.slide+xml" PartName="/ppt/slides/slide342.xml"/>
  <Override ContentType="application/vnd.openxmlformats-officedocument.presentationml.slide+xml" PartName="/ppt/slides/slide156.xml"/>
  <Override ContentType="application/vnd.openxmlformats-officedocument.presentationml.slide+xml" PartName="/ppt/slides/slide179.xml"/>
  <Override ContentType="application/vnd.openxmlformats-officedocument.presentationml.slide+xml" PartName="/ppt/slides/slide276.xml"/>
  <Override ContentType="application/vnd.openxmlformats-officedocument.presentationml.slide+xml" PartName="/ppt/slides/slide66.xml"/>
  <Override ContentType="application/vnd.openxmlformats-officedocument.presentationml.slide+xml" PartName="/ppt/slides/slide229.xml"/>
  <Override ContentType="application/vnd.openxmlformats-officedocument.presentationml.slide+xml" PartName="/ppt/slides/slide357.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400.xml"/>
  <Override ContentType="application/vnd.openxmlformats-officedocument.presentationml.slide+xml" PartName="/ppt/slides/slide214.xml"/>
  <Override ContentType="application/vnd.openxmlformats-officedocument.presentationml.slide+xml" PartName="/ppt/slides/slide206.xml"/>
  <Override ContentType="application/vnd.openxmlformats-officedocument.presentationml.slide+xml" PartName="/ppt/slides/slide381.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285.xml"/>
  <Override ContentType="application/vnd.openxmlformats-officedocument.presentationml.slide+xml" PartName="/ppt/slides/slide89.xml"/>
  <Override ContentType="application/vnd.openxmlformats-officedocument.presentationml.slide+xml" PartName="/ppt/slides/slide34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74.xml"/>
  <Override ContentType="application/vnd.openxmlformats-officedocument.presentationml.slide+xml" PartName="/ppt/slides/slide268.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310.xml"/>
  <Override ContentType="application/vnd.openxmlformats-officedocument.presentationml.slide+xml" PartName="/ppt/slides/slide366.xml"/>
  <Override ContentType="application/vnd.openxmlformats-officedocument.presentationml.slide+xml" PartName="/ppt/slides/slide396.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333.xml"/>
  <Override ContentType="application/vnd.openxmlformats-officedocument.presentationml.slide+xml" PartName="/ppt/slides/slide309.xml"/>
  <Override ContentType="application/vnd.openxmlformats-officedocument.presentationml.slide+xml" PartName="/ppt/slides/slide244.xml"/>
  <Override ContentType="application/vnd.openxmlformats-officedocument.presentationml.slide+xml" PartName="/ppt/slides/slide52.xml"/>
  <Override ContentType="application/vnd.openxmlformats-officedocument.presentationml.slide+xml" PartName="/ppt/slides/slide270.xml"/>
  <Override ContentType="application/vnd.openxmlformats-officedocument.presentationml.slide+xml" PartName="/ppt/slides/slide406.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343.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254.xml"/>
  <Override ContentType="application/vnd.openxmlformats-officedocument.presentationml.slide+xml" PartName="/ppt/slides/slide147.xml"/>
  <Override ContentType="application/vnd.openxmlformats-officedocument.presentationml.slide+xml" PartName="/ppt/slides/slide236.xml"/>
  <Override ContentType="application/vnd.openxmlformats-officedocument.presentationml.slide+xml" PartName="/ppt/slides/slide110.xml"/>
  <Override ContentType="application/vnd.openxmlformats-officedocument.presentationml.slide+xml" PartName="/ppt/slides/slide293.xml"/>
  <Override ContentType="application/vnd.openxmlformats-officedocument.presentationml.slide+xml" PartName="/ppt/slides/slide358.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259.xml"/>
  <Override ContentType="application/vnd.openxmlformats-officedocument.presentationml.slide+xml" PartName="/ppt/slides/slide49.xml"/>
  <Override ContentType="application/vnd.openxmlformats-officedocument.presentationml.slide+xml" PartName="/ppt/slides/slide327.xml"/>
  <Override ContentType="application/vnd.openxmlformats-officedocument.presentationml.slide+xml" PartName="/ppt/slides/slide83.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401.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11.xml"/>
  <Override ContentType="application/vnd.openxmlformats-officedocument.presentationml.slide+xml" PartName="/ppt/slides/slide13.xml"/>
  <Override ContentType="application/vnd.openxmlformats-officedocument.presentationml.slide+xml" PartName="/ppt/slides/slide222.xml"/>
  <Override ContentType="application/vnd.openxmlformats-officedocument.presentationml.slide+xml" PartName="/ppt/slides/slide205.xml"/>
  <Override ContentType="application/vnd.openxmlformats-officedocument.presentationml.slide+xml" PartName="/ppt/slides/slide292.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275.xml"/>
  <Override ContentType="application/vnd.openxmlformats-officedocument.presentationml.slide+xml" PartName="/ppt/slides/slide132.xml"/>
  <Override ContentType="application/vnd.openxmlformats-officedocument.presentationml.slide+xml" PartName="/ppt/slides/slide269.xml"/>
  <Override ContentType="application/vnd.openxmlformats-officedocument.presentationml.slide+xml" PartName="/ppt/slides/slide1.xml"/>
  <Override ContentType="application/vnd.openxmlformats-officedocument.presentationml.slide+xml" PartName="/ppt/slides/slide365.xml"/>
  <Override ContentType="application/vnd.openxmlformats-officedocument.presentationml.slide+xml" PartName="/ppt/slides/slide28.xml"/>
  <Override ContentType="application/vnd.openxmlformats-officedocument.presentationml.slide+xml" PartName="/ppt/slides/slide382.xml"/>
  <Override ContentType="application/vnd.openxmlformats-officedocument.presentationml.slide+xml" PartName="/ppt/slides/slide397.xml"/>
  <Override ContentType="application/vnd.openxmlformats-officedocument.presentationml.slide+xml" PartName="/ppt/slides/slide200.xml"/>
  <Override ContentType="application/vnd.openxmlformats-officedocument.presentationml.slide+xml" PartName="/ppt/slides/slide348.xml"/>
  <Override ContentType="application/vnd.openxmlformats-officedocument.presentationml.slide+xml" PartName="/ppt/slides/slide88.xml"/>
  <Override ContentType="application/vnd.openxmlformats-officedocument.presentationml.slide+xml" PartName="/ppt/slides/slide286.xml"/>
  <Override ContentType="application/vnd.openxmlformats-officedocument.presentationml.slide+xml" PartName="/ppt/slides/slide115.xml"/>
  <Override ContentType="application/vnd.openxmlformats-officedocument.presentationml.slide+xml" PartName="/ppt/slides/slide260.xml"/>
  <Override ContentType="application/vnd.openxmlformats-officedocument.presentationml.slide+xml" PartName="/ppt/slides/slide367.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71.xml"/>
  <Override ContentType="application/vnd.openxmlformats-officedocument.presentationml.slide+xml" PartName="/ppt/slides/slide324.xml"/>
  <Override ContentType="application/vnd.openxmlformats-officedocument.presentationml.slide+xml" PartName="/ppt/slides/slide174.xml"/>
  <Override ContentType="application/vnd.openxmlformats-officedocument.presentationml.slide+xml" PartName="/ppt/slides/slide360.xml"/>
  <Override ContentType="application/vnd.openxmlformats-officedocument.presentationml.slide+xml" PartName="/ppt/slides/slide219.xml"/>
  <Override ContentType="application/vnd.openxmlformats-officedocument.presentationml.slide+xml" PartName="/ppt/slides/slide405.xml"/>
  <Override ContentType="application/vnd.openxmlformats-officedocument.presentationml.slide+xml" PartName="/ppt/slides/slide359.xml"/>
  <Override ContentType="application/vnd.openxmlformats-officedocument.presentationml.slide+xml" PartName="/ppt/slides/slide316.xml"/>
  <Override ContentType="application/vnd.openxmlformats-officedocument.presentationml.slide+xml" PartName="/ppt/slides/slide204.xml"/>
  <Override ContentType="application/vnd.openxmlformats-officedocument.presentationml.slide+xml" PartName="/ppt/slides/slide247.xml"/>
  <Override ContentType="application/vnd.openxmlformats-officedocument.presentationml.slide+xml" PartName="/ppt/slides/slide84.xml"/>
  <Override ContentType="application/vnd.openxmlformats-officedocument.presentationml.slide+xml" PartName="/ppt/slides/slide344.xml"/>
  <Override ContentType="application/vnd.openxmlformats-officedocument.presentationml.slide+xml" PartName="/ppt/slides/slide38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94.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75.xml"/>
  <Override ContentType="application/vnd.openxmlformats-officedocument.presentationml.slide+xml" PartName="/ppt/slides/slide332.xml"/>
  <Override ContentType="application/vnd.openxmlformats-officedocument.presentationml.slide+xml" PartName="/ppt/slides/slide251.xml"/>
  <Override ContentType="application/vnd.openxmlformats-officedocument.presentationml.slide+xml" PartName="/ppt/slides/slide301.xml"/>
  <Override ContentType="application/vnd.openxmlformats-officedocument.presentationml.slide+xml" PartName="/ppt/slides/slide223.xml"/>
  <Override ContentType="application/vnd.openxmlformats-officedocument.presentationml.slide+xml" PartName="/ppt/slides/slide266.xml"/>
  <Override ContentType="application/vnd.openxmlformats-officedocument.presentationml.slide+xml" PartName="/ppt/slides/slide347.xml"/>
  <Override ContentType="application/vnd.openxmlformats-officedocument.presentationml.slide+xml" PartName="/ppt/slides/slide372.xml"/>
  <Override ContentType="application/vnd.openxmlformats-officedocument.presentationml.slide+xml" PartName="/ppt/slides/slide22.xml"/>
  <Override ContentType="application/vnd.openxmlformats-officedocument.presentationml.slide+xml" PartName="/ppt/slides/slide304.xml"/>
  <Override ContentType="application/vnd.openxmlformats-officedocument.presentationml.slide+xml" PartName="/ppt/slides/slide231.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274.xml"/>
  <Override ContentType="application/vnd.openxmlformats-officedocument.presentationml.slide+xml" PartName="/ppt/slides/slide72.xml"/>
  <Override ContentType="application/vnd.openxmlformats-officedocument.presentationml.slide+xml" PartName="/ppt/slides/slide29.xml"/>
  <Override ContentType="application/vnd.openxmlformats-officedocument.presentationml.slide+xml" PartName="/ppt/slides/slide319.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3.xml"/>
  <Override ContentType="application/vnd.openxmlformats-officedocument.presentationml.slide+xml" PartName="/ppt/slides/slide402.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238.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14.xml"/>
  <Override ContentType="application/vnd.openxmlformats-officedocument.presentationml.slide+xml" PartName="/ppt/slides/slide139.xml"/>
  <Override ContentType="application/vnd.openxmlformats-officedocument.presentationml.slide+xml" PartName="/ppt/slides/slide325.xml"/>
  <Override ContentType="application/vnd.openxmlformats-officedocument.presentationml.slide+xml" PartName="/ppt/slides/slide317.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351.xml"/>
  <Override ContentType="application/vnd.openxmlformats-officedocument.presentationml.slide+xml" PartName="/ppt/slides/slide368.xml"/>
  <Override ContentType="application/vnd.openxmlformats-officedocument.presentationml.slide+xml" PartName="/ppt/slides/slide394.xml"/>
  <Override ContentType="application/vnd.openxmlformats-officedocument.presentationml.slide+xml" PartName="/ppt/slides/slide331.xml"/>
  <Override ContentType="application/vnd.openxmlformats-officedocument.presentationml.slide+xml" PartName="/ppt/slides/slide280.xml"/>
  <Override ContentType="application/vnd.openxmlformats-officedocument.presentationml.slide+xml" PartName="/ppt/slides/slide374.xml"/>
  <Override ContentType="application/vnd.openxmlformats-officedocument.presentationml.slide+xml" PartName="/ppt/slides/slide345.xml"/>
  <Override ContentType="application/vnd.openxmlformats-officedocument.presentationml.slide+xml" PartName="/ppt/slides/slide302.xml"/>
  <Override ContentType="application/vnd.openxmlformats-officedocument.presentationml.slide+xml" PartName="/ppt/slides/slide289.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246.xml"/>
  <Override ContentType="application/vnd.openxmlformats-officedocument.presentationml.slide+xml" PartName="/ppt/slides/slide203.xml"/>
  <Override ContentType="application/vnd.openxmlformats-officedocument.presentationml.slide+xml" PartName="/ppt/slides/slide252.xml"/>
  <Override ContentType="application/vnd.openxmlformats-officedocument.presentationml.slide+xml" PartName="/ppt/slides/slide295.xml"/>
  <Override ContentType="application/vnd.openxmlformats-officedocument.presentationml.slide+xml" PartName="/ppt/slides/slide388.xml"/>
  <Override ContentType="application/vnd.openxmlformats-officedocument.presentationml.slide+xml" PartName="/ppt/slides/slide124.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380.xml"/>
  <Override ContentType="application/vnd.openxmlformats-officedocument.presentationml.slide+xml" PartName="/ppt/slides/slide151.xml"/>
  <Override ContentType="application/vnd.openxmlformats-officedocument.presentationml.slide+xml" PartName="/ppt/slides/slide339.xml"/>
  <Override ContentType="application/vnd.openxmlformats-officedocument.presentationml.slide+xml" PartName="/ppt/slides/slide224.xml"/>
  <Override ContentType="application/vnd.openxmlformats-officedocument.presentationml.slide+xml" PartName="/ppt/slides/slide330.xml"/>
  <Override ContentType="application/vnd.openxmlformats-officedocument.presentationml.slide+xml" PartName="/ppt/slides/slide267.xml"/>
  <Override ContentType="application/vnd.openxmlformats-officedocument.presentationml.slide+xml" PartName="/ppt/slides/slide373.xml"/>
  <Override ContentType="application/vnd.openxmlformats-officedocument.presentationml.slide+xml" PartName="/ppt/slides/slide389.xml"/>
  <Override ContentType="application/vnd.openxmlformats-officedocument.presentationml.slide+xml" PartName="/ppt/slides/slide21.xml"/>
  <Override ContentType="application/vnd.openxmlformats-officedocument.presentationml.slide+xml" PartName="/ppt/slides/slide346.xml"/>
  <Override ContentType="application/vnd.openxmlformats-officedocument.presentationml.slide+xml" PartName="/ppt/slides/slide303.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403.xml"/>
  <Override ContentType="application/vnd.openxmlformats-officedocument.presentationml.slide+xml" PartName="/ppt/slides/slide395.xml"/>
  <Override ContentType="application/vnd.openxmlformats-officedocument.presentationml.slide+xml" PartName="/ppt/slides/slide352.xml"/>
  <Override ContentType="application/vnd.openxmlformats-officedocument.presentationml.slide+xml" PartName="/ppt/slides/slide58.xml"/>
  <Override ContentType="application/vnd.openxmlformats-officedocument.presentationml.slide+xml" PartName="/ppt/slides/slide239.xml"/>
  <Override ContentType="application/vnd.openxmlformats-officedocument.presentationml.slide+xml" PartName="/ppt/slides/slide15.xml"/>
  <Override ContentType="application/vnd.openxmlformats-officedocument.presentationml.slide+xml" PartName="/ppt/slides/slide318.xml"/>
  <Override ContentType="application/vnd.openxmlformats-officedocument.presentationml.slide+xml" PartName="/ppt/slides/slide230.xml"/>
  <Override ContentType="application/vnd.openxmlformats-officedocument.presentationml.slide+xml" PartName="/ppt/slides/slide273.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slide+xml" PartName="/ppt/slides/slide121.xml"/>
  <Override ContentType="application/vnd.openxmlformats-officedocument.presentationml.slide+xml" PartName="/ppt/slides/slide296.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385.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5.xml"/>
  <Override ContentType="application/vnd.openxmlformats-officedocument.presentationml.slide+xml" PartName="/ppt/slides/slide369.xml"/>
  <Override ContentType="application/vnd.openxmlformats-officedocument.presentationml.slide+xml" PartName="/ppt/slides/slide393.xml"/>
  <Override ContentType="application/vnd.openxmlformats-officedocument.presentationml.slide+xml" PartName="/ppt/slides/slide377.xml"/>
  <Override ContentType="application/vnd.openxmlformats-officedocument.presentationml.slide+xml" PartName="/ppt/slides/slide113.xml"/>
  <Override ContentType="application/vnd.openxmlformats-officedocument.presentationml.slide+xml" PartName="/ppt/slides/slide288.xml"/>
  <Override ContentType="application/vnd.openxmlformats-officedocument.presentationml.slide+xml" PartName="/ppt/slides/slide94.xml"/>
  <Override ContentType="application/vnd.openxmlformats-officedocument.presentationml.slide+xml" PartName="/ppt/slides/slide217.xml"/>
  <Override ContentType="application/vnd.openxmlformats-officedocument.presentationml.slide+xml" PartName="/ppt/slides/slide281.xml"/>
  <Override ContentType="application/vnd.openxmlformats-officedocument.presentationml.slide+xml" PartName="/ppt/slides/slide71.xml"/>
  <Override ContentType="application/vnd.openxmlformats-officedocument.presentationml.slide+xml" PartName="/ppt/slides/slide233.xml"/>
  <Override ContentType="application/vnd.openxmlformats-officedocument.presentationml.slide+xml" PartName="/ppt/slides/slide362.xml"/>
  <Override ContentType="application/vnd.openxmlformats-officedocument.presentationml.slide+xml" PartName="/ppt/slides/slide265.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314.xml"/>
  <Override ContentType="application/vnd.openxmlformats-officedocument.presentationml.slide+xml" PartName="/ppt/slides/slide338.xml"/>
  <Override ContentType="application/vnd.openxmlformats-officedocument.presentationml.slide+xml" PartName="/ppt/slides/slide168.xml"/>
  <Override ContentType="application/vnd.openxmlformats-officedocument.presentationml.slide+xml" PartName="/ppt/slides/slide152.xml"/>
  <Override ContentType="application/vnd.openxmlformats-officedocument.presentationml.slide+xml" PartName="/ppt/slides/slide257.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49.xml"/>
  <Override ContentType="application/vnd.openxmlformats-officedocument.presentationml.slide+xml" PartName="/ppt/slides/slide306.xml"/>
  <Override ContentType="application/vnd.openxmlformats-officedocument.presentationml.slide+xml" PartName="/ppt/slides/slide272.xml"/>
  <Override ContentType="application/vnd.openxmlformats-officedocument.presentationml.slide+xml" PartName="/ppt/slides/slide323.xml"/>
  <Override ContentType="application/vnd.openxmlformats-officedocument.presentationml.slide+xml" PartName="/ppt/slides/slide242.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404.xml"/>
  <Override ContentType="application/vnd.openxmlformats-officedocument.presentationml.slide+xml" PartName="/ppt/slides/slide144.xml"/>
  <Override ContentType="application/vnd.openxmlformats-officedocument.presentationml.slide+xml" PartName="/ppt/slides/slide31.xml"/>
  <Override ContentType="application/vnd.openxmlformats-officedocument.presentationml.slide+xml" PartName="/ppt/slides/slide176.xml"/>
  <Override ContentType="application/vnd.openxmlformats-officedocument.presentationml.slide+xml" PartName="/ppt/slides/slide225.xml"/>
  <Override ContentType="application/vnd.openxmlformats-officedocument.presentationml.slide+xml" PartName="/ppt/slides/slide370.xml"/>
  <Override ContentType="application/vnd.openxmlformats-officedocument.presentationml.slide+xml" PartName="/ppt/slides/slide353.xml"/>
  <Override ContentType="application/vnd.openxmlformats-officedocument.presentationml.slide+xml" PartName="/ppt/slides/slide201.xml"/>
  <Override ContentType="application/vnd.openxmlformats-officedocument.presentationml.slide+xml" PartName="/ppt/slides/slide287.xml"/>
  <Override ContentType="application/vnd.openxmlformats-officedocument.presentationml.slide+xml" PartName="/ppt/slides/slide376.xml"/>
  <Override ContentType="application/vnd.openxmlformats-officedocument.presentationml.slide+xml" PartName="/ppt/slides/slide95.xml"/>
  <Override ContentType="application/vnd.openxmlformats-officedocument.presentationml.slide+xml" PartName="/ppt/slides/slide386.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297.xml"/>
  <Override ContentType="application/vnd.openxmlformats-officedocument.presentationml.slide+xml" PartName="/ppt/slides/slide122.xml"/>
  <Override ContentType="application/vnd.openxmlformats-officedocument.presentationml.slide+xml" PartName="/ppt/slides/slide191.xml"/>
  <Override ContentType="application/vnd.openxmlformats-officedocument.presentationml.slide+xml" PartName="/ppt/slides/slide279.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361.xml"/>
  <Override ContentType="application/vnd.openxmlformats-officedocument.presentationml.slide+xml" PartName="/ppt/slides/slide250.xml"/>
  <Override ContentType="application/vnd.openxmlformats-officedocument.presentationml.slide+xml" PartName="/ppt/slides/slide153.xml"/>
  <Override ContentType="application/vnd.openxmlformats-officedocument.presentationml.slide+xml" PartName="/ppt/slides/slide248.xml"/>
  <Override ContentType="application/vnd.openxmlformats-officedocument.presentationml.slide+xml" PartName="/ppt/slides/slide300.xml"/>
  <Override ContentType="application/vnd.openxmlformats-officedocument.presentationml.slide+xml" PartName="/ppt/slides/slide315.xml"/>
  <Override ContentType="application/vnd.openxmlformats-officedocument.presentationml.slide+xml" PartName="/ppt/slides/slide392.xml"/>
  <Override ContentType="application/vnd.openxmlformats-officedocument.presentationml.slide+xml" PartName="/ppt/slides/slide282.xml"/>
  <Override ContentType="application/vnd.openxmlformats-officedocument.presentationml.slide+xml" PartName="/ppt/slides/slide216.xml"/>
  <Override ContentType="application/vnd.openxmlformats-officedocument.presentationml.slide+xml" PartName="/ppt/slides/slide6.xml"/>
  <Override ContentType="application/vnd.openxmlformats-officedocument.presentationml.slide+xml" PartName="/ppt/slides/slide264.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169.xml"/>
  <Override ContentType="application/vnd.openxmlformats-officedocument.presentationml.slide+xml" PartName="/ppt/slides/slide258.xml"/>
  <Override ContentType="application/vnd.openxmlformats-officedocument.presentationml.slide+xml" PartName="/ppt/slides/slide30.xml"/>
  <Override ContentType="application/vnd.openxmlformats-officedocument.presentationml.slide+xml" PartName="/ppt/slides/slide371.xml"/>
  <Override ContentType="application/vnd.openxmlformats-officedocument.presentationml.slide+xml" PartName="/ppt/slides/slide39.xml"/>
  <Override ContentType="application/vnd.openxmlformats-officedocument.presentationml.slide+xml" PartName="/ppt/slides/slide56.xml"/>
  <Override ContentType="application/vnd.openxmlformats-officedocument.presentationml.slide+xml" PartName="/ppt/slides/slide354.xml"/>
  <Override ContentType="application/vnd.openxmlformats-officedocument.presentationml.slide+xml" PartName="/ppt/slides/slide337.xml"/>
  <Override ContentType="application/vnd.openxmlformats-officedocument.presentationml.slide+xml" PartName="/ppt/slides/slide160.xml"/>
  <Override ContentType="application/vnd.openxmlformats-officedocument.presentationml.slide+xml" PartName="/ppt/slides/slide232.xml"/>
  <Override ContentType="application/vnd.openxmlformats-officedocument.presentationml.slide+xml" PartName="/ppt/slides/slide143.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322.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26.xml"/>
  <Override ContentType="application/vnd.openxmlformats-officedocument.presentationml.slide+xml" PartName="/ppt/slides/slide209.xml"/>
  <Override ContentType="application/vnd.openxmlformats-officedocument.presentationml.slide+xml" PartName="/ppt/slides/slide305.xml"/>
  <Override ContentType="application/vnd.openxmlformats-officedocument.presentationml.slide+xml" PartName="/ppt/slides/slide243.xml"/>
  <Override ContentType="application/vnd.openxmlformats-officedocument.presentationml.slide+xml" PartName="/ppt/slides/slide158.xml"/>
  <Override ContentType="application/vnd.openxmlformats-officedocument.presentationml.slide+xml" PartName="/ppt/slides/slide308.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25.xml"/>
  <Override ContentType="application/vnd.openxmlformats-officedocument.presentationml.slide+xml" PartName="/ppt/slides/slide190.xml"/>
  <Override ContentType="application/vnd.openxmlformats-officedocument.presentationml.slide+xml" PartName="/ppt/slides/slide227.xml"/>
  <Override ContentType="application/vnd.openxmlformats-officedocument.presentationml.slide+xml" PartName="/ppt/slides/slide33.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107.xml"/>
  <Override ContentType="application/vnd.openxmlformats-officedocument.presentationml.slide+xml" PartName="/ppt/slides/slide220.xml"/>
  <Override ContentType="application/vnd.openxmlformats-officedocument.presentationml.slide+xml" PartName="/ppt/slides/slide263.xml"/>
  <Override ContentType="application/vnd.openxmlformats-officedocument.presentationml.slide+xml" PartName="/ppt/slides/slide391.xml"/>
  <Override ContentType="application/vnd.openxmlformats-officedocument.presentationml.slide+xml" PartName="/ppt/slides/slide328.xml"/>
  <Override ContentType="application/vnd.openxmlformats-officedocument.presentationml.slide+xml" PartName="/ppt/slides/slide235.xml"/>
  <Override ContentType="application/vnd.openxmlformats-officedocument.presentationml.slide+xml" PartName="/ppt/slides/slide278.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355.xml"/>
  <Override ContentType="application/vnd.openxmlformats-officedocument.presentationml.slide+xml" PartName="/ppt/slides/slide283.xml"/>
  <Override ContentType="application/vnd.openxmlformats-officedocument.presentationml.slide+xml" PartName="/ppt/slides/slide291.xml"/>
  <Override ContentType="application/vnd.openxmlformats-officedocument.presentationml.slide+xml" PartName="/ppt/slides/slide312.xml"/>
  <Override ContentType="application/vnd.openxmlformats-officedocument.presentationml.slide+xml" PartName="/ppt/slides/slide398.xml"/>
  <Override ContentType="application/vnd.openxmlformats-officedocument.presentationml.slide+xml" PartName="/ppt/slides/slide240.xml"/>
  <Override ContentType="application/vnd.openxmlformats-officedocument.presentationml.slide+xml" PartName="/ppt/slides/slide185.xml"/>
  <Override ContentType="application/vnd.openxmlformats-officedocument.presentationml.slide+xml" PartName="/ppt/slides/slide142.xml"/>
  <Override ContentType="application/vnd.openxmlformats-officedocument.presentationml.slide+xml" PartName="/ppt/slides/slide135.xml"/>
  <Override ContentType="application/vnd.openxmlformats-officedocument.presentationml.slide+xml" PartName="/ppt/slides/slide321.xml"/>
  <Override ContentType="application/vnd.openxmlformats-officedocument.presentationml.slide+xml" PartName="/ppt/slides/slide178.xml"/>
  <Override ContentType="application/vnd.openxmlformats-officedocument.presentationml.slide+xml" PartName="/ppt/slides/slide364.xml"/>
  <Override ContentType="application/vnd.openxmlformats-officedocument.presentationml.slide+xml" PartName="/ppt/slides/slide379.xml"/>
  <Override ContentType="application/vnd.openxmlformats-officedocument.presentationml.slide+xml" PartName="/ppt/slides/slide212.xml"/>
  <Override ContentType="application/vnd.openxmlformats-officedocument.presentationml.slide+xml" PartName="/ppt/slides/slide336.xml"/>
  <Override ContentType="application/vnd.openxmlformats-officedocument.presentationml.slide+xml" PartName="/ppt/slides/slide255.xml"/>
  <Override ContentType="application/vnd.openxmlformats-officedocument.presentationml.slide+xml" PartName="/ppt/slides/slide76.xml"/>
  <Override ContentType="application/vnd.openxmlformats-officedocument.presentationml.slide+xml" PartName="/ppt/slides/slide298.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383.xml"/>
  <Override ContentType="application/vnd.openxmlformats-officedocument.presentationml.slide+xml" PartName="/ppt/slides/slide208.xml"/>
  <Override ContentType="application/vnd.openxmlformats-officedocument.presentationml.slide+xml" PartName="/ppt/slides/slide340.xml"/>
  <Override ContentType="application/vnd.openxmlformats-officedocument.presentationml.slide+xml" PartName="/ppt/slides/slide4.xml"/>
  <Override ContentType="application/vnd.openxmlformats-officedocument.presentationml.slide+xml" PartName="/ppt/slides/slide228.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384.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341.xml"/>
  <Override ContentType="application/vnd.openxmlformats-officedocument.presentationml.slide+xml" PartName="/ppt/slides/slide69.xml"/>
  <Override ContentType="application/vnd.openxmlformats-officedocument.presentationml.slide+xml" PartName="/ppt/slides/slide307.xml"/>
  <Override ContentType="application/vnd.openxmlformats-officedocument.presentationml.slide+xml" PartName="/ppt/slides/slide262.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277.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13.xml"/>
  <Override ContentType="application/vnd.openxmlformats-officedocument.presentationml.slide+xml" PartName="/ppt/slides/slide149.xml"/>
  <Override ContentType="application/vnd.openxmlformats-officedocument.presentationml.slide+xml" PartName="/ppt/slides/slide106.xml"/>
  <Override ContentType="application/vnd.openxmlformats-officedocument.presentationml.slide+xml" PartName="/ppt/slides/slide234.xml"/>
  <Override ContentType="application/vnd.openxmlformats-officedocument.presentationml.slide+xml" PartName="/ppt/slides/slide177.xml"/>
  <Override ContentType="application/vnd.openxmlformats-officedocument.presentationml.slide+xml" PartName="/ppt/slides/slide363.xml"/>
  <Override ContentType="application/vnd.openxmlformats-officedocument.presentationml.slide+xml" PartName="/ppt/slides/slide134.xml"/>
  <Override ContentType="application/vnd.openxmlformats-officedocument.presentationml.slide+xml" PartName="/ppt/slides/slide320.xml"/>
  <Override ContentType="application/vnd.openxmlformats-officedocument.presentationml.slide+xml" PartName="/ppt/slides/slide207.xml"/>
  <Override ContentType="application/vnd.openxmlformats-officedocument.presentationml.slide+xml" PartName="/ppt/slides/slide356.xml"/>
  <Override ContentType="application/vnd.openxmlformats-officedocument.presentationml.slide+xml" PartName="/ppt/slides/slide284.xml"/>
  <Override ContentType="application/vnd.openxmlformats-officedocument.presentationml.slide+xml" PartName="/ppt/slides/slide399.xml"/>
  <Override ContentType="application/vnd.openxmlformats-officedocument.presentationml.slide+xml" PartName="/ppt/slides/slide47.xml"/>
  <Override ContentType="application/vnd.openxmlformats-officedocument.presentationml.slide+xml" PartName="/ppt/slides/slide241.xml"/>
  <Override ContentType="application/vnd.openxmlformats-officedocument.presentationml.slide+xml" PartName="/ppt/slides/slide390.xml"/>
  <Override ContentType="application/vnd.openxmlformats-officedocument.presentationml.slide+xml" PartName="/ppt/slides/slide81.xml"/>
  <Override ContentType="application/vnd.openxmlformats-officedocument.presentationml.slide+xml" PartName="/ppt/slides/slide329.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290.xml"/>
  <Override ContentType="application/vnd.openxmlformats-officedocument.presentationml.slide+xml" PartName="/ppt/slides/slide378.xml"/>
  <Override ContentType="application/vnd.openxmlformats-officedocument.presentationml.slide+xml" PartName="/ppt/slides/slide335.xml"/>
  <Override ContentType="application/vnd.openxmlformats-officedocument.presentationml.slide+xml" PartName="/ppt/slides/slide256.xml"/>
  <Override ContentType="application/vnd.openxmlformats-officedocument.presentationml.slide+xml" PartName="/ppt/slides/slide299.xml"/>
  <Override ContentType="application/vnd.openxmlformats-officedocument.presentationml.slide+xml" PartName="/ppt/slides/slide12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7" r:id="rId5"/>
    <p:sldMasterId id="2147483668" r:id="rId6"/>
    <p:sldMasterId id="2147483669"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48" r:id="rId101"/>
    <p:sldId id="349" r:id="rId102"/>
    <p:sldId id="350" r:id="rId103"/>
    <p:sldId id="351" r:id="rId104"/>
    <p:sldId id="352" r:id="rId105"/>
    <p:sldId id="353" r:id="rId106"/>
    <p:sldId id="354" r:id="rId107"/>
    <p:sldId id="355" r:id="rId108"/>
    <p:sldId id="356" r:id="rId109"/>
    <p:sldId id="357" r:id="rId110"/>
    <p:sldId id="358" r:id="rId111"/>
    <p:sldId id="359" r:id="rId112"/>
    <p:sldId id="360" r:id="rId113"/>
    <p:sldId id="361" r:id="rId114"/>
    <p:sldId id="362" r:id="rId115"/>
    <p:sldId id="363" r:id="rId116"/>
    <p:sldId id="364" r:id="rId117"/>
    <p:sldId id="365" r:id="rId118"/>
    <p:sldId id="366" r:id="rId119"/>
    <p:sldId id="367" r:id="rId120"/>
    <p:sldId id="368" r:id="rId121"/>
    <p:sldId id="369" r:id="rId122"/>
    <p:sldId id="370" r:id="rId123"/>
    <p:sldId id="371" r:id="rId124"/>
    <p:sldId id="372" r:id="rId125"/>
    <p:sldId id="373" r:id="rId126"/>
    <p:sldId id="374" r:id="rId127"/>
    <p:sldId id="375" r:id="rId128"/>
    <p:sldId id="376" r:id="rId129"/>
    <p:sldId id="377" r:id="rId130"/>
    <p:sldId id="378" r:id="rId131"/>
    <p:sldId id="379" r:id="rId132"/>
    <p:sldId id="380" r:id="rId133"/>
    <p:sldId id="381" r:id="rId134"/>
    <p:sldId id="382" r:id="rId135"/>
    <p:sldId id="383" r:id="rId136"/>
    <p:sldId id="384" r:id="rId137"/>
    <p:sldId id="385" r:id="rId138"/>
    <p:sldId id="386" r:id="rId139"/>
    <p:sldId id="387" r:id="rId140"/>
    <p:sldId id="388" r:id="rId141"/>
    <p:sldId id="389" r:id="rId142"/>
    <p:sldId id="390" r:id="rId143"/>
    <p:sldId id="391" r:id="rId144"/>
    <p:sldId id="392" r:id="rId145"/>
    <p:sldId id="393" r:id="rId146"/>
    <p:sldId id="394" r:id="rId147"/>
    <p:sldId id="395" r:id="rId148"/>
    <p:sldId id="396" r:id="rId149"/>
    <p:sldId id="397" r:id="rId150"/>
    <p:sldId id="398" r:id="rId151"/>
    <p:sldId id="399" r:id="rId152"/>
    <p:sldId id="400" r:id="rId153"/>
    <p:sldId id="401" r:id="rId154"/>
    <p:sldId id="402" r:id="rId155"/>
    <p:sldId id="403" r:id="rId156"/>
    <p:sldId id="404" r:id="rId157"/>
    <p:sldId id="405" r:id="rId158"/>
    <p:sldId id="406" r:id="rId159"/>
    <p:sldId id="407" r:id="rId160"/>
    <p:sldId id="408" r:id="rId161"/>
    <p:sldId id="409" r:id="rId162"/>
    <p:sldId id="410" r:id="rId163"/>
    <p:sldId id="411" r:id="rId164"/>
    <p:sldId id="412" r:id="rId165"/>
    <p:sldId id="413" r:id="rId166"/>
    <p:sldId id="414" r:id="rId167"/>
    <p:sldId id="415" r:id="rId168"/>
    <p:sldId id="416" r:id="rId169"/>
    <p:sldId id="417" r:id="rId170"/>
    <p:sldId id="418" r:id="rId171"/>
    <p:sldId id="419" r:id="rId172"/>
    <p:sldId id="420" r:id="rId173"/>
    <p:sldId id="421" r:id="rId174"/>
    <p:sldId id="422" r:id="rId175"/>
    <p:sldId id="423" r:id="rId176"/>
    <p:sldId id="424" r:id="rId177"/>
    <p:sldId id="425" r:id="rId178"/>
    <p:sldId id="426" r:id="rId179"/>
    <p:sldId id="427" r:id="rId180"/>
    <p:sldId id="428" r:id="rId181"/>
    <p:sldId id="429" r:id="rId182"/>
    <p:sldId id="430" r:id="rId183"/>
    <p:sldId id="431" r:id="rId184"/>
    <p:sldId id="432" r:id="rId185"/>
    <p:sldId id="433" r:id="rId186"/>
    <p:sldId id="434" r:id="rId187"/>
    <p:sldId id="435" r:id="rId188"/>
    <p:sldId id="436" r:id="rId189"/>
    <p:sldId id="437" r:id="rId190"/>
    <p:sldId id="438" r:id="rId191"/>
    <p:sldId id="439" r:id="rId192"/>
    <p:sldId id="440" r:id="rId193"/>
    <p:sldId id="441" r:id="rId194"/>
    <p:sldId id="442" r:id="rId195"/>
    <p:sldId id="443" r:id="rId196"/>
    <p:sldId id="444" r:id="rId197"/>
    <p:sldId id="445" r:id="rId198"/>
    <p:sldId id="446" r:id="rId199"/>
    <p:sldId id="447" r:id="rId200"/>
    <p:sldId id="448" r:id="rId201"/>
    <p:sldId id="449" r:id="rId202"/>
    <p:sldId id="450" r:id="rId203"/>
    <p:sldId id="451" r:id="rId204"/>
    <p:sldId id="452" r:id="rId205"/>
    <p:sldId id="453" r:id="rId206"/>
    <p:sldId id="454" r:id="rId207"/>
    <p:sldId id="455" r:id="rId208"/>
    <p:sldId id="456" r:id="rId209"/>
    <p:sldId id="457" r:id="rId210"/>
    <p:sldId id="458" r:id="rId211"/>
    <p:sldId id="459" r:id="rId212"/>
    <p:sldId id="460" r:id="rId213"/>
    <p:sldId id="461" r:id="rId214"/>
    <p:sldId id="462" r:id="rId215"/>
    <p:sldId id="463" r:id="rId216"/>
    <p:sldId id="464" r:id="rId217"/>
    <p:sldId id="465" r:id="rId218"/>
    <p:sldId id="466" r:id="rId219"/>
    <p:sldId id="467" r:id="rId220"/>
    <p:sldId id="468" r:id="rId221"/>
    <p:sldId id="469" r:id="rId222"/>
    <p:sldId id="470" r:id="rId223"/>
    <p:sldId id="471" r:id="rId224"/>
    <p:sldId id="472" r:id="rId225"/>
    <p:sldId id="473" r:id="rId226"/>
    <p:sldId id="474" r:id="rId227"/>
    <p:sldId id="475" r:id="rId228"/>
    <p:sldId id="476" r:id="rId229"/>
    <p:sldId id="477" r:id="rId230"/>
    <p:sldId id="478" r:id="rId231"/>
    <p:sldId id="479" r:id="rId232"/>
    <p:sldId id="480" r:id="rId233"/>
    <p:sldId id="481" r:id="rId234"/>
    <p:sldId id="482" r:id="rId235"/>
    <p:sldId id="483" r:id="rId236"/>
    <p:sldId id="484" r:id="rId237"/>
    <p:sldId id="485" r:id="rId238"/>
    <p:sldId id="486" r:id="rId239"/>
    <p:sldId id="487" r:id="rId240"/>
    <p:sldId id="488" r:id="rId241"/>
    <p:sldId id="489" r:id="rId242"/>
    <p:sldId id="490" r:id="rId243"/>
    <p:sldId id="491" r:id="rId244"/>
    <p:sldId id="492" r:id="rId245"/>
    <p:sldId id="493" r:id="rId246"/>
    <p:sldId id="494" r:id="rId247"/>
    <p:sldId id="495" r:id="rId248"/>
    <p:sldId id="496" r:id="rId249"/>
    <p:sldId id="497" r:id="rId250"/>
    <p:sldId id="498" r:id="rId251"/>
    <p:sldId id="499" r:id="rId252"/>
    <p:sldId id="500" r:id="rId253"/>
    <p:sldId id="501" r:id="rId254"/>
    <p:sldId id="502" r:id="rId255"/>
    <p:sldId id="503" r:id="rId256"/>
    <p:sldId id="504" r:id="rId257"/>
    <p:sldId id="505" r:id="rId258"/>
    <p:sldId id="506" r:id="rId259"/>
    <p:sldId id="507" r:id="rId260"/>
    <p:sldId id="508" r:id="rId261"/>
    <p:sldId id="509" r:id="rId262"/>
    <p:sldId id="510" r:id="rId263"/>
    <p:sldId id="511" r:id="rId264"/>
    <p:sldId id="512" r:id="rId265"/>
    <p:sldId id="513" r:id="rId266"/>
    <p:sldId id="514" r:id="rId267"/>
    <p:sldId id="515" r:id="rId268"/>
    <p:sldId id="516" r:id="rId269"/>
    <p:sldId id="517" r:id="rId270"/>
    <p:sldId id="518" r:id="rId271"/>
    <p:sldId id="519" r:id="rId272"/>
    <p:sldId id="520" r:id="rId273"/>
    <p:sldId id="521" r:id="rId274"/>
    <p:sldId id="522" r:id="rId275"/>
    <p:sldId id="523" r:id="rId276"/>
    <p:sldId id="524" r:id="rId277"/>
    <p:sldId id="525" r:id="rId278"/>
    <p:sldId id="526" r:id="rId279"/>
    <p:sldId id="527" r:id="rId280"/>
    <p:sldId id="528" r:id="rId281"/>
    <p:sldId id="529" r:id="rId282"/>
    <p:sldId id="530" r:id="rId283"/>
    <p:sldId id="531" r:id="rId284"/>
    <p:sldId id="532" r:id="rId285"/>
    <p:sldId id="533" r:id="rId286"/>
    <p:sldId id="534" r:id="rId287"/>
    <p:sldId id="535" r:id="rId288"/>
    <p:sldId id="536" r:id="rId289"/>
    <p:sldId id="537" r:id="rId290"/>
    <p:sldId id="538" r:id="rId291"/>
    <p:sldId id="539" r:id="rId292"/>
    <p:sldId id="540" r:id="rId293"/>
    <p:sldId id="541" r:id="rId294"/>
    <p:sldId id="542" r:id="rId295"/>
    <p:sldId id="543" r:id="rId296"/>
    <p:sldId id="544" r:id="rId297"/>
    <p:sldId id="545" r:id="rId298"/>
    <p:sldId id="546" r:id="rId299"/>
    <p:sldId id="547" r:id="rId300"/>
    <p:sldId id="548" r:id="rId301"/>
    <p:sldId id="549" r:id="rId302"/>
    <p:sldId id="550" r:id="rId303"/>
    <p:sldId id="551" r:id="rId304"/>
    <p:sldId id="552" r:id="rId305"/>
    <p:sldId id="553" r:id="rId306"/>
    <p:sldId id="554" r:id="rId307"/>
    <p:sldId id="555" r:id="rId308"/>
    <p:sldId id="556" r:id="rId309"/>
    <p:sldId id="557" r:id="rId310"/>
    <p:sldId id="558" r:id="rId311"/>
    <p:sldId id="559" r:id="rId312"/>
    <p:sldId id="560" r:id="rId313"/>
    <p:sldId id="561" r:id="rId314"/>
    <p:sldId id="562" r:id="rId315"/>
    <p:sldId id="563" r:id="rId316"/>
    <p:sldId id="564" r:id="rId317"/>
    <p:sldId id="565" r:id="rId318"/>
    <p:sldId id="566" r:id="rId319"/>
    <p:sldId id="567" r:id="rId320"/>
    <p:sldId id="568" r:id="rId321"/>
    <p:sldId id="569" r:id="rId322"/>
    <p:sldId id="570" r:id="rId323"/>
    <p:sldId id="571" r:id="rId324"/>
    <p:sldId id="572" r:id="rId325"/>
    <p:sldId id="573" r:id="rId326"/>
    <p:sldId id="574" r:id="rId327"/>
    <p:sldId id="575" r:id="rId328"/>
    <p:sldId id="576" r:id="rId329"/>
    <p:sldId id="577" r:id="rId330"/>
    <p:sldId id="578" r:id="rId331"/>
    <p:sldId id="579" r:id="rId332"/>
    <p:sldId id="580" r:id="rId333"/>
    <p:sldId id="581" r:id="rId334"/>
    <p:sldId id="582" r:id="rId335"/>
    <p:sldId id="583" r:id="rId336"/>
    <p:sldId id="584" r:id="rId337"/>
    <p:sldId id="585" r:id="rId338"/>
    <p:sldId id="586" r:id="rId339"/>
    <p:sldId id="587" r:id="rId340"/>
    <p:sldId id="588" r:id="rId341"/>
    <p:sldId id="589" r:id="rId342"/>
    <p:sldId id="590" r:id="rId343"/>
    <p:sldId id="591" r:id="rId344"/>
    <p:sldId id="592" r:id="rId345"/>
    <p:sldId id="593" r:id="rId346"/>
    <p:sldId id="594" r:id="rId347"/>
    <p:sldId id="595" r:id="rId348"/>
    <p:sldId id="596" r:id="rId349"/>
    <p:sldId id="597" r:id="rId350"/>
    <p:sldId id="598" r:id="rId351"/>
    <p:sldId id="599" r:id="rId352"/>
    <p:sldId id="600" r:id="rId353"/>
    <p:sldId id="601" r:id="rId354"/>
    <p:sldId id="602" r:id="rId355"/>
    <p:sldId id="603" r:id="rId356"/>
    <p:sldId id="604" r:id="rId357"/>
    <p:sldId id="605" r:id="rId358"/>
    <p:sldId id="606" r:id="rId359"/>
    <p:sldId id="607" r:id="rId360"/>
    <p:sldId id="608" r:id="rId361"/>
    <p:sldId id="609" r:id="rId362"/>
    <p:sldId id="610" r:id="rId363"/>
    <p:sldId id="611" r:id="rId364"/>
    <p:sldId id="612" r:id="rId365"/>
    <p:sldId id="613" r:id="rId366"/>
    <p:sldId id="614" r:id="rId367"/>
    <p:sldId id="615" r:id="rId368"/>
    <p:sldId id="616" r:id="rId369"/>
    <p:sldId id="617" r:id="rId370"/>
    <p:sldId id="618" r:id="rId371"/>
    <p:sldId id="619" r:id="rId372"/>
    <p:sldId id="620" r:id="rId373"/>
    <p:sldId id="621" r:id="rId374"/>
    <p:sldId id="622" r:id="rId375"/>
    <p:sldId id="623" r:id="rId376"/>
    <p:sldId id="624" r:id="rId377"/>
    <p:sldId id="625" r:id="rId378"/>
    <p:sldId id="626" r:id="rId379"/>
    <p:sldId id="627" r:id="rId380"/>
    <p:sldId id="628" r:id="rId381"/>
    <p:sldId id="629" r:id="rId382"/>
    <p:sldId id="630" r:id="rId383"/>
    <p:sldId id="631" r:id="rId384"/>
    <p:sldId id="632" r:id="rId385"/>
    <p:sldId id="633" r:id="rId386"/>
    <p:sldId id="634" r:id="rId387"/>
    <p:sldId id="635" r:id="rId388"/>
    <p:sldId id="636" r:id="rId389"/>
    <p:sldId id="637" r:id="rId390"/>
    <p:sldId id="638" r:id="rId391"/>
    <p:sldId id="639" r:id="rId392"/>
    <p:sldId id="640" r:id="rId393"/>
    <p:sldId id="641" r:id="rId394"/>
    <p:sldId id="642" r:id="rId395"/>
    <p:sldId id="643" r:id="rId396"/>
    <p:sldId id="644" r:id="rId397"/>
    <p:sldId id="645" r:id="rId398"/>
    <p:sldId id="646" r:id="rId399"/>
    <p:sldId id="647" r:id="rId400"/>
    <p:sldId id="648" r:id="rId401"/>
    <p:sldId id="649" r:id="rId402"/>
    <p:sldId id="650" r:id="rId403"/>
    <p:sldId id="651" r:id="rId404"/>
    <p:sldId id="652" r:id="rId405"/>
    <p:sldId id="653" r:id="rId406"/>
    <p:sldId id="654" r:id="rId407"/>
    <p:sldId id="655" r:id="rId408"/>
    <p:sldId id="656" r:id="rId409"/>
    <p:sldId id="657" r:id="rId410"/>
    <p:sldId id="658" r:id="rId411"/>
    <p:sldId id="659" r:id="rId412"/>
    <p:sldId id="660" r:id="rId413"/>
    <p:sldId id="661" r:id="rId414"/>
  </p:sldIdLst>
  <p:sldSz cy="10287000" cx="18288000"/>
  <p:notesSz cx="6858000" cy="9144000"/>
  <p:embeddedFontLst>
    <p:embeddedFont>
      <p:font typeface="Helvetica Neue"/>
      <p:regular r:id="rId415"/>
      <p:bold r:id="rId416"/>
      <p:italic r:id="rId417"/>
      <p:boldItalic r:id="rId4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未知"/>
  <p:cmAuthor clrIdx="1" id="1" initials="" lastIdx="1" name="匿名"/>
  <p:cmAuthor clrIdx="2" id="2" initials="" lastIdx="1" name="Ben Tristem"/>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3EF7AB0-046D-48B4-9C66-017B42E53A91}">
  <a:tblStyle styleId="{83EF7AB0-046D-48B4-9C66-017B42E53A9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90" Type="http://schemas.openxmlformats.org/officeDocument/2006/relationships/slide" Target="slides/slide182.xml"/><Relationship Id="rId194" Type="http://schemas.openxmlformats.org/officeDocument/2006/relationships/slide" Target="slides/slide186.xml"/><Relationship Id="rId193" Type="http://schemas.openxmlformats.org/officeDocument/2006/relationships/slide" Target="slides/slide185.xml"/><Relationship Id="rId192" Type="http://schemas.openxmlformats.org/officeDocument/2006/relationships/slide" Target="slides/slide184.xml"/><Relationship Id="rId191" Type="http://schemas.openxmlformats.org/officeDocument/2006/relationships/slide" Target="slides/slide183.xml"/><Relationship Id="rId187" Type="http://schemas.openxmlformats.org/officeDocument/2006/relationships/slide" Target="slides/slide179.xml"/><Relationship Id="rId186" Type="http://schemas.openxmlformats.org/officeDocument/2006/relationships/slide" Target="slides/slide178.xml"/><Relationship Id="rId185" Type="http://schemas.openxmlformats.org/officeDocument/2006/relationships/slide" Target="slides/slide177.xml"/><Relationship Id="rId184" Type="http://schemas.openxmlformats.org/officeDocument/2006/relationships/slide" Target="slides/slide176.xml"/><Relationship Id="rId189" Type="http://schemas.openxmlformats.org/officeDocument/2006/relationships/slide" Target="slides/slide181.xml"/><Relationship Id="rId188" Type="http://schemas.openxmlformats.org/officeDocument/2006/relationships/slide" Target="slides/slide180.xml"/><Relationship Id="rId183" Type="http://schemas.openxmlformats.org/officeDocument/2006/relationships/slide" Target="slides/slide175.xml"/><Relationship Id="rId182" Type="http://schemas.openxmlformats.org/officeDocument/2006/relationships/slide" Target="slides/slide174.xml"/><Relationship Id="rId181" Type="http://schemas.openxmlformats.org/officeDocument/2006/relationships/slide" Target="slides/slide173.xml"/><Relationship Id="rId180" Type="http://schemas.openxmlformats.org/officeDocument/2006/relationships/slide" Target="slides/slide172.xml"/><Relationship Id="rId176" Type="http://schemas.openxmlformats.org/officeDocument/2006/relationships/slide" Target="slides/slide168.xml"/><Relationship Id="rId297" Type="http://schemas.openxmlformats.org/officeDocument/2006/relationships/slide" Target="slides/slide289.xml"/><Relationship Id="rId175" Type="http://schemas.openxmlformats.org/officeDocument/2006/relationships/slide" Target="slides/slide167.xml"/><Relationship Id="rId296" Type="http://schemas.openxmlformats.org/officeDocument/2006/relationships/slide" Target="slides/slide288.xml"/><Relationship Id="rId174" Type="http://schemas.openxmlformats.org/officeDocument/2006/relationships/slide" Target="slides/slide166.xml"/><Relationship Id="rId295" Type="http://schemas.openxmlformats.org/officeDocument/2006/relationships/slide" Target="slides/slide287.xml"/><Relationship Id="rId173" Type="http://schemas.openxmlformats.org/officeDocument/2006/relationships/slide" Target="slides/slide165.xml"/><Relationship Id="rId294" Type="http://schemas.openxmlformats.org/officeDocument/2006/relationships/slide" Target="slides/slide286.xml"/><Relationship Id="rId179" Type="http://schemas.openxmlformats.org/officeDocument/2006/relationships/slide" Target="slides/slide171.xml"/><Relationship Id="rId178" Type="http://schemas.openxmlformats.org/officeDocument/2006/relationships/slide" Target="slides/slide170.xml"/><Relationship Id="rId299" Type="http://schemas.openxmlformats.org/officeDocument/2006/relationships/slide" Target="slides/slide291.xml"/><Relationship Id="rId177" Type="http://schemas.openxmlformats.org/officeDocument/2006/relationships/slide" Target="slides/slide169.xml"/><Relationship Id="rId298" Type="http://schemas.openxmlformats.org/officeDocument/2006/relationships/slide" Target="slides/slide290.xml"/><Relationship Id="rId198" Type="http://schemas.openxmlformats.org/officeDocument/2006/relationships/slide" Target="slides/slide190.xml"/><Relationship Id="rId197" Type="http://schemas.openxmlformats.org/officeDocument/2006/relationships/slide" Target="slides/slide189.xml"/><Relationship Id="rId196" Type="http://schemas.openxmlformats.org/officeDocument/2006/relationships/slide" Target="slides/slide188.xml"/><Relationship Id="rId195" Type="http://schemas.openxmlformats.org/officeDocument/2006/relationships/slide" Target="slides/slide187.xml"/><Relationship Id="rId199" Type="http://schemas.openxmlformats.org/officeDocument/2006/relationships/slide" Target="slides/slide191.xml"/><Relationship Id="rId150" Type="http://schemas.openxmlformats.org/officeDocument/2006/relationships/slide" Target="slides/slide142.xml"/><Relationship Id="rId271" Type="http://schemas.openxmlformats.org/officeDocument/2006/relationships/slide" Target="slides/slide263.xml"/><Relationship Id="rId392" Type="http://schemas.openxmlformats.org/officeDocument/2006/relationships/slide" Target="slides/slide384.xml"/><Relationship Id="rId270" Type="http://schemas.openxmlformats.org/officeDocument/2006/relationships/slide" Target="slides/slide262.xml"/><Relationship Id="rId391" Type="http://schemas.openxmlformats.org/officeDocument/2006/relationships/slide" Target="slides/slide383.xml"/><Relationship Id="rId390" Type="http://schemas.openxmlformats.org/officeDocument/2006/relationships/slide" Target="slides/slide382.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1.xml"/><Relationship Id="rId4" Type="http://schemas.openxmlformats.org/officeDocument/2006/relationships/commentAuthors" Target="commentAuthors.xml"/><Relationship Id="rId148" Type="http://schemas.openxmlformats.org/officeDocument/2006/relationships/slide" Target="slides/slide140.xml"/><Relationship Id="rId269" Type="http://schemas.openxmlformats.org/officeDocument/2006/relationships/slide" Target="slides/slide261.xml"/><Relationship Id="rId9" Type="http://schemas.openxmlformats.org/officeDocument/2006/relationships/slide" Target="slides/slide1.xml"/><Relationship Id="rId143" Type="http://schemas.openxmlformats.org/officeDocument/2006/relationships/slide" Target="slides/slide135.xml"/><Relationship Id="rId264" Type="http://schemas.openxmlformats.org/officeDocument/2006/relationships/slide" Target="slides/slide256.xml"/><Relationship Id="rId385" Type="http://schemas.openxmlformats.org/officeDocument/2006/relationships/slide" Target="slides/slide377.xml"/><Relationship Id="rId142" Type="http://schemas.openxmlformats.org/officeDocument/2006/relationships/slide" Target="slides/slide134.xml"/><Relationship Id="rId263" Type="http://schemas.openxmlformats.org/officeDocument/2006/relationships/slide" Target="slides/slide255.xml"/><Relationship Id="rId384" Type="http://schemas.openxmlformats.org/officeDocument/2006/relationships/slide" Target="slides/slide376.xml"/><Relationship Id="rId141" Type="http://schemas.openxmlformats.org/officeDocument/2006/relationships/slide" Target="slides/slide133.xml"/><Relationship Id="rId262" Type="http://schemas.openxmlformats.org/officeDocument/2006/relationships/slide" Target="slides/slide254.xml"/><Relationship Id="rId383" Type="http://schemas.openxmlformats.org/officeDocument/2006/relationships/slide" Target="slides/slide375.xml"/><Relationship Id="rId140" Type="http://schemas.openxmlformats.org/officeDocument/2006/relationships/slide" Target="slides/slide132.xml"/><Relationship Id="rId261" Type="http://schemas.openxmlformats.org/officeDocument/2006/relationships/slide" Target="slides/slide253.xml"/><Relationship Id="rId382" Type="http://schemas.openxmlformats.org/officeDocument/2006/relationships/slide" Target="slides/slide374.xml"/><Relationship Id="rId5" Type="http://schemas.openxmlformats.org/officeDocument/2006/relationships/slideMaster" Target="slideMasters/slideMaster1.xml"/><Relationship Id="rId147" Type="http://schemas.openxmlformats.org/officeDocument/2006/relationships/slide" Target="slides/slide139.xml"/><Relationship Id="rId268" Type="http://schemas.openxmlformats.org/officeDocument/2006/relationships/slide" Target="slides/slide260.xml"/><Relationship Id="rId389" Type="http://schemas.openxmlformats.org/officeDocument/2006/relationships/slide" Target="slides/slide381.xml"/><Relationship Id="rId6" Type="http://schemas.openxmlformats.org/officeDocument/2006/relationships/slideMaster" Target="slideMasters/slideMaster2.xml"/><Relationship Id="rId146" Type="http://schemas.openxmlformats.org/officeDocument/2006/relationships/slide" Target="slides/slide138.xml"/><Relationship Id="rId267" Type="http://schemas.openxmlformats.org/officeDocument/2006/relationships/slide" Target="slides/slide259.xml"/><Relationship Id="rId388" Type="http://schemas.openxmlformats.org/officeDocument/2006/relationships/slide" Target="slides/slide380.xml"/><Relationship Id="rId7" Type="http://schemas.openxmlformats.org/officeDocument/2006/relationships/slideMaster" Target="slideMasters/slideMaster3.xml"/><Relationship Id="rId145" Type="http://schemas.openxmlformats.org/officeDocument/2006/relationships/slide" Target="slides/slide137.xml"/><Relationship Id="rId266" Type="http://schemas.openxmlformats.org/officeDocument/2006/relationships/slide" Target="slides/slide258.xml"/><Relationship Id="rId387" Type="http://schemas.openxmlformats.org/officeDocument/2006/relationships/slide" Target="slides/slide379.xml"/><Relationship Id="rId8" Type="http://schemas.openxmlformats.org/officeDocument/2006/relationships/notesMaster" Target="notesMasters/notesMaster1.xml"/><Relationship Id="rId144" Type="http://schemas.openxmlformats.org/officeDocument/2006/relationships/slide" Target="slides/slide136.xml"/><Relationship Id="rId265" Type="http://schemas.openxmlformats.org/officeDocument/2006/relationships/slide" Target="slides/slide257.xml"/><Relationship Id="rId386" Type="http://schemas.openxmlformats.org/officeDocument/2006/relationships/slide" Target="slides/slide378.xml"/><Relationship Id="rId260" Type="http://schemas.openxmlformats.org/officeDocument/2006/relationships/slide" Target="slides/slide252.xml"/><Relationship Id="rId381" Type="http://schemas.openxmlformats.org/officeDocument/2006/relationships/slide" Target="slides/slide373.xml"/><Relationship Id="rId380" Type="http://schemas.openxmlformats.org/officeDocument/2006/relationships/slide" Target="slides/slide372.xml"/><Relationship Id="rId139" Type="http://schemas.openxmlformats.org/officeDocument/2006/relationships/slide" Target="slides/slide131.xml"/><Relationship Id="rId138" Type="http://schemas.openxmlformats.org/officeDocument/2006/relationships/slide" Target="slides/slide130.xml"/><Relationship Id="rId259" Type="http://schemas.openxmlformats.org/officeDocument/2006/relationships/slide" Target="slides/slide251.xml"/><Relationship Id="rId137" Type="http://schemas.openxmlformats.org/officeDocument/2006/relationships/slide" Target="slides/slide129.xml"/><Relationship Id="rId258" Type="http://schemas.openxmlformats.org/officeDocument/2006/relationships/slide" Target="slides/slide250.xml"/><Relationship Id="rId379" Type="http://schemas.openxmlformats.org/officeDocument/2006/relationships/slide" Target="slides/slide371.xml"/><Relationship Id="rId132" Type="http://schemas.openxmlformats.org/officeDocument/2006/relationships/slide" Target="slides/slide124.xml"/><Relationship Id="rId253" Type="http://schemas.openxmlformats.org/officeDocument/2006/relationships/slide" Target="slides/slide245.xml"/><Relationship Id="rId374" Type="http://schemas.openxmlformats.org/officeDocument/2006/relationships/slide" Target="slides/slide366.xml"/><Relationship Id="rId131" Type="http://schemas.openxmlformats.org/officeDocument/2006/relationships/slide" Target="slides/slide123.xml"/><Relationship Id="rId252" Type="http://schemas.openxmlformats.org/officeDocument/2006/relationships/slide" Target="slides/slide244.xml"/><Relationship Id="rId373" Type="http://schemas.openxmlformats.org/officeDocument/2006/relationships/slide" Target="slides/slide365.xml"/><Relationship Id="rId130" Type="http://schemas.openxmlformats.org/officeDocument/2006/relationships/slide" Target="slides/slide122.xml"/><Relationship Id="rId251" Type="http://schemas.openxmlformats.org/officeDocument/2006/relationships/slide" Target="slides/slide243.xml"/><Relationship Id="rId372" Type="http://schemas.openxmlformats.org/officeDocument/2006/relationships/slide" Target="slides/slide364.xml"/><Relationship Id="rId250" Type="http://schemas.openxmlformats.org/officeDocument/2006/relationships/slide" Target="slides/slide242.xml"/><Relationship Id="rId371" Type="http://schemas.openxmlformats.org/officeDocument/2006/relationships/slide" Target="slides/slide363.xml"/><Relationship Id="rId136" Type="http://schemas.openxmlformats.org/officeDocument/2006/relationships/slide" Target="slides/slide128.xml"/><Relationship Id="rId257" Type="http://schemas.openxmlformats.org/officeDocument/2006/relationships/slide" Target="slides/slide249.xml"/><Relationship Id="rId378" Type="http://schemas.openxmlformats.org/officeDocument/2006/relationships/slide" Target="slides/slide370.xml"/><Relationship Id="rId135" Type="http://schemas.openxmlformats.org/officeDocument/2006/relationships/slide" Target="slides/slide127.xml"/><Relationship Id="rId256" Type="http://schemas.openxmlformats.org/officeDocument/2006/relationships/slide" Target="slides/slide248.xml"/><Relationship Id="rId377" Type="http://schemas.openxmlformats.org/officeDocument/2006/relationships/slide" Target="slides/slide369.xml"/><Relationship Id="rId134" Type="http://schemas.openxmlformats.org/officeDocument/2006/relationships/slide" Target="slides/slide126.xml"/><Relationship Id="rId255" Type="http://schemas.openxmlformats.org/officeDocument/2006/relationships/slide" Target="slides/slide247.xml"/><Relationship Id="rId376" Type="http://schemas.openxmlformats.org/officeDocument/2006/relationships/slide" Target="slides/slide368.xml"/><Relationship Id="rId133" Type="http://schemas.openxmlformats.org/officeDocument/2006/relationships/slide" Target="slides/slide125.xml"/><Relationship Id="rId254" Type="http://schemas.openxmlformats.org/officeDocument/2006/relationships/slide" Target="slides/slide246.xml"/><Relationship Id="rId375" Type="http://schemas.openxmlformats.org/officeDocument/2006/relationships/slide" Target="slides/slide367.xml"/><Relationship Id="rId172" Type="http://schemas.openxmlformats.org/officeDocument/2006/relationships/slide" Target="slides/slide164.xml"/><Relationship Id="rId293" Type="http://schemas.openxmlformats.org/officeDocument/2006/relationships/slide" Target="slides/slide285.xml"/><Relationship Id="rId171" Type="http://schemas.openxmlformats.org/officeDocument/2006/relationships/slide" Target="slides/slide163.xml"/><Relationship Id="rId292" Type="http://schemas.openxmlformats.org/officeDocument/2006/relationships/slide" Target="slides/slide284.xml"/><Relationship Id="rId170" Type="http://schemas.openxmlformats.org/officeDocument/2006/relationships/slide" Target="slides/slide162.xml"/><Relationship Id="rId291" Type="http://schemas.openxmlformats.org/officeDocument/2006/relationships/slide" Target="slides/slide283.xml"/><Relationship Id="rId290" Type="http://schemas.openxmlformats.org/officeDocument/2006/relationships/slide" Target="slides/slide282.xml"/><Relationship Id="rId165" Type="http://schemas.openxmlformats.org/officeDocument/2006/relationships/slide" Target="slides/slide157.xml"/><Relationship Id="rId286" Type="http://schemas.openxmlformats.org/officeDocument/2006/relationships/slide" Target="slides/slide278.xml"/><Relationship Id="rId164" Type="http://schemas.openxmlformats.org/officeDocument/2006/relationships/slide" Target="slides/slide156.xml"/><Relationship Id="rId285" Type="http://schemas.openxmlformats.org/officeDocument/2006/relationships/slide" Target="slides/slide277.xml"/><Relationship Id="rId163" Type="http://schemas.openxmlformats.org/officeDocument/2006/relationships/slide" Target="slides/slide155.xml"/><Relationship Id="rId284" Type="http://schemas.openxmlformats.org/officeDocument/2006/relationships/slide" Target="slides/slide276.xml"/><Relationship Id="rId162" Type="http://schemas.openxmlformats.org/officeDocument/2006/relationships/slide" Target="slides/slide154.xml"/><Relationship Id="rId283" Type="http://schemas.openxmlformats.org/officeDocument/2006/relationships/slide" Target="slides/slide275.xml"/><Relationship Id="rId169" Type="http://schemas.openxmlformats.org/officeDocument/2006/relationships/slide" Target="slides/slide161.xml"/><Relationship Id="rId168" Type="http://schemas.openxmlformats.org/officeDocument/2006/relationships/slide" Target="slides/slide160.xml"/><Relationship Id="rId289" Type="http://schemas.openxmlformats.org/officeDocument/2006/relationships/slide" Target="slides/slide281.xml"/><Relationship Id="rId167" Type="http://schemas.openxmlformats.org/officeDocument/2006/relationships/slide" Target="slides/slide159.xml"/><Relationship Id="rId288" Type="http://schemas.openxmlformats.org/officeDocument/2006/relationships/slide" Target="slides/slide280.xml"/><Relationship Id="rId166" Type="http://schemas.openxmlformats.org/officeDocument/2006/relationships/slide" Target="slides/slide158.xml"/><Relationship Id="rId287" Type="http://schemas.openxmlformats.org/officeDocument/2006/relationships/slide" Target="slides/slide279.xml"/><Relationship Id="rId161" Type="http://schemas.openxmlformats.org/officeDocument/2006/relationships/slide" Target="slides/slide153.xml"/><Relationship Id="rId282" Type="http://schemas.openxmlformats.org/officeDocument/2006/relationships/slide" Target="slides/slide274.xml"/><Relationship Id="rId160" Type="http://schemas.openxmlformats.org/officeDocument/2006/relationships/slide" Target="slides/slide152.xml"/><Relationship Id="rId281" Type="http://schemas.openxmlformats.org/officeDocument/2006/relationships/slide" Target="slides/slide273.xml"/><Relationship Id="rId280" Type="http://schemas.openxmlformats.org/officeDocument/2006/relationships/slide" Target="slides/slide272.xml"/><Relationship Id="rId159" Type="http://schemas.openxmlformats.org/officeDocument/2006/relationships/slide" Target="slides/slide151.xml"/><Relationship Id="rId154" Type="http://schemas.openxmlformats.org/officeDocument/2006/relationships/slide" Target="slides/slide146.xml"/><Relationship Id="rId275" Type="http://schemas.openxmlformats.org/officeDocument/2006/relationships/slide" Target="slides/slide267.xml"/><Relationship Id="rId396" Type="http://schemas.openxmlformats.org/officeDocument/2006/relationships/slide" Target="slides/slide388.xml"/><Relationship Id="rId153" Type="http://schemas.openxmlformats.org/officeDocument/2006/relationships/slide" Target="slides/slide145.xml"/><Relationship Id="rId274" Type="http://schemas.openxmlformats.org/officeDocument/2006/relationships/slide" Target="slides/slide266.xml"/><Relationship Id="rId395" Type="http://schemas.openxmlformats.org/officeDocument/2006/relationships/slide" Target="slides/slide387.xml"/><Relationship Id="rId152" Type="http://schemas.openxmlformats.org/officeDocument/2006/relationships/slide" Target="slides/slide144.xml"/><Relationship Id="rId273" Type="http://schemas.openxmlformats.org/officeDocument/2006/relationships/slide" Target="slides/slide265.xml"/><Relationship Id="rId394" Type="http://schemas.openxmlformats.org/officeDocument/2006/relationships/slide" Target="slides/slide386.xml"/><Relationship Id="rId151" Type="http://schemas.openxmlformats.org/officeDocument/2006/relationships/slide" Target="slides/slide143.xml"/><Relationship Id="rId272" Type="http://schemas.openxmlformats.org/officeDocument/2006/relationships/slide" Target="slides/slide264.xml"/><Relationship Id="rId393" Type="http://schemas.openxmlformats.org/officeDocument/2006/relationships/slide" Target="slides/slide385.xml"/><Relationship Id="rId158" Type="http://schemas.openxmlformats.org/officeDocument/2006/relationships/slide" Target="slides/slide150.xml"/><Relationship Id="rId279" Type="http://schemas.openxmlformats.org/officeDocument/2006/relationships/slide" Target="slides/slide271.xml"/><Relationship Id="rId157" Type="http://schemas.openxmlformats.org/officeDocument/2006/relationships/slide" Target="slides/slide149.xml"/><Relationship Id="rId278" Type="http://schemas.openxmlformats.org/officeDocument/2006/relationships/slide" Target="slides/slide270.xml"/><Relationship Id="rId399" Type="http://schemas.openxmlformats.org/officeDocument/2006/relationships/slide" Target="slides/slide391.xml"/><Relationship Id="rId156" Type="http://schemas.openxmlformats.org/officeDocument/2006/relationships/slide" Target="slides/slide148.xml"/><Relationship Id="rId277" Type="http://schemas.openxmlformats.org/officeDocument/2006/relationships/slide" Target="slides/slide269.xml"/><Relationship Id="rId398" Type="http://schemas.openxmlformats.org/officeDocument/2006/relationships/slide" Target="slides/slide390.xml"/><Relationship Id="rId155" Type="http://schemas.openxmlformats.org/officeDocument/2006/relationships/slide" Target="slides/slide147.xml"/><Relationship Id="rId276" Type="http://schemas.openxmlformats.org/officeDocument/2006/relationships/slide" Target="slides/slide268.xml"/><Relationship Id="rId397" Type="http://schemas.openxmlformats.org/officeDocument/2006/relationships/slide" Target="slides/slide389.xml"/><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409" Type="http://schemas.openxmlformats.org/officeDocument/2006/relationships/slide" Target="slides/slide401.xml"/><Relationship Id="rId404" Type="http://schemas.openxmlformats.org/officeDocument/2006/relationships/slide" Target="slides/slide396.xml"/><Relationship Id="rId403" Type="http://schemas.openxmlformats.org/officeDocument/2006/relationships/slide" Target="slides/slide395.xml"/><Relationship Id="rId402" Type="http://schemas.openxmlformats.org/officeDocument/2006/relationships/slide" Target="slides/slide394.xml"/><Relationship Id="rId401" Type="http://schemas.openxmlformats.org/officeDocument/2006/relationships/slide" Target="slides/slide393.xml"/><Relationship Id="rId408" Type="http://schemas.openxmlformats.org/officeDocument/2006/relationships/slide" Target="slides/slide400.xml"/><Relationship Id="rId407" Type="http://schemas.openxmlformats.org/officeDocument/2006/relationships/slide" Target="slides/slide399.xml"/><Relationship Id="rId406" Type="http://schemas.openxmlformats.org/officeDocument/2006/relationships/slide" Target="slides/slide398.xml"/><Relationship Id="rId405" Type="http://schemas.openxmlformats.org/officeDocument/2006/relationships/slide" Target="slides/slide397.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400" Type="http://schemas.openxmlformats.org/officeDocument/2006/relationships/slide" Target="slides/slide392.xml"/><Relationship Id="rId29" Type="http://schemas.openxmlformats.org/officeDocument/2006/relationships/slide" Target="slides/slide2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 Id="rId84" Type="http://schemas.openxmlformats.org/officeDocument/2006/relationships/slide" Target="slides/slide76.xml"/><Relationship Id="rId83" Type="http://schemas.openxmlformats.org/officeDocument/2006/relationships/slide" Target="slides/slide75.xml"/><Relationship Id="rId86" Type="http://schemas.openxmlformats.org/officeDocument/2006/relationships/slide" Target="slides/slide78.xml"/><Relationship Id="rId85" Type="http://schemas.openxmlformats.org/officeDocument/2006/relationships/slide" Target="slides/slide77.xml"/><Relationship Id="rId88" Type="http://schemas.openxmlformats.org/officeDocument/2006/relationships/slide" Target="slides/slide80.xml"/><Relationship Id="rId87" Type="http://schemas.openxmlformats.org/officeDocument/2006/relationships/slide" Target="slides/slide79.xml"/><Relationship Id="rId89" Type="http://schemas.openxmlformats.org/officeDocument/2006/relationships/slide" Target="slides/slide81.xml"/><Relationship Id="rId80" Type="http://schemas.openxmlformats.org/officeDocument/2006/relationships/slide" Target="slides/slide72.xml"/><Relationship Id="rId82" Type="http://schemas.openxmlformats.org/officeDocument/2006/relationships/slide" Target="slides/slide74.xml"/><Relationship Id="rId81" Type="http://schemas.openxmlformats.org/officeDocument/2006/relationships/slide" Target="slides/slide73.xml"/><Relationship Id="rId73" Type="http://schemas.openxmlformats.org/officeDocument/2006/relationships/slide" Target="slides/slide65.xml"/><Relationship Id="rId72" Type="http://schemas.openxmlformats.org/officeDocument/2006/relationships/slide" Target="slides/slide64.xml"/><Relationship Id="rId75" Type="http://schemas.openxmlformats.org/officeDocument/2006/relationships/slide" Target="slides/slide67.xml"/><Relationship Id="rId74" Type="http://schemas.openxmlformats.org/officeDocument/2006/relationships/slide" Target="slides/slide66.xml"/><Relationship Id="rId77" Type="http://schemas.openxmlformats.org/officeDocument/2006/relationships/slide" Target="slides/slide69.xml"/><Relationship Id="rId76" Type="http://schemas.openxmlformats.org/officeDocument/2006/relationships/slide" Target="slides/slide68.xml"/><Relationship Id="rId79" Type="http://schemas.openxmlformats.org/officeDocument/2006/relationships/slide" Target="slides/slide71.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62" Type="http://schemas.openxmlformats.org/officeDocument/2006/relationships/slide" Target="slides/slide54.xml"/><Relationship Id="rId61" Type="http://schemas.openxmlformats.org/officeDocument/2006/relationships/slide" Target="slides/slide53.xml"/><Relationship Id="rId64" Type="http://schemas.openxmlformats.org/officeDocument/2006/relationships/slide" Target="slides/slide56.xml"/><Relationship Id="rId63" Type="http://schemas.openxmlformats.org/officeDocument/2006/relationships/slide" Target="slides/slide55.xml"/><Relationship Id="rId66" Type="http://schemas.openxmlformats.org/officeDocument/2006/relationships/slide" Target="slides/slide58.xml"/><Relationship Id="rId65" Type="http://schemas.openxmlformats.org/officeDocument/2006/relationships/slide" Target="slides/slide57.xml"/><Relationship Id="rId68" Type="http://schemas.openxmlformats.org/officeDocument/2006/relationships/slide" Target="slides/slide60.xml"/><Relationship Id="rId67" Type="http://schemas.openxmlformats.org/officeDocument/2006/relationships/slide" Target="slides/slide59.xml"/><Relationship Id="rId60" Type="http://schemas.openxmlformats.org/officeDocument/2006/relationships/slide" Target="slides/slide52.xml"/><Relationship Id="rId69" Type="http://schemas.openxmlformats.org/officeDocument/2006/relationships/slide" Target="slides/slide6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55" Type="http://schemas.openxmlformats.org/officeDocument/2006/relationships/slide" Target="slides/slide47.xml"/><Relationship Id="rId54" Type="http://schemas.openxmlformats.org/officeDocument/2006/relationships/slide" Target="slides/slide46.xml"/><Relationship Id="rId57" Type="http://schemas.openxmlformats.org/officeDocument/2006/relationships/slide" Target="slides/slide49.xml"/><Relationship Id="rId56" Type="http://schemas.openxmlformats.org/officeDocument/2006/relationships/slide" Target="slides/slide48.xml"/><Relationship Id="rId59" Type="http://schemas.openxmlformats.org/officeDocument/2006/relationships/slide" Target="slides/slide51.xml"/><Relationship Id="rId58" Type="http://schemas.openxmlformats.org/officeDocument/2006/relationships/slide" Target="slides/slide50.xml"/><Relationship Id="rId107" Type="http://schemas.openxmlformats.org/officeDocument/2006/relationships/slide" Target="slides/slide99.xml"/><Relationship Id="rId228" Type="http://schemas.openxmlformats.org/officeDocument/2006/relationships/slide" Target="slides/slide220.xml"/><Relationship Id="rId349" Type="http://schemas.openxmlformats.org/officeDocument/2006/relationships/slide" Target="slides/slide341.xml"/><Relationship Id="rId106" Type="http://schemas.openxmlformats.org/officeDocument/2006/relationships/slide" Target="slides/slide98.xml"/><Relationship Id="rId227" Type="http://schemas.openxmlformats.org/officeDocument/2006/relationships/slide" Target="slides/slide219.xml"/><Relationship Id="rId348" Type="http://schemas.openxmlformats.org/officeDocument/2006/relationships/slide" Target="slides/slide340.xml"/><Relationship Id="rId105" Type="http://schemas.openxmlformats.org/officeDocument/2006/relationships/slide" Target="slides/slide97.xml"/><Relationship Id="rId226" Type="http://schemas.openxmlformats.org/officeDocument/2006/relationships/slide" Target="slides/slide218.xml"/><Relationship Id="rId347" Type="http://schemas.openxmlformats.org/officeDocument/2006/relationships/slide" Target="slides/slide339.xml"/><Relationship Id="rId104" Type="http://schemas.openxmlformats.org/officeDocument/2006/relationships/slide" Target="slides/slide96.xml"/><Relationship Id="rId225" Type="http://schemas.openxmlformats.org/officeDocument/2006/relationships/slide" Target="slides/slide217.xml"/><Relationship Id="rId346" Type="http://schemas.openxmlformats.org/officeDocument/2006/relationships/slide" Target="slides/slide338.xml"/><Relationship Id="rId109" Type="http://schemas.openxmlformats.org/officeDocument/2006/relationships/slide" Target="slides/slide101.xml"/><Relationship Id="rId108" Type="http://schemas.openxmlformats.org/officeDocument/2006/relationships/slide" Target="slides/slide100.xml"/><Relationship Id="rId229" Type="http://schemas.openxmlformats.org/officeDocument/2006/relationships/slide" Target="slides/slide221.xml"/><Relationship Id="rId220" Type="http://schemas.openxmlformats.org/officeDocument/2006/relationships/slide" Target="slides/slide212.xml"/><Relationship Id="rId341" Type="http://schemas.openxmlformats.org/officeDocument/2006/relationships/slide" Target="slides/slide333.xml"/><Relationship Id="rId340" Type="http://schemas.openxmlformats.org/officeDocument/2006/relationships/slide" Target="slides/slide332.xml"/><Relationship Id="rId103" Type="http://schemas.openxmlformats.org/officeDocument/2006/relationships/slide" Target="slides/slide95.xml"/><Relationship Id="rId224" Type="http://schemas.openxmlformats.org/officeDocument/2006/relationships/slide" Target="slides/slide216.xml"/><Relationship Id="rId345" Type="http://schemas.openxmlformats.org/officeDocument/2006/relationships/slide" Target="slides/slide337.xml"/><Relationship Id="rId102" Type="http://schemas.openxmlformats.org/officeDocument/2006/relationships/slide" Target="slides/slide94.xml"/><Relationship Id="rId223" Type="http://schemas.openxmlformats.org/officeDocument/2006/relationships/slide" Target="slides/slide215.xml"/><Relationship Id="rId344" Type="http://schemas.openxmlformats.org/officeDocument/2006/relationships/slide" Target="slides/slide336.xml"/><Relationship Id="rId101" Type="http://schemas.openxmlformats.org/officeDocument/2006/relationships/slide" Target="slides/slide93.xml"/><Relationship Id="rId222" Type="http://schemas.openxmlformats.org/officeDocument/2006/relationships/slide" Target="slides/slide214.xml"/><Relationship Id="rId343" Type="http://schemas.openxmlformats.org/officeDocument/2006/relationships/slide" Target="slides/slide335.xml"/><Relationship Id="rId100" Type="http://schemas.openxmlformats.org/officeDocument/2006/relationships/slide" Target="slides/slide92.xml"/><Relationship Id="rId221" Type="http://schemas.openxmlformats.org/officeDocument/2006/relationships/slide" Target="slides/slide213.xml"/><Relationship Id="rId342" Type="http://schemas.openxmlformats.org/officeDocument/2006/relationships/slide" Target="slides/slide334.xml"/><Relationship Id="rId217" Type="http://schemas.openxmlformats.org/officeDocument/2006/relationships/slide" Target="slides/slide209.xml"/><Relationship Id="rId338" Type="http://schemas.openxmlformats.org/officeDocument/2006/relationships/slide" Target="slides/slide330.xml"/><Relationship Id="rId216" Type="http://schemas.openxmlformats.org/officeDocument/2006/relationships/slide" Target="slides/slide208.xml"/><Relationship Id="rId337" Type="http://schemas.openxmlformats.org/officeDocument/2006/relationships/slide" Target="slides/slide329.xml"/><Relationship Id="rId215" Type="http://schemas.openxmlformats.org/officeDocument/2006/relationships/slide" Target="slides/slide207.xml"/><Relationship Id="rId336" Type="http://schemas.openxmlformats.org/officeDocument/2006/relationships/slide" Target="slides/slide328.xml"/><Relationship Id="rId214" Type="http://schemas.openxmlformats.org/officeDocument/2006/relationships/slide" Target="slides/slide206.xml"/><Relationship Id="rId335" Type="http://schemas.openxmlformats.org/officeDocument/2006/relationships/slide" Target="slides/slide327.xml"/><Relationship Id="rId219" Type="http://schemas.openxmlformats.org/officeDocument/2006/relationships/slide" Target="slides/slide211.xml"/><Relationship Id="rId218" Type="http://schemas.openxmlformats.org/officeDocument/2006/relationships/slide" Target="slides/slide210.xml"/><Relationship Id="rId339" Type="http://schemas.openxmlformats.org/officeDocument/2006/relationships/slide" Target="slides/slide331.xml"/><Relationship Id="rId330" Type="http://schemas.openxmlformats.org/officeDocument/2006/relationships/slide" Target="slides/slide322.xml"/><Relationship Id="rId213" Type="http://schemas.openxmlformats.org/officeDocument/2006/relationships/slide" Target="slides/slide205.xml"/><Relationship Id="rId334" Type="http://schemas.openxmlformats.org/officeDocument/2006/relationships/slide" Target="slides/slide326.xml"/><Relationship Id="rId212" Type="http://schemas.openxmlformats.org/officeDocument/2006/relationships/slide" Target="slides/slide204.xml"/><Relationship Id="rId333" Type="http://schemas.openxmlformats.org/officeDocument/2006/relationships/slide" Target="slides/slide325.xml"/><Relationship Id="rId211" Type="http://schemas.openxmlformats.org/officeDocument/2006/relationships/slide" Target="slides/slide203.xml"/><Relationship Id="rId332" Type="http://schemas.openxmlformats.org/officeDocument/2006/relationships/slide" Target="slides/slide324.xml"/><Relationship Id="rId210" Type="http://schemas.openxmlformats.org/officeDocument/2006/relationships/slide" Target="slides/slide202.xml"/><Relationship Id="rId331" Type="http://schemas.openxmlformats.org/officeDocument/2006/relationships/slide" Target="slides/slide323.xml"/><Relationship Id="rId370" Type="http://schemas.openxmlformats.org/officeDocument/2006/relationships/slide" Target="slides/slide362.xml"/><Relationship Id="rId129" Type="http://schemas.openxmlformats.org/officeDocument/2006/relationships/slide" Target="slides/slide121.xml"/><Relationship Id="rId128" Type="http://schemas.openxmlformats.org/officeDocument/2006/relationships/slide" Target="slides/slide120.xml"/><Relationship Id="rId249" Type="http://schemas.openxmlformats.org/officeDocument/2006/relationships/slide" Target="slides/slide241.xml"/><Relationship Id="rId127" Type="http://schemas.openxmlformats.org/officeDocument/2006/relationships/slide" Target="slides/slide119.xml"/><Relationship Id="rId248" Type="http://schemas.openxmlformats.org/officeDocument/2006/relationships/slide" Target="slides/slide240.xml"/><Relationship Id="rId369" Type="http://schemas.openxmlformats.org/officeDocument/2006/relationships/slide" Target="slides/slide361.xml"/><Relationship Id="rId126" Type="http://schemas.openxmlformats.org/officeDocument/2006/relationships/slide" Target="slides/slide118.xml"/><Relationship Id="rId247" Type="http://schemas.openxmlformats.org/officeDocument/2006/relationships/slide" Target="slides/slide239.xml"/><Relationship Id="rId368" Type="http://schemas.openxmlformats.org/officeDocument/2006/relationships/slide" Target="slides/slide360.xml"/><Relationship Id="rId121" Type="http://schemas.openxmlformats.org/officeDocument/2006/relationships/slide" Target="slides/slide113.xml"/><Relationship Id="rId242" Type="http://schemas.openxmlformats.org/officeDocument/2006/relationships/slide" Target="slides/slide234.xml"/><Relationship Id="rId363" Type="http://schemas.openxmlformats.org/officeDocument/2006/relationships/slide" Target="slides/slide355.xml"/><Relationship Id="rId120" Type="http://schemas.openxmlformats.org/officeDocument/2006/relationships/slide" Target="slides/slide112.xml"/><Relationship Id="rId241" Type="http://schemas.openxmlformats.org/officeDocument/2006/relationships/slide" Target="slides/slide233.xml"/><Relationship Id="rId362" Type="http://schemas.openxmlformats.org/officeDocument/2006/relationships/slide" Target="slides/slide354.xml"/><Relationship Id="rId240" Type="http://schemas.openxmlformats.org/officeDocument/2006/relationships/slide" Target="slides/slide232.xml"/><Relationship Id="rId361" Type="http://schemas.openxmlformats.org/officeDocument/2006/relationships/slide" Target="slides/slide353.xml"/><Relationship Id="rId360" Type="http://schemas.openxmlformats.org/officeDocument/2006/relationships/slide" Target="slides/slide352.xml"/><Relationship Id="rId125" Type="http://schemas.openxmlformats.org/officeDocument/2006/relationships/slide" Target="slides/slide117.xml"/><Relationship Id="rId246" Type="http://schemas.openxmlformats.org/officeDocument/2006/relationships/slide" Target="slides/slide238.xml"/><Relationship Id="rId367" Type="http://schemas.openxmlformats.org/officeDocument/2006/relationships/slide" Target="slides/slide359.xml"/><Relationship Id="rId124" Type="http://schemas.openxmlformats.org/officeDocument/2006/relationships/slide" Target="slides/slide116.xml"/><Relationship Id="rId245" Type="http://schemas.openxmlformats.org/officeDocument/2006/relationships/slide" Target="slides/slide237.xml"/><Relationship Id="rId366" Type="http://schemas.openxmlformats.org/officeDocument/2006/relationships/slide" Target="slides/slide358.xml"/><Relationship Id="rId123" Type="http://schemas.openxmlformats.org/officeDocument/2006/relationships/slide" Target="slides/slide115.xml"/><Relationship Id="rId244" Type="http://schemas.openxmlformats.org/officeDocument/2006/relationships/slide" Target="slides/slide236.xml"/><Relationship Id="rId365" Type="http://schemas.openxmlformats.org/officeDocument/2006/relationships/slide" Target="slides/slide357.xml"/><Relationship Id="rId122" Type="http://schemas.openxmlformats.org/officeDocument/2006/relationships/slide" Target="slides/slide114.xml"/><Relationship Id="rId243" Type="http://schemas.openxmlformats.org/officeDocument/2006/relationships/slide" Target="slides/slide235.xml"/><Relationship Id="rId364" Type="http://schemas.openxmlformats.org/officeDocument/2006/relationships/slide" Target="slides/slide356.xml"/><Relationship Id="rId95" Type="http://schemas.openxmlformats.org/officeDocument/2006/relationships/slide" Target="slides/slide87.xml"/><Relationship Id="rId94" Type="http://schemas.openxmlformats.org/officeDocument/2006/relationships/slide" Target="slides/slide86.xml"/><Relationship Id="rId97" Type="http://schemas.openxmlformats.org/officeDocument/2006/relationships/slide" Target="slides/slide89.xml"/><Relationship Id="rId96" Type="http://schemas.openxmlformats.org/officeDocument/2006/relationships/slide" Target="slides/slide88.xml"/><Relationship Id="rId99" Type="http://schemas.openxmlformats.org/officeDocument/2006/relationships/slide" Target="slides/slide91.xml"/><Relationship Id="rId98" Type="http://schemas.openxmlformats.org/officeDocument/2006/relationships/slide" Target="slides/slide90.xml"/><Relationship Id="rId91" Type="http://schemas.openxmlformats.org/officeDocument/2006/relationships/slide" Target="slides/slide83.xml"/><Relationship Id="rId90" Type="http://schemas.openxmlformats.org/officeDocument/2006/relationships/slide" Target="slides/slide82.xml"/><Relationship Id="rId93" Type="http://schemas.openxmlformats.org/officeDocument/2006/relationships/slide" Target="slides/slide85.xml"/><Relationship Id="rId92" Type="http://schemas.openxmlformats.org/officeDocument/2006/relationships/slide" Target="slides/slide84.xml"/><Relationship Id="rId118" Type="http://schemas.openxmlformats.org/officeDocument/2006/relationships/slide" Target="slides/slide110.xml"/><Relationship Id="rId239" Type="http://schemas.openxmlformats.org/officeDocument/2006/relationships/slide" Target="slides/slide231.xml"/><Relationship Id="rId117" Type="http://schemas.openxmlformats.org/officeDocument/2006/relationships/slide" Target="slides/slide109.xml"/><Relationship Id="rId238" Type="http://schemas.openxmlformats.org/officeDocument/2006/relationships/slide" Target="slides/slide230.xml"/><Relationship Id="rId359" Type="http://schemas.openxmlformats.org/officeDocument/2006/relationships/slide" Target="slides/slide351.xml"/><Relationship Id="rId116" Type="http://schemas.openxmlformats.org/officeDocument/2006/relationships/slide" Target="slides/slide108.xml"/><Relationship Id="rId237" Type="http://schemas.openxmlformats.org/officeDocument/2006/relationships/slide" Target="slides/slide229.xml"/><Relationship Id="rId358" Type="http://schemas.openxmlformats.org/officeDocument/2006/relationships/slide" Target="slides/slide350.xml"/><Relationship Id="rId115" Type="http://schemas.openxmlformats.org/officeDocument/2006/relationships/slide" Target="slides/slide107.xml"/><Relationship Id="rId236" Type="http://schemas.openxmlformats.org/officeDocument/2006/relationships/slide" Target="slides/slide228.xml"/><Relationship Id="rId357" Type="http://schemas.openxmlformats.org/officeDocument/2006/relationships/slide" Target="slides/slide349.xml"/><Relationship Id="rId119" Type="http://schemas.openxmlformats.org/officeDocument/2006/relationships/slide" Target="slides/slide111.xml"/><Relationship Id="rId110" Type="http://schemas.openxmlformats.org/officeDocument/2006/relationships/slide" Target="slides/slide102.xml"/><Relationship Id="rId231" Type="http://schemas.openxmlformats.org/officeDocument/2006/relationships/slide" Target="slides/slide223.xml"/><Relationship Id="rId352" Type="http://schemas.openxmlformats.org/officeDocument/2006/relationships/slide" Target="slides/slide344.xml"/><Relationship Id="rId230" Type="http://schemas.openxmlformats.org/officeDocument/2006/relationships/slide" Target="slides/slide222.xml"/><Relationship Id="rId351" Type="http://schemas.openxmlformats.org/officeDocument/2006/relationships/slide" Target="slides/slide343.xml"/><Relationship Id="rId350" Type="http://schemas.openxmlformats.org/officeDocument/2006/relationships/slide" Target="slides/slide342.xml"/><Relationship Id="rId114" Type="http://schemas.openxmlformats.org/officeDocument/2006/relationships/slide" Target="slides/slide106.xml"/><Relationship Id="rId235" Type="http://schemas.openxmlformats.org/officeDocument/2006/relationships/slide" Target="slides/slide227.xml"/><Relationship Id="rId356" Type="http://schemas.openxmlformats.org/officeDocument/2006/relationships/slide" Target="slides/slide348.xml"/><Relationship Id="rId113" Type="http://schemas.openxmlformats.org/officeDocument/2006/relationships/slide" Target="slides/slide105.xml"/><Relationship Id="rId234" Type="http://schemas.openxmlformats.org/officeDocument/2006/relationships/slide" Target="slides/slide226.xml"/><Relationship Id="rId355" Type="http://schemas.openxmlformats.org/officeDocument/2006/relationships/slide" Target="slides/slide347.xml"/><Relationship Id="rId112" Type="http://schemas.openxmlformats.org/officeDocument/2006/relationships/slide" Target="slides/slide104.xml"/><Relationship Id="rId233" Type="http://schemas.openxmlformats.org/officeDocument/2006/relationships/slide" Target="slides/slide225.xml"/><Relationship Id="rId354" Type="http://schemas.openxmlformats.org/officeDocument/2006/relationships/slide" Target="slides/slide346.xml"/><Relationship Id="rId111" Type="http://schemas.openxmlformats.org/officeDocument/2006/relationships/slide" Target="slides/slide103.xml"/><Relationship Id="rId232" Type="http://schemas.openxmlformats.org/officeDocument/2006/relationships/slide" Target="slides/slide224.xml"/><Relationship Id="rId353" Type="http://schemas.openxmlformats.org/officeDocument/2006/relationships/slide" Target="slides/slide345.xml"/><Relationship Id="rId305" Type="http://schemas.openxmlformats.org/officeDocument/2006/relationships/slide" Target="slides/slide297.xml"/><Relationship Id="rId304" Type="http://schemas.openxmlformats.org/officeDocument/2006/relationships/slide" Target="slides/slide296.xml"/><Relationship Id="rId303" Type="http://schemas.openxmlformats.org/officeDocument/2006/relationships/slide" Target="slides/slide295.xml"/><Relationship Id="rId302" Type="http://schemas.openxmlformats.org/officeDocument/2006/relationships/slide" Target="slides/slide294.xml"/><Relationship Id="rId309" Type="http://schemas.openxmlformats.org/officeDocument/2006/relationships/slide" Target="slides/slide301.xml"/><Relationship Id="rId308" Type="http://schemas.openxmlformats.org/officeDocument/2006/relationships/slide" Target="slides/slide300.xml"/><Relationship Id="rId307" Type="http://schemas.openxmlformats.org/officeDocument/2006/relationships/slide" Target="slides/slide299.xml"/><Relationship Id="rId306" Type="http://schemas.openxmlformats.org/officeDocument/2006/relationships/slide" Target="slides/slide298.xml"/><Relationship Id="rId301" Type="http://schemas.openxmlformats.org/officeDocument/2006/relationships/slide" Target="slides/slide293.xml"/><Relationship Id="rId300" Type="http://schemas.openxmlformats.org/officeDocument/2006/relationships/slide" Target="slides/slide292.xml"/><Relationship Id="rId415" Type="http://schemas.openxmlformats.org/officeDocument/2006/relationships/font" Target="fonts/HelveticaNeue-regular.fntdata"/><Relationship Id="rId414" Type="http://schemas.openxmlformats.org/officeDocument/2006/relationships/slide" Target="slides/slide406.xml"/><Relationship Id="rId413" Type="http://schemas.openxmlformats.org/officeDocument/2006/relationships/slide" Target="slides/slide405.xml"/><Relationship Id="rId412" Type="http://schemas.openxmlformats.org/officeDocument/2006/relationships/slide" Target="slides/slide404.xml"/><Relationship Id="rId418" Type="http://schemas.openxmlformats.org/officeDocument/2006/relationships/font" Target="fonts/HelveticaNeue-boldItalic.fntdata"/><Relationship Id="rId417" Type="http://schemas.openxmlformats.org/officeDocument/2006/relationships/font" Target="fonts/HelveticaNeue-italic.fntdata"/><Relationship Id="rId416" Type="http://schemas.openxmlformats.org/officeDocument/2006/relationships/font" Target="fonts/HelveticaNeue-bold.fntdata"/><Relationship Id="rId411" Type="http://schemas.openxmlformats.org/officeDocument/2006/relationships/slide" Target="slides/slide403.xml"/><Relationship Id="rId410" Type="http://schemas.openxmlformats.org/officeDocument/2006/relationships/slide" Target="slides/slide402.xml"/><Relationship Id="rId206" Type="http://schemas.openxmlformats.org/officeDocument/2006/relationships/slide" Target="slides/slide198.xml"/><Relationship Id="rId327" Type="http://schemas.openxmlformats.org/officeDocument/2006/relationships/slide" Target="slides/slide319.xml"/><Relationship Id="rId205" Type="http://schemas.openxmlformats.org/officeDocument/2006/relationships/slide" Target="slides/slide197.xml"/><Relationship Id="rId326" Type="http://schemas.openxmlformats.org/officeDocument/2006/relationships/slide" Target="slides/slide318.xml"/><Relationship Id="rId204" Type="http://schemas.openxmlformats.org/officeDocument/2006/relationships/slide" Target="slides/slide196.xml"/><Relationship Id="rId325" Type="http://schemas.openxmlformats.org/officeDocument/2006/relationships/slide" Target="slides/slide317.xml"/><Relationship Id="rId203" Type="http://schemas.openxmlformats.org/officeDocument/2006/relationships/slide" Target="slides/slide195.xml"/><Relationship Id="rId324" Type="http://schemas.openxmlformats.org/officeDocument/2006/relationships/slide" Target="slides/slide316.xml"/><Relationship Id="rId209" Type="http://schemas.openxmlformats.org/officeDocument/2006/relationships/slide" Target="slides/slide201.xml"/><Relationship Id="rId208" Type="http://schemas.openxmlformats.org/officeDocument/2006/relationships/slide" Target="slides/slide200.xml"/><Relationship Id="rId329" Type="http://schemas.openxmlformats.org/officeDocument/2006/relationships/slide" Target="slides/slide321.xml"/><Relationship Id="rId207" Type="http://schemas.openxmlformats.org/officeDocument/2006/relationships/slide" Target="slides/slide199.xml"/><Relationship Id="rId328" Type="http://schemas.openxmlformats.org/officeDocument/2006/relationships/slide" Target="slides/slide320.xml"/><Relationship Id="rId202" Type="http://schemas.openxmlformats.org/officeDocument/2006/relationships/slide" Target="slides/slide194.xml"/><Relationship Id="rId323" Type="http://schemas.openxmlformats.org/officeDocument/2006/relationships/slide" Target="slides/slide315.xml"/><Relationship Id="rId201" Type="http://schemas.openxmlformats.org/officeDocument/2006/relationships/slide" Target="slides/slide193.xml"/><Relationship Id="rId322" Type="http://schemas.openxmlformats.org/officeDocument/2006/relationships/slide" Target="slides/slide314.xml"/><Relationship Id="rId200" Type="http://schemas.openxmlformats.org/officeDocument/2006/relationships/slide" Target="slides/slide192.xml"/><Relationship Id="rId321" Type="http://schemas.openxmlformats.org/officeDocument/2006/relationships/slide" Target="slides/slide313.xml"/><Relationship Id="rId320" Type="http://schemas.openxmlformats.org/officeDocument/2006/relationships/slide" Target="slides/slide312.xml"/><Relationship Id="rId316" Type="http://schemas.openxmlformats.org/officeDocument/2006/relationships/slide" Target="slides/slide308.xml"/><Relationship Id="rId315" Type="http://schemas.openxmlformats.org/officeDocument/2006/relationships/slide" Target="slides/slide307.xml"/><Relationship Id="rId314" Type="http://schemas.openxmlformats.org/officeDocument/2006/relationships/slide" Target="slides/slide306.xml"/><Relationship Id="rId313" Type="http://schemas.openxmlformats.org/officeDocument/2006/relationships/slide" Target="slides/slide305.xml"/><Relationship Id="rId319" Type="http://schemas.openxmlformats.org/officeDocument/2006/relationships/slide" Target="slides/slide311.xml"/><Relationship Id="rId318" Type="http://schemas.openxmlformats.org/officeDocument/2006/relationships/slide" Target="slides/slide310.xml"/><Relationship Id="rId317" Type="http://schemas.openxmlformats.org/officeDocument/2006/relationships/slide" Target="slides/slide309.xml"/><Relationship Id="rId312" Type="http://schemas.openxmlformats.org/officeDocument/2006/relationships/slide" Target="slides/slide304.xml"/><Relationship Id="rId311" Type="http://schemas.openxmlformats.org/officeDocument/2006/relationships/slide" Target="slides/slide303.xml"/><Relationship Id="rId310" Type="http://schemas.openxmlformats.org/officeDocument/2006/relationships/slide" Target="slides/slide30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7-02T19:33:13.672">
    <p:pos x="6000" y="0"/>
    <p:text>noice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1" dt="2019-03-01T16:31:05.436">
    <p:pos x="541" y="1394"/>
    <p:text>This series is very confusing. There should be a video by video making of the shooter. The videos should take place where you left off in the last video.</p:text>
  </p:cm>
  <p:cm authorId="2" idx="1" dt="2019-03-01T16:31:05.436">
    <p:pos x="541" y="1394"/>
    <p:text>Thanks for your feedback. We are very careful to ensure each video is consistent with the next, could you let me know the lecture number where you are having an issue? Is it Lecture 181 "Using the ensure Assertion"?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f8b855009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8b855009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121e73147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1e73147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2" name="Shape 742"/>
        <p:cNvGrpSpPr/>
        <p:nvPr/>
      </p:nvGrpSpPr>
      <p:grpSpPr>
        <a:xfrm>
          <a:off x="0" y="0"/>
          <a:ext cx="0" cy="0"/>
          <a:chOff x="0" y="0"/>
          <a:chExt cx="0" cy="0"/>
        </a:xfrm>
      </p:grpSpPr>
      <p:sp>
        <p:nvSpPr>
          <p:cNvPr id="743" name="Google Shape;743;g1138b6f74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1138b6f74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1" name="Shape 761"/>
        <p:cNvGrpSpPr/>
        <p:nvPr/>
      </p:nvGrpSpPr>
      <p:grpSpPr>
        <a:xfrm>
          <a:off x="0" y="0"/>
          <a:ext cx="0" cy="0"/>
          <a:chOff x="0" y="0"/>
          <a:chExt cx="0" cy="0"/>
        </a:xfrm>
      </p:grpSpPr>
      <p:sp>
        <p:nvSpPr>
          <p:cNvPr id="762" name="Google Shape;762;g1137a47043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1137a47043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7" name="Shape 767"/>
        <p:cNvGrpSpPr/>
        <p:nvPr/>
      </p:nvGrpSpPr>
      <p:grpSpPr>
        <a:xfrm>
          <a:off x="0" y="0"/>
          <a:ext cx="0" cy="0"/>
          <a:chOff x="0" y="0"/>
          <a:chExt cx="0" cy="0"/>
        </a:xfrm>
      </p:grpSpPr>
      <p:sp>
        <p:nvSpPr>
          <p:cNvPr id="768" name="Google Shape;768;g1138b6f74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1138b6f74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2" name="Shape 772"/>
        <p:cNvGrpSpPr/>
        <p:nvPr/>
      </p:nvGrpSpPr>
      <p:grpSpPr>
        <a:xfrm>
          <a:off x="0" y="0"/>
          <a:ext cx="0" cy="0"/>
          <a:chOff x="0" y="0"/>
          <a:chExt cx="0" cy="0"/>
        </a:xfrm>
      </p:grpSpPr>
      <p:sp>
        <p:nvSpPr>
          <p:cNvPr id="773" name="Google Shape;773;g1138b6f74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1138b6f74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8" name="Shape 778"/>
        <p:cNvGrpSpPr/>
        <p:nvPr/>
      </p:nvGrpSpPr>
      <p:grpSpPr>
        <a:xfrm>
          <a:off x="0" y="0"/>
          <a:ext cx="0" cy="0"/>
          <a:chOff x="0" y="0"/>
          <a:chExt cx="0" cy="0"/>
        </a:xfrm>
      </p:grpSpPr>
      <p:sp>
        <p:nvSpPr>
          <p:cNvPr id="779" name="Google Shape;779;g1138b6f74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1138b6f74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0" name="Shape 790"/>
        <p:cNvGrpSpPr/>
        <p:nvPr/>
      </p:nvGrpSpPr>
      <p:grpSpPr>
        <a:xfrm>
          <a:off x="0" y="0"/>
          <a:ext cx="0" cy="0"/>
          <a:chOff x="0" y="0"/>
          <a:chExt cx="0" cy="0"/>
        </a:xfrm>
      </p:grpSpPr>
      <p:sp>
        <p:nvSpPr>
          <p:cNvPr id="791" name="Google Shape;791;g1138b6f74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1138b6f74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6" name="Shape 796"/>
        <p:cNvGrpSpPr/>
        <p:nvPr/>
      </p:nvGrpSpPr>
      <p:grpSpPr>
        <a:xfrm>
          <a:off x="0" y="0"/>
          <a:ext cx="0" cy="0"/>
          <a:chOff x="0" y="0"/>
          <a:chExt cx="0" cy="0"/>
        </a:xfrm>
      </p:grpSpPr>
      <p:sp>
        <p:nvSpPr>
          <p:cNvPr id="797" name="Google Shape;797;g1137a47043_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1137a47043_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1" name="Shape 801"/>
        <p:cNvGrpSpPr/>
        <p:nvPr/>
      </p:nvGrpSpPr>
      <p:grpSpPr>
        <a:xfrm>
          <a:off x="0" y="0"/>
          <a:ext cx="0" cy="0"/>
          <a:chOff x="0" y="0"/>
          <a:chExt cx="0" cy="0"/>
        </a:xfrm>
      </p:grpSpPr>
      <p:sp>
        <p:nvSpPr>
          <p:cNvPr id="802" name="Google Shape;802;g1137a47043_17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1137a47043_17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7" name="Shape 807"/>
        <p:cNvGrpSpPr/>
        <p:nvPr/>
      </p:nvGrpSpPr>
      <p:grpSpPr>
        <a:xfrm>
          <a:off x="0" y="0"/>
          <a:ext cx="0" cy="0"/>
          <a:chOff x="0" y="0"/>
          <a:chExt cx="0" cy="0"/>
        </a:xfrm>
      </p:grpSpPr>
      <p:sp>
        <p:nvSpPr>
          <p:cNvPr id="808" name="Google Shape;808;g1137a47043_17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1137a47043_17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3" name="Shape 813"/>
        <p:cNvGrpSpPr/>
        <p:nvPr/>
      </p:nvGrpSpPr>
      <p:grpSpPr>
        <a:xfrm>
          <a:off x="0" y="0"/>
          <a:ext cx="0" cy="0"/>
          <a:chOff x="0" y="0"/>
          <a:chExt cx="0" cy="0"/>
        </a:xfrm>
      </p:grpSpPr>
      <p:sp>
        <p:nvSpPr>
          <p:cNvPr id="814" name="Google Shape;814;g1137a47043_17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1137a47043_17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121e73147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1e73147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8" name="Shape 818"/>
        <p:cNvGrpSpPr/>
        <p:nvPr/>
      </p:nvGrpSpPr>
      <p:grpSpPr>
        <a:xfrm>
          <a:off x="0" y="0"/>
          <a:ext cx="0" cy="0"/>
          <a:chOff x="0" y="0"/>
          <a:chExt cx="0" cy="0"/>
        </a:xfrm>
      </p:grpSpPr>
      <p:sp>
        <p:nvSpPr>
          <p:cNvPr id="819" name="Google Shape;819;g1137a47043_17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1137a47043_17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4" name="Shape 824"/>
        <p:cNvGrpSpPr/>
        <p:nvPr/>
      </p:nvGrpSpPr>
      <p:grpSpPr>
        <a:xfrm>
          <a:off x="0" y="0"/>
          <a:ext cx="0" cy="0"/>
          <a:chOff x="0" y="0"/>
          <a:chExt cx="0" cy="0"/>
        </a:xfrm>
      </p:grpSpPr>
      <p:sp>
        <p:nvSpPr>
          <p:cNvPr id="825" name="Google Shape;825;g1137a47043_17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1137a47043_17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0" name="Shape 830"/>
        <p:cNvGrpSpPr/>
        <p:nvPr/>
      </p:nvGrpSpPr>
      <p:grpSpPr>
        <a:xfrm>
          <a:off x="0" y="0"/>
          <a:ext cx="0" cy="0"/>
          <a:chOff x="0" y="0"/>
          <a:chExt cx="0" cy="0"/>
        </a:xfrm>
      </p:grpSpPr>
      <p:sp>
        <p:nvSpPr>
          <p:cNvPr id="831" name="Google Shape;831;g1138b6f74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1138b6f74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5" name="Shape 835"/>
        <p:cNvGrpSpPr/>
        <p:nvPr/>
      </p:nvGrpSpPr>
      <p:grpSpPr>
        <a:xfrm>
          <a:off x="0" y="0"/>
          <a:ext cx="0" cy="0"/>
          <a:chOff x="0" y="0"/>
          <a:chExt cx="0" cy="0"/>
        </a:xfrm>
      </p:grpSpPr>
      <p:sp>
        <p:nvSpPr>
          <p:cNvPr id="836" name="Google Shape;836;g1138b6f74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1138b6f74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Google Shape;842;g1138b6f741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1138b6f741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Google Shape;848;g1138b6f74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1138b6f74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2" name="Shape 852"/>
        <p:cNvGrpSpPr/>
        <p:nvPr/>
      </p:nvGrpSpPr>
      <p:grpSpPr>
        <a:xfrm>
          <a:off x="0" y="0"/>
          <a:ext cx="0" cy="0"/>
          <a:chOff x="0" y="0"/>
          <a:chExt cx="0" cy="0"/>
        </a:xfrm>
      </p:grpSpPr>
      <p:sp>
        <p:nvSpPr>
          <p:cNvPr id="853" name="Google Shape;853;g1138b6f741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1138b6f741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8" name="Shape 858"/>
        <p:cNvGrpSpPr/>
        <p:nvPr/>
      </p:nvGrpSpPr>
      <p:grpSpPr>
        <a:xfrm>
          <a:off x="0" y="0"/>
          <a:ext cx="0" cy="0"/>
          <a:chOff x="0" y="0"/>
          <a:chExt cx="0" cy="0"/>
        </a:xfrm>
      </p:grpSpPr>
      <p:sp>
        <p:nvSpPr>
          <p:cNvPr id="859" name="Google Shape;859;g1138b6f74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1138b6f74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4" name="Shape 864"/>
        <p:cNvGrpSpPr/>
        <p:nvPr/>
      </p:nvGrpSpPr>
      <p:grpSpPr>
        <a:xfrm>
          <a:off x="0" y="0"/>
          <a:ext cx="0" cy="0"/>
          <a:chOff x="0" y="0"/>
          <a:chExt cx="0" cy="0"/>
        </a:xfrm>
      </p:grpSpPr>
      <p:sp>
        <p:nvSpPr>
          <p:cNvPr id="865" name="Google Shape;865;g1138b6f741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1138b6f741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9" name="Shape 869"/>
        <p:cNvGrpSpPr/>
        <p:nvPr/>
      </p:nvGrpSpPr>
      <p:grpSpPr>
        <a:xfrm>
          <a:off x="0" y="0"/>
          <a:ext cx="0" cy="0"/>
          <a:chOff x="0" y="0"/>
          <a:chExt cx="0" cy="0"/>
        </a:xfrm>
      </p:grpSpPr>
      <p:sp>
        <p:nvSpPr>
          <p:cNvPr id="870" name="Google Shape;870;g1138b6f741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1138b6f741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121e73147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1e73147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5" name="Shape 875"/>
        <p:cNvGrpSpPr/>
        <p:nvPr/>
      </p:nvGrpSpPr>
      <p:grpSpPr>
        <a:xfrm>
          <a:off x="0" y="0"/>
          <a:ext cx="0" cy="0"/>
          <a:chOff x="0" y="0"/>
          <a:chExt cx="0" cy="0"/>
        </a:xfrm>
      </p:grpSpPr>
      <p:sp>
        <p:nvSpPr>
          <p:cNvPr id="876" name="Google Shape;876;g1138b6f741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1138b6f741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7" name="Shape 887"/>
        <p:cNvGrpSpPr/>
        <p:nvPr/>
      </p:nvGrpSpPr>
      <p:grpSpPr>
        <a:xfrm>
          <a:off x="0" y="0"/>
          <a:ext cx="0" cy="0"/>
          <a:chOff x="0" y="0"/>
          <a:chExt cx="0" cy="0"/>
        </a:xfrm>
      </p:grpSpPr>
      <p:sp>
        <p:nvSpPr>
          <p:cNvPr id="888" name="Google Shape;888;g1138b6f74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1138b6f74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3" name="Shape 893"/>
        <p:cNvGrpSpPr/>
        <p:nvPr/>
      </p:nvGrpSpPr>
      <p:grpSpPr>
        <a:xfrm>
          <a:off x="0" y="0"/>
          <a:ext cx="0" cy="0"/>
          <a:chOff x="0" y="0"/>
          <a:chExt cx="0" cy="0"/>
        </a:xfrm>
      </p:grpSpPr>
      <p:sp>
        <p:nvSpPr>
          <p:cNvPr id="894" name="Google Shape;894;g1138b6f741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1138b6f741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8" name="Shape 898"/>
        <p:cNvGrpSpPr/>
        <p:nvPr/>
      </p:nvGrpSpPr>
      <p:grpSpPr>
        <a:xfrm>
          <a:off x="0" y="0"/>
          <a:ext cx="0" cy="0"/>
          <a:chOff x="0" y="0"/>
          <a:chExt cx="0" cy="0"/>
        </a:xfrm>
      </p:grpSpPr>
      <p:sp>
        <p:nvSpPr>
          <p:cNvPr id="899" name="Google Shape;899;g1138b6f74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1138b6f74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4" name="Shape 904"/>
        <p:cNvGrpSpPr/>
        <p:nvPr/>
      </p:nvGrpSpPr>
      <p:grpSpPr>
        <a:xfrm>
          <a:off x="0" y="0"/>
          <a:ext cx="0" cy="0"/>
          <a:chOff x="0" y="0"/>
          <a:chExt cx="0" cy="0"/>
        </a:xfrm>
      </p:grpSpPr>
      <p:sp>
        <p:nvSpPr>
          <p:cNvPr id="905" name="Google Shape;905;g1356daacd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1356daacd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9" name="Shape 919"/>
        <p:cNvGrpSpPr/>
        <p:nvPr/>
      </p:nvGrpSpPr>
      <p:grpSpPr>
        <a:xfrm>
          <a:off x="0" y="0"/>
          <a:ext cx="0" cy="0"/>
          <a:chOff x="0" y="0"/>
          <a:chExt cx="0" cy="0"/>
        </a:xfrm>
      </p:grpSpPr>
      <p:sp>
        <p:nvSpPr>
          <p:cNvPr id="920" name="Google Shape;920;g1138b6f741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1138b6f741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5" name="Shape 925"/>
        <p:cNvGrpSpPr/>
        <p:nvPr/>
      </p:nvGrpSpPr>
      <p:grpSpPr>
        <a:xfrm>
          <a:off x="0" y="0"/>
          <a:ext cx="0" cy="0"/>
          <a:chOff x="0" y="0"/>
          <a:chExt cx="0" cy="0"/>
        </a:xfrm>
      </p:grpSpPr>
      <p:sp>
        <p:nvSpPr>
          <p:cNvPr id="926" name="Google Shape;926;g1356daac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1356daac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0" name="Shape 930"/>
        <p:cNvGrpSpPr/>
        <p:nvPr/>
      </p:nvGrpSpPr>
      <p:grpSpPr>
        <a:xfrm>
          <a:off x="0" y="0"/>
          <a:ext cx="0" cy="0"/>
          <a:chOff x="0" y="0"/>
          <a:chExt cx="0" cy="0"/>
        </a:xfrm>
      </p:grpSpPr>
      <p:sp>
        <p:nvSpPr>
          <p:cNvPr id="931" name="Google Shape;931;g1356daacd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1356daacd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6" name="Shape 936"/>
        <p:cNvGrpSpPr/>
        <p:nvPr/>
      </p:nvGrpSpPr>
      <p:grpSpPr>
        <a:xfrm>
          <a:off x="0" y="0"/>
          <a:ext cx="0" cy="0"/>
          <a:chOff x="0" y="0"/>
          <a:chExt cx="0" cy="0"/>
        </a:xfrm>
      </p:grpSpPr>
      <p:sp>
        <p:nvSpPr>
          <p:cNvPr id="937" name="Google Shape;937;g1356daacda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1356daacda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4" name="Shape 944"/>
        <p:cNvGrpSpPr/>
        <p:nvPr/>
      </p:nvGrpSpPr>
      <p:grpSpPr>
        <a:xfrm>
          <a:off x="0" y="0"/>
          <a:ext cx="0" cy="0"/>
          <a:chOff x="0" y="0"/>
          <a:chExt cx="0" cy="0"/>
        </a:xfrm>
      </p:grpSpPr>
      <p:sp>
        <p:nvSpPr>
          <p:cNvPr id="945" name="Google Shape;945;g14d7ce311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14d7ce311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121e73147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21e73147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9" name="Shape 949"/>
        <p:cNvGrpSpPr/>
        <p:nvPr/>
      </p:nvGrpSpPr>
      <p:grpSpPr>
        <a:xfrm>
          <a:off x="0" y="0"/>
          <a:ext cx="0" cy="0"/>
          <a:chOff x="0" y="0"/>
          <a:chExt cx="0" cy="0"/>
        </a:xfrm>
      </p:grpSpPr>
      <p:sp>
        <p:nvSpPr>
          <p:cNvPr id="950" name="Google Shape;950;g14d7ce3117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1" name="Google Shape;951;g14d7ce3117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5" name="Shape 955"/>
        <p:cNvGrpSpPr/>
        <p:nvPr/>
      </p:nvGrpSpPr>
      <p:grpSpPr>
        <a:xfrm>
          <a:off x="0" y="0"/>
          <a:ext cx="0" cy="0"/>
          <a:chOff x="0" y="0"/>
          <a:chExt cx="0" cy="0"/>
        </a:xfrm>
      </p:grpSpPr>
      <p:sp>
        <p:nvSpPr>
          <p:cNvPr id="956" name="Google Shape;956;g58a40feb15c8507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58a40feb15c8507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5" name="Shape 965"/>
        <p:cNvGrpSpPr/>
        <p:nvPr/>
      </p:nvGrpSpPr>
      <p:grpSpPr>
        <a:xfrm>
          <a:off x="0" y="0"/>
          <a:ext cx="0" cy="0"/>
          <a:chOff x="0" y="0"/>
          <a:chExt cx="0" cy="0"/>
        </a:xfrm>
      </p:grpSpPr>
      <p:sp>
        <p:nvSpPr>
          <p:cNvPr id="966" name="Google Shape;966;g1356daacda_4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1356daacda_4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6" name="Shape 976"/>
        <p:cNvGrpSpPr/>
        <p:nvPr/>
      </p:nvGrpSpPr>
      <p:grpSpPr>
        <a:xfrm>
          <a:off x="0" y="0"/>
          <a:ext cx="0" cy="0"/>
          <a:chOff x="0" y="0"/>
          <a:chExt cx="0" cy="0"/>
        </a:xfrm>
      </p:grpSpPr>
      <p:sp>
        <p:nvSpPr>
          <p:cNvPr id="977" name="Google Shape;977;g14d7ce3117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14d7ce3117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2" name="Shape 982"/>
        <p:cNvGrpSpPr/>
        <p:nvPr/>
      </p:nvGrpSpPr>
      <p:grpSpPr>
        <a:xfrm>
          <a:off x="0" y="0"/>
          <a:ext cx="0" cy="0"/>
          <a:chOff x="0" y="0"/>
          <a:chExt cx="0" cy="0"/>
        </a:xfrm>
      </p:grpSpPr>
      <p:sp>
        <p:nvSpPr>
          <p:cNvPr id="983" name="Google Shape;983;g14d7ce3117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14d7ce3117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7" name="Shape 987"/>
        <p:cNvGrpSpPr/>
        <p:nvPr/>
      </p:nvGrpSpPr>
      <p:grpSpPr>
        <a:xfrm>
          <a:off x="0" y="0"/>
          <a:ext cx="0" cy="0"/>
          <a:chOff x="0" y="0"/>
          <a:chExt cx="0" cy="0"/>
        </a:xfrm>
      </p:grpSpPr>
      <p:sp>
        <p:nvSpPr>
          <p:cNvPr id="988" name="Google Shape;988;g14d7ce3117_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9" name="Google Shape;989;g14d7ce3117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3" name="Shape 993"/>
        <p:cNvGrpSpPr/>
        <p:nvPr/>
      </p:nvGrpSpPr>
      <p:grpSpPr>
        <a:xfrm>
          <a:off x="0" y="0"/>
          <a:ext cx="0" cy="0"/>
          <a:chOff x="0" y="0"/>
          <a:chExt cx="0" cy="0"/>
        </a:xfrm>
      </p:grpSpPr>
      <p:sp>
        <p:nvSpPr>
          <p:cNvPr id="994" name="Google Shape;994;g14d7ce3117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14d7ce3117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9" name="Shape 999"/>
        <p:cNvGrpSpPr/>
        <p:nvPr/>
      </p:nvGrpSpPr>
      <p:grpSpPr>
        <a:xfrm>
          <a:off x="0" y="0"/>
          <a:ext cx="0" cy="0"/>
          <a:chOff x="0" y="0"/>
          <a:chExt cx="0" cy="0"/>
        </a:xfrm>
      </p:grpSpPr>
      <p:sp>
        <p:nvSpPr>
          <p:cNvPr id="1000" name="Google Shape;1000;g14d7ce3117_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14d7ce3117_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4" name="Shape 1004"/>
        <p:cNvGrpSpPr/>
        <p:nvPr/>
      </p:nvGrpSpPr>
      <p:grpSpPr>
        <a:xfrm>
          <a:off x="0" y="0"/>
          <a:ext cx="0" cy="0"/>
          <a:chOff x="0" y="0"/>
          <a:chExt cx="0" cy="0"/>
        </a:xfrm>
      </p:grpSpPr>
      <p:sp>
        <p:nvSpPr>
          <p:cNvPr id="1005" name="Google Shape;1005;g14d7ce3117_7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14d7ce3117_7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0" name="Shape 1010"/>
        <p:cNvGrpSpPr/>
        <p:nvPr/>
      </p:nvGrpSpPr>
      <p:grpSpPr>
        <a:xfrm>
          <a:off x="0" y="0"/>
          <a:ext cx="0" cy="0"/>
          <a:chOff x="0" y="0"/>
          <a:chExt cx="0" cy="0"/>
        </a:xfrm>
      </p:grpSpPr>
      <p:sp>
        <p:nvSpPr>
          <p:cNvPr id="1011" name="Google Shape;1011;g14d7ce3117_7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14d7ce3117_7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121e73147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21e73147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6" name="Shape 1016"/>
        <p:cNvGrpSpPr/>
        <p:nvPr/>
      </p:nvGrpSpPr>
      <p:grpSpPr>
        <a:xfrm>
          <a:off x="0" y="0"/>
          <a:ext cx="0" cy="0"/>
          <a:chOff x="0" y="0"/>
          <a:chExt cx="0" cy="0"/>
        </a:xfrm>
      </p:grpSpPr>
      <p:sp>
        <p:nvSpPr>
          <p:cNvPr id="1017" name="Google Shape;1017;g1458e4761e_16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8" name="Google Shape;1018;g1458e4761e_16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1" name="Shape 1021"/>
        <p:cNvGrpSpPr/>
        <p:nvPr/>
      </p:nvGrpSpPr>
      <p:grpSpPr>
        <a:xfrm>
          <a:off x="0" y="0"/>
          <a:ext cx="0" cy="0"/>
          <a:chOff x="0" y="0"/>
          <a:chExt cx="0" cy="0"/>
        </a:xfrm>
      </p:grpSpPr>
      <p:sp>
        <p:nvSpPr>
          <p:cNvPr id="1022" name="Google Shape;1022;g1458e4761e_16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3" name="Google Shape;1023;g1458e4761e_16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7" name="Shape 1027"/>
        <p:cNvGrpSpPr/>
        <p:nvPr/>
      </p:nvGrpSpPr>
      <p:grpSpPr>
        <a:xfrm>
          <a:off x="0" y="0"/>
          <a:ext cx="0" cy="0"/>
          <a:chOff x="0" y="0"/>
          <a:chExt cx="0" cy="0"/>
        </a:xfrm>
      </p:grpSpPr>
      <p:sp>
        <p:nvSpPr>
          <p:cNvPr id="1028" name="Google Shape;1028;g1458e4761e_16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1458e4761e_16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8" name="Shape 1058"/>
        <p:cNvGrpSpPr/>
        <p:nvPr/>
      </p:nvGrpSpPr>
      <p:grpSpPr>
        <a:xfrm>
          <a:off x="0" y="0"/>
          <a:ext cx="0" cy="0"/>
          <a:chOff x="0" y="0"/>
          <a:chExt cx="0" cy="0"/>
        </a:xfrm>
      </p:grpSpPr>
      <p:sp>
        <p:nvSpPr>
          <p:cNvPr id="1059" name="Google Shape;1059;g1458e4761e_16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0" name="Google Shape;1060;g1458e4761e_16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7" name="Shape 1077"/>
        <p:cNvGrpSpPr/>
        <p:nvPr/>
      </p:nvGrpSpPr>
      <p:grpSpPr>
        <a:xfrm>
          <a:off x="0" y="0"/>
          <a:ext cx="0" cy="0"/>
          <a:chOff x="0" y="0"/>
          <a:chExt cx="0" cy="0"/>
        </a:xfrm>
      </p:grpSpPr>
      <p:sp>
        <p:nvSpPr>
          <p:cNvPr id="1078" name="Google Shape;1078;g1458e4761e_16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9" name="Google Shape;1079;g1458e4761e_16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3" name="Shape 1083"/>
        <p:cNvGrpSpPr/>
        <p:nvPr/>
      </p:nvGrpSpPr>
      <p:grpSpPr>
        <a:xfrm>
          <a:off x="0" y="0"/>
          <a:ext cx="0" cy="0"/>
          <a:chOff x="0" y="0"/>
          <a:chExt cx="0" cy="0"/>
        </a:xfrm>
      </p:grpSpPr>
      <p:sp>
        <p:nvSpPr>
          <p:cNvPr id="1084" name="Google Shape;1084;g1458e4761e_1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1458e4761e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8" name="Shape 1088"/>
        <p:cNvGrpSpPr/>
        <p:nvPr/>
      </p:nvGrpSpPr>
      <p:grpSpPr>
        <a:xfrm>
          <a:off x="0" y="0"/>
          <a:ext cx="0" cy="0"/>
          <a:chOff x="0" y="0"/>
          <a:chExt cx="0" cy="0"/>
        </a:xfrm>
      </p:grpSpPr>
      <p:sp>
        <p:nvSpPr>
          <p:cNvPr id="1089" name="Google Shape;1089;g1458e4761e_16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0" name="Google Shape;1090;g1458e4761e_16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4" name="Shape 1094"/>
        <p:cNvGrpSpPr/>
        <p:nvPr/>
      </p:nvGrpSpPr>
      <p:grpSpPr>
        <a:xfrm>
          <a:off x="0" y="0"/>
          <a:ext cx="0" cy="0"/>
          <a:chOff x="0" y="0"/>
          <a:chExt cx="0" cy="0"/>
        </a:xfrm>
      </p:grpSpPr>
      <p:sp>
        <p:nvSpPr>
          <p:cNvPr id="1095" name="Google Shape;1095;g1458e4761e_1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6" name="Google Shape;1096;g1458e4761e_1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9" name="Shape 1099"/>
        <p:cNvGrpSpPr/>
        <p:nvPr/>
      </p:nvGrpSpPr>
      <p:grpSpPr>
        <a:xfrm>
          <a:off x="0" y="0"/>
          <a:ext cx="0" cy="0"/>
          <a:chOff x="0" y="0"/>
          <a:chExt cx="0" cy="0"/>
        </a:xfrm>
      </p:grpSpPr>
      <p:sp>
        <p:nvSpPr>
          <p:cNvPr id="1100" name="Google Shape;1100;g1458e4761e_1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1" name="Google Shape;1101;g1458e4761e_1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5" name="Shape 1105"/>
        <p:cNvGrpSpPr/>
        <p:nvPr/>
      </p:nvGrpSpPr>
      <p:grpSpPr>
        <a:xfrm>
          <a:off x="0" y="0"/>
          <a:ext cx="0" cy="0"/>
          <a:chOff x="0" y="0"/>
          <a:chExt cx="0" cy="0"/>
        </a:xfrm>
      </p:grpSpPr>
      <p:sp>
        <p:nvSpPr>
          <p:cNvPr id="1106" name="Google Shape;1106;g1458e4761e_1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7" name="Google Shape;1107;g1458e4761e_1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121e73147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1e73147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1" name="Shape 1111"/>
        <p:cNvGrpSpPr/>
        <p:nvPr/>
      </p:nvGrpSpPr>
      <p:grpSpPr>
        <a:xfrm>
          <a:off x="0" y="0"/>
          <a:ext cx="0" cy="0"/>
          <a:chOff x="0" y="0"/>
          <a:chExt cx="0" cy="0"/>
        </a:xfrm>
      </p:grpSpPr>
      <p:sp>
        <p:nvSpPr>
          <p:cNvPr id="1112" name="Google Shape;1112;g1458e4761e_16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3" name="Google Shape;1113;g1458e4761e_1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6" name="Shape 1116"/>
        <p:cNvGrpSpPr/>
        <p:nvPr/>
      </p:nvGrpSpPr>
      <p:grpSpPr>
        <a:xfrm>
          <a:off x="0" y="0"/>
          <a:ext cx="0" cy="0"/>
          <a:chOff x="0" y="0"/>
          <a:chExt cx="0" cy="0"/>
        </a:xfrm>
      </p:grpSpPr>
      <p:sp>
        <p:nvSpPr>
          <p:cNvPr id="1117" name="Google Shape;1117;g1458e4761e_1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8" name="Google Shape;1118;g1458e4761e_1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2" name="Shape 1122"/>
        <p:cNvGrpSpPr/>
        <p:nvPr/>
      </p:nvGrpSpPr>
      <p:grpSpPr>
        <a:xfrm>
          <a:off x="0" y="0"/>
          <a:ext cx="0" cy="0"/>
          <a:chOff x="0" y="0"/>
          <a:chExt cx="0" cy="0"/>
        </a:xfrm>
      </p:grpSpPr>
      <p:sp>
        <p:nvSpPr>
          <p:cNvPr id="1123" name="Google Shape;1123;g1463413e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4" name="Google Shape;1124;g1463413e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7" name="Shape 1147"/>
        <p:cNvGrpSpPr/>
        <p:nvPr/>
      </p:nvGrpSpPr>
      <p:grpSpPr>
        <a:xfrm>
          <a:off x="0" y="0"/>
          <a:ext cx="0" cy="0"/>
          <a:chOff x="0" y="0"/>
          <a:chExt cx="0" cy="0"/>
        </a:xfrm>
      </p:grpSpPr>
      <p:sp>
        <p:nvSpPr>
          <p:cNvPr id="1148" name="Google Shape;1148;g1463413ebf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9" name="Google Shape;1149;g1463413ebf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2" name="Shape 1152"/>
        <p:cNvGrpSpPr/>
        <p:nvPr/>
      </p:nvGrpSpPr>
      <p:grpSpPr>
        <a:xfrm>
          <a:off x="0" y="0"/>
          <a:ext cx="0" cy="0"/>
          <a:chOff x="0" y="0"/>
          <a:chExt cx="0" cy="0"/>
        </a:xfrm>
      </p:grpSpPr>
      <p:sp>
        <p:nvSpPr>
          <p:cNvPr id="1153" name="Google Shape;1153;g1463413ebf_7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1463413ebf_7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8" name="Shape 1158"/>
        <p:cNvGrpSpPr/>
        <p:nvPr/>
      </p:nvGrpSpPr>
      <p:grpSpPr>
        <a:xfrm>
          <a:off x="0" y="0"/>
          <a:ext cx="0" cy="0"/>
          <a:chOff x="0" y="0"/>
          <a:chExt cx="0" cy="0"/>
        </a:xfrm>
      </p:grpSpPr>
      <p:sp>
        <p:nvSpPr>
          <p:cNvPr id="1159" name="Google Shape;1159;g1463413ebf_7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0" name="Google Shape;1160;g1463413ebf_7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4" name="Shape 1164"/>
        <p:cNvGrpSpPr/>
        <p:nvPr/>
      </p:nvGrpSpPr>
      <p:grpSpPr>
        <a:xfrm>
          <a:off x="0" y="0"/>
          <a:ext cx="0" cy="0"/>
          <a:chOff x="0" y="0"/>
          <a:chExt cx="0" cy="0"/>
        </a:xfrm>
      </p:grpSpPr>
      <p:sp>
        <p:nvSpPr>
          <p:cNvPr id="1165" name="Google Shape;1165;g1463413ebf_7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6" name="Google Shape;1166;g1463413ebf_7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9" name="Shape 1169"/>
        <p:cNvGrpSpPr/>
        <p:nvPr/>
      </p:nvGrpSpPr>
      <p:grpSpPr>
        <a:xfrm>
          <a:off x="0" y="0"/>
          <a:ext cx="0" cy="0"/>
          <a:chOff x="0" y="0"/>
          <a:chExt cx="0" cy="0"/>
        </a:xfrm>
      </p:grpSpPr>
      <p:sp>
        <p:nvSpPr>
          <p:cNvPr id="1170" name="Google Shape;1170;g1463413ebf_7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1" name="Google Shape;1171;g1463413ebf_7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5" name="Shape 1175"/>
        <p:cNvGrpSpPr/>
        <p:nvPr/>
      </p:nvGrpSpPr>
      <p:grpSpPr>
        <a:xfrm>
          <a:off x="0" y="0"/>
          <a:ext cx="0" cy="0"/>
          <a:chOff x="0" y="0"/>
          <a:chExt cx="0" cy="0"/>
        </a:xfrm>
      </p:grpSpPr>
      <p:sp>
        <p:nvSpPr>
          <p:cNvPr id="1176" name="Google Shape;1176;g1463413ebf_7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7" name="Google Shape;1177;g1463413ebf_7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1" name="Shape 1181"/>
        <p:cNvGrpSpPr/>
        <p:nvPr/>
      </p:nvGrpSpPr>
      <p:grpSpPr>
        <a:xfrm>
          <a:off x="0" y="0"/>
          <a:ext cx="0" cy="0"/>
          <a:chOff x="0" y="0"/>
          <a:chExt cx="0" cy="0"/>
        </a:xfrm>
      </p:grpSpPr>
      <p:sp>
        <p:nvSpPr>
          <p:cNvPr id="1182" name="Google Shape;1182;g1463413ebf_7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3" name="Google Shape;1183;g1463413ebf_7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121e73147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1e73147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6" name="Shape 1186"/>
        <p:cNvGrpSpPr/>
        <p:nvPr/>
      </p:nvGrpSpPr>
      <p:grpSpPr>
        <a:xfrm>
          <a:off x="0" y="0"/>
          <a:ext cx="0" cy="0"/>
          <a:chOff x="0" y="0"/>
          <a:chExt cx="0" cy="0"/>
        </a:xfrm>
      </p:grpSpPr>
      <p:sp>
        <p:nvSpPr>
          <p:cNvPr id="1187" name="Google Shape;1187;g1463413ebf_7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1463413ebf_7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2" name="Shape 1192"/>
        <p:cNvGrpSpPr/>
        <p:nvPr/>
      </p:nvGrpSpPr>
      <p:grpSpPr>
        <a:xfrm>
          <a:off x="0" y="0"/>
          <a:ext cx="0" cy="0"/>
          <a:chOff x="0" y="0"/>
          <a:chExt cx="0" cy="0"/>
        </a:xfrm>
      </p:grpSpPr>
      <p:sp>
        <p:nvSpPr>
          <p:cNvPr id="1193" name="Google Shape;1193;g1463413ebf_7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1463413ebf_7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8" name="Shape 1198"/>
        <p:cNvGrpSpPr/>
        <p:nvPr/>
      </p:nvGrpSpPr>
      <p:grpSpPr>
        <a:xfrm>
          <a:off x="0" y="0"/>
          <a:ext cx="0" cy="0"/>
          <a:chOff x="0" y="0"/>
          <a:chExt cx="0" cy="0"/>
        </a:xfrm>
      </p:grpSpPr>
      <p:sp>
        <p:nvSpPr>
          <p:cNvPr id="1199" name="Google Shape;1199;g1463413ebf_7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0" name="Google Shape;1200;g1463413ebf_7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3" name="Shape 1203"/>
        <p:cNvGrpSpPr/>
        <p:nvPr/>
      </p:nvGrpSpPr>
      <p:grpSpPr>
        <a:xfrm>
          <a:off x="0" y="0"/>
          <a:ext cx="0" cy="0"/>
          <a:chOff x="0" y="0"/>
          <a:chExt cx="0" cy="0"/>
        </a:xfrm>
      </p:grpSpPr>
      <p:sp>
        <p:nvSpPr>
          <p:cNvPr id="1204" name="Google Shape;1204;g1463413ebf_7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5" name="Google Shape;1205;g1463413ebf_7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9" name="Shape 1209"/>
        <p:cNvGrpSpPr/>
        <p:nvPr/>
      </p:nvGrpSpPr>
      <p:grpSpPr>
        <a:xfrm>
          <a:off x="0" y="0"/>
          <a:ext cx="0" cy="0"/>
          <a:chOff x="0" y="0"/>
          <a:chExt cx="0" cy="0"/>
        </a:xfrm>
      </p:grpSpPr>
      <p:sp>
        <p:nvSpPr>
          <p:cNvPr id="1210" name="Google Shape;1210;g1463413ebf_7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1" name="Google Shape;1211;g1463413ebf_7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4" name="Shape 1214"/>
        <p:cNvGrpSpPr/>
        <p:nvPr/>
      </p:nvGrpSpPr>
      <p:grpSpPr>
        <a:xfrm>
          <a:off x="0" y="0"/>
          <a:ext cx="0" cy="0"/>
          <a:chOff x="0" y="0"/>
          <a:chExt cx="0" cy="0"/>
        </a:xfrm>
      </p:grpSpPr>
      <p:sp>
        <p:nvSpPr>
          <p:cNvPr id="1215" name="Google Shape;1215;g1463413ebf_7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6" name="Google Shape;1216;g1463413ebf_7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0" name="Shape 1220"/>
        <p:cNvGrpSpPr/>
        <p:nvPr/>
      </p:nvGrpSpPr>
      <p:grpSpPr>
        <a:xfrm>
          <a:off x="0" y="0"/>
          <a:ext cx="0" cy="0"/>
          <a:chOff x="0" y="0"/>
          <a:chExt cx="0" cy="0"/>
        </a:xfrm>
      </p:grpSpPr>
      <p:sp>
        <p:nvSpPr>
          <p:cNvPr id="1221" name="Google Shape;1221;g1143b9c53e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2" name="Google Shape;1222;g1143b9c53e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5" name="Shape 1235"/>
        <p:cNvGrpSpPr/>
        <p:nvPr/>
      </p:nvGrpSpPr>
      <p:grpSpPr>
        <a:xfrm>
          <a:off x="0" y="0"/>
          <a:ext cx="0" cy="0"/>
          <a:chOff x="0" y="0"/>
          <a:chExt cx="0" cy="0"/>
        </a:xfrm>
      </p:grpSpPr>
      <p:sp>
        <p:nvSpPr>
          <p:cNvPr id="1236" name="Google Shape;1236;g15019c17e8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7" name="Google Shape;1237;g15019c17e8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1" name="Shape 1241"/>
        <p:cNvGrpSpPr/>
        <p:nvPr/>
      </p:nvGrpSpPr>
      <p:grpSpPr>
        <a:xfrm>
          <a:off x="0" y="0"/>
          <a:ext cx="0" cy="0"/>
          <a:chOff x="0" y="0"/>
          <a:chExt cx="0" cy="0"/>
        </a:xfrm>
      </p:grpSpPr>
      <p:sp>
        <p:nvSpPr>
          <p:cNvPr id="1242" name="Google Shape;1242;g15019c17e8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3" name="Google Shape;1243;g15019c17e8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6" name="Shape 1246"/>
        <p:cNvGrpSpPr/>
        <p:nvPr/>
      </p:nvGrpSpPr>
      <p:grpSpPr>
        <a:xfrm>
          <a:off x="0" y="0"/>
          <a:ext cx="0" cy="0"/>
          <a:chOff x="0" y="0"/>
          <a:chExt cx="0" cy="0"/>
        </a:xfrm>
      </p:grpSpPr>
      <p:sp>
        <p:nvSpPr>
          <p:cNvPr id="1247" name="Google Shape;1247;g15019c17e8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8" name="Google Shape;1248;g15019c17e8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121e73147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1e73147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2" name="Shape 1252"/>
        <p:cNvGrpSpPr/>
        <p:nvPr/>
      </p:nvGrpSpPr>
      <p:grpSpPr>
        <a:xfrm>
          <a:off x="0" y="0"/>
          <a:ext cx="0" cy="0"/>
          <a:chOff x="0" y="0"/>
          <a:chExt cx="0" cy="0"/>
        </a:xfrm>
      </p:grpSpPr>
      <p:sp>
        <p:nvSpPr>
          <p:cNvPr id="1253" name="Google Shape;1253;g15019c17e8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4" name="Google Shape;1254;g15019c17e8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8" name="Shape 1258"/>
        <p:cNvGrpSpPr/>
        <p:nvPr/>
      </p:nvGrpSpPr>
      <p:grpSpPr>
        <a:xfrm>
          <a:off x="0" y="0"/>
          <a:ext cx="0" cy="0"/>
          <a:chOff x="0" y="0"/>
          <a:chExt cx="0" cy="0"/>
        </a:xfrm>
      </p:grpSpPr>
      <p:sp>
        <p:nvSpPr>
          <p:cNvPr id="1259" name="Google Shape;1259;g15019c17e8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0" name="Google Shape;1260;g15019c17e8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4" name="Shape 1264"/>
        <p:cNvGrpSpPr/>
        <p:nvPr/>
      </p:nvGrpSpPr>
      <p:grpSpPr>
        <a:xfrm>
          <a:off x="0" y="0"/>
          <a:ext cx="0" cy="0"/>
          <a:chOff x="0" y="0"/>
          <a:chExt cx="0" cy="0"/>
        </a:xfrm>
      </p:grpSpPr>
      <p:sp>
        <p:nvSpPr>
          <p:cNvPr id="1265" name="Google Shape;1265;g150782742b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6" name="Google Shape;1266;g150782742b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0" name="Shape 1270"/>
        <p:cNvGrpSpPr/>
        <p:nvPr/>
      </p:nvGrpSpPr>
      <p:grpSpPr>
        <a:xfrm>
          <a:off x="0" y="0"/>
          <a:ext cx="0" cy="0"/>
          <a:chOff x="0" y="0"/>
          <a:chExt cx="0" cy="0"/>
        </a:xfrm>
      </p:grpSpPr>
      <p:sp>
        <p:nvSpPr>
          <p:cNvPr id="1271" name="Google Shape;1271;g15019c17e8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2" name="Google Shape;1272;g15019c17e8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6" name="Shape 1276"/>
        <p:cNvGrpSpPr/>
        <p:nvPr/>
      </p:nvGrpSpPr>
      <p:grpSpPr>
        <a:xfrm>
          <a:off x="0" y="0"/>
          <a:ext cx="0" cy="0"/>
          <a:chOff x="0" y="0"/>
          <a:chExt cx="0" cy="0"/>
        </a:xfrm>
      </p:grpSpPr>
      <p:sp>
        <p:nvSpPr>
          <p:cNvPr id="1277" name="Google Shape;1277;g150782742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8" name="Google Shape;1278;g150782742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2" name="Shape 1282"/>
        <p:cNvGrpSpPr/>
        <p:nvPr/>
      </p:nvGrpSpPr>
      <p:grpSpPr>
        <a:xfrm>
          <a:off x="0" y="0"/>
          <a:ext cx="0" cy="0"/>
          <a:chOff x="0" y="0"/>
          <a:chExt cx="0" cy="0"/>
        </a:xfrm>
      </p:grpSpPr>
      <p:sp>
        <p:nvSpPr>
          <p:cNvPr id="1283" name="Google Shape;1283;g150782742b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4" name="Google Shape;1284;g150782742b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8" name="Shape 1288"/>
        <p:cNvGrpSpPr/>
        <p:nvPr/>
      </p:nvGrpSpPr>
      <p:grpSpPr>
        <a:xfrm>
          <a:off x="0" y="0"/>
          <a:ext cx="0" cy="0"/>
          <a:chOff x="0" y="0"/>
          <a:chExt cx="0" cy="0"/>
        </a:xfrm>
      </p:grpSpPr>
      <p:sp>
        <p:nvSpPr>
          <p:cNvPr id="1289" name="Google Shape;1289;g150782742b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0" name="Google Shape;1290;g150782742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4" name="Shape 1294"/>
        <p:cNvGrpSpPr/>
        <p:nvPr/>
      </p:nvGrpSpPr>
      <p:grpSpPr>
        <a:xfrm>
          <a:off x="0" y="0"/>
          <a:ext cx="0" cy="0"/>
          <a:chOff x="0" y="0"/>
          <a:chExt cx="0" cy="0"/>
        </a:xfrm>
      </p:grpSpPr>
      <p:sp>
        <p:nvSpPr>
          <p:cNvPr id="1295" name="Google Shape;1295;g150782742b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6" name="Google Shape;1296;g150782742b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1" name="Shape 1301"/>
        <p:cNvGrpSpPr/>
        <p:nvPr/>
      </p:nvGrpSpPr>
      <p:grpSpPr>
        <a:xfrm>
          <a:off x="0" y="0"/>
          <a:ext cx="0" cy="0"/>
          <a:chOff x="0" y="0"/>
          <a:chExt cx="0" cy="0"/>
        </a:xfrm>
      </p:grpSpPr>
      <p:sp>
        <p:nvSpPr>
          <p:cNvPr id="1302" name="Google Shape;1302;g150782742b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3" name="Google Shape;1303;g150782742b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7" name="Shape 1307"/>
        <p:cNvGrpSpPr/>
        <p:nvPr/>
      </p:nvGrpSpPr>
      <p:grpSpPr>
        <a:xfrm>
          <a:off x="0" y="0"/>
          <a:ext cx="0" cy="0"/>
          <a:chOff x="0" y="0"/>
          <a:chExt cx="0" cy="0"/>
        </a:xfrm>
      </p:grpSpPr>
      <p:sp>
        <p:nvSpPr>
          <p:cNvPr id="1308" name="Google Shape;1308;g150782742b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9" name="Google Shape;1309;g150782742b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121e73147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1e73147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3" name="Shape 1313"/>
        <p:cNvGrpSpPr/>
        <p:nvPr/>
      </p:nvGrpSpPr>
      <p:grpSpPr>
        <a:xfrm>
          <a:off x="0" y="0"/>
          <a:ext cx="0" cy="0"/>
          <a:chOff x="0" y="0"/>
          <a:chExt cx="0" cy="0"/>
        </a:xfrm>
      </p:grpSpPr>
      <p:sp>
        <p:nvSpPr>
          <p:cNvPr id="1314" name="Google Shape;1314;g150782742b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150782742b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9" name="Shape 1319"/>
        <p:cNvGrpSpPr/>
        <p:nvPr/>
      </p:nvGrpSpPr>
      <p:grpSpPr>
        <a:xfrm>
          <a:off x="0" y="0"/>
          <a:ext cx="0" cy="0"/>
          <a:chOff x="0" y="0"/>
          <a:chExt cx="0" cy="0"/>
        </a:xfrm>
      </p:grpSpPr>
      <p:sp>
        <p:nvSpPr>
          <p:cNvPr id="1320" name="Google Shape;1320;g150782742b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1" name="Google Shape;1321;g150782742b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6" name="Shape 1326"/>
        <p:cNvGrpSpPr/>
        <p:nvPr/>
      </p:nvGrpSpPr>
      <p:grpSpPr>
        <a:xfrm>
          <a:off x="0" y="0"/>
          <a:ext cx="0" cy="0"/>
          <a:chOff x="0" y="0"/>
          <a:chExt cx="0" cy="0"/>
        </a:xfrm>
      </p:grpSpPr>
      <p:sp>
        <p:nvSpPr>
          <p:cNvPr id="1327" name="Google Shape;1327;g148475956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8" name="Google Shape;1328;g148475956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2" name="Shape 1332"/>
        <p:cNvGrpSpPr/>
        <p:nvPr/>
      </p:nvGrpSpPr>
      <p:grpSpPr>
        <a:xfrm>
          <a:off x="0" y="0"/>
          <a:ext cx="0" cy="0"/>
          <a:chOff x="0" y="0"/>
          <a:chExt cx="0" cy="0"/>
        </a:xfrm>
      </p:grpSpPr>
      <p:sp>
        <p:nvSpPr>
          <p:cNvPr id="1333" name="Google Shape;1333;g148475956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4" name="Google Shape;1334;g148475956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8" name="Shape 1338"/>
        <p:cNvGrpSpPr/>
        <p:nvPr/>
      </p:nvGrpSpPr>
      <p:grpSpPr>
        <a:xfrm>
          <a:off x="0" y="0"/>
          <a:ext cx="0" cy="0"/>
          <a:chOff x="0" y="0"/>
          <a:chExt cx="0" cy="0"/>
        </a:xfrm>
      </p:grpSpPr>
      <p:sp>
        <p:nvSpPr>
          <p:cNvPr id="1339" name="Google Shape;1339;g148475956e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0" name="Google Shape;1340;g148475956e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0" name="Shape 1350"/>
        <p:cNvGrpSpPr/>
        <p:nvPr/>
      </p:nvGrpSpPr>
      <p:grpSpPr>
        <a:xfrm>
          <a:off x="0" y="0"/>
          <a:ext cx="0" cy="0"/>
          <a:chOff x="0" y="0"/>
          <a:chExt cx="0" cy="0"/>
        </a:xfrm>
      </p:grpSpPr>
      <p:sp>
        <p:nvSpPr>
          <p:cNvPr id="1351" name="Google Shape;1351;g151264c67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2" name="Google Shape;1352;g151264c67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6" name="Shape 1356"/>
        <p:cNvGrpSpPr/>
        <p:nvPr/>
      </p:nvGrpSpPr>
      <p:grpSpPr>
        <a:xfrm>
          <a:off x="0" y="0"/>
          <a:ext cx="0" cy="0"/>
          <a:chOff x="0" y="0"/>
          <a:chExt cx="0" cy="0"/>
        </a:xfrm>
      </p:grpSpPr>
      <p:sp>
        <p:nvSpPr>
          <p:cNvPr id="1357" name="Google Shape;1357;g151264c6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8" name="Google Shape;1358;g151264c6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2" name="Shape 1362"/>
        <p:cNvGrpSpPr/>
        <p:nvPr/>
      </p:nvGrpSpPr>
      <p:grpSpPr>
        <a:xfrm>
          <a:off x="0" y="0"/>
          <a:ext cx="0" cy="0"/>
          <a:chOff x="0" y="0"/>
          <a:chExt cx="0" cy="0"/>
        </a:xfrm>
      </p:grpSpPr>
      <p:sp>
        <p:nvSpPr>
          <p:cNvPr id="1363" name="Google Shape;1363;g151264c67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4" name="Google Shape;1364;g151264c67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8" name="Shape 1368"/>
        <p:cNvGrpSpPr/>
        <p:nvPr/>
      </p:nvGrpSpPr>
      <p:grpSpPr>
        <a:xfrm>
          <a:off x="0" y="0"/>
          <a:ext cx="0" cy="0"/>
          <a:chOff x="0" y="0"/>
          <a:chExt cx="0" cy="0"/>
        </a:xfrm>
      </p:grpSpPr>
      <p:sp>
        <p:nvSpPr>
          <p:cNvPr id="1369" name="Google Shape;1369;g151264c67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0" name="Google Shape;1370;g151264c67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4" name="Shape 1374"/>
        <p:cNvGrpSpPr/>
        <p:nvPr/>
      </p:nvGrpSpPr>
      <p:grpSpPr>
        <a:xfrm>
          <a:off x="0" y="0"/>
          <a:ext cx="0" cy="0"/>
          <a:chOff x="0" y="0"/>
          <a:chExt cx="0" cy="0"/>
        </a:xfrm>
      </p:grpSpPr>
      <p:sp>
        <p:nvSpPr>
          <p:cNvPr id="1375" name="Google Shape;1375;g148d80b3ce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6" name="Google Shape;1376;g148d80b3ce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121e73147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21e73147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0" name="Shape 1380"/>
        <p:cNvGrpSpPr/>
        <p:nvPr/>
      </p:nvGrpSpPr>
      <p:grpSpPr>
        <a:xfrm>
          <a:off x="0" y="0"/>
          <a:ext cx="0" cy="0"/>
          <a:chOff x="0" y="0"/>
          <a:chExt cx="0" cy="0"/>
        </a:xfrm>
      </p:grpSpPr>
      <p:sp>
        <p:nvSpPr>
          <p:cNvPr id="1381" name="Google Shape;1381;g148d80b3ce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2" name="Google Shape;1382;g148d80b3ce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6" name="Shape 1386"/>
        <p:cNvGrpSpPr/>
        <p:nvPr/>
      </p:nvGrpSpPr>
      <p:grpSpPr>
        <a:xfrm>
          <a:off x="0" y="0"/>
          <a:ext cx="0" cy="0"/>
          <a:chOff x="0" y="0"/>
          <a:chExt cx="0" cy="0"/>
        </a:xfrm>
      </p:grpSpPr>
      <p:sp>
        <p:nvSpPr>
          <p:cNvPr id="1387" name="Google Shape;1387;g148d80b3ce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8" name="Google Shape;1388;g148d80b3ce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1" name="Shape 1401"/>
        <p:cNvGrpSpPr/>
        <p:nvPr/>
      </p:nvGrpSpPr>
      <p:grpSpPr>
        <a:xfrm>
          <a:off x="0" y="0"/>
          <a:ext cx="0" cy="0"/>
          <a:chOff x="0" y="0"/>
          <a:chExt cx="0" cy="0"/>
        </a:xfrm>
      </p:grpSpPr>
      <p:sp>
        <p:nvSpPr>
          <p:cNvPr id="1402" name="Google Shape;1402;g148d80b3ce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3" name="Google Shape;1403;g148d80b3ce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7" name="Shape 1407"/>
        <p:cNvGrpSpPr/>
        <p:nvPr/>
      </p:nvGrpSpPr>
      <p:grpSpPr>
        <a:xfrm>
          <a:off x="0" y="0"/>
          <a:ext cx="0" cy="0"/>
          <a:chOff x="0" y="0"/>
          <a:chExt cx="0" cy="0"/>
        </a:xfrm>
      </p:grpSpPr>
      <p:sp>
        <p:nvSpPr>
          <p:cNvPr id="1408" name="Google Shape;1408;g114e48792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9" name="Google Shape;1409;g114e48792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3" name="Shape 1413"/>
        <p:cNvGrpSpPr/>
        <p:nvPr/>
      </p:nvGrpSpPr>
      <p:grpSpPr>
        <a:xfrm>
          <a:off x="0" y="0"/>
          <a:ext cx="0" cy="0"/>
          <a:chOff x="0" y="0"/>
          <a:chExt cx="0" cy="0"/>
        </a:xfrm>
      </p:grpSpPr>
      <p:sp>
        <p:nvSpPr>
          <p:cNvPr id="1414" name="Google Shape;1414;g114e48792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5" name="Google Shape;1415;g114e48792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9" name="Shape 1419"/>
        <p:cNvGrpSpPr/>
        <p:nvPr/>
      </p:nvGrpSpPr>
      <p:grpSpPr>
        <a:xfrm>
          <a:off x="0" y="0"/>
          <a:ext cx="0" cy="0"/>
          <a:chOff x="0" y="0"/>
          <a:chExt cx="0" cy="0"/>
        </a:xfrm>
      </p:grpSpPr>
      <p:sp>
        <p:nvSpPr>
          <p:cNvPr id="1420" name="Google Shape;1420;g148d80b3c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1" name="Google Shape;1421;g148d80b3c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4" name="Shape 1434"/>
        <p:cNvGrpSpPr/>
        <p:nvPr/>
      </p:nvGrpSpPr>
      <p:grpSpPr>
        <a:xfrm>
          <a:off x="0" y="0"/>
          <a:ext cx="0" cy="0"/>
          <a:chOff x="0" y="0"/>
          <a:chExt cx="0" cy="0"/>
        </a:xfrm>
      </p:grpSpPr>
      <p:sp>
        <p:nvSpPr>
          <p:cNvPr id="1435" name="Google Shape;1435;g114e48792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6" name="Google Shape;1436;g114e48792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0" name="Shape 1440"/>
        <p:cNvGrpSpPr/>
        <p:nvPr/>
      </p:nvGrpSpPr>
      <p:grpSpPr>
        <a:xfrm>
          <a:off x="0" y="0"/>
          <a:ext cx="0" cy="0"/>
          <a:chOff x="0" y="0"/>
          <a:chExt cx="0" cy="0"/>
        </a:xfrm>
      </p:grpSpPr>
      <p:sp>
        <p:nvSpPr>
          <p:cNvPr id="1441" name="Google Shape;1441;g114e487926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2" name="Google Shape;1442;g114e487926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6" name="Shape 1446"/>
        <p:cNvGrpSpPr/>
        <p:nvPr/>
      </p:nvGrpSpPr>
      <p:grpSpPr>
        <a:xfrm>
          <a:off x="0" y="0"/>
          <a:ext cx="0" cy="0"/>
          <a:chOff x="0" y="0"/>
          <a:chExt cx="0" cy="0"/>
        </a:xfrm>
      </p:grpSpPr>
      <p:sp>
        <p:nvSpPr>
          <p:cNvPr id="1447" name="Google Shape;1447;g114e487926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8" name="Google Shape;1448;g114e487926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2" name="Shape 1452"/>
        <p:cNvGrpSpPr/>
        <p:nvPr/>
      </p:nvGrpSpPr>
      <p:grpSpPr>
        <a:xfrm>
          <a:off x="0" y="0"/>
          <a:ext cx="0" cy="0"/>
          <a:chOff x="0" y="0"/>
          <a:chExt cx="0" cy="0"/>
        </a:xfrm>
      </p:grpSpPr>
      <p:sp>
        <p:nvSpPr>
          <p:cNvPr id="1453" name="Google Shape;1453;g114e487926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4" name="Google Shape;1454;g114e487926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121e7314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1e7314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121e73147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21e73147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8" name="Shape 1458"/>
        <p:cNvGrpSpPr/>
        <p:nvPr/>
      </p:nvGrpSpPr>
      <p:grpSpPr>
        <a:xfrm>
          <a:off x="0" y="0"/>
          <a:ext cx="0" cy="0"/>
          <a:chOff x="0" y="0"/>
          <a:chExt cx="0" cy="0"/>
        </a:xfrm>
      </p:grpSpPr>
      <p:sp>
        <p:nvSpPr>
          <p:cNvPr id="1459" name="Google Shape;1459;g114e487926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0" name="Google Shape;1460;g114e487926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4" name="Shape 1464"/>
        <p:cNvGrpSpPr/>
        <p:nvPr/>
      </p:nvGrpSpPr>
      <p:grpSpPr>
        <a:xfrm>
          <a:off x="0" y="0"/>
          <a:ext cx="0" cy="0"/>
          <a:chOff x="0" y="0"/>
          <a:chExt cx="0" cy="0"/>
        </a:xfrm>
      </p:grpSpPr>
      <p:sp>
        <p:nvSpPr>
          <p:cNvPr id="1465" name="Google Shape;1465;g148d80b3c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6" name="Google Shape;1466;g148d80b3c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1" name="Shape 1471"/>
        <p:cNvGrpSpPr/>
        <p:nvPr/>
      </p:nvGrpSpPr>
      <p:grpSpPr>
        <a:xfrm>
          <a:off x="0" y="0"/>
          <a:ext cx="0" cy="0"/>
          <a:chOff x="0" y="0"/>
          <a:chExt cx="0" cy="0"/>
        </a:xfrm>
      </p:grpSpPr>
      <p:sp>
        <p:nvSpPr>
          <p:cNvPr id="1472" name="Google Shape;1472;g114e487926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3" name="Google Shape;1473;g114e487926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7" name="Shape 1477"/>
        <p:cNvGrpSpPr/>
        <p:nvPr/>
      </p:nvGrpSpPr>
      <p:grpSpPr>
        <a:xfrm>
          <a:off x="0" y="0"/>
          <a:ext cx="0" cy="0"/>
          <a:chOff x="0" y="0"/>
          <a:chExt cx="0" cy="0"/>
        </a:xfrm>
      </p:grpSpPr>
      <p:sp>
        <p:nvSpPr>
          <p:cNvPr id="1478" name="Google Shape;1478;g114e487926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9" name="Google Shape;1479;g114e487926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3" name="Shape 1483"/>
        <p:cNvGrpSpPr/>
        <p:nvPr/>
      </p:nvGrpSpPr>
      <p:grpSpPr>
        <a:xfrm>
          <a:off x="0" y="0"/>
          <a:ext cx="0" cy="0"/>
          <a:chOff x="0" y="0"/>
          <a:chExt cx="0" cy="0"/>
        </a:xfrm>
      </p:grpSpPr>
      <p:sp>
        <p:nvSpPr>
          <p:cNvPr id="1484" name="Google Shape;1484;g114e487926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5" name="Google Shape;1485;g114e487926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9" name="Shape 1489"/>
        <p:cNvGrpSpPr/>
        <p:nvPr/>
      </p:nvGrpSpPr>
      <p:grpSpPr>
        <a:xfrm>
          <a:off x="0" y="0"/>
          <a:ext cx="0" cy="0"/>
          <a:chOff x="0" y="0"/>
          <a:chExt cx="0" cy="0"/>
        </a:xfrm>
      </p:grpSpPr>
      <p:sp>
        <p:nvSpPr>
          <p:cNvPr id="1490" name="Google Shape;1490;g1521589b2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1" name="Google Shape;1491;g1521589b2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5" name="Shape 1495"/>
        <p:cNvGrpSpPr/>
        <p:nvPr/>
      </p:nvGrpSpPr>
      <p:grpSpPr>
        <a:xfrm>
          <a:off x="0" y="0"/>
          <a:ext cx="0" cy="0"/>
          <a:chOff x="0" y="0"/>
          <a:chExt cx="0" cy="0"/>
        </a:xfrm>
      </p:grpSpPr>
      <p:sp>
        <p:nvSpPr>
          <p:cNvPr id="1496" name="Google Shape;1496;g1521589b24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7" name="Google Shape;1497;g1521589b24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1" name="Shape 1501"/>
        <p:cNvGrpSpPr/>
        <p:nvPr/>
      </p:nvGrpSpPr>
      <p:grpSpPr>
        <a:xfrm>
          <a:off x="0" y="0"/>
          <a:ext cx="0" cy="0"/>
          <a:chOff x="0" y="0"/>
          <a:chExt cx="0" cy="0"/>
        </a:xfrm>
      </p:grpSpPr>
      <p:sp>
        <p:nvSpPr>
          <p:cNvPr id="1502" name="Google Shape;1502;g1521589b24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3" name="Google Shape;1503;g1521589b24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1" name="Shape 1521"/>
        <p:cNvGrpSpPr/>
        <p:nvPr/>
      </p:nvGrpSpPr>
      <p:grpSpPr>
        <a:xfrm>
          <a:off x="0" y="0"/>
          <a:ext cx="0" cy="0"/>
          <a:chOff x="0" y="0"/>
          <a:chExt cx="0" cy="0"/>
        </a:xfrm>
      </p:grpSpPr>
      <p:sp>
        <p:nvSpPr>
          <p:cNvPr id="1522" name="Google Shape;1522;g1521589b2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3" name="Google Shape;1523;g1521589b2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7" name="Shape 1527"/>
        <p:cNvGrpSpPr/>
        <p:nvPr/>
      </p:nvGrpSpPr>
      <p:grpSpPr>
        <a:xfrm>
          <a:off x="0" y="0"/>
          <a:ext cx="0" cy="0"/>
          <a:chOff x="0" y="0"/>
          <a:chExt cx="0" cy="0"/>
        </a:xfrm>
      </p:grpSpPr>
      <p:sp>
        <p:nvSpPr>
          <p:cNvPr id="1528" name="Google Shape;1528;g1521589b2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9" name="Google Shape;1529;g1521589b2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121e73147e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21e73147e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3" name="Shape 1533"/>
        <p:cNvGrpSpPr/>
        <p:nvPr/>
      </p:nvGrpSpPr>
      <p:grpSpPr>
        <a:xfrm>
          <a:off x="0" y="0"/>
          <a:ext cx="0" cy="0"/>
          <a:chOff x="0" y="0"/>
          <a:chExt cx="0" cy="0"/>
        </a:xfrm>
      </p:grpSpPr>
      <p:sp>
        <p:nvSpPr>
          <p:cNvPr id="1534" name="Google Shape;1534;g1521589b2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5" name="Google Shape;1535;g1521589b2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9" name="Shape 1539"/>
        <p:cNvGrpSpPr/>
        <p:nvPr/>
      </p:nvGrpSpPr>
      <p:grpSpPr>
        <a:xfrm>
          <a:off x="0" y="0"/>
          <a:ext cx="0" cy="0"/>
          <a:chOff x="0" y="0"/>
          <a:chExt cx="0" cy="0"/>
        </a:xfrm>
      </p:grpSpPr>
      <p:sp>
        <p:nvSpPr>
          <p:cNvPr id="1540" name="Google Shape;1540;g1521589b2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1" name="Google Shape;1541;g1521589b2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6" name="Shape 1546"/>
        <p:cNvGrpSpPr/>
        <p:nvPr/>
      </p:nvGrpSpPr>
      <p:grpSpPr>
        <a:xfrm>
          <a:off x="0" y="0"/>
          <a:ext cx="0" cy="0"/>
          <a:chOff x="0" y="0"/>
          <a:chExt cx="0" cy="0"/>
        </a:xfrm>
      </p:grpSpPr>
      <p:sp>
        <p:nvSpPr>
          <p:cNvPr id="1547" name="Google Shape;1547;g1521589b24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8" name="Google Shape;1548;g1521589b24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2" name="Shape 1552"/>
        <p:cNvGrpSpPr/>
        <p:nvPr/>
      </p:nvGrpSpPr>
      <p:grpSpPr>
        <a:xfrm>
          <a:off x="0" y="0"/>
          <a:ext cx="0" cy="0"/>
          <a:chOff x="0" y="0"/>
          <a:chExt cx="0" cy="0"/>
        </a:xfrm>
      </p:grpSpPr>
      <p:sp>
        <p:nvSpPr>
          <p:cNvPr id="1553" name="Google Shape;1553;g1521589b24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4" name="Google Shape;1554;g1521589b24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8" name="Shape 1558"/>
        <p:cNvGrpSpPr/>
        <p:nvPr/>
      </p:nvGrpSpPr>
      <p:grpSpPr>
        <a:xfrm>
          <a:off x="0" y="0"/>
          <a:ext cx="0" cy="0"/>
          <a:chOff x="0" y="0"/>
          <a:chExt cx="0" cy="0"/>
        </a:xfrm>
      </p:grpSpPr>
      <p:sp>
        <p:nvSpPr>
          <p:cNvPr id="1559" name="Google Shape;1559;g1521589b24_8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0" name="Google Shape;1560;g1521589b24_8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8" name="Shape 1578"/>
        <p:cNvGrpSpPr/>
        <p:nvPr/>
      </p:nvGrpSpPr>
      <p:grpSpPr>
        <a:xfrm>
          <a:off x="0" y="0"/>
          <a:ext cx="0" cy="0"/>
          <a:chOff x="0" y="0"/>
          <a:chExt cx="0" cy="0"/>
        </a:xfrm>
      </p:grpSpPr>
      <p:sp>
        <p:nvSpPr>
          <p:cNvPr id="1579" name="Google Shape;1579;g1521589b24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0" name="Google Shape;1580;g1521589b24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4" name="Shape 1584"/>
        <p:cNvGrpSpPr/>
        <p:nvPr/>
      </p:nvGrpSpPr>
      <p:grpSpPr>
        <a:xfrm>
          <a:off x="0" y="0"/>
          <a:ext cx="0" cy="0"/>
          <a:chOff x="0" y="0"/>
          <a:chExt cx="0" cy="0"/>
        </a:xfrm>
      </p:grpSpPr>
      <p:sp>
        <p:nvSpPr>
          <p:cNvPr id="1585" name="Google Shape;1585;g1521589b24_1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6" name="Google Shape;1586;g1521589b24_1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0" name="Shape 1590"/>
        <p:cNvGrpSpPr/>
        <p:nvPr/>
      </p:nvGrpSpPr>
      <p:grpSpPr>
        <a:xfrm>
          <a:off x="0" y="0"/>
          <a:ext cx="0" cy="0"/>
          <a:chOff x="0" y="0"/>
          <a:chExt cx="0" cy="0"/>
        </a:xfrm>
      </p:grpSpPr>
      <p:sp>
        <p:nvSpPr>
          <p:cNvPr id="1591" name="Google Shape;1591;g1521589b24_1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2" name="Google Shape;1592;g1521589b24_1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6" name="Shape 1596"/>
        <p:cNvGrpSpPr/>
        <p:nvPr/>
      </p:nvGrpSpPr>
      <p:grpSpPr>
        <a:xfrm>
          <a:off x="0" y="0"/>
          <a:ext cx="0" cy="0"/>
          <a:chOff x="0" y="0"/>
          <a:chExt cx="0" cy="0"/>
        </a:xfrm>
      </p:grpSpPr>
      <p:sp>
        <p:nvSpPr>
          <p:cNvPr id="1597" name="Google Shape;1597;g1521589b24_1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8" name="Google Shape;1598;g1521589b24_1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2" name="Shape 1602"/>
        <p:cNvGrpSpPr/>
        <p:nvPr/>
      </p:nvGrpSpPr>
      <p:grpSpPr>
        <a:xfrm>
          <a:off x="0" y="0"/>
          <a:ext cx="0" cy="0"/>
          <a:chOff x="0" y="0"/>
          <a:chExt cx="0" cy="0"/>
        </a:xfrm>
      </p:grpSpPr>
      <p:sp>
        <p:nvSpPr>
          <p:cNvPr id="1603" name="Google Shape;1603;g1521589b24_1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4" name="Google Shape;1604;g1521589b24_1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121e73147e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1e73147e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8" name="Shape 1608"/>
        <p:cNvGrpSpPr/>
        <p:nvPr/>
      </p:nvGrpSpPr>
      <p:grpSpPr>
        <a:xfrm>
          <a:off x="0" y="0"/>
          <a:ext cx="0" cy="0"/>
          <a:chOff x="0" y="0"/>
          <a:chExt cx="0" cy="0"/>
        </a:xfrm>
      </p:grpSpPr>
      <p:sp>
        <p:nvSpPr>
          <p:cNvPr id="1609" name="Google Shape;1609;g1521589b24_1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0" name="Google Shape;1610;g1521589b24_1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4" name="Shape 1614"/>
        <p:cNvGrpSpPr/>
        <p:nvPr/>
      </p:nvGrpSpPr>
      <p:grpSpPr>
        <a:xfrm>
          <a:off x="0" y="0"/>
          <a:ext cx="0" cy="0"/>
          <a:chOff x="0" y="0"/>
          <a:chExt cx="0" cy="0"/>
        </a:xfrm>
      </p:grpSpPr>
      <p:sp>
        <p:nvSpPr>
          <p:cNvPr id="1615" name="Google Shape;1615;g1521589b24_1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6" name="Google Shape;1616;g1521589b24_1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9" name="Shape 1629"/>
        <p:cNvGrpSpPr/>
        <p:nvPr/>
      </p:nvGrpSpPr>
      <p:grpSpPr>
        <a:xfrm>
          <a:off x="0" y="0"/>
          <a:ext cx="0" cy="0"/>
          <a:chOff x="0" y="0"/>
          <a:chExt cx="0" cy="0"/>
        </a:xfrm>
      </p:grpSpPr>
      <p:sp>
        <p:nvSpPr>
          <p:cNvPr id="1630" name="Google Shape;1630;g1521589b24_1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1" name="Google Shape;1631;g1521589b24_1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6" name="Shape 1636"/>
        <p:cNvGrpSpPr/>
        <p:nvPr/>
      </p:nvGrpSpPr>
      <p:grpSpPr>
        <a:xfrm>
          <a:off x="0" y="0"/>
          <a:ext cx="0" cy="0"/>
          <a:chOff x="0" y="0"/>
          <a:chExt cx="0" cy="0"/>
        </a:xfrm>
      </p:grpSpPr>
      <p:sp>
        <p:nvSpPr>
          <p:cNvPr id="1637" name="Google Shape;1637;g1521589b24_1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8" name="Google Shape;1638;g1521589b24_1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2" name="Shape 1642"/>
        <p:cNvGrpSpPr/>
        <p:nvPr/>
      </p:nvGrpSpPr>
      <p:grpSpPr>
        <a:xfrm>
          <a:off x="0" y="0"/>
          <a:ext cx="0" cy="0"/>
          <a:chOff x="0" y="0"/>
          <a:chExt cx="0" cy="0"/>
        </a:xfrm>
      </p:grpSpPr>
      <p:sp>
        <p:nvSpPr>
          <p:cNvPr id="1643" name="Google Shape;1643;g1521589b24_14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4" name="Google Shape;1644;g1521589b24_14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8" name="Shape 1648"/>
        <p:cNvGrpSpPr/>
        <p:nvPr/>
      </p:nvGrpSpPr>
      <p:grpSpPr>
        <a:xfrm>
          <a:off x="0" y="0"/>
          <a:ext cx="0" cy="0"/>
          <a:chOff x="0" y="0"/>
          <a:chExt cx="0" cy="0"/>
        </a:xfrm>
      </p:grpSpPr>
      <p:sp>
        <p:nvSpPr>
          <p:cNvPr id="1649" name="Google Shape;1649;g1521589b24_14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0" name="Google Shape;1650;g1521589b24_14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3" name="Shape 1663"/>
        <p:cNvGrpSpPr/>
        <p:nvPr/>
      </p:nvGrpSpPr>
      <p:grpSpPr>
        <a:xfrm>
          <a:off x="0" y="0"/>
          <a:ext cx="0" cy="0"/>
          <a:chOff x="0" y="0"/>
          <a:chExt cx="0" cy="0"/>
        </a:xfrm>
      </p:grpSpPr>
      <p:sp>
        <p:nvSpPr>
          <p:cNvPr id="1664" name="Google Shape;1664;g1521589b24_14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5" name="Google Shape;1665;g1521589b24_14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9" name="Shape 1669"/>
        <p:cNvGrpSpPr/>
        <p:nvPr/>
      </p:nvGrpSpPr>
      <p:grpSpPr>
        <a:xfrm>
          <a:off x="0" y="0"/>
          <a:ext cx="0" cy="0"/>
          <a:chOff x="0" y="0"/>
          <a:chExt cx="0" cy="0"/>
        </a:xfrm>
      </p:grpSpPr>
      <p:sp>
        <p:nvSpPr>
          <p:cNvPr id="1670" name="Google Shape;1670;g1521589b24_14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1" name="Google Shape;1671;g1521589b24_14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5" name="Shape 1675"/>
        <p:cNvGrpSpPr/>
        <p:nvPr/>
      </p:nvGrpSpPr>
      <p:grpSpPr>
        <a:xfrm>
          <a:off x="0" y="0"/>
          <a:ext cx="0" cy="0"/>
          <a:chOff x="0" y="0"/>
          <a:chExt cx="0" cy="0"/>
        </a:xfrm>
      </p:grpSpPr>
      <p:sp>
        <p:nvSpPr>
          <p:cNvPr id="1676" name="Google Shape;1676;g1521589b24_14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7" name="Google Shape;1677;g1521589b24_14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1" name="Shape 1681"/>
        <p:cNvGrpSpPr/>
        <p:nvPr/>
      </p:nvGrpSpPr>
      <p:grpSpPr>
        <a:xfrm>
          <a:off x="0" y="0"/>
          <a:ext cx="0" cy="0"/>
          <a:chOff x="0" y="0"/>
          <a:chExt cx="0" cy="0"/>
        </a:xfrm>
      </p:grpSpPr>
      <p:sp>
        <p:nvSpPr>
          <p:cNvPr id="1682" name="Google Shape;1682;g1521589b24_4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3" name="Google Shape;1683;g1521589b24_4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121e73147e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21e73147e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8" name="Shape 1688"/>
        <p:cNvGrpSpPr/>
        <p:nvPr/>
      </p:nvGrpSpPr>
      <p:grpSpPr>
        <a:xfrm>
          <a:off x="0" y="0"/>
          <a:ext cx="0" cy="0"/>
          <a:chOff x="0" y="0"/>
          <a:chExt cx="0" cy="0"/>
        </a:xfrm>
      </p:grpSpPr>
      <p:sp>
        <p:nvSpPr>
          <p:cNvPr id="1689" name="Google Shape;1689;g1521589b24_46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0" name="Google Shape;1690;g1521589b24_46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8" name="Shape 1698"/>
        <p:cNvGrpSpPr/>
        <p:nvPr/>
      </p:nvGrpSpPr>
      <p:grpSpPr>
        <a:xfrm>
          <a:off x="0" y="0"/>
          <a:ext cx="0" cy="0"/>
          <a:chOff x="0" y="0"/>
          <a:chExt cx="0" cy="0"/>
        </a:xfrm>
      </p:grpSpPr>
      <p:sp>
        <p:nvSpPr>
          <p:cNvPr id="1699" name="Google Shape;1699;g1521589b24_14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0" name="Google Shape;1700;g1521589b24_14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4" name="Shape 1704"/>
        <p:cNvGrpSpPr/>
        <p:nvPr/>
      </p:nvGrpSpPr>
      <p:grpSpPr>
        <a:xfrm>
          <a:off x="0" y="0"/>
          <a:ext cx="0" cy="0"/>
          <a:chOff x="0" y="0"/>
          <a:chExt cx="0" cy="0"/>
        </a:xfrm>
      </p:grpSpPr>
      <p:sp>
        <p:nvSpPr>
          <p:cNvPr id="1705" name="Google Shape;1705;g1521589b24_14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6" name="Google Shape;1706;g1521589b24_14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1" name="Shape 1711"/>
        <p:cNvGrpSpPr/>
        <p:nvPr/>
      </p:nvGrpSpPr>
      <p:grpSpPr>
        <a:xfrm>
          <a:off x="0" y="0"/>
          <a:ext cx="0" cy="0"/>
          <a:chOff x="0" y="0"/>
          <a:chExt cx="0" cy="0"/>
        </a:xfrm>
      </p:grpSpPr>
      <p:sp>
        <p:nvSpPr>
          <p:cNvPr id="1712" name="Google Shape;1712;g1521589b24_4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3" name="Google Shape;1713;g1521589b24_4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7" name="Shape 1717"/>
        <p:cNvGrpSpPr/>
        <p:nvPr/>
      </p:nvGrpSpPr>
      <p:grpSpPr>
        <a:xfrm>
          <a:off x="0" y="0"/>
          <a:ext cx="0" cy="0"/>
          <a:chOff x="0" y="0"/>
          <a:chExt cx="0" cy="0"/>
        </a:xfrm>
      </p:grpSpPr>
      <p:sp>
        <p:nvSpPr>
          <p:cNvPr id="1718" name="Google Shape;1718;g1521589b24_45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9" name="Google Shape;1719;g1521589b24_45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3" name="Shape 1723"/>
        <p:cNvGrpSpPr/>
        <p:nvPr/>
      </p:nvGrpSpPr>
      <p:grpSpPr>
        <a:xfrm>
          <a:off x="0" y="0"/>
          <a:ext cx="0" cy="0"/>
          <a:chOff x="0" y="0"/>
          <a:chExt cx="0" cy="0"/>
        </a:xfrm>
      </p:grpSpPr>
      <p:sp>
        <p:nvSpPr>
          <p:cNvPr id="1724" name="Google Shape;1724;g1521589b24_4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5" name="Google Shape;1725;g1521589b24_4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0" name="Shape 1730"/>
        <p:cNvGrpSpPr/>
        <p:nvPr/>
      </p:nvGrpSpPr>
      <p:grpSpPr>
        <a:xfrm>
          <a:off x="0" y="0"/>
          <a:ext cx="0" cy="0"/>
          <a:chOff x="0" y="0"/>
          <a:chExt cx="0" cy="0"/>
        </a:xfrm>
      </p:grpSpPr>
      <p:sp>
        <p:nvSpPr>
          <p:cNvPr id="1731" name="Google Shape;1731;g1521589b24_46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2" name="Google Shape;1732;g1521589b24_46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8" name="Shape 1738"/>
        <p:cNvGrpSpPr/>
        <p:nvPr/>
      </p:nvGrpSpPr>
      <p:grpSpPr>
        <a:xfrm>
          <a:off x="0" y="0"/>
          <a:ext cx="0" cy="0"/>
          <a:chOff x="0" y="0"/>
          <a:chExt cx="0" cy="0"/>
        </a:xfrm>
      </p:grpSpPr>
      <p:sp>
        <p:nvSpPr>
          <p:cNvPr id="1739" name="Google Shape;1739;g1521589b24_46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0" name="Google Shape;1740;g1521589b24_46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8" name="Shape 1748"/>
        <p:cNvGrpSpPr/>
        <p:nvPr/>
      </p:nvGrpSpPr>
      <p:grpSpPr>
        <a:xfrm>
          <a:off x="0" y="0"/>
          <a:ext cx="0" cy="0"/>
          <a:chOff x="0" y="0"/>
          <a:chExt cx="0" cy="0"/>
        </a:xfrm>
      </p:grpSpPr>
      <p:sp>
        <p:nvSpPr>
          <p:cNvPr id="1749" name="Google Shape;1749;g1521589b24_4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0" name="Google Shape;1750;g1521589b24_4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4" name="Shape 1754"/>
        <p:cNvGrpSpPr/>
        <p:nvPr/>
      </p:nvGrpSpPr>
      <p:grpSpPr>
        <a:xfrm>
          <a:off x="0" y="0"/>
          <a:ext cx="0" cy="0"/>
          <a:chOff x="0" y="0"/>
          <a:chExt cx="0" cy="0"/>
        </a:xfrm>
      </p:grpSpPr>
      <p:sp>
        <p:nvSpPr>
          <p:cNvPr id="1755" name="Google Shape;1755;g1521589b24_4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6" name="Google Shape;1756;g1521589b24_4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121e73147e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21e73147e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1" name="Shape 1761"/>
        <p:cNvGrpSpPr/>
        <p:nvPr/>
      </p:nvGrpSpPr>
      <p:grpSpPr>
        <a:xfrm>
          <a:off x="0" y="0"/>
          <a:ext cx="0" cy="0"/>
          <a:chOff x="0" y="0"/>
          <a:chExt cx="0" cy="0"/>
        </a:xfrm>
      </p:grpSpPr>
      <p:sp>
        <p:nvSpPr>
          <p:cNvPr id="1762" name="Google Shape;1762;g1521589b24_45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3" name="Google Shape;1763;g1521589b24_45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7" name="Shape 1767"/>
        <p:cNvGrpSpPr/>
        <p:nvPr/>
      </p:nvGrpSpPr>
      <p:grpSpPr>
        <a:xfrm>
          <a:off x="0" y="0"/>
          <a:ext cx="0" cy="0"/>
          <a:chOff x="0" y="0"/>
          <a:chExt cx="0" cy="0"/>
        </a:xfrm>
      </p:grpSpPr>
      <p:sp>
        <p:nvSpPr>
          <p:cNvPr id="1768" name="Google Shape;1768;g1521589b24_45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9" name="Google Shape;1769;g1521589b24_45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3" name="Shape 1773"/>
        <p:cNvGrpSpPr/>
        <p:nvPr/>
      </p:nvGrpSpPr>
      <p:grpSpPr>
        <a:xfrm>
          <a:off x="0" y="0"/>
          <a:ext cx="0" cy="0"/>
          <a:chOff x="0" y="0"/>
          <a:chExt cx="0" cy="0"/>
        </a:xfrm>
      </p:grpSpPr>
      <p:sp>
        <p:nvSpPr>
          <p:cNvPr id="1774" name="Google Shape;1774;g153ada74d9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5" name="Google Shape;1775;g153ada74d9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9" name="Shape 1779"/>
        <p:cNvGrpSpPr/>
        <p:nvPr/>
      </p:nvGrpSpPr>
      <p:grpSpPr>
        <a:xfrm>
          <a:off x="0" y="0"/>
          <a:ext cx="0" cy="0"/>
          <a:chOff x="0" y="0"/>
          <a:chExt cx="0" cy="0"/>
        </a:xfrm>
      </p:grpSpPr>
      <p:sp>
        <p:nvSpPr>
          <p:cNvPr id="1780" name="Google Shape;1780;g1521589b24_45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1" name="Google Shape;1781;g1521589b24_45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5" name="Shape 1785"/>
        <p:cNvGrpSpPr/>
        <p:nvPr/>
      </p:nvGrpSpPr>
      <p:grpSpPr>
        <a:xfrm>
          <a:off x="0" y="0"/>
          <a:ext cx="0" cy="0"/>
          <a:chOff x="0" y="0"/>
          <a:chExt cx="0" cy="0"/>
        </a:xfrm>
      </p:grpSpPr>
      <p:sp>
        <p:nvSpPr>
          <p:cNvPr id="1786" name="Google Shape;1786;g153ada74d9_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7" name="Google Shape;1787;g153ada74d9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0" name="Shape 1800"/>
        <p:cNvGrpSpPr/>
        <p:nvPr/>
      </p:nvGrpSpPr>
      <p:grpSpPr>
        <a:xfrm>
          <a:off x="0" y="0"/>
          <a:ext cx="0" cy="0"/>
          <a:chOff x="0" y="0"/>
          <a:chExt cx="0" cy="0"/>
        </a:xfrm>
      </p:grpSpPr>
      <p:sp>
        <p:nvSpPr>
          <p:cNvPr id="1801" name="Google Shape;1801;g153ada74d9_5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2" name="Google Shape;1802;g153ada74d9_5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5" name="Shape 1815"/>
        <p:cNvGrpSpPr/>
        <p:nvPr/>
      </p:nvGrpSpPr>
      <p:grpSpPr>
        <a:xfrm>
          <a:off x="0" y="0"/>
          <a:ext cx="0" cy="0"/>
          <a:chOff x="0" y="0"/>
          <a:chExt cx="0" cy="0"/>
        </a:xfrm>
      </p:grpSpPr>
      <p:sp>
        <p:nvSpPr>
          <p:cNvPr id="1816" name="Google Shape;1816;g153ada74d9_5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7" name="Google Shape;1817;g153ada74d9_5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1" name="Shape 1821"/>
        <p:cNvGrpSpPr/>
        <p:nvPr/>
      </p:nvGrpSpPr>
      <p:grpSpPr>
        <a:xfrm>
          <a:off x="0" y="0"/>
          <a:ext cx="0" cy="0"/>
          <a:chOff x="0" y="0"/>
          <a:chExt cx="0" cy="0"/>
        </a:xfrm>
      </p:grpSpPr>
      <p:sp>
        <p:nvSpPr>
          <p:cNvPr id="1822" name="Google Shape;1822;g153ada74d9_5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3" name="Google Shape;1823;g153ada74d9_5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7" name="Shape 1827"/>
        <p:cNvGrpSpPr/>
        <p:nvPr/>
      </p:nvGrpSpPr>
      <p:grpSpPr>
        <a:xfrm>
          <a:off x="0" y="0"/>
          <a:ext cx="0" cy="0"/>
          <a:chOff x="0" y="0"/>
          <a:chExt cx="0" cy="0"/>
        </a:xfrm>
      </p:grpSpPr>
      <p:sp>
        <p:nvSpPr>
          <p:cNvPr id="1828" name="Google Shape;1828;g153ada74d9_5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9" name="Google Shape;1829;g153ada74d9_5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3" name="Shape 1833"/>
        <p:cNvGrpSpPr/>
        <p:nvPr/>
      </p:nvGrpSpPr>
      <p:grpSpPr>
        <a:xfrm>
          <a:off x="0" y="0"/>
          <a:ext cx="0" cy="0"/>
          <a:chOff x="0" y="0"/>
          <a:chExt cx="0" cy="0"/>
        </a:xfrm>
      </p:grpSpPr>
      <p:sp>
        <p:nvSpPr>
          <p:cNvPr id="1834" name="Google Shape;1834;g153ada74d9_5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5" name="Google Shape;1835;g153ada74d9_5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121e73147e_5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21e73147e_5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9" name="Shape 1839"/>
        <p:cNvGrpSpPr/>
        <p:nvPr/>
      </p:nvGrpSpPr>
      <p:grpSpPr>
        <a:xfrm>
          <a:off x="0" y="0"/>
          <a:ext cx="0" cy="0"/>
          <a:chOff x="0" y="0"/>
          <a:chExt cx="0" cy="0"/>
        </a:xfrm>
      </p:grpSpPr>
      <p:sp>
        <p:nvSpPr>
          <p:cNvPr id="1840" name="Google Shape;1840;g153ada74d9_5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1" name="Google Shape;1841;g153ada74d9_5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5" name="Shape 1845"/>
        <p:cNvGrpSpPr/>
        <p:nvPr/>
      </p:nvGrpSpPr>
      <p:grpSpPr>
        <a:xfrm>
          <a:off x="0" y="0"/>
          <a:ext cx="0" cy="0"/>
          <a:chOff x="0" y="0"/>
          <a:chExt cx="0" cy="0"/>
        </a:xfrm>
      </p:grpSpPr>
      <p:sp>
        <p:nvSpPr>
          <p:cNvPr id="1846" name="Google Shape;1846;g153ada74d9_5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7" name="Google Shape;1847;g153ada74d9_5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1" name="Shape 1851"/>
        <p:cNvGrpSpPr/>
        <p:nvPr/>
      </p:nvGrpSpPr>
      <p:grpSpPr>
        <a:xfrm>
          <a:off x="0" y="0"/>
          <a:ext cx="0" cy="0"/>
          <a:chOff x="0" y="0"/>
          <a:chExt cx="0" cy="0"/>
        </a:xfrm>
      </p:grpSpPr>
      <p:sp>
        <p:nvSpPr>
          <p:cNvPr id="1852" name="Google Shape;1852;g153ada74d9_5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3" name="Google Shape;1853;g153ada74d9_5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7" name="Shape 1857"/>
        <p:cNvGrpSpPr/>
        <p:nvPr/>
      </p:nvGrpSpPr>
      <p:grpSpPr>
        <a:xfrm>
          <a:off x="0" y="0"/>
          <a:ext cx="0" cy="0"/>
          <a:chOff x="0" y="0"/>
          <a:chExt cx="0" cy="0"/>
        </a:xfrm>
      </p:grpSpPr>
      <p:sp>
        <p:nvSpPr>
          <p:cNvPr id="1858" name="Google Shape;1858;g1521589b24_46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9" name="Google Shape;1859;g1521589b24_46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3" name="Shape 1873"/>
        <p:cNvGrpSpPr/>
        <p:nvPr/>
      </p:nvGrpSpPr>
      <p:grpSpPr>
        <a:xfrm>
          <a:off x="0" y="0"/>
          <a:ext cx="0" cy="0"/>
          <a:chOff x="0" y="0"/>
          <a:chExt cx="0" cy="0"/>
        </a:xfrm>
      </p:grpSpPr>
      <p:sp>
        <p:nvSpPr>
          <p:cNvPr id="1874" name="Google Shape;1874;g1521589b24_46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5" name="Google Shape;1875;g1521589b24_46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9" name="Shape 1879"/>
        <p:cNvGrpSpPr/>
        <p:nvPr/>
      </p:nvGrpSpPr>
      <p:grpSpPr>
        <a:xfrm>
          <a:off x="0" y="0"/>
          <a:ext cx="0" cy="0"/>
          <a:chOff x="0" y="0"/>
          <a:chExt cx="0" cy="0"/>
        </a:xfrm>
      </p:grpSpPr>
      <p:sp>
        <p:nvSpPr>
          <p:cNvPr id="1880" name="Google Shape;1880;g153ada74d9_5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1" name="Google Shape;1881;g153ada74d9_5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5" name="Shape 1885"/>
        <p:cNvGrpSpPr/>
        <p:nvPr/>
      </p:nvGrpSpPr>
      <p:grpSpPr>
        <a:xfrm>
          <a:off x="0" y="0"/>
          <a:ext cx="0" cy="0"/>
          <a:chOff x="0" y="0"/>
          <a:chExt cx="0" cy="0"/>
        </a:xfrm>
      </p:grpSpPr>
      <p:sp>
        <p:nvSpPr>
          <p:cNvPr id="1886" name="Google Shape;1886;g1521589b24_46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7" name="Google Shape;1887;g1521589b24_46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1" name="Shape 1891"/>
        <p:cNvGrpSpPr/>
        <p:nvPr/>
      </p:nvGrpSpPr>
      <p:grpSpPr>
        <a:xfrm>
          <a:off x="0" y="0"/>
          <a:ext cx="0" cy="0"/>
          <a:chOff x="0" y="0"/>
          <a:chExt cx="0" cy="0"/>
        </a:xfrm>
      </p:grpSpPr>
      <p:sp>
        <p:nvSpPr>
          <p:cNvPr id="1892" name="Google Shape;1892;g153ada74d9_5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3" name="Google Shape;1893;g153ada74d9_5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7" name="Shape 1897"/>
        <p:cNvGrpSpPr/>
        <p:nvPr/>
      </p:nvGrpSpPr>
      <p:grpSpPr>
        <a:xfrm>
          <a:off x="0" y="0"/>
          <a:ext cx="0" cy="0"/>
          <a:chOff x="0" y="0"/>
          <a:chExt cx="0" cy="0"/>
        </a:xfrm>
      </p:grpSpPr>
      <p:sp>
        <p:nvSpPr>
          <p:cNvPr id="1898" name="Google Shape;1898;g153ada74d9_5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9" name="Google Shape;1899;g153ada74d9_5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3" name="Shape 1903"/>
        <p:cNvGrpSpPr/>
        <p:nvPr/>
      </p:nvGrpSpPr>
      <p:grpSpPr>
        <a:xfrm>
          <a:off x="0" y="0"/>
          <a:ext cx="0" cy="0"/>
          <a:chOff x="0" y="0"/>
          <a:chExt cx="0" cy="0"/>
        </a:xfrm>
      </p:grpSpPr>
      <p:sp>
        <p:nvSpPr>
          <p:cNvPr id="1904" name="Google Shape;1904;g153ada74d9_5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5" name="Google Shape;1905;g153ada74d9_5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121e73147e_5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21e73147e_5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9" name="Shape 1909"/>
        <p:cNvGrpSpPr/>
        <p:nvPr/>
      </p:nvGrpSpPr>
      <p:grpSpPr>
        <a:xfrm>
          <a:off x="0" y="0"/>
          <a:ext cx="0" cy="0"/>
          <a:chOff x="0" y="0"/>
          <a:chExt cx="0" cy="0"/>
        </a:xfrm>
      </p:grpSpPr>
      <p:sp>
        <p:nvSpPr>
          <p:cNvPr id="1910" name="Google Shape;1910;g14b3483b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1" name="Google Shape;1911;g14b3483b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0" name="Shape 1920"/>
        <p:cNvGrpSpPr/>
        <p:nvPr/>
      </p:nvGrpSpPr>
      <p:grpSpPr>
        <a:xfrm>
          <a:off x="0" y="0"/>
          <a:ext cx="0" cy="0"/>
          <a:chOff x="0" y="0"/>
          <a:chExt cx="0" cy="0"/>
        </a:xfrm>
      </p:grpSpPr>
      <p:sp>
        <p:nvSpPr>
          <p:cNvPr id="1921" name="Google Shape;1921;g153ada74d9_5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153ada74d9_5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6" name="Shape 1926"/>
        <p:cNvGrpSpPr/>
        <p:nvPr/>
      </p:nvGrpSpPr>
      <p:grpSpPr>
        <a:xfrm>
          <a:off x="0" y="0"/>
          <a:ext cx="0" cy="0"/>
          <a:chOff x="0" y="0"/>
          <a:chExt cx="0" cy="0"/>
        </a:xfrm>
      </p:grpSpPr>
      <p:sp>
        <p:nvSpPr>
          <p:cNvPr id="1927" name="Google Shape;1927;g153ada74d9_5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8" name="Google Shape;1928;g153ada74d9_5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2" name="Shape 1932"/>
        <p:cNvGrpSpPr/>
        <p:nvPr/>
      </p:nvGrpSpPr>
      <p:grpSpPr>
        <a:xfrm>
          <a:off x="0" y="0"/>
          <a:ext cx="0" cy="0"/>
          <a:chOff x="0" y="0"/>
          <a:chExt cx="0" cy="0"/>
        </a:xfrm>
      </p:grpSpPr>
      <p:sp>
        <p:nvSpPr>
          <p:cNvPr id="1933" name="Google Shape;1933;g153ada74d9_5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4" name="Google Shape;1934;g153ada74d9_5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3" name="Shape 1953"/>
        <p:cNvGrpSpPr/>
        <p:nvPr/>
      </p:nvGrpSpPr>
      <p:grpSpPr>
        <a:xfrm>
          <a:off x="0" y="0"/>
          <a:ext cx="0" cy="0"/>
          <a:chOff x="0" y="0"/>
          <a:chExt cx="0" cy="0"/>
        </a:xfrm>
      </p:grpSpPr>
      <p:sp>
        <p:nvSpPr>
          <p:cNvPr id="1954" name="Google Shape;1954;g153ada74d9_5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5" name="Google Shape;1955;g153ada74d9_5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4" name="Shape 2004"/>
        <p:cNvGrpSpPr/>
        <p:nvPr/>
      </p:nvGrpSpPr>
      <p:grpSpPr>
        <a:xfrm>
          <a:off x="0" y="0"/>
          <a:ext cx="0" cy="0"/>
          <a:chOff x="0" y="0"/>
          <a:chExt cx="0" cy="0"/>
        </a:xfrm>
      </p:grpSpPr>
      <p:sp>
        <p:nvSpPr>
          <p:cNvPr id="2005" name="Google Shape;2005;g153ada74d9_5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6" name="Google Shape;2006;g153ada74d9_5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0" name="Shape 2010"/>
        <p:cNvGrpSpPr/>
        <p:nvPr/>
      </p:nvGrpSpPr>
      <p:grpSpPr>
        <a:xfrm>
          <a:off x="0" y="0"/>
          <a:ext cx="0" cy="0"/>
          <a:chOff x="0" y="0"/>
          <a:chExt cx="0" cy="0"/>
        </a:xfrm>
      </p:grpSpPr>
      <p:sp>
        <p:nvSpPr>
          <p:cNvPr id="2011" name="Google Shape;2011;g153ada74d9_5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2" name="Google Shape;2012;g153ada74d9_5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6" name="Shape 2016"/>
        <p:cNvGrpSpPr/>
        <p:nvPr/>
      </p:nvGrpSpPr>
      <p:grpSpPr>
        <a:xfrm>
          <a:off x="0" y="0"/>
          <a:ext cx="0" cy="0"/>
          <a:chOff x="0" y="0"/>
          <a:chExt cx="0" cy="0"/>
        </a:xfrm>
      </p:grpSpPr>
      <p:sp>
        <p:nvSpPr>
          <p:cNvPr id="2017" name="Google Shape;2017;g153ada74d9_5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8" name="Google Shape;2018;g153ada74d9_5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2" name="Shape 2022"/>
        <p:cNvGrpSpPr/>
        <p:nvPr/>
      </p:nvGrpSpPr>
      <p:grpSpPr>
        <a:xfrm>
          <a:off x="0" y="0"/>
          <a:ext cx="0" cy="0"/>
          <a:chOff x="0" y="0"/>
          <a:chExt cx="0" cy="0"/>
        </a:xfrm>
      </p:grpSpPr>
      <p:sp>
        <p:nvSpPr>
          <p:cNvPr id="2023" name="Google Shape;2023;g15d0acab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4" name="Google Shape;2024;g15d0acab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8" name="Shape 2028"/>
        <p:cNvGrpSpPr/>
        <p:nvPr/>
      </p:nvGrpSpPr>
      <p:grpSpPr>
        <a:xfrm>
          <a:off x="0" y="0"/>
          <a:ext cx="0" cy="0"/>
          <a:chOff x="0" y="0"/>
          <a:chExt cx="0" cy="0"/>
        </a:xfrm>
      </p:grpSpPr>
      <p:sp>
        <p:nvSpPr>
          <p:cNvPr id="2029" name="Google Shape;2029;g15d0acabc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0" name="Google Shape;2030;g15d0acabc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121e73147e_5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21e73147e_5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4" name="Shape 2034"/>
        <p:cNvGrpSpPr/>
        <p:nvPr/>
      </p:nvGrpSpPr>
      <p:grpSpPr>
        <a:xfrm>
          <a:off x="0" y="0"/>
          <a:ext cx="0" cy="0"/>
          <a:chOff x="0" y="0"/>
          <a:chExt cx="0" cy="0"/>
        </a:xfrm>
      </p:grpSpPr>
      <p:sp>
        <p:nvSpPr>
          <p:cNvPr id="2035" name="Google Shape;2035;g15d0acabc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6" name="Google Shape;2036;g15d0acabc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0" name="Shape 2040"/>
        <p:cNvGrpSpPr/>
        <p:nvPr/>
      </p:nvGrpSpPr>
      <p:grpSpPr>
        <a:xfrm>
          <a:off x="0" y="0"/>
          <a:ext cx="0" cy="0"/>
          <a:chOff x="0" y="0"/>
          <a:chExt cx="0" cy="0"/>
        </a:xfrm>
      </p:grpSpPr>
      <p:sp>
        <p:nvSpPr>
          <p:cNvPr id="2041" name="Google Shape;2041;g15d0acabc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2" name="Google Shape;2042;g15d0acabc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6" name="Shape 2046"/>
        <p:cNvGrpSpPr/>
        <p:nvPr/>
      </p:nvGrpSpPr>
      <p:grpSpPr>
        <a:xfrm>
          <a:off x="0" y="0"/>
          <a:ext cx="0" cy="0"/>
          <a:chOff x="0" y="0"/>
          <a:chExt cx="0" cy="0"/>
        </a:xfrm>
      </p:grpSpPr>
      <p:sp>
        <p:nvSpPr>
          <p:cNvPr id="2047" name="Google Shape;2047;g15d0acabc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8" name="Google Shape;2048;g15d0acabc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2" name="Shape 2052"/>
        <p:cNvGrpSpPr/>
        <p:nvPr/>
      </p:nvGrpSpPr>
      <p:grpSpPr>
        <a:xfrm>
          <a:off x="0" y="0"/>
          <a:ext cx="0" cy="0"/>
          <a:chOff x="0" y="0"/>
          <a:chExt cx="0" cy="0"/>
        </a:xfrm>
      </p:grpSpPr>
      <p:sp>
        <p:nvSpPr>
          <p:cNvPr id="2053" name="Google Shape;2053;g15d0acabc4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4" name="Google Shape;2054;g15d0acabc4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8" name="Shape 2058"/>
        <p:cNvGrpSpPr/>
        <p:nvPr/>
      </p:nvGrpSpPr>
      <p:grpSpPr>
        <a:xfrm>
          <a:off x="0" y="0"/>
          <a:ext cx="0" cy="0"/>
          <a:chOff x="0" y="0"/>
          <a:chExt cx="0" cy="0"/>
        </a:xfrm>
      </p:grpSpPr>
      <p:sp>
        <p:nvSpPr>
          <p:cNvPr id="2059" name="Google Shape;2059;g15d0acabc4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0" name="Google Shape;2060;g15d0acabc4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1" name="Shape 2081"/>
        <p:cNvGrpSpPr/>
        <p:nvPr/>
      </p:nvGrpSpPr>
      <p:grpSpPr>
        <a:xfrm>
          <a:off x="0" y="0"/>
          <a:ext cx="0" cy="0"/>
          <a:chOff x="0" y="0"/>
          <a:chExt cx="0" cy="0"/>
        </a:xfrm>
      </p:grpSpPr>
      <p:sp>
        <p:nvSpPr>
          <p:cNvPr id="2082" name="Google Shape;2082;g15d0acabc4_4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3" name="Google Shape;2083;g15d0acabc4_4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8" name="Shape 2098"/>
        <p:cNvGrpSpPr/>
        <p:nvPr/>
      </p:nvGrpSpPr>
      <p:grpSpPr>
        <a:xfrm>
          <a:off x="0" y="0"/>
          <a:ext cx="0" cy="0"/>
          <a:chOff x="0" y="0"/>
          <a:chExt cx="0" cy="0"/>
        </a:xfrm>
      </p:grpSpPr>
      <p:sp>
        <p:nvSpPr>
          <p:cNvPr id="2099" name="Google Shape;2099;g15d0acabc4_4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0" name="Google Shape;2100;g15d0acabc4_4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2" name="Shape 2112"/>
        <p:cNvGrpSpPr/>
        <p:nvPr/>
      </p:nvGrpSpPr>
      <p:grpSpPr>
        <a:xfrm>
          <a:off x="0" y="0"/>
          <a:ext cx="0" cy="0"/>
          <a:chOff x="0" y="0"/>
          <a:chExt cx="0" cy="0"/>
        </a:xfrm>
      </p:grpSpPr>
      <p:sp>
        <p:nvSpPr>
          <p:cNvPr id="2113" name="Google Shape;2113;g15d37b02df_4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4" name="Google Shape;2114;g15d37b02df_4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8" name="Shape 2118"/>
        <p:cNvGrpSpPr/>
        <p:nvPr/>
      </p:nvGrpSpPr>
      <p:grpSpPr>
        <a:xfrm>
          <a:off x="0" y="0"/>
          <a:ext cx="0" cy="0"/>
          <a:chOff x="0" y="0"/>
          <a:chExt cx="0" cy="0"/>
        </a:xfrm>
      </p:grpSpPr>
      <p:sp>
        <p:nvSpPr>
          <p:cNvPr id="2119" name="Google Shape;2119;g15d37b02df_4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0" name="Google Shape;2120;g15d37b02df_4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4" name="Shape 2124"/>
        <p:cNvGrpSpPr/>
        <p:nvPr/>
      </p:nvGrpSpPr>
      <p:grpSpPr>
        <a:xfrm>
          <a:off x="0" y="0"/>
          <a:ext cx="0" cy="0"/>
          <a:chOff x="0" y="0"/>
          <a:chExt cx="0" cy="0"/>
        </a:xfrm>
      </p:grpSpPr>
      <p:sp>
        <p:nvSpPr>
          <p:cNvPr id="2125" name="Google Shape;2125;g153ada74d9_5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6" name="Google Shape;2126;g153ada74d9_5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122c787401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22c787401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0" name="Shape 2130"/>
        <p:cNvGrpSpPr/>
        <p:nvPr/>
      </p:nvGrpSpPr>
      <p:grpSpPr>
        <a:xfrm>
          <a:off x="0" y="0"/>
          <a:ext cx="0" cy="0"/>
          <a:chOff x="0" y="0"/>
          <a:chExt cx="0" cy="0"/>
        </a:xfrm>
      </p:grpSpPr>
      <p:sp>
        <p:nvSpPr>
          <p:cNvPr id="2131" name="Google Shape;2131;g15d37b02df_4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2" name="Google Shape;2132;g15d37b02df_4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6" name="Shape 2136"/>
        <p:cNvGrpSpPr/>
        <p:nvPr/>
      </p:nvGrpSpPr>
      <p:grpSpPr>
        <a:xfrm>
          <a:off x="0" y="0"/>
          <a:ext cx="0" cy="0"/>
          <a:chOff x="0" y="0"/>
          <a:chExt cx="0" cy="0"/>
        </a:xfrm>
      </p:grpSpPr>
      <p:sp>
        <p:nvSpPr>
          <p:cNvPr id="2137" name="Google Shape;2137;g15d37b02df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8" name="Google Shape;2138;g15d37b02df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9" name="Shape 2159"/>
        <p:cNvGrpSpPr/>
        <p:nvPr/>
      </p:nvGrpSpPr>
      <p:grpSpPr>
        <a:xfrm>
          <a:off x="0" y="0"/>
          <a:ext cx="0" cy="0"/>
          <a:chOff x="0" y="0"/>
          <a:chExt cx="0" cy="0"/>
        </a:xfrm>
      </p:grpSpPr>
      <p:sp>
        <p:nvSpPr>
          <p:cNvPr id="2160" name="Google Shape;2160;g15d37b02df_4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1" name="Google Shape;2161;g15d37b02df_4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0" name="Shape 2180"/>
        <p:cNvGrpSpPr/>
        <p:nvPr/>
      </p:nvGrpSpPr>
      <p:grpSpPr>
        <a:xfrm>
          <a:off x="0" y="0"/>
          <a:ext cx="0" cy="0"/>
          <a:chOff x="0" y="0"/>
          <a:chExt cx="0" cy="0"/>
        </a:xfrm>
      </p:grpSpPr>
      <p:sp>
        <p:nvSpPr>
          <p:cNvPr id="2181" name="Google Shape;2181;g15d37b02df_4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2" name="Google Shape;2182;g15d37b02df_4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0" name="Shape 2190"/>
        <p:cNvGrpSpPr/>
        <p:nvPr/>
      </p:nvGrpSpPr>
      <p:grpSpPr>
        <a:xfrm>
          <a:off x="0" y="0"/>
          <a:ext cx="0" cy="0"/>
          <a:chOff x="0" y="0"/>
          <a:chExt cx="0" cy="0"/>
        </a:xfrm>
      </p:grpSpPr>
      <p:sp>
        <p:nvSpPr>
          <p:cNvPr id="2191" name="Google Shape;2191;g155595761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2" name="Google Shape;2192;g155595761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6" name="Shape 2196"/>
        <p:cNvGrpSpPr/>
        <p:nvPr/>
      </p:nvGrpSpPr>
      <p:grpSpPr>
        <a:xfrm>
          <a:off x="0" y="0"/>
          <a:ext cx="0" cy="0"/>
          <a:chOff x="0" y="0"/>
          <a:chExt cx="0" cy="0"/>
        </a:xfrm>
      </p:grpSpPr>
      <p:sp>
        <p:nvSpPr>
          <p:cNvPr id="2197" name="Google Shape;2197;g15d37b02df_4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8" name="Google Shape;2198;g15d37b02df_4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2" name="Shape 2202"/>
        <p:cNvGrpSpPr/>
        <p:nvPr/>
      </p:nvGrpSpPr>
      <p:grpSpPr>
        <a:xfrm>
          <a:off x="0" y="0"/>
          <a:ext cx="0" cy="0"/>
          <a:chOff x="0" y="0"/>
          <a:chExt cx="0" cy="0"/>
        </a:xfrm>
      </p:grpSpPr>
      <p:sp>
        <p:nvSpPr>
          <p:cNvPr id="2203" name="Google Shape;2203;g155595761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4" name="Google Shape;2204;g155595761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2" name="Shape 2222"/>
        <p:cNvGrpSpPr/>
        <p:nvPr/>
      </p:nvGrpSpPr>
      <p:grpSpPr>
        <a:xfrm>
          <a:off x="0" y="0"/>
          <a:ext cx="0" cy="0"/>
          <a:chOff x="0" y="0"/>
          <a:chExt cx="0" cy="0"/>
        </a:xfrm>
      </p:grpSpPr>
      <p:sp>
        <p:nvSpPr>
          <p:cNvPr id="2223" name="Google Shape;2223;g15d37b02df_4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4" name="Google Shape;2224;g15d37b02df_4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8" name="Shape 2228"/>
        <p:cNvGrpSpPr/>
        <p:nvPr/>
      </p:nvGrpSpPr>
      <p:grpSpPr>
        <a:xfrm>
          <a:off x="0" y="0"/>
          <a:ext cx="0" cy="0"/>
          <a:chOff x="0" y="0"/>
          <a:chExt cx="0" cy="0"/>
        </a:xfrm>
      </p:grpSpPr>
      <p:sp>
        <p:nvSpPr>
          <p:cNvPr id="2229" name="Google Shape;2229;g153ada74d9_5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0" name="Google Shape;2230;g153ada74d9_5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4" name="Shape 2234"/>
        <p:cNvGrpSpPr/>
        <p:nvPr/>
      </p:nvGrpSpPr>
      <p:grpSpPr>
        <a:xfrm>
          <a:off x="0" y="0"/>
          <a:ext cx="0" cy="0"/>
          <a:chOff x="0" y="0"/>
          <a:chExt cx="0" cy="0"/>
        </a:xfrm>
      </p:grpSpPr>
      <p:sp>
        <p:nvSpPr>
          <p:cNvPr id="2235" name="Google Shape;2235;g15d37b02df_4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6" name="Google Shape;2236;g15d37b02df_4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122c787401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22c787401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0" name="Shape 2240"/>
        <p:cNvGrpSpPr/>
        <p:nvPr/>
      </p:nvGrpSpPr>
      <p:grpSpPr>
        <a:xfrm>
          <a:off x="0" y="0"/>
          <a:ext cx="0" cy="0"/>
          <a:chOff x="0" y="0"/>
          <a:chExt cx="0" cy="0"/>
        </a:xfrm>
      </p:grpSpPr>
      <p:sp>
        <p:nvSpPr>
          <p:cNvPr id="2241" name="Google Shape;2241;g15d37b02df_4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2" name="Google Shape;2242;g15d37b02df_4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6" name="Shape 2246"/>
        <p:cNvGrpSpPr/>
        <p:nvPr/>
      </p:nvGrpSpPr>
      <p:grpSpPr>
        <a:xfrm>
          <a:off x="0" y="0"/>
          <a:ext cx="0" cy="0"/>
          <a:chOff x="0" y="0"/>
          <a:chExt cx="0" cy="0"/>
        </a:xfrm>
      </p:grpSpPr>
      <p:sp>
        <p:nvSpPr>
          <p:cNvPr id="2247" name="Google Shape;2247;g15d37b02df_4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8" name="Google Shape;2248;g15d37b02df_4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4" name="Shape 2264"/>
        <p:cNvGrpSpPr/>
        <p:nvPr/>
      </p:nvGrpSpPr>
      <p:grpSpPr>
        <a:xfrm>
          <a:off x="0" y="0"/>
          <a:ext cx="0" cy="0"/>
          <a:chOff x="0" y="0"/>
          <a:chExt cx="0" cy="0"/>
        </a:xfrm>
      </p:grpSpPr>
      <p:sp>
        <p:nvSpPr>
          <p:cNvPr id="2265" name="Google Shape;2265;g15d37b02df_4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6" name="Google Shape;2266;g15d37b02df_4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0" name="Shape 2270"/>
        <p:cNvGrpSpPr/>
        <p:nvPr/>
      </p:nvGrpSpPr>
      <p:grpSpPr>
        <a:xfrm>
          <a:off x="0" y="0"/>
          <a:ext cx="0" cy="0"/>
          <a:chOff x="0" y="0"/>
          <a:chExt cx="0" cy="0"/>
        </a:xfrm>
      </p:grpSpPr>
      <p:sp>
        <p:nvSpPr>
          <p:cNvPr id="2271" name="Google Shape;2271;g15d37b02df_4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2" name="Google Shape;2272;g15d37b02df_4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6" name="Shape 2276"/>
        <p:cNvGrpSpPr/>
        <p:nvPr/>
      </p:nvGrpSpPr>
      <p:grpSpPr>
        <a:xfrm>
          <a:off x="0" y="0"/>
          <a:ext cx="0" cy="0"/>
          <a:chOff x="0" y="0"/>
          <a:chExt cx="0" cy="0"/>
        </a:xfrm>
      </p:grpSpPr>
      <p:sp>
        <p:nvSpPr>
          <p:cNvPr id="2277" name="Google Shape;2277;g15d37b02df_4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8" name="Google Shape;2278;g15d37b02df_4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2" name="Shape 2282"/>
        <p:cNvGrpSpPr/>
        <p:nvPr/>
      </p:nvGrpSpPr>
      <p:grpSpPr>
        <a:xfrm>
          <a:off x="0" y="0"/>
          <a:ext cx="0" cy="0"/>
          <a:chOff x="0" y="0"/>
          <a:chExt cx="0" cy="0"/>
        </a:xfrm>
      </p:grpSpPr>
      <p:sp>
        <p:nvSpPr>
          <p:cNvPr id="2283" name="Google Shape;2283;g15db4a69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4" name="Google Shape;2284;g15db4a69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8" name="Shape 2288"/>
        <p:cNvGrpSpPr/>
        <p:nvPr/>
      </p:nvGrpSpPr>
      <p:grpSpPr>
        <a:xfrm>
          <a:off x="0" y="0"/>
          <a:ext cx="0" cy="0"/>
          <a:chOff x="0" y="0"/>
          <a:chExt cx="0" cy="0"/>
        </a:xfrm>
      </p:grpSpPr>
      <p:sp>
        <p:nvSpPr>
          <p:cNvPr id="2289" name="Google Shape;2289;g15db4a694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0" name="Google Shape;2290;g15db4a694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4" name="Shape 2294"/>
        <p:cNvGrpSpPr/>
        <p:nvPr/>
      </p:nvGrpSpPr>
      <p:grpSpPr>
        <a:xfrm>
          <a:off x="0" y="0"/>
          <a:ext cx="0" cy="0"/>
          <a:chOff x="0" y="0"/>
          <a:chExt cx="0" cy="0"/>
        </a:xfrm>
      </p:grpSpPr>
      <p:sp>
        <p:nvSpPr>
          <p:cNvPr id="2295" name="Google Shape;2295;g15d37b02df_4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6" name="Google Shape;2296;g15d37b02df_4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0" name="Shape 2300"/>
        <p:cNvGrpSpPr/>
        <p:nvPr/>
      </p:nvGrpSpPr>
      <p:grpSpPr>
        <a:xfrm>
          <a:off x="0" y="0"/>
          <a:ext cx="0" cy="0"/>
          <a:chOff x="0" y="0"/>
          <a:chExt cx="0" cy="0"/>
        </a:xfrm>
      </p:grpSpPr>
      <p:sp>
        <p:nvSpPr>
          <p:cNvPr id="2301" name="Google Shape;2301;g15db4a694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2" name="Google Shape;2302;g15db4a694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6" name="Shape 2306"/>
        <p:cNvGrpSpPr/>
        <p:nvPr/>
      </p:nvGrpSpPr>
      <p:grpSpPr>
        <a:xfrm>
          <a:off x="0" y="0"/>
          <a:ext cx="0" cy="0"/>
          <a:chOff x="0" y="0"/>
          <a:chExt cx="0" cy="0"/>
        </a:xfrm>
      </p:grpSpPr>
      <p:sp>
        <p:nvSpPr>
          <p:cNvPr id="2307" name="Google Shape;2307;g15db4a694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8" name="Google Shape;2308;g15db4a694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121e73147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1e73147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122c787401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22c787401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2" name="Shape 2312"/>
        <p:cNvGrpSpPr/>
        <p:nvPr/>
      </p:nvGrpSpPr>
      <p:grpSpPr>
        <a:xfrm>
          <a:off x="0" y="0"/>
          <a:ext cx="0" cy="0"/>
          <a:chOff x="0" y="0"/>
          <a:chExt cx="0" cy="0"/>
        </a:xfrm>
      </p:grpSpPr>
      <p:sp>
        <p:nvSpPr>
          <p:cNvPr id="2313" name="Google Shape;2313;g15db4a694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4" name="Google Shape;2314;g15db4a694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8" name="Shape 2318"/>
        <p:cNvGrpSpPr/>
        <p:nvPr/>
      </p:nvGrpSpPr>
      <p:grpSpPr>
        <a:xfrm>
          <a:off x="0" y="0"/>
          <a:ext cx="0" cy="0"/>
          <a:chOff x="0" y="0"/>
          <a:chExt cx="0" cy="0"/>
        </a:xfrm>
      </p:grpSpPr>
      <p:sp>
        <p:nvSpPr>
          <p:cNvPr id="2319" name="Google Shape;2319;g15db4a694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0" name="Google Shape;2320;g15db4a694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4" name="Shape 2324"/>
        <p:cNvGrpSpPr/>
        <p:nvPr/>
      </p:nvGrpSpPr>
      <p:grpSpPr>
        <a:xfrm>
          <a:off x="0" y="0"/>
          <a:ext cx="0" cy="0"/>
          <a:chOff x="0" y="0"/>
          <a:chExt cx="0" cy="0"/>
        </a:xfrm>
      </p:grpSpPr>
      <p:sp>
        <p:nvSpPr>
          <p:cNvPr id="2325" name="Google Shape;2325;g15db4a694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6" name="Google Shape;2326;g15db4a694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0" name="Shape 2330"/>
        <p:cNvGrpSpPr/>
        <p:nvPr/>
      </p:nvGrpSpPr>
      <p:grpSpPr>
        <a:xfrm>
          <a:off x="0" y="0"/>
          <a:ext cx="0" cy="0"/>
          <a:chOff x="0" y="0"/>
          <a:chExt cx="0" cy="0"/>
        </a:xfrm>
      </p:grpSpPr>
      <p:sp>
        <p:nvSpPr>
          <p:cNvPr id="2331" name="Google Shape;2331;g15e042ffe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2" name="Google Shape;2332;g15e042ffe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6" name="Shape 2336"/>
        <p:cNvGrpSpPr/>
        <p:nvPr/>
      </p:nvGrpSpPr>
      <p:grpSpPr>
        <a:xfrm>
          <a:off x="0" y="0"/>
          <a:ext cx="0" cy="0"/>
          <a:chOff x="0" y="0"/>
          <a:chExt cx="0" cy="0"/>
        </a:xfrm>
      </p:grpSpPr>
      <p:sp>
        <p:nvSpPr>
          <p:cNvPr id="2337" name="Google Shape;2337;g15e042ffe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8" name="Google Shape;2338;g15e042ffe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2" name="Shape 2342"/>
        <p:cNvGrpSpPr/>
        <p:nvPr/>
      </p:nvGrpSpPr>
      <p:grpSpPr>
        <a:xfrm>
          <a:off x="0" y="0"/>
          <a:ext cx="0" cy="0"/>
          <a:chOff x="0" y="0"/>
          <a:chExt cx="0" cy="0"/>
        </a:xfrm>
      </p:grpSpPr>
      <p:sp>
        <p:nvSpPr>
          <p:cNvPr id="2343" name="Google Shape;2343;g15db4a694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4" name="Google Shape;2344;g15db4a694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8" name="Shape 2348"/>
        <p:cNvGrpSpPr/>
        <p:nvPr/>
      </p:nvGrpSpPr>
      <p:grpSpPr>
        <a:xfrm>
          <a:off x="0" y="0"/>
          <a:ext cx="0" cy="0"/>
          <a:chOff x="0" y="0"/>
          <a:chExt cx="0" cy="0"/>
        </a:xfrm>
      </p:grpSpPr>
      <p:sp>
        <p:nvSpPr>
          <p:cNvPr id="2349" name="Google Shape;2349;g15db4a694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0" name="Google Shape;2350;g15db4a694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4" name="Shape 2354"/>
        <p:cNvGrpSpPr/>
        <p:nvPr/>
      </p:nvGrpSpPr>
      <p:grpSpPr>
        <a:xfrm>
          <a:off x="0" y="0"/>
          <a:ext cx="0" cy="0"/>
          <a:chOff x="0" y="0"/>
          <a:chExt cx="0" cy="0"/>
        </a:xfrm>
      </p:grpSpPr>
      <p:sp>
        <p:nvSpPr>
          <p:cNvPr id="2355" name="Google Shape;2355;g15e042ffe8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6" name="Google Shape;2356;g15e042ffe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0" name="Shape 2360"/>
        <p:cNvGrpSpPr/>
        <p:nvPr/>
      </p:nvGrpSpPr>
      <p:grpSpPr>
        <a:xfrm>
          <a:off x="0" y="0"/>
          <a:ext cx="0" cy="0"/>
          <a:chOff x="0" y="0"/>
          <a:chExt cx="0" cy="0"/>
        </a:xfrm>
      </p:grpSpPr>
      <p:sp>
        <p:nvSpPr>
          <p:cNvPr id="2361" name="Google Shape;2361;g15e042ffe8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2" name="Google Shape;2362;g15e042ffe8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6" name="Shape 2366"/>
        <p:cNvGrpSpPr/>
        <p:nvPr/>
      </p:nvGrpSpPr>
      <p:grpSpPr>
        <a:xfrm>
          <a:off x="0" y="0"/>
          <a:ext cx="0" cy="0"/>
          <a:chOff x="0" y="0"/>
          <a:chExt cx="0" cy="0"/>
        </a:xfrm>
      </p:grpSpPr>
      <p:sp>
        <p:nvSpPr>
          <p:cNvPr id="2367" name="Google Shape;2367;g15e042ffe8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8" name="Google Shape;2368;g15e042ffe8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122c787401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22c787401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2" name="Shape 2372"/>
        <p:cNvGrpSpPr/>
        <p:nvPr/>
      </p:nvGrpSpPr>
      <p:grpSpPr>
        <a:xfrm>
          <a:off x="0" y="0"/>
          <a:ext cx="0" cy="0"/>
          <a:chOff x="0" y="0"/>
          <a:chExt cx="0" cy="0"/>
        </a:xfrm>
      </p:grpSpPr>
      <p:sp>
        <p:nvSpPr>
          <p:cNvPr id="2373" name="Google Shape;2373;g15e042ffe8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4" name="Google Shape;2374;g15e042ffe8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8" name="Shape 2378"/>
        <p:cNvGrpSpPr/>
        <p:nvPr/>
      </p:nvGrpSpPr>
      <p:grpSpPr>
        <a:xfrm>
          <a:off x="0" y="0"/>
          <a:ext cx="0" cy="0"/>
          <a:chOff x="0" y="0"/>
          <a:chExt cx="0" cy="0"/>
        </a:xfrm>
      </p:grpSpPr>
      <p:sp>
        <p:nvSpPr>
          <p:cNvPr id="2379" name="Google Shape;2379;g15e042ffe8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0" name="Google Shape;2380;g15e042ffe8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4" name="Shape 2384"/>
        <p:cNvGrpSpPr/>
        <p:nvPr/>
      </p:nvGrpSpPr>
      <p:grpSpPr>
        <a:xfrm>
          <a:off x="0" y="0"/>
          <a:ext cx="0" cy="0"/>
          <a:chOff x="0" y="0"/>
          <a:chExt cx="0" cy="0"/>
        </a:xfrm>
      </p:grpSpPr>
      <p:sp>
        <p:nvSpPr>
          <p:cNvPr id="2385" name="Google Shape;2385;g15e042ffe8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6" name="Google Shape;2386;g15e042ffe8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9" name="Shape 2399"/>
        <p:cNvGrpSpPr/>
        <p:nvPr/>
      </p:nvGrpSpPr>
      <p:grpSpPr>
        <a:xfrm>
          <a:off x="0" y="0"/>
          <a:ext cx="0" cy="0"/>
          <a:chOff x="0" y="0"/>
          <a:chExt cx="0" cy="0"/>
        </a:xfrm>
      </p:grpSpPr>
      <p:sp>
        <p:nvSpPr>
          <p:cNvPr id="2400" name="Google Shape;2400;g15e042ffe8_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1" name="Google Shape;2401;g15e042ffe8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5" name="Shape 2405"/>
        <p:cNvGrpSpPr/>
        <p:nvPr/>
      </p:nvGrpSpPr>
      <p:grpSpPr>
        <a:xfrm>
          <a:off x="0" y="0"/>
          <a:ext cx="0" cy="0"/>
          <a:chOff x="0" y="0"/>
          <a:chExt cx="0" cy="0"/>
        </a:xfrm>
      </p:grpSpPr>
      <p:sp>
        <p:nvSpPr>
          <p:cNvPr id="2406" name="Google Shape;2406;g15e042ffe8_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7" name="Google Shape;2407;g15e042ffe8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1" name="Shape 2411"/>
        <p:cNvGrpSpPr/>
        <p:nvPr/>
      </p:nvGrpSpPr>
      <p:grpSpPr>
        <a:xfrm>
          <a:off x="0" y="0"/>
          <a:ext cx="0" cy="0"/>
          <a:chOff x="0" y="0"/>
          <a:chExt cx="0" cy="0"/>
        </a:xfrm>
      </p:grpSpPr>
      <p:sp>
        <p:nvSpPr>
          <p:cNvPr id="2412" name="Google Shape;2412;g15e042ffe8_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3" name="Google Shape;2413;g15e042ffe8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7" name="Shape 2417"/>
        <p:cNvGrpSpPr/>
        <p:nvPr/>
      </p:nvGrpSpPr>
      <p:grpSpPr>
        <a:xfrm>
          <a:off x="0" y="0"/>
          <a:ext cx="0" cy="0"/>
          <a:chOff x="0" y="0"/>
          <a:chExt cx="0" cy="0"/>
        </a:xfrm>
      </p:grpSpPr>
      <p:sp>
        <p:nvSpPr>
          <p:cNvPr id="2418" name="Google Shape;2418;g15e042ffe8_1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9" name="Google Shape;2419;g15e042ffe8_1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2" name="Shape 2432"/>
        <p:cNvGrpSpPr/>
        <p:nvPr/>
      </p:nvGrpSpPr>
      <p:grpSpPr>
        <a:xfrm>
          <a:off x="0" y="0"/>
          <a:ext cx="0" cy="0"/>
          <a:chOff x="0" y="0"/>
          <a:chExt cx="0" cy="0"/>
        </a:xfrm>
      </p:grpSpPr>
      <p:sp>
        <p:nvSpPr>
          <p:cNvPr id="2433" name="Google Shape;2433;g15e042ffe8_4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4" name="Google Shape;2434;g15e042ffe8_4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8" name="Shape 2438"/>
        <p:cNvGrpSpPr/>
        <p:nvPr/>
      </p:nvGrpSpPr>
      <p:grpSpPr>
        <a:xfrm>
          <a:off x="0" y="0"/>
          <a:ext cx="0" cy="0"/>
          <a:chOff x="0" y="0"/>
          <a:chExt cx="0" cy="0"/>
        </a:xfrm>
      </p:grpSpPr>
      <p:sp>
        <p:nvSpPr>
          <p:cNvPr id="2439" name="Google Shape;2439;g15e042ffe8_1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0" name="Google Shape;2440;g15e042ffe8_1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4" name="Shape 2444"/>
        <p:cNvGrpSpPr/>
        <p:nvPr/>
      </p:nvGrpSpPr>
      <p:grpSpPr>
        <a:xfrm>
          <a:off x="0" y="0"/>
          <a:ext cx="0" cy="0"/>
          <a:chOff x="0" y="0"/>
          <a:chExt cx="0" cy="0"/>
        </a:xfrm>
      </p:grpSpPr>
      <p:sp>
        <p:nvSpPr>
          <p:cNvPr id="2445" name="Google Shape;2445;g15e042ffe8_1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6" name="Google Shape;2446;g15e042ffe8_1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122c78740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22c78740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0" name="Shape 2450"/>
        <p:cNvGrpSpPr/>
        <p:nvPr/>
      </p:nvGrpSpPr>
      <p:grpSpPr>
        <a:xfrm>
          <a:off x="0" y="0"/>
          <a:ext cx="0" cy="0"/>
          <a:chOff x="0" y="0"/>
          <a:chExt cx="0" cy="0"/>
        </a:xfrm>
      </p:grpSpPr>
      <p:sp>
        <p:nvSpPr>
          <p:cNvPr id="2451" name="Google Shape;2451;g15e042ffe8_1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2" name="Google Shape;2452;g15e042ffe8_1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6" name="Shape 2456"/>
        <p:cNvGrpSpPr/>
        <p:nvPr/>
      </p:nvGrpSpPr>
      <p:grpSpPr>
        <a:xfrm>
          <a:off x="0" y="0"/>
          <a:ext cx="0" cy="0"/>
          <a:chOff x="0" y="0"/>
          <a:chExt cx="0" cy="0"/>
        </a:xfrm>
      </p:grpSpPr>
      <p:sp>
        <p:nvSpPr>
          <p:cNvPr id="2457" name="Google Shape;2457;g15750f894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8" name="Google Shape;2458;g15750f894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2" name="Shape 2462"/>
        <p:cNvGrpSpPr/>
        <p:nvPr/>
      </p:nvGrpSpPr>
      <p:grpSpPr>
        <a:xfrm>
          <a:off x="0" y="0"/>
          <a:ext cx="0" cy="0"/>
          <a:chOff x="0" y="0"/>
          <a:chExt cx="0" cy="0"/>
        </a:xfrm>
      </p:grpSpPr>
      <p:sp>
        <p:nvSpPr>
          <p:cNvPr id="2463" name="Google Shape;2463;g15750f894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4" name="Google Shape;2464;g15750f894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8" name="Shape 2468"/>
        <p:cNvGrpSpPr/>
        <p:nvPr/>
      </p:nvGrpSpPr>
      <p:grpSpPr>
        <a:xfrm>
          <a:off x="0" y="0"/>
          <a:ext cx="0" cy="0"/>
          <a:chOff x="0" y="0"/>
          <a:chExt cx="0" cy="0"/>
        </a:xfrm>
      </p:grpSpPr>
      <p:sp>
        <p:nvSpPr>
          <p:cNvPr id="2469" name="Google Shape;2469;g15750f894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0" name="Google Shape;2470;g15750f894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4" name="Shape 2474"/>
        <p:cNvGrpSpPr/>
        <p:nvPr/>
      </p:nvGrpSpPr>
      <p:grpSpPr>
        <a:xfrm>
          <a:off x="0" y="0"/>
          <a:ext cx="0" cy="0"/>
          <a:chOff x="0" y="0"/>
          <a:chExt cx="0" cy="0"/>
        </a:xfrm>
      </p:grpSpPr>
      <p:sp>
        <p:nvSpPr>
          <p:cNvPr id="2475" name="Google Shape;2475;g15750f894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6" name="Google Shape;2476;g15750f894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0" name="Shape 2480"/>
        <p:cNvGrpSpPr/>
        <p:nvPr/>
      </p:nvGrpSpPr>
      <p:grpSpPr>
        <a:xfrm>
          <a:off x="0" y="0"/>
          <a:ext cx="0" cy="0"/>
          <a:chOff x="0" y="0"/>
          <a:chExt cx="0" cy="0"/>
        </a:xfrm>
      </p:grpSpPr>
      <p:sp>
        <p:nvSpPr>
          <p:cNvPr id="2481" name="Google Shape;2481;g15750f894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2" name="Google Shape;2482;g15750f894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6" name="Shape 2486"/>
        <p:cNvGrpSpPr/>
        <p:nvPr/>
      </p:nvGrpSpPr>
      <p:grpSpPr>
        <a:xfrm>
          <a:off x="0" y="0"/>
          <a:ext cx="0" cy="0"/>
          <a:chOff x="0" y="0"/>
          <a:chExt cx="0" cy="0"/>
        </a:xfrm>
      </p:grpSpPr>
      <p:sp>
        <p:nvSpPr>
          <p:cNvPr id="2487" name="Google Shape;2487;g15750f894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8" name="Google Shape;2488;g15750f894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2" name="Shape 2492"/>
        <p:cNvGrpSpPr/>
        <p:nvPr/>
      </p:nvGrpSpPr>
      <p:grpSpPr>
        <a:xfrm>
          <a:off x="0" y="0"/>
          <a:ext cx="0" cy="0"/>
          <a:chOff x="0" y="0"/>
          <a:chExt cx="0" cy="0"/>
        </a:xfrm>
      </p:grpSpPr>
      <p:sp>
        <p:nvSpPr>
          <p:cNvPr id="2493" name="Google Shape;2493;g15ee519bd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4" name="Google Shape;2494;g15ee519bd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8" name="Shape 2498"/>
        <p:cNvGrpSpPr/>
        <p:nvPr/>
      </p:nvGrpSpPr>
      <p:grpSpPr>
        <a:xfrm>
          <a:off x="0" y="0"/>
          <a:ext cx="0" cy="0"/>
          <a:chOff x="0" y="0"/>
          <a:chExt cx="0" cy="0"/>
        </a:xfrm>
      </p:grpSpPr>
      <p:sp>
        <p:nvSpPr>
          <p:cNvPr id="2499" name="Google Shape;2499;g15750f89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0" name="Google Shape;2500;g15750f89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4" name="Shape 2504"/>
        <p:cNvGrpSpPr/>
        <p:nvPr/>
      </p:nvGrpSpPr>
      <p:grpSpPr>
        <a:xfrm>
          <a:off x="0" y="0"/>
          <a:ext cx="0" cy="0"/>
          <a:chOff x="0" y="0"/>
          <a:chExt cx="0" cy="0"/>
        </a:xfrm>
      </p:grpSpPr>
      <p:sp>
        <p:nvSpPr>
          <p:cNvPr id="2505" name="Google Shape;2505;g15ee519bda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6" name="Google Shape;2506;g15ee519bda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122c787401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22c787401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0" name="Shape 2510"/>
        <p:cNvGrpSpPr/>
        <p:nvPr/>
      </p:nvGrpSpPr>
      <p:grpSpPr>
        <a:xfrm>
          <a:off x="0" y="0"/>
          <a:ext cx="0" cy="0"/>
          <a:chOff x="0" y="0"/>
          <a:chExt cx="0" cy="0"/>
        </a:xfrm>
      </p:grpSpPr>
      <p:sp>
        <p:nvSpPr>
          <p:cNvPr id="2511" name="Google Shape;2511;g15750f894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2" name="Google Shape;2512;g15750f894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6" name="Shape 2516"/>
        <p:cNvGrpSpPr/>
        <p:nvPr/>
      </p:nvGrpSpPr>
      <p:grpSpPr>
        <a:xfrm>
          <a:off x="0" y="0"/>
          <a:ext cx="0" cy="0"/>
          <a:chOff x="0" y="0"/>
          <a:chExt cx="0" cy="0"/>
        </a:xfrm>
      </p:grpSpPr>
      <p:sp>
        <p:nvSpPr>
          <p:cNvPr id="2517" name="Google Shape;2517;g15750f894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8" name="Google Shape;2518;g15750f894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2" name="Shape 2522"/>
        <p:cNvGrpSpPr/>
        <p:nvPr/>
      </p:nvGrpSpPr>
      <p:grpSpPr>
        <a:xfrm>
          <a:off x="0" y="0"/>
          <a:ext cx="0" cy="0"/>
          <a:chOff x="0" y="0"/>
          <a:chExt cx="0" cy="0"/>
        </a:xfrm>
      </p:grpSpPr>
      <p:sp>
        <p:nvSpPr>
          <p:cNvPr id="2523" name="Google Shape;2523;g15750f894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4" name="Google Shape;2524;g15750f894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8" name="Shape 2528"/>
        <p:cNvGrpSpPr/>
        <p:nvPr/>
      </p:nvGrpSpPr>
      <p:grpSpPr>
        <a:xfrm>
          <a:off x="0" y="0"/>
          <a:ext cx="0" cy="0"/>
          <a:chOff x="0" y="0"/>
          <a:chExt cx="0" cy="0"/>
        </a:xfrm>
      </p:grpSpPr>
      <p:sp>
        <p:nvSpPr>
          <p:cNvPr id="2529" name="Google Shape;2529;g15750f894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0" name="Google Shape;2530;g15750f894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4" name="Shape 2534"/>
        <p:cNvGrpSpPr/>
        <p:nvPr/>
      </p:nvGrpSpPr>
      <p:grpSpPr>
        <a:xfrm>
          <a:off x="0" y="0"/>
          <a:ext cx="0" cy="0"/>
          <a:chOff x="0" y="0"/>
          <a:chExt cx="0" cy="0"/>
        </a:xfrm>
      </p:grpSpPr>
      <p:sp>
        <p:nvSpPr>
          <p:cNvPr id="2535" name="Google Shape;2535;g15750f894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6" name="Google Shape;2536;g15750f894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0" name="Shape 2540"/>
        <p:cNvGrpSpPr/>
        <p:nvPr/>
      </p:nvGrpSpPr>
      <p:grpSpPr>
        <a:xfrm>
          <a:off x="0" y="0"/>
          <a:ext cx="0" cy="0"/>
          <a:chOff x="0" y="0"/>
          <a:chExt cx="0" cy="0"/>
        </a:xfrm>
      </p:grpSpPr>
      <p:sp>
        <p:nvSpPr>
          <p:cNvPr id="2541" name="Google Shape;2541;g15750f8945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2" name="Google Shape;2542;g15750f894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6" name="Shape 2546"/>
        <p:cNvGrpSpPr/>
        <p:nvPr/>
      </p:nvGrpSpPr>
      <p:grpSpPr>
        <a:xfrm>
          <a:off x="0" y="0"/>
          <a:ext cx="0" cy="0"/>
          <a:chOff x="0" y="0"/>
          <a:chExt cx="0" cy="0"/>
        </a:xfrm>
      </p:grpSpPr>
      <p:sp>
        <p:nvSpPr>
          <p:cNvPr id="2547" name="Google Shape;2547;g15750f8945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8" name="Google Shape;2548;g15750f8945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2" name="Shape 2552"/>
        <p:cNvGrpSpPr/>
        <p:nvPr/>
      </p:nvGrpSpPr>
      <p:grpSpPr>
        <a:xfrm>
          <a:off x="0" y="0"/>
          <a:ext cx="0" cy="0"/>
          <a:chOff x="0" y="0"/>
          <a:chExt cx="0" cy="0"/>
        </a:xfrm>
      </p:grpSpPr>
      <p:sp>
        <p:nvSpPr>
          <p:cNvPr id="2553" name="Google Shape;2553;g15750f894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4" name="Google Shape;2554;g15750f894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8" name="Shape 2558"/>
        <p:cNvGrpSpPr/>
        <p:nvPr/>
      </p:nvGrpSpPr>
      <p:grpSpPr>
        <a:xfrm>
          <a:off x="0" y="0"/>
          <a:ext cx="0" cy="0"/>
          <a:chOff x="0" y="0"/>
          <a:chExt cx="0" cy="0"/>
        </a:xfrm>
      </p:grpSpPr>
      <p:sp>
        <p:nvSpPr>
          <p:cNvPr id="2559" name="Google Shape;2559;g15750f894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0" name="Google Shape;2560;g15750f894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4" name="Shape 2564"/>
        <p:cNvGrpSpPr/>
        <p:nvPr/>
      </p:nvGrpSpPr>
      <p:grpSpPr>
        <a:xfrm>
          <a:off x="0" y="0"/>
          <a:ext cx="0" cy="0"/>
          <a:chOff x="0" y="0"/>
          <a:chExt cx="0" cy="0"/>
        </a:xfrm>
      </p:grpSpPr>
      <p:sp>
        <p:nvSpPr>
          <p:cNvPr id="2565" name="Google Shape;2565;g15750f894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6" name="Google Shape;2566;g15750f894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122c787401_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22c787401_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0" name="Shape 2570"/>
        <p:cNvGrpSpPr/>
        <p:nvPr/>
      </p:nvGrpSpPr>
      <p:grpSpPr>
        <a:xfrm>
          <a:off x="0" y="0"/>
          <a:ext cx="0" cy="0"/>
          <a:chOff x="0" y="0"/>
          <a:chExt cx="0" cy="0"/>
        </a:xfrm>
      </p:grpSpPr>
      <p:sp>
        <p:nvSpPr>
          <p:cNvPr id="2571" name="Google Shape;2571;g15750f894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2" name="Google Shape;2572;g15750f894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6" name="Shape 2576"/>
        <p:cNvGrpSpPr/>
        <p:nvPr/>
      </p:nvGrpSpPr>
      <p:grpSpPr>
        <a:xfrm>
          <a:off x="0" y="0"/>
          <a:ext cx="0" cy="0"/>
          <a:chOff x="0" y="0"/>
          <a:chExt cx="0" cy="0"/>
        </a:xfrm>
      </p:grpSpPr>
      <p:sp>
        <p:nvSpPr>
          <p:cNvPr id="2577" name="Google Shape;2577;g15750f894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8" name="Google Shape;2578;g15750f894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2" name="Shape 2582"/>
        <p:cNvGrpSpPr/>
        <p:nvPr/>
      </p:nvGrpSpPr>
      <p:grpSpPr>
        <a:xfrm>
          <a:off x="0" y="0"/>
          <a:ext cx="0" cy="0"/>
          <a:chOff x="0" y="0"/>
          <a:chExt cx="0" cy="0"/>
        </a:xfrm>
      </p:grpSpPr>
      <p:sp>
        <p:nvSpPr>
          <p:cNvPr id="2583" name="Google Shape;2583;g15750f8945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4" name="Google Shape;2584;g15750f8945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8" name="Shape 2588"/>
        <p:cNvGrpSpPr/>
        <p:nvPr/>
      </p:nvGrpSpPr>
      <p:grpSpPr>
        <a:xfrm>
          <a:off x="0" y="0"/>
          <a:ext cx="0" cy="0"/>
          <a:chOff x="0" y="0"/>
          <a:chExt cx="0" cy="0"/>
        </a:xfrm>
      </p:grpSpPr>
      <p:sp>
        <p:nvSpPr>
          <p:cNvPr id="2589" name="Google Shape;2589;g15750f894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0" name="Google Shape;2590;g15750f894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4" name="Shape 2594"/>
        <p:cNvGrpSpPr/>
        <p:nvPr/>
      </p:nvGrpSpPr>
      <p:grpSpPr>
        <a:xfrm>
          <a:off x="0" y="0"/>
          <a:ext cx="0" cy="0"/>
          <a:chOff x="0" y="0"/>
          <a:chExt cx="0" cy="0"/>
        </a:xfrm>
      </p:grpSpPr>
      <p:sp>
        <p:nvSpPr>
          <p:cNvPr id="2595" name="Google Shape;2595;g15750f8945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6" name="Google Shape;2596;g15750f8945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0" name="Shape 2600"/>
        <p:cNvGrpSpPr/>
        <p:nvPr/>
      </p:nvGrpSpPr>
      <p:grpSpPr>
        <a:xfrm>
          <a:off x="0" y="0"/>
          <a:ext cx="0" cy="0"/>
          <a:chOff x="0" y="0"/>
          <a:chExt cx="0" cy="0"/>
        </a:xfrm>
      </p:grpSpPr>
      <p:sp>
        <p:nvSpPr>
          <p:cNvPr id="2601" name="Google Shape;2601;g15750f8945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2" name="Google Shape;2602;g15750f8945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6" name="Shape 2606"/>
        <p:cNvGrpSpPr/>
        <p:nvPr/>
      </p:nvGrpSpPr>
      <p:grpSpPr>
        <a:xfrm>
          <a:off x="0" y="0"/>
          <a:ext cx="0" cy="0"/>
          <a:chOff x="0" y="0"/>
          <a:chExt cx="0" cy="0"/>
        </a:xfrm>
      </p:grpSpPr>
      <p:sp>
        <p:nvSpPr>
          <p:cNvPr id="2607" name="Google Shape;2607;g15750f8945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8" name="Google Shape;2608;g15750f8945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2" name="Shape 2612"/>
        <p:cNvGrpSpPr/>
        <p:nvPr/>
      </p:nvGrpSpPr>
      <p:grpSpPr>
        <a:xfrm>
          <a:off x="0" y="0"/>
          <a:ext cx="0" cy="0"/>
          <a:chOff x="0" y="0"/>
          <a:chExt cx="0" cy="0"/>
        </a:xfrm>
      </p:grpSpPr>
      <p:sp>
        <p:nvSpPr>
          <p:cNvPr id="2613" name="Google Shape;2613;g160e16ea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4" name="Google Shape;2614;g160e16ea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8" name="Shape 2618"/>
        <p:cNvGrpSpPr/>
        <p:nvPr/>
      </p:nvGrpSpPr>
      <p:grpSpPr>
        <a:xfrm>
          <a:off x="0" y="0"/>
          <a:ext cx="0" cy="0"/>
          <a:chOff x="0" y="0"/>
          <a:chExt cx="0" cy="0"/>
        </a:xfrm>
      </p:grpSpPr>
      <p:sp>
        <p:nvSpPr>
          <p:cNvPr id="2619" name="Google Shape;2619;g160e16ea5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0" name="Google Shape;2620;g160e16ea5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4" name="Shape 2624"/>
        <p:cNvGrpSpPr/>
        <p:nvPr/>
      </p:nvGrpSpPr>
      <p:grpSpPr>
        <a:xfrm>
          <a:off x="0" y="0"/>
          <a:ext cx="0" cy="0"/>
          <a:chOff x="0" y="0"/>
          <a:chExt cx="0" cy="0"/>
        </a:xfrm>
      </p:grpSpPr>
      <p:sp>
        <p:nvSpPr>
          <p:cNvPr id="2625" name="Google Shape;2625;g160e16ea5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6" name="Google Shape;2626;g160e16ea5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122c787401_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22c787401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0" name="Shape 2630"/>
        <p:cNvGrpSpPr/>
        <p:nvPr/>
      </p:nvGrpSpPr>
      <p:grpSpPr>
        <a:xfrm>
          <a:off x="0" y="0"/>
          <a:ext cx="0" cy="0"/>
          <a:chOff x="0" y="0"/>
          <a:chExt cx="0" cy="0"/>
        </a:xfrm>
      </p:grpSpPr>
      <p:sp>
        <p:nvSpPr>
          <p:cNvPr id="2631" name="Google Shape;2631;g160e16ea5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2" name="Google Shape;2632;g160e16ea5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6" name="Shape 2636"/>
        <p:cNvGrpSpPr/>
        <p:nvPr/>
      </p:nvGrpSpPr>
      <p:grpSpPr>
        <a:xfrm>
          <a:off x="0" y="0"/>
          <a:ext cx="0" cy="0"/>
          <a:chOff x="0" y="0"/>
          <a:chExt cx="0" cy="0"/>
        </a:xfrm>
      </p:grpSpPr>
      <p:sp>
        <p:nvSpPr>
          <p:cNvPr id="2637" name="Google Shape;2637;g160e16ea5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8" name="Google Shape;2638;g160e16ea5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2" name="Shape 2642"/>
        <p:cNvGrpSpPr/>
        <p:nvPr/>
      </p:nvGrpSpPr>
      <p:grpSpPr>
        <a:xfrm>
          <a:off x="0" y="0"/>
          <a:ext cx="0" cy="0"/>
          <a:chOff x="0" y="0"/>
          <a:chExt cx="0" cy="0"/>
        </a:xfrm>
      </p:grpSpPr>
      <p:sp>
        <p:nvSpPr>
          <p:cNvPr id="2643" name="Google Shape;2643;g160e16ea58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4" name="Google Shape;2644;g160e16ea58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4" name="Shape 2654"/>
        <p:cNvGrpSpPr/>
        <p:nvPr/>
      </p:nvGrpSpPr>
      <p:grpSpPr>
        <a:xfrm>
          <a:off x="0" y="0"/>
          <a:ext cx="0" cy="0"/>
          <a:chOff x="0" y="0"/>
          <a:chExt cx="0" cy="0"/>
        </a:xfrm>
      </p:grpSpPr>
      <p:sp>
        <p:nvSpPr>
          <p:cNvPr id="2655" name="Google Shape;2655;g160e16ea5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6" name="Google Shape;2656;g160e16ea5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1" name="Shape 2661"/>
        <p:cNvGrpSpPr/>
        <p:nvPr/>
      </p:nvGrpSpPr>
      <p:grpSpPr>
        <a:xfrm>
          <a:off x="0" y="0"/>
          <a:ext cx="0" cy="0"/>
          <a:chOff x="0" y="0"/>
          <a:chExt cx="0" cy="0"/>
        </a:xfrm>
      </p:grpSpPr>
      <p:sp>
        <p:nvSpPr>
          <p:cNvPr id="2662" name="Google Shape;2662;g160e16ea58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3" name="Google Shape;2663;g160e16ea58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7" name="Shape 2667"/>
        <p:cNvGrpSpPr/>
        <p:nvPr/>
      </p:nvGrpSpPr>
      <p:grpSpPr>
        <a:xfrm>
          <a:off x="0" y="0"/>
          <a:ext cx="0" cy="0"/>
          <a:chOff x="0" y="0"/>
          <a:chExt cx="0" cy="0"/>
        </a:xfrm>
      </p:grpSpPr>
      <p:sp>
        <p:nvSpPr>
          <p:cNvPr id="2668" name="Google Shape;2668;g158ce10d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9" name="Google Shape;2669;g158ce10d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3" name="Shape 2673"/>
        <p:cNvGrpSpPr/>
        <p:nvPr/>
      </p:nvGrpSpPr>
      <p:grpSpPr>
        <a:xfrm>
          <a:off x="0" y="0"/>
          <a:ext cx="0" cy="0"/>
          <a:chOff x="0" y="0"/>
          <a:chExt cx="0" cy="0"/>
        </a:xfrm>
      </p:grpSpPr>
      <p:sp>
        <p:nvSpPr>
          <p:cNvPr id="2674" name="Google Shape;2674;g158ce10d9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5" name="Google Shape;2675;g158ce10d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9" name="Shape 2679"/>
        <p:cNvGrpSpPr/>
        <p:nvPr/>
      </p:nvGrpSpPr>
      <p:grpSpPr>
        <a:xfrm>
          <a:off x="0" y="0"/>
          <a:ext cx="0" cy="0"/>
          <a:chOff x="0" y="0"/>
          <a:chExt cx="0" cy="0"/>
        </a:xfrm>
      </p:grpSpPr>
      <p:sp>
        <p:nvSpPr>
          <p:cNvPr id="2680" name="Google Shape;2680;g16188489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1" name="Google Shape;2681;g16188489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6. Only down to and including comments section. bIsBarrelMoving. All functions that return a bool should ask a true/false question, such as IsVisible() or ShouldClearBuffer().</a:t>
            </a:r>
            <a:endParaRPr/>
          </a:p>
        </p:txBody>
      </p:sp>
    </p:spTree>
  </p:cSld>
  <p:clrMapOvr>
    <a:masterClrMapping/>
  </p:clrMapOvr>
</p:notes>
</file>

<file path=ppt/notesSlides/notesSlide3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5" name="Shape 2685"/>
        <p:cNvGrpSpPr/>
        <p:nvPr/>
      </p:nvGrpSpPr>
      <p:grpSpPr>
        <a:xfrm>
          <a:off x="0" y="0"/>
          <a:ext cx="0" cy="0"/>
          <a:chOff x="0" y="0"/>
          <a:chExt cx="0" cy="0"/>
        </a:xfrm>
      </p:grpSpPr>
      <p:sp>
        <p:nvSpPr>
          <p:cNvPr id="2686" name="Google Shape;2686;g161884896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7" name="Google Shape;2687;g161884896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1" name="Shape 2691"/>
        <p:cNvGrpSpPr/>
        <p:nvPr/>
      </p:nvGrpSpPr>
      <p:grpSpPr>
        <a:xfrm>
          <a:off x="0" y="0"/>
          <a:ext cx="0" cy="0"/>
          <a:chOff x="0" y="0"/>
          <a:chExt cx="0" cy="0"/>
        </a:xfrm>
      </p:grpSpPr>
      <p:sp>
        <p:nvSpPr>
          <p:cNvPr id="2692" name="Google Shape;2692;g161884896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3" name="Google Shape;2693;g161884896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122c787401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22c787401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7" name="Shape 2697"/>
        <p:cNvGrpSpPr/>
        <p:nvPr/>
      </p:nvGrpSpPr>
      <p:grpSpPr>
        <a:xfrm>
          <a:off x="0" y="0"/>
          <a:ext cx="0" cy="0"/>
          <a:chOff x="0" y="0"/>
          <a:chExt cx="0" cy="0"/>
        </a:xfrm>
      </p:grpSpPr>
      <p:sp>
        <p:nvSpPr>
          <p:cNvPr id="2698" name="Google Shape;2698;g161884896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9" name="Google Shape;2699;g161884896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6. Only down to and including comments section. bIsBarrelMoving. All functions that return a bool should ask a true/false question, such as IsVisible() or ShouldClearBuffer().</a:t>
            </a:r>
            <a:endParaRPr/>
          </a:p>
        </p:txBody>
      </p:sp>
    </p:spTree>
  </p:cSld>
  <p:clrMapOvr>
    <a:masterClrMapping/>
  </p:clrMapOvr>
</p:notes>
</file>

<file path=ppt/notesSlides/notesSlide3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3" name="Shape 2703"/>
        <p:cNvGrpSpPr/>
        <p:nvPr/>
      </p:nvGrpSpPr>
      <p:grpSpPr>
        <a:xfrm>
          <a:off x="0" y="0"/>
          <a:ext cx="0" cy="0"/>
          <a:chOff x="0" y="0"/>
          <a:chExt cx="0" cy="0"/>
        </a:xfrm>
      </p:grpSpPr>
      <p:sp>
        <p:nvSpPr>
          <p:cNvPr id="2704" name="Google Shape;2704;g158ce10d9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5" name="Google Shape;2705;g158ce10d9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9" name="Shape 2709"/>
        <p:cNvGrpSpPr/>
        <p:nvPr/>
      </p:nvGrpSpPr>
      <p:grpSpPr>
        <a:xfrm>
          <a:off x="0" y="0"/>
          <a:ext cx="0" cy="0"/>
          <a:chOff x="0" y="0"/>
          <a:chExt cx="0" cy="0"/>
        </a:xfrm>
      </p:grpSpPr>
      <p:sp>
        <p:nvSpPr>
          <p:cNvPr id="2710" name="Google Shape;2710;g158ce10d9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1" name="Google Shape;2711;g158ce10d9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5" name="Shape 2715"/>
        <p:cNvGrpSpPr/>
        <p:nvPr/>
      </p:nvGrpSpPr>
      <p:grpSpPr>
        <a:xfrm>
          <a:off x="0" y="0"/>
          <a:ext cx="0" cy="0"/>
          <a:chOff x="0" y="0"/>
          <a:chExt cx="0" cy="0"/>
        </a:xfrm>
      </p:grpSpPr>
      <p:sp>
        <p:nvSpPr>
          <p:cNvPr id="2716" name="Google Shape;2716;g158ce10d9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7" name="Google Shape;2717;g158ce10d9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1" name="Shape 2721"/>
        <p:cNvGrpSpPr/>
        <p:nvPr/>
      </p:nvGrpSpPr>
      <p:grpSpPr>
        <a:xfrm>
          <a:off x="0" y="0"/>
          <a:ext cx="0" cy="0"/>
          <a:chOff x="0" y="0"/>
          <a:chExt cx="0" cy="0"/>
        </a:xfrm>
      </p:grpSpPr>
      <p:sp>
        <p:nvSpPr>
          <p:cNvPr id="2722" name="Google Shape;2722;g15a6acc4f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3" name="Google Shape;2723;g15a6acc4f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7" name="Shape 2727"/>
        <p:cNvGrpSpPr/>
        <p:nvPr/>
      </p:nvGrpSpPr>
      <p:grpSpPr>
        <a:xfrm>
          <a:off x="0" y="0"/>
          <a:ext cx="0" cy="0"/>
          <a:chOff x="0" y="0"/>
          <a:chExt cx="0" cy="0"/>
        </a:xfrm>
      </p:grpSpPr>
      <p:sp>
        <p:nvSpPr>
          <p:cNvPr id="2728" name="Google Shape;2728;g15a6acc4f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9" name="Google Shape;2729;g15a6acc4f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3" name="Shape 2733"/>
        <p:cNvGrpSpPr/>
        <p:nvPr/>
      </p:nvGrpSpPr>
      <p:grpSpPr>
        <a:xfrm>
          <a:off x="0" y="0"/>
          <a:ext cx="0" cy="0"/>
          <a:chOff x="0" y="0"/>
          <a:chExt cx="0" cy="0"/>
        </a:xfrm>
      </p:grpSpPr>
      <p:sp>
        <p:nvSpPr>
          <p:cNvPr id="2734" name="Google Shape;2734;g15a6acc4f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5" name="Google Shape;2735;g15a6acc4f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9" name="Shape 2739"/>
        <p:cNvGrpSpPr/>
        <p:nvPr/>
      </p:nvGrpSpPr>
      <p:grpSpPr>
        <a:xfrm>
          <a:off x="0" y="0"/>
          <a:ext cx="0" cy="0"/>
          <a:chOff x="0" y="0"/>
          <a:chExt cx="0" cy="0"/>
        </a:xfrm>
      </p:grpSpPr>
      <p:sp>
        <p:nvSpPr>
          <p:cNvPr id="2740" name="Google Shape;2740;g3bdebe36c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1" name="Google Shape;2741;g3bdebe36c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5" name="Shape 2745"/>
        <p:cNvGrpSpPr/>
        <p:nvPr/>
      </p:nvGrpSpPr>
      <p:grpSpPr>
        <a:xfrm>
          <a:off x="0" y="0"/>
          <a:ext cx="0" cy="0"/>
          <a:chOff x="0" y="0"/>
          <a:chExt cx="0" cy="0"/>
        </a:xfrm>
      </p:grpSpPr>
      <p:sp>
        <p:nvSpPr>
          <p:cNvPr id="2746" name="Google Shape;2746;g39cf3162c8_2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7" name="Google Shape;2747;g39cf3162c8_2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1" name="Shape 2751"/>
        <p:cNvGrpSpPr/>
        <p:nvPr/>
      </p:nvGrpSpPr>
      <p:grpSpPr>
        <a:xfrm>
          <a:off x="0" y="0"/>
          <a:ext cx="0" cy="0"/>
          <a:chOff x="0" y="0"/>
          <a:chExt cx="0" cy="0"/>
        </a:xfrm>
      </p:grpSpPr>
      <p:sp>
        <p:nvSpPr>
          <p:cNvPr id="2752" name="Google Shape;2752;g39cf3162c8_2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3" name="Google Shape;2753;g39cf3162c8_2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123f2f7aec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23f2f7aec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7" name="Shape 2757"/>
        <p:cNvGrpSpPr/>
        <p:nvPr/>
      </p:nvGrpSpPr>
      <p:grpSpPr>
        <a:xfrm>
          <a:off x="0" y="0"/>
          <a:ext cx="0" cy="0"/>
          <a:chOff x="0" y="0"/>
          <a:chExt cx="0" cy="0"/>
        </a:xfrm>
      </p:grpSpPr>
      <p:sp>
        <p:nvSpPr>
          <p:cNvPr id="2758" name="Google Shape;2758;g39cf3162c8_2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9" name="Google Shape;2759;g39cf3162c8_2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7" name="Shape 2767"/>
        <p:cNvGrpSpPr/>
        <p:nvPr/>
      </p:nvGrpSpPr>
      <p:grpSpPr>
        <a:xfrm>
          <a:off x="0" y="0"/>
          <a:ext cx="0" cy="0"/>
          <a:chOff x="0" y="0"/>
          <a:chExt cx="0" cy="0"/>
        </a:xfrm>
      </p:grpSpPr>
      <p:sp>
        <p:nvSpPr>
          <p:cNvPr id="2768" name="Google Shape;2768;g39cf3162c8_24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9" name="Google Shape;2769;g39cf3162c8_2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7" name="Shape 2777"/>
        <p:cNvGrpSpPr/>
        <p:nvPr/>
      </p:nvGrpSpPr>
      <p:grpSpPr>
        <a:xfrm>
          <a:off x="0" y="0"/>
          <a:ext cx="0" cy="0"/>
          <a:chOff x="0" y="0"/>
          <a:chExt cx="0" cy="0"/>
        </a:xfrm>
      </p:grpSpPr>
      <p:sp>
        <p:nvSpPr>
          <p:cNvPr id="2778" name="Google Shape;2778;g39cf3162c8_2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9" name="Google Shape;2779;g39cf3162c8_2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8" name="Shape 2788"/>
        <p:cNvGrpSpPr/>
        <p:nvPr/>
      </p:nvGrpSpPr>
      <p:grpSpPr>
        <a:xfrm>
          <a:off x="0" y="0"/>
          <a:ext cx="0" cy="0"/>
          <a:chOff x="0" y="0"/>
          <a:chExt cx="0" cy="0"/>
        </a:xfrm>
      </p:grpSpPr>
      <p:sp>
        <p:nvSpPr>
          <p:cNvPr id="2789" name="Google Shape;2789;g39cf3162c8_2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0" name="Google Shape;2790;g39cf3162c8_2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4" name="Shape 2794"/>
        <p:cNvGrpSpPr/>
        <p:nvPr/>
      </p:nvGrpSpPr>
      <p:grpSpPr>
        <a:xfrm>
          <a:off x="0" y="0"/>
          <a:ext cx="0" cy="0"/>
          <a:chOff x="0" y="0"/>
          <a:chExt cx="0" cy="0"/>
        </a:xfrm>
      </p:grpSpPr>
      <p:sp>
        <p:nvSpPr>
          <p:cNvPr id="2795" name="Google Shape;2795;g39cf3162c8_24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6" name="Google Shape;2796;g39cf3162c8_24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8" name="Shape 2808"/>
        <p:cNvGrpSpPr/>
        <p:nvPr/>
      </p:nvGrpSpPr>
      <p:grpSpPr>
        <a:xfrm>
          <a:off x="0" y="0"/>
          <a:ext cx="0" cy="0"/>
          <a:chOff x="0" y="0"/>
          <a:chExt cx="0" cy="0"/>
        </a:xfrm>
      </p:grpSpPr>
      <p:sp>
        <p:nvSpPr>
          <p:cNvPr id="2809" name="Google Shape;2809;g39cf3162c8_24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0" name="Google Shape;2810;g39cf3162c8_24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2" name="Shape 2822"/>
        <p:cNvGrpSpPr/>
        <p:nvPr/>
      </p:nvGrpSpPr>
      <p:grpSpPr>
        <a:xfrm>
          <a:off x="0" y="0"/>
          <a:ext cx="0" cy="0"/>
          <a:chOff x="0" y="0"/>
          <a:chExt cx="0" cy="0"/>
        </a:xfrm>
      </p:grpSpPr>
      <p:sp>
        <p:nvSpPr>
          <p:cNvPr id="2823" name="Google Shape;2823;g39cf3162c8_24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4" name="Google Shape;2824;g39cf3162c8_24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4" name="Shape 2834"/>
        <p:cNvGrpSpPr/>
        <p:nvPr/>
      </p:nvGrpSpPr>
      <p:grpSpPr>
        <a:xfrm>
          <a:off x="0" y="0"/>
          <a:ext cx="0" cy="0"/>
          <a:chOff x="0" y="0"/>
          <a:chExt cx="0" cy="0"/>
        </a:xfrm>
      </p:grpSpPr>
      <p:sp>
        <p:nvSpPr>
          <p:cNvPr id="2835" name="Google Shape;2835;g39cf3162c8_24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6" name="Google Shape;2836;g39cf3162c8_24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7" name="Shape 2847"/>
        <p:cNvGrpSpPr/>
        <p:nvPr/>
      </p:nvGrpSpPr>
      <p:grpSpPr>
        <a:xfrm>
          <a:off x="0" y="0"/>
          <a:ext cx="0" cy="0"/>
          <a:chOff x="0" y="0"/>
          <a:chExt cx="0" cy="0"/>
        </a:xfrm>
      </p:grpSpPr>
      <p:sp>
        <p:nvSpPr>
          <p:cNvPr id="2848" name="Google Shape;2848;g39cf3162c8_24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9" name="Google Shape;2849;g39cf3162c8_24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1" name="Shape 2861"/>
        <p:cNvGrpSpPr/>
        <p:nvPr/>
      </p:nvGrpSpPr>
      <p:grpSpPr>
        <a:xfrm>
          <a:off x="0" y="0"/>
          <a:ext cx="0" cy="0"/>
          <a:chOff x="0" y="0"/>
          <a:chExt cx="0" cy="0"/>
        </a:xfrm>
      </p:grpSpPr>
      <p:sp>
        <p:nvSpPr>
          <p:cNvPr id="2862" name="Google Shape;2862;g39cf3162c8_24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3" name="Google Shape;2863;g39cf3162c8_24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123f2f7aec_1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23f2f7aec_1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5" name="Shape 2875"/>
        <p:cNvGrpSpPr/>
        <p:nvPr/>
      </p:nvGrpSpPr>
      <p:grpSpPr>
        <a:xfrm>
          <a:off x="0" y="0"/>
          <a:ext cx="0" cy="0"/>
          <a:chOff x="0" y="0"/>
          <a:chExt cx="0" cy="0"/>
        </a:xfrm>
      </p:grpSpPr>
      <p:sp>
        <p:nvSpPr>
          <p:cNvPr id="2876" name="Google Shape;2876;g39cf3162c8_2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7" name="Google Shape;2877;g39cf3162c8_2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1" name="Shape 2881"/>
        <p:cNvGrpSpPr/>
        <p:nvPr/>
      </p:nvGrpSpPr>
      <p:grpSpPr>
        <a:xfrm>
          <a:off x="0" y="0"/>
          <a:ext cx="0" cy="0"/>
          <a:chOff x="0" y="0"/>
          <a:chExt cx="0" cy="0"/>
        </a:xfrm>
      </p:grpSpPr>
      <p:sp>
        <p:nvSpPr>
          <p:cNvPr id="2882" name="Google Shape;2882;g39cf3162c8_2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3" name="Google Shape;2883;g39cf3162c8_2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7" name="Shape 2887"/>
        <p:cNvGrpSpPr/>
        <p:nvPr/>
      </p:nvGrpSpPr>
      <p:grpSpPr>
        <a:xfrm>
          <a:off x="0" y="0"/>
          <a:ext cx="0" cy="0"/>
          <a:chOff x="0" y="0"/>
          <a:chExt cx="0" cy="0"/>
        </a:xfrm>
      </p:grpSpPr>
      <p:sp>
        <p:nvSpPr>
          <p:cNvPr id="2888" name="Google Shape;2888;g39cf3162c8_5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9" name="Google Shape;2889;g39cf3162c8_5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3" name="Shape 2893"/>
        <p:cNvGrpSpPr/>
        <p:nvPr/>
      </p:nvGrpSpPr>
      <p:grpSpPr>
        <a:xfrm>
          <a:off x="0" y="0"/>
          <a:ext cx="0" cy="0"/>
          <a:chOff x="0" y="0"/>
          <a:chExt cx="0" cy="0"/>
        </a:xfrm>
      </p:grpSpPr>
      <p:sp>
        <p:nvSpPr>
          <p:cNvPr id="2894" name="Google Shape;2894;g39cf3162c8_5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5" name="Google Shape;2895;g39cf3162c8_5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9" name="Shape 2899"/>
        <p:cNvGrpSpPr/>
        <p:nvPr/>
      </p:nvGrpSpPr>
      <p:grpSpPr>
        <a:xfrm>
          <a:off x="0" y="0"/>
          <a:ext cx="0" cy="0"/>
          <a:chOff x="0" y="0"/>
          <a:chExt cx="0" cy="0"/>
        </a:xfrm>
      </p:grpSpPr>
      <p:sp>
        <p:nvSpPr>
          <p:cNvPr id="2900" name="Google Shape;2900;g39cf3162c8_5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1" name="Google Shape;2901;g39cf3162c8_5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5" name="Shape 2905"/>
        <p:cNvGrpSpPr/>
        <p:nvPr/>
      </p:nvGrpSpPr>
      <p:grpSpPr>
        <a:xfrm>
          <a:off x="0" y="0"/>
          <a:ext cx="0" cy="0"/>
          <a:chOff x="0" y="0"/>
          <a:chExt cx="0" cy="0"/>
        </a:xfrm>
      </p:grpSpPr>
      <p:sp>
        <p:nvSpPr>
          <p:cNvPr id="2906" name="Google Shape;2906;g39cf3162c8_5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7" name="Google Shape;2907;g39cf3162c8_5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1" name="Shape 2911"/>
        <p:cNvGrpSpPr/>
        <p:nvPr/>
      </p:nvGrpSpPr>
      <p:grpSpPr>
        <a:xfrm>
          <a:off x="0" y="0"/>
          <a:ext cx="0" cy="0"/>
          <a:chOff x="0" y="0"/>
          <a:chExt cx="0" cy="0"/>
        </a:xfrm>
      </p:grpSpPr>
      <p:sp>
        <p:nvSpPr>
          <p:cNvPr id="2912" name="Google Shape;2912;g39cf3162c8_58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3" name="Google Shape;2913;g39cf3162c8_58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7" name="Shape 2917"/>
        <p:cNvGrpSpPr/>
        <p:nvPr/>
      </p:nvGrpSpPr>
      <p:grpSpPr>
        <a:xfrm>
          <a:off x="0" y="0"/>
          <a:ext cx="0" cy="0"/>
          <a:chOff x="0" y="0"/>
          <a:chExt cx="0" cy="0"/>
        </a:xfrm>
      </p:grpSpPr>
      <p:sp>
        <p:nvSpPr>
          <p:cNvPr id="2918" name="Google Shape;2918;g39cf3162c8_5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9" name="Google Shape;2919;g39cf3162c8_5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4" name="Shape 2924"/>
        <p:cNvGrpSpPr/>
        <p:nvPr/>
      </p:nvGrpSpPr>
      <p:grpSpPr>
        <a:xfrm>
          <a:off x="0" y="0"/>
          <a:ext cx="0" cy="0"/>
          <a:chOff x="0" y="0"/>
          <a:chExt cx="0" cy="0"/>
        </a:xfrm>
      </p:grpSpPr>
      <p:sp>
        <p:nvSpPr>
          <p:cNvPr id="2925" name="Google Shape;2925;g39cf3162c8_6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6" name="Google Shape;2926;g39cf3162c8_6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0" name="Shape 2930"/>
        <p:cNvGrpSpPr/>
        <p:nvPr/>
      </p:nvGrpSpPr>
      <p:grpSpPr>
        <a:xfrm>
          <a:off x="0" y="0"/>
          <a:ext cx="0" cy="0"/>
          <a:chOff x="0" y="0"/>
          <a:chExt cx="0" cy="0"/>
        </a:xfrm>
      </p:grpSpPr>
      <p:sp>
        <p:nvSpPr>
          <p:cNvPr id="2931" name="Google Shape;2931;g39cf3162c8_6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2" name="Google Shape;2932;g39cf3162c8_6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123f2f7aec_1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23f2f7aec_1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6" name="Shape 2936"/>
        <p:cNvGrpSpPr/>
        <p:nvPr/>
      </p:nvGrpSpPr>
      <p:grpSpPr>
        <a:xfrm>
          <a:off x="0" y="0"/>
          <a:ext cx="0" cy="0"/>
          <a:chOff x="0" y="0"/>
          <a:chExt cx="0" cy="0"/>
        </a:xfrm>
      </p:grpSpPr>
      <p:sp>
        <p:nvSpPr>
          <p:cNvPr id="2937" name="Google Shape;2937;g39cf3162c8_5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8" name="Google Shape;2938;g39cf3162c8_5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2" name="Shape 2942"/>
        <p:cNvGrpSpPr/>
        <p:nvPr/>
      </p:nvGrpSpPr>
      <p:grpSpPr>
        <a:xfrm>
          <a:off x="0" y="0"/>
          <a:ext cx="0" cy="0"/>
          <a:chOff x="0" y="0"/>
          <a:chExt cx="0" cy="0"/>
        </a:xfrm>
      </p:grpSpPr>
      <p:sp>
        <p:nvSpPr>
          <p:cNvPr id="2943" name="Google Shape;2943;g39cf3162c8_6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4" name="Google Shape;2944;g39cf3162c8_6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8" name="Shape 2948"/>
        <p:cNvGrpSpPr/>
        <p:nvPr/>
      </p:nvGrpSpPr>
      <p:grpSpPr>
        <a:xfrm>
          <a:off x="0" y="0"/>
          <a:ext cx="0" cy="0"/>
          <a:chOff x="0" y="0"/>
          <a:chExt cx="0" cy="0"/>
        </a:xfrm>
      </p:grpSpPr>
      <p:sp>
        <p:nvSpPr>
          <p:cNvPr id="2949" name="Google Shape;2949;g39cf3162c8_6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0" name="Google Shape;2950;g39cf3162c8_6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4" name="Shape 2954"/>
        <p:cNvGrpSpPr/>
        <p:nvPr/>
      </p:nvGrpSpPr>
      <p:grpSpPr>
        <a:xfrm>
          <a:off x="0" y="0"/>
          <a:ext cx="0" cy="0"/>
          <a:chOff x="0" y="0"/>
          <a:chExt cx="0" cy="0"/>
        </a:xfrm>
      </p:grpSpPr>
      <p:sp>
        <p:nvSpPr>
          <p:cNvPr id="2955" name="Google Shape;2955;g39cf3162c8_6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6" name="Google Shape;2956;g39cf3162c8_6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0" name="Shape 2960"/>
        <p:cNvGrpSpPr/>
        <p:nvPr/>
      </p:nvGrpSpPr>
      <p:grpSpPr>
        <a:xfrm>
          <a:off x="0" y="0"/>
          <a:ext cx="0" cy="0"/>
          <a:chOff x="0" y="0"/>
          <a:chExt cx="0" cy="0"/>
        </a:xfrm>
      </p:grpSpPr>
      <p:sp>
        <p:nvSpPr>
          <p:cNvPr id="2961" name="Google Shape;2961;g39cf3162c8_6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2" name="Google Shape;2962;g39cf3162c8_6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0" name="Shape 2970"/>
        <p:cNvGrpSpPr/>
        <p:nvPr/>
      </p:nvGrpSpPr>
      <p:grpSpPr>
        <a:xfrm>
          <a:off x="0" y="0"/>
          <a:ext cx="0" cy="0"/>
          <a:chOff x="0" y="0"/>
          <a:chExt cx="0" cy="0"/>
        </a:xfrm>
      </p:grpSpPr>
      <p:sp>
        <p:nvSpPr>
          <p:cNvPr id="2971" name="Google Shape;2971;g39cf3162c8_66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2" name="Google Shape;2972;g39cf3162c8_66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6" name="Shape 2976"/>
        <p:cNvGrpSpPr/>
        <p:nvPr/>
      </p:nvGrpSpPr>
      <p:grpSpPr>
        <a:xfrm>
          <a:off x="0" y="0"/>
          <a:ext cx="0" cy="0"/>
          <a:chOff x="0" y="0"/>
          <a:chExt cx="0" cy="0"/>
        </a:xfrm>
      </p:grpSpPr>
      <p:sp>
        <p:nvSpPr>
          <p:cNvPr id="2977" name="Google Shape;2977;g39cf3162c8_66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8" name="Google Shape;2978;g39cf3162c8_66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2" name="Shape 2982"/>
        <p:cNvGrpSpPr/>
        <p:nvPr/>
      </p:nvGrpSpPr>
      <p:grpSpPr>
        <a:xfrm>
          <a:off x="0" y="0"/>
          <a:ext cx="0" cy="0"/>
          <a:chOff x="0" y="0"/>
          <a:chExt cx="0" cy="0"/>
        </a:xfrm>
      </p:grpSpPr>
      <p:sp>
        <p:nvSpPr>
          <p:cNvPr id="2983" name="Google Shape;2983;g39cf3162c8_66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4" name="Google Shape;2984;g39cf3162c8_66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8" name="Shape 2988"/>
        <p:cNvGrpSpPr/>
        <p:nvPr/>
      </p:nvGrpSpPr>
      <p:grpSpPr>
        <a:xfrm>
          <a:off x="0" y="0"/>
          <a:ext cx="0" cy="0"/>
          <a:chOff x="0" y="0"/>
          <a:chExt cx="0" cy="0"/>
        </a:xfrm>
      </p:grpSpPr>
      <p:sp>
        <p:nvSpPr>
          <p:cNvPr id="2989" name="Google Shape;2989;g39cf3162c8_67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0" name="Google Shape;2990;g39cf3162c8_67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4" name="Shape 2994"/>
        <p:cNvGrpSpPr/>
        <p:nvPr/>
      </p:nvGrpSpPr>
      <p:grpSpPr>
        <a:xfrm>
          <a:off x="0" y="0"/>
          <a:ext cx="0" cy="0"/>
          <a:chOff x="0" y="0"/>
          <a:chExt cx="0" cy="0"/>
        </a:xfrm>
      </p:grpSpPr>
      <p:sp>
        <p:nvSpPr>
          <p:cNvPr id="2995" name="Google Shape;2995;g39cf3162c8_67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6" name="Google Shape;2996;g39cf3162c8_67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121e73147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1e73147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122c787401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22c787401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0" name="Shape 3000"/>
        <p:cNvGrpSpPr/>
        <p:nvPr/>
      </p:nvGrpSpPr>
      <p:grpSpPr>
        <a:xfrm>
          <a:off x="0" y="0"/>
          <a:ext cx="0" cy="0"/>
          <a:chOff x="0" y="0"/>
          <a:chExt cx="0" cy="0"/>
        </a:xfrm>
      </p:grpSpPr>
      <p:sp>
        <p:nvSpPr>
          <p:cNvPr id="3001" name="Google Shape;3001;g39cf3162c8_67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2" name="Google Shape;3002;g39cf3162c8_67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2" name="Shape 3012"/>
        <p:cNvGrpSpPr/>
        <p:nvPr/>
      </p:nvGrpSpPr>
      <p:grpSpPr>
        <a:xfrm>
          <a:off x="0" y="0"/>
          <a:ext cx="0" cy="0"/>
          <a:chOff x="0" y="0"/>
          <a:chExt cx="0" cy="0"/>
        </a:xfrm>
      </p:grpSpPr>
      <p:sp>
        <p:nvSpPr>
          <p:cNvPr id="3013" name="Google Shape;3013;g39cf3162c8_67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4" name="Google Shape;3014;g39cf3162c8_67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8" name="Shape 3018"/>
        <p:cNvGrpSpPr/>
        <p:nvPr/>
      </p:nvGrpSpPr>
      <p:grpSpPr>
        <a:xfrm>
          <a:off x="0" y="0"/>
          <a:ext cx="0" cy="0"/>
          <a:chOff x="0" y="0"/>
          <a:chExt cx="0" cy="0"/>
        </a:xfrm>
      </p:grpSpPr>
      <p:sp>
        <p:nvSpPr>
          <p:cNvPr id="3019" name="Google Shape;3019;g37c8dd9903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0" name="Google Shape;3020;g37c8dd9903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4" name="Shape 3024"/>
        <p:cNvGrpSpPr/>
        <p:nvPr/>
      </p:nvGrpSpPr>
      <p:grpSpPr>
        <a:xfrm>
          <a:off x="0" y="0"/>
          <a:ext cx="0" cy="0"/>
          <a:chOff x="0" y="0"/>
          <a:chExt cx="0" cy="0"/>
        </a:xfrm>
      </p:grpSpPr>
      <p:sp>
        <p:nvSpPr>
          <p:cNvPr id="3025" name="Google Shape;3025;g37c8dd9903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6" name="Google Shape;3026;g37c8dd9903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0" name="Shape 3030"/>
        <p:cNvGrpSpPr/>
        <p:nvPr/>
      </p:nvGrpSpPr>
      <p:grpSpPr>
        <a:xfrm>
          <a:off x="0" y="0"/>
          <a:ext cx="0" cy="0"/>
          <a:chOff x="0" y="0"/>
          <a:chExt cx="0" cy="0"/>
        </a:xfrm>
      </p:grpSpPr>
      <p:sp>
        <p:nvSpPr>
          <p:cNvPr id="3031" name="Google Shape;3031;g37c8dd9903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2" name="Google Shape;3032;g37c8dd9903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6" name="Shape 3036"/>
        <p:cNvGrpSpPr/>
        <p:nvPr/>
      </p:nvGrpSpPr>
      <p:grpSpPr>
        <a:xfrm>
          <a:off x="0" y="0"/>
          <a:ext cx="0" cy="0"/>
          <a:chOff x="0" y="0"/>
          <a:chExt cx="0" cy="0"/>
        </a:xfrm>
      </p:grpSpPr>
      <p:sp>
        <p:nvSpPr>
          <p:cNvPr id="3037" name="Google Shape;3037;g15a6acc4f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8" name="Google Shape;3038;g15a6acc4f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1" name="Shape 3041"/>
        <p:cNvGrpSpPr/>
        <p:nvPr/>
      </p:nvGrpSpPr>
      <p:grpSpPr>
        <a:xfrm>
          <a:off x="0" y="0"/>
          <a:ext cx="0" cy="0"/>
          <a:chOff x="0" y="0"/>
          <a:chExt cx="0" cy="0"/>
        </a:xfrm>
      </p:grpSpPr>
      <p:sp>
        <p:nvSpPr>
          <p:cNvPr id="3042" name="Google Shape;3042;g5cb7f38a2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3" name="Google Shape;3043;g5cb7f38a2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122c787401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22c787401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123f2f7aec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23f2f7aec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123f2f7aec_1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23f2f7aec_1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123f2f7aec_14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23f2f7aec_14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123f2f7aec_14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23f2f7aec_14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58a40feb15c85075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58a40feb15c85075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123f2f7aec_1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23f2f7aec_1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110c7f410f_1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10c7f410f_1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110c7f410f_1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10c7f410f_1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2045d1fd4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045d1fd4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110c7f410f_1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10c7f410f_1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1336ea615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336ea615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1336ea615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336ea615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1336ea615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336ea615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1336ea615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336ea615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1336ea615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336ea615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1336ea615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336ea615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1336ea615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336ea615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1336ea615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336ea615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1336ea615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336ea615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2045d1fd4e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045d1fd4e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1336ea615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336ea615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g1336ea615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336ea615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1132a127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132a127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1132a127a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132a127a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g1132a127a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132a127a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1132a127a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132a127a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1132a127a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1132a127a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1132a127a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1132a127a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g1341d29e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341d29e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g1341d29e3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341d29e3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121e73147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1e73147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g1341d29e3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341d29e3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Google Shape;530;g1341d29e3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1341d29e3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1341d29e32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1341d29e32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g1341d29e32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1341d29e32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g1341d29e3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341d29e3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g1341d29e3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341d29e3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Google Shape;558;g1341d29e3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1341d29e3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Google Shape;573;g1341d29e3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1341d29e3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9" name="Shape 589"/>
        <p:cNvGrpSpPr/>
        <p:nvPr/>
      </p:nvGrpSpPr>
      <p:grpSpPr>
        <a:xfrm>
          <a:off x="0" y="0"/>
          <a:ext cx="0" cy="0"/>
          <a:chOff x="0" y="0"/>
          <a:chExt cx="0" cy="0"/>
        </a:xfrm>
      </p:grpSpPr>
      <p:sp>
        <p:nvSpPr>
          <p:cNvPr id="590" name="Google Shape;590;g1341d29e3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1341d29e3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g1137a470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1137a470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121e73147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1e73147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Google Shape;601;g1137a4704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137a4704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Google Shape;607;g1137a47043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1137a47043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Google Shape;615;g1137a4704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1137a4704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Google Shape;621;g1137a4704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1137a4704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Google Shape;627;g1137a4704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1137a4704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2" name="Shape 632"/>
        <p:cNvGrpSpPr/>
        <p:nvPr/>
      </p:nvGrpSpPr>
      <p:grpSpPr>
        <a:xfrm>
          <a:off x="0" y="0"/>
          <a:ext cx="0" cy="0"/>
          <a:chOff x="0" y="0"/>
          <a:chExt cx="0" cy="0"/>
        </a:xfrm>
      </p:grpSpPr>
      <p:sp>
        <p:nvSpPr>
          <p:cNvPr id="633" name="Google Shape;633;g1f6e2b7d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1f6e2b7d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7" name="Shape 637"/>
        <p:cNvGrpSpPr/>
        <p:nvPr/>
      </p:nvGrpSpPr>
      <p:grpSpPr>
        <a:xfrm>
          <a:off x="0" y="0"/>
          <a:ext cx="0" cy="0"/>
          <a:chOff x="0" y="0"/>
          <a:chExt cx="0" cy="0"/>
        </a:xfrm>
      </p:grpSpPr>
      <p:sp>
        <p:nvSpPr>
          <p:cNvPr id="638" name="Google Shape;638;g1f6e2b7d3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1f6e2b7d3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 name="Shape 643"/>
        <p:cNvGrpSpPr/>
        <p:nvPr/>
      </p:nvGrpSpPr>
      <p:grpSpPr>
        <a:xfrm>
          <a:off x="0" y="0"/>
          <a:ext cx="0" cy="0"/>
          <a:chOff x="0" y="0"/>
          <a:chExt cx="0" cy="0"/>
        </a:xfrm>
      </p:grpSpPr>
      <p:sp>
        <p:nvSpPr>
          <p:cNvPr id="644" name="Google Shape;644;g1f6e2b7d3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1f6e2b7d3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Google Shape;650;g28f7a996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28f7a996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Google Shape;656;g1f6e2b7d3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1f6e2b7d3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121e73147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1e73147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1" name="Shape 661"/>
        <p:cNvGrpSpPr/>
        <p:nvPr/>
      </p:nvGrpSpPr>
      <p:grpSpPr>
        <a:xfrm>
          <a:off x="0" y="0"/>
          <a:ext cx="0" cy="0"/>
          <a:chOff x="0" y="0"/>
          <a:chExt cx="0" cy="0"/>
        </a:xfrm>
      </p:grpSpPr>
      <p:sp>
        <p:nvSpPr>
          <p:cNvPr id="662" name="Google Shape;662;g1f6e2b7d3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1f6e2b7d3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6" name="Shape 666"/>
        <p:cNvGrpSpPr/>
        <p:nvPr/>
      </p:nvGrpSpPr>
      <p:grpSpPr>
        <a:xfrm>
          <a:off x="0" y="0"/>
          <a:ext cx="0" cy="0"/>
          <a:chOff x="0" y="0"/>
          <a:chExt cx="0" cy="0"/>
        </a:xfrm>
      </p:grpSpPr>
      <p:sp>
        <p:nvSpPr>
          <p:cNvPr id="667" name="Google Shape;667;g1f6e2b7d3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1f6e2b7d3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2" name="Shape 672"/>
        <p:cNvGrpSpPr/>
        <p:nvPr/>
      </p:nvGrpSpPr>
      <p:grpSpPr>
        <a:xfrm>
          <a:off x="0" y="0"/>
          <a:ext cx="0" cy="0"/>
          <a:chOff x="0" y="0"/>
          <a:chExt cx="0" cy="0"/>
        </a:xfrm>
      </p:grpSpPr>
      <p:sp>
        <p:nvSpPr>
          <p:cNvPr id="673" name="Google Shape;673;g1f6e2fa8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1f6e2fa8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3" name="Shape 693"/>
        <p:cNvGrpSpPr/>
        <p:nvPr/>
      </p:nvGrpSpPr>
      <p:grpSpPr>
        <a:xfrm>
          <a:off x="0" y="0"/>
          <a:ext cx="0" cy="0"/>
          <a:chOff x="0" y="0"/>
          <a:chExt cx="0" cy="0"/>
        </a:xfrm>
      </p:grpSpPr>
      <p:sp>
        <p:nvSpPr>
          <p:cNvPr id="694" name="Google Shape;694;g1137a47043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1137a47043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8" name="Shape 698"/>
        <p:cNvGrpSpPr/>
        <p:nvPr/>
      </p:nvGrpSpPr>
      <p:grpSpPr>
        <a:xfrm>
          <a:off x="0" y="0"/>
          <a:ext cx="0" cy="0"/>
          <a:chOff x="0" y="0"/>
          <a:chExt cx="0" cy="0"/>
        </a:xfrm>
      </p:grpSpPr>
      <p:sp>
        <p:nvSpPr>
          <p:cNvPr id="699" name="Google Shape;699;g1137a47043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1137a47043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4" name="Shape 704"/>
        <p:cNvGrpSpPr/>
        <p:nvPr/>
      </p:nvGrpSpPr>
      <p:grpSpPr>
        <a:xfrm>
          <a:off x="0" y="0"/>
          <a:ext cx="0" cy="0"/>
          <a:chOff x="0" y="0"/>
          <a:chExt cx="0" cy="0"/>
        </a:xfrm>
      </p:grpSpPr>
      <p:sp>
        <p:nvSpPr>
          <p:cNvPr id="705" name="Google Shape;705;g1137a47043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1137a47043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4" name="Shape 714"/>
        <p:cNvGrpSpPr/>
        <p:nvPr/>
      </p:nvGrpSpPr>
      <p:grpSpPr>
        <a:xfrm>
          <a:off x="0" y="0"/>
          <a:ext cx="0" cy="0"/>
          <a:chOff x="0" y="0"/>
          <a:chExt cx="0" cy="0"/>
        </a:xfrm>
      </p:grpSpPr>
      <p:sp>
        <p:nvSpPr>
          <p:cNvPr id="715" name="Google Shape;715;g1137a47043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1137a47043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0" name="Shape 720"/>
        <p:cNvGrpSpPr/>
        <p:nvPr/>
      </p:nvGrpSpPr>
      <p:grpSpPr>
        <a:xfrm>
          <a:off x="0" y="0"/>
          <a:ext cx="0" cy="0"/>
          <a:chOff x="0" y="0"/>
          <a:chExt cx="0" cy="0"/>
        </a:xfrm>
      </p:grpSpPr>
      <p:sp>
        <p:nvSpPr>
          <p:cNvPr id="721" name="Google Shape;721;g1137a47043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1137a47043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5" name="Shape 725"/>
        <p:cNvGrpSpPr/>
        <p:nvPr/>
      </p:nvGrpSpPr>
      <p:grpSpPr>
        <a:xfrm>
          <a:off x="0" y="0"/>
          <a:ext cx="0" cy="0"/>
          <a:chOff x="0" y="0"/>
          <a:chExt cx="0" cy="0"/>
        </a:xfrm>
      </p:grpSpPr>
      <p:sp>
        <p:nvSpPr>
          <p:cNvPr id="726" name="Google Shape;726;g1137a47043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1137a47043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1" name="Shape 731"/>
        <p:cNvGrpSpPr/>
        <p:nvPr/>
      </p:nvGrpSpPr>
      <p:grpSpPr>
        <a:xfrm>
          <a:off x="0" y="0"/>
          <a:ext cx="0" cy="0"/>
          <a:chOff x="0" y="0"/>
          <a:chExt cx="0" cy="0"/>
        </a:xfrm>
      </p:grpSpPr>
      <p:sp>
        <p:nvSpPr>
          <p:cNvPr id="732" name="Google Shape;732;g1138b6f7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1138b6f7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hyperlink" Target="http://bit.ly/UnrealSlides"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 Id="rId3" Type="http://schemas.openxmlformats.org/officeDocument/2006/relationships/hyperlink" Target="http://bit.ly/UnrealSlides"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23417" y="1489150"/>
            <a:ext cx="17041200" cy="4105200"/>
          </a:xfrm>
          <a:prstGeom prst="rect">
            <a:avLst/>
          </a:prstGeom>
        </p:spPr>
        <p:txBody>
          <a:bodyPr anchorCtr="0" anchor="b" bIns="182850" lIns="182850" spcFirstLastPara="1" rIns="182850" wrap="square" tIns="182850">
            <a:noAutofit/>
          </a:bodyPr>
          <a:lstStyle>
            <a:lvl1pPr lvl="0" algn="ctr">
              <a:spcBef>
                <a:spcPts val="0"/>
              </a:spcBef>
              <a:spcAft>
                <a:spcPts val="0"/>
              </a:spcAft>
              <a:buSzPts val="10400"/>
              <a:buNone/>
              <a:defRPr sz="10400"/>
            </a:lvl1pPr>
            <a:lvl2pPr lvl="1" algn="ctr">
              <a:spcBef>
                <a:spcPts val="0"/>
              </a:spcBef>
              <a:spcAft>
                <a:spcPts val="0"/>
              </a:spcAft>
              <a:buSzPts val="10400"/>
              <a:buNone/>
              <a:defRPr sz="10400"/>
            </a:lvl2pPr>
            <a:lvl3pPr lvl="2" algn="ctr">
              <a:spcBef>
                <a:spcPts val="0"/>
              </a:spcBef>
              <a:spcAft>
                <a:spcPts val="0"/>
              </a:spcAft>
              <a:buSzPts val="10400"/>
              <a:buNone/>
              <a:defRPr sz="10400"/>
            </a:lvl3pPr>
            <a:lvl4pPr lvl="3" algn="ctr">
              <a:spcBef>
                <a:spcPts val="0"/>
              </a:spcBef>
              <a:spcAft>
                <a:spcPts val="0"/>
              </a:spcAft>
              <a:buSzPts val="10400"/>
              <a:buNone/>
              <a:defRPr sz="10400"/>
            </a:lvl4pPr>
            <a:lvl5pPr lvl="4" algn="ctr">
              <a:spcBef>
                <a:spcPts val="0"/>
              </a:spcBef>
              <a:spcAft>
                <a:spcPts val="0"/>
              </a:spcAft>
              <a:buSzPts val="10400"/>
              <a:buNone/>
              <a:defRPr sz="10400"/>
            </a:lvl5pPr>
            <a:lvl6pPr lvl="5" algn="ctr">
              <a:spcBef>
                <a:spcPts val="0"/>
              </a:spcBef>
              <a:spcAft>
                <a:spcPts val="0"/>
              </a:spcAft>
              <a:buSzPts val="10400"/>
              <a:buNone/>
              <a:defRPr sz="10400"/>
            </a:lvl6pPr>
            <a:lvl7pPr lvl="6" algn="ctr">
              <a:spcBef>
                <a:spcPts val="0"/>
              </a:spcBef>
              <a:spcAft>
                <a:spcPts val="0"/>
              </a:spcAft>
              <a:buSzPts val="10400"/>
              <a:buNone/>
              <a:defRPr sz="10400"/>
            </a:lvl7pPr>
            <a:lvl8pPr lvl="7" algn="ctr">
              <a:spcBef>
                <a:spcPts val="0"/>
              </a:spcBef>
              <a:spcAft>
                <a:spcPts val="0"/>
              </a:spcAft>
              <a:buSzPts val="10400"/>
              <a:buNone/>
              <a:defRPr sz="10400"/>
            </a:lvl8pPr>
            <a:lvl9pPr lvl="8" algn="ctr">
              <a:spcBef>
                <a:spcPts val="0"/>
              </a:spcBef>
              <a:spcAft>
                <a:spcPts val="0"/>
              </a:spcAft>
              <a:buSzPts val="10400"/>
              <a:buNone/>
              <a:defRPr sz="10400"/>
            </a:lvl9pPr>
          </a:lstStyle>
          <a:p/>
        </p:txBody>
      </p:sp>
      <p:sp>
        <p:nvSpPr>
          <p:cNvPr id="11" name="Google Shape;11;p2"/>
          <p:cNvSpPr txBox="1"/>
          <p:nvPr>
            <p:ph idx="1" type="subTitle"/>
          </p:nvPr>
        </p:nvSpPr>
        <p:spPr>
          <a:xfrm>
            <a:off x="623400" y="5668250"/>
            <a:ext cx="17041200" cy="1585200"/>
          </a:xfrm>
          <a:prstGeom prst="rect">
            <a:avLst/>
          </a:prstGeom>
        </p:spPr>
        <p:txBody>
          <a:bodyPr anchorCtr="0" anchor="t" bIns="182850" lIns="182850" spcFirstLastPara="1" rIns="182850" wrap="square" tIns="182850">
            <a:no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12" name="Google Shape;12;p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623400" y="2212250"/>
            <a:ext cx="17041200" cy="3927000"/>
          </a:xfrm>
          <a:prstGeom prst="rect">
            <a:avLst/>
          </a:prstGeom>
        </p:spPr>
        <p:txBody>
          <a:bodyPr anchorCtr="0" anchor="b" bIns="182850" lIns="182850" spcFirstLastPara="1" rIns="182850" wrap="square" tIns="182850">
            <a:noAutofit/>
          </a:bodyPr>
          <a:lstStyle>
            <a:lvl1pPr lvl="0" algn="ctr">
              <a:spcBef>
                <a:spcPts val="0"/>
              </a:spcBef>
              <a:spcAft>
                <a:spcPts val="0"/>
              </a:spcAft>
              <a:buSzPts val="24000"/>
              <a:buNone/>
              <a:defRPr sz="24000"/>
            </a:lvl1pPr>
            <a:lvl2pPr lvl="1" algn="ctr">
              <a:spcBef>
                <a:spcPts val="0"/>
              </a:spcBef>
              <a:spcAft>
                <a:spcPts val="0"/>
              </a:spcAft>
              <a:buSzPts val="24000"/>
              <a:buNone/>
              <a:defRPr sz="24000"/>
            </a:lvl2pPr>
            <a:lvl3pPr lvl="2" algn="ctr">
              <a:spcBef>
                <a:spcPts val="0"/>
              </a:spcBef>
              <a:spcAft>
                <a:spcPts val="0"/>
              </a:spcAft>
              <a:buSzPts val="24000"/>
              <a:buNone/>
              <a:defRPr sz="24000"/>
            </a:lvl3pPr>
            <a:lvl4pPr lvl="3" algn="ctr">
              <a:spcBef>
                <a:spcPts val="0"/>
              </a:spcBef>
              <a:spcAft>
                <a:spcPts val="0"/>
              </a:spcAft>
              <a:buSzPts val="24000"/>
              <a:buNone/>
              <a:defRPr sz="24000"/>
            </a:lvl4pPr>
            <a:lvl5pPr lvl="4" algn="ctr">
              <a:spcBef>
                <a:spcPts val="0"/>
              </a:spcBef>
              <a:spcAft>
                <a:spcPts val="0"/>
              </a:spcAft>
              <a:buSzPts val="24000"/>
              <a:buNone/>
              <a:defRPr sz="24000"/>
            </a:lvl5pPr>
            <a:lvl6pPr lvl="5" algn="ctr">
              <a:spcBef>
                <a:spcPts val="0"/>
              </a:spcBef>
              <a:spcAft>
                <a:spcPts val="0"/>
              </a:spcAft>
              <a:buSzPts val="24000"/>
              <a:buNone/>
              <a:defRPr sz="24000"/>
            </a:lvl6pPr>
            <a:lvl7pPr lvl="6" algn="ctr">
              <a:spcBef>
                <a:spcPts val="0"/>
              </a:spcBef>
              <a:spcAft>
                <a:spcPts val="0"/>
              </a:spcAft>
              <a:buSzPts val="24000"/>
              <a:buNone/>
              <a:defRPr sz="24000"/>
            </a:lvl7pPr>
            <a:lvl8pPr lvl="7" algn="ctr">
              <a:spcBef>
                <a:spcPts val="0"/>
              </a:spcBef>
              <a:spcAft>
                <a:spcPts val="0"/>
              </a:spcAft>
              <a:buSzPts val="24000"/>
              <a:buNone/>
              <a:defRPr sz="24000"/>
            </a:lvl8pPr>
            <a:lvl9pPr lvl="8" algn="ctr">
              <a:spcBef>
                <a:spcPts val="0"/>
              </a:spcBef>
              <a:spcAft>
                <a:spcPts val="0"/>
              </a:spcAft>
              <a:buSzPts val="24000"/>
              <a:buNone/>
              <a:defRPr sz="24000"/>
            </a:lvl9pPr>
          </a:lstStyle>
          <a:p>
            <a:r>
              <a:t>xx%</a:t>
            </a:r>
          </a:p>
        </p:txBody>
      </p:sp>
      <p:sp>
        <p:nvSpPr>
          <p:cNvPr id="46" name="Google Shape;46;p11"/>
          <p:cNvSpPr txBox="1"/>
          <p:nvPr>
            <p:ph idx="1" type="body"/>
          </p:nvPr>
        </p:nvSpPr>
        <p:spPr>
          <a:xfrm>
            <a:off x="623400" y="6304450"/>
            <a:ext cx="17041200" cy="2601600"/>
          </a:xfrm>
          <a:prstGeom prst="rect">
            <a:avLst/>
          </a:prstGeom>
        </p:spPr>
        <p:txBody>
          <a:bodyPr anchorCtr="0" anchor="t" bIns="182850" lIns="182850" spcFirstLastPara="1" rIns="182850" wrap="square" tIns="182850">
            <a:noAutofit/>
          </a:bodyPr>
          <a:lstStyle>
            <a:lvl1pPr indent="-457200" lvl="0" marL="457200" algn="ctr">
              <a:spcBef>
                <a:spcPts val="0"/>
              </a:spcBef>
              <a:spcAft>
                <a:spcPts val="0"/>
              </a:spcAft>
              <a:buSzPts val="3600"/>
              <a:buChar char="●"/>
              <a:defRPr/>
            </a:lvl1pPr>
            <a:lvl2pPr indent="-406400" lvl="1" marL="914400" algn="ctr">
              <a:spcBef>
                <a:spcPts val="3200"/>
              </a:spcBef>
              <a:spcAft>
                <a:spcPts val="0"/>
              </a:spcAft>
              <a:buSzPts val="2800"/>
              <a:buChar char="○"/>
              <a:defRPr/>
            </a:lvl2pPr>
            <a:lvl3pPr indent="-406400" lvl="2" marL="1371600" algn="ctr">
              <a:spcBef>
                <a:spcPts val="3200"/>
              </a:spcBef>
              <a:spcAft>
                <a:spcPts val="0"/>
              </a:spcAft>
              <a:buSzPts val="2800"/>
              <a:buChar char="■"/>
              <a:defRPr/>
            </a:lvl3pPr>
            <a:lvl4pPr indent="-406400" lvl="3" marL="1828800" algn="ctr">
              <a:spcBef>
                <a:spcPts val="3200"/>
              </a:spcBef>
              <a:spcAft>
                <a:spcPts val="0"/>
              </a:spcAft>
              <a:buSzPts val="2800"/>
              <a:buChar char="●"/>
              <a:defRPr/>
            </a:lvl4pPr>
            <a:lvl5pPr indent="-406400" lvl="4" marL="2286000" algn="ctr">
              <a:spcBef>
                <a:spcPts val="3200"/>
              </a:spcBef>
              <a:spcAft>
                <a:spcPts val="0"/>
              </a:spcAft>
              <a:buSzPts val="2800"/>
              <a:buChar char="○"/>
              <a:defRPr/>
            </a:lvl5pPr>
            <a:lvl6pPr indent="-406400" lvl="5" marL="2743200" algn="ctr">
              <a:spcBef>
                <a:spcPts val="3200"/>
              </a:spcBef>
              <a:spcAft>
                <a:spcPts val="0"/>
              </a:spcAft>
              <a:buSzPts val="2800"/>
              <a:buChar char="■"/>
              <a:defRPr/>
            </a:lvl6pPr>
            <a:lvl7pPr indent="-406400" lvl="6" marL="3200400" algn="ctr">
              <a:spcBef>
                <a:spcPts val="3200"/>
              </a:spcBef>
              <a:spcAft>
                <a:spcPts val="0"/>
              </a:spcAft>
              <a:buSzPts val="2800"/>
              <a:buChar char="●"/>
              <a:defRPr/>
            </a:lvl7pPr>
            <a:lvl8pPr indent="-406400" lvl="7" marL="3657600" algn="ctr">
              <a:spcBef>
                <a:spcPts val="3200"/>
              </a:spcBef>
              <a:spcAft>
                <a:spcPts val="0"/>
              </a:spcAft>
              <a:buSzPts val="2800"/>
              <a:buChar char="○"/>
              <a:defRPr/>
            </a:lvl8pPr>
            <a:lvl9pPr indent="-406400" lvl="8" marL="4114800" algn="ctr">
              <a:spcBef>
                <a:spcPts val="3200"/>
              </a:spcBef>
              <a:spcAft>
                <a:spcPts val="3200"/>
              </a:spcAft>
              <a:buSzPts val="2800"/>
              <a:buChar char="■"/>
              <a:defRPr/>
            </a:lvl9pPr>
          </a:lstStyle>
          <a:p/>
        </p:txBody>
      </p:sp>
      <p:sp>
        <p:nvSpPr>
          <p:cNvPr id="47" name="Google Shape;47;p11"/>
          <p:cNvSpPr txBox="1"/>
          <p:nvPr>
            <p:ph idx="12" type="sldNum"/>
          </p:nvPr>
        </p:nvSpPr>
        <p:spPr>
          <a:xfrm>
            <a:off x="16944916" y="9326434"/>
            <a:ext cx="1097400" cy="787200"/>
          </a:xfrm>
          <a:prstGeom prst="rect">
            <a:avLst/>
          </a:prstGeom>
        </p:spPr>
        <p:txBody>
          <a:bodyPr anchorCtr="0" anchor="ctr" bIns="182850" lIns="182850" spcFirstLastPara="1" rIns="182850" wrap="square" tIns="18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 type="tx">
  <p:cSld name="TITLE_AND_BODY">
    <p:bg>
      <p:bgPr>
        <a:blipFill rotWithShape="1">
          <a:blip r:embed="rId2">
            <a:alphaModFix/>
          </a:blip>
          <a:stretch>
            <a:fillRect b="0" l="0" r="0" t="0"/>
          </a:stretch>
        </a:blipFill>
      </p:bgPr>
    </p:bg>
    <p:spTree>
      <p:nvGrpSpPr>
        <p:cNvPr id="54" name="Shape 54"/>
        <p:cNvGrpSpPr/>
        <p:nvPr/>
      </p:nvGrpSpPr>
      <p:grpSpPr>
        <a:xfrm>
          <a:off x="0" y="0"/>
          <a:ext cx="0" cy="0"/>
          <a:chOff x="0" y="0"/>
          <a:chExt cx="0" cy="0"/>
        </a:xfrm>
      </p:grpSpPr>
      <p:sp>
        <p:nvSpPr>
          <p:cNvPr id="55" name="Google Shape;55;p14"/>
          <p:cNvSpPr/>
          <p:nvPr/>
        </p:nvSpPr>
        <p:spPr>
          <a:xfrm>
            <a:off x="2312" y="7053445"/>
            <a:ext cx="14596800" cy="3309600"/>
          </a:xfrm>
          <a:prstGeom prst="rect">
            <a:avLst/>
          </a:prstGeom>
          <a:gradFill>
            <a:gsLst>
              <a:gs pos="0">
                <a:srgbClr val="000000"/>
              </a:gs>
              <a:gs pos="100000">
                <a:srgbClr val="000000">
                  <a:alpha val="0"/>
                </a:srgbClr>
              </a:gs>
            </a:gsLst>
            <a:lin ang="0" scaled="0"/>
          </a:gradFill>
          <a:ln>
            <a:noFill/>
          </a:ln>
        </p:spPr>
        <p:txBody>
          <a:bodyPr anchorCtr="0" anchor="ctr" bIns="53550" lIns="53550" spcFirstLastPara="1" rIns="53550" wrap="square" tIns="53550">
            <a:noAutofit/>
          </a:bodyPr>
          <a:lstStyle/>
          <a:p>
            <a:pPr indent="0" lvl="0" marL="0" marR="0" rtl="0" algn="ctr">
              <a:lnSpc>
                <a:spcPct val="100000"/>
              </a:lnSpc>
              <a:spcBef>
                <a:spcPts val="0"/>
              </a:spcBef>
              <a:spcAft>
                <a:spcPts val="0"/>
              </a:spcAft>
              <a:buClr>
                <a:srgbClr val="FFFFFF"/>
              </a:buClr>
              <a:buFont typeface="Helvetica Neue"/>
              <a:buNone/>
            </a:pPr>
            <a:r>
              <a:t/>
            </a:r>
            <a:endParaRPr b="0" i="0" sz="2800" u="none" cap="none" strike="noStrike">
              <a:solidFill>
                <a:srgbClr val="FFFFFF"/>
              </a:solidFill>
              <a:latin typeface="Helvetica Neue"/>
              <a:ea typeface="Helvetica Neue"/>
              <a:cs typeface="Helvetica Neue"/>
              <a:sym typeface="Helvetica Neue"/>
            </a:endParaRPr>
          </a:p>
        </p:txBody>
      </p:sp>
      <p:sp>
        <p:nvSpPr>
          <p:cNvPr id="56" name="Google Shape;56;p14"/>
          <p:cNvSpPr txBox="1"/>
          <p:nvPr>
            <p:ph type="title"/>
          </p:nvPr>
        </p:nvSpPr>
        <p:spPr>
          <a:xfrm>
            <a:off x="714493" y="7480707"/>
            <a:ext cx="13350000" cy="1353300"/>
          </a:xfrm>
          <a:prstGeom prst="rect">
            <a:avLst/>
          </a:prstGeom>
          <a:noFill/>
          <a:ln>
            <a:noFill/>
          </a:ln>
        </p:spPr>
        <p:txBody>
          <a:bodyPr anchorCtr="0" anchor="t" bIns="68550" lIns="68550" spcFirstLastPara="1" rIns="68550" wrap="square" tIns="68550">
            <a:noAutofit/>
          </a:bodyPr>
          <a:lstStyle>
            <a:lvl1pPr indent="0" lvl="0" marL="0" marR="0" rtl="0" algn="l">
              <a:lnSpc>
                <a:spcPct val="100000"/>
              </a:lnSpc>
              <a:spcBef>
                <a:spcPts val="0"/>
              </a:spcBef>
              <a:spcAft>
                <a:spcPts val="0"/>
              </a:spcAft>
              <a:buClr>
                <a:srgbClr val="FFFFFF"/>
              </a:buClr>
              <a:buSzPts val="6000"/>
              <a:buFont typeface="Helvetica Neue"/>
              <a:buNone/>
              <a:defRPr b="1" i="0" sz="6000" u="none" cap="none" strike="noStrike">
                <a:solidFill>
                  <a:srgbClr val="FFFFFF"/>
                </a:solidFill>
                <a:latin typeface="Helvetica Neue"/>
                <a:ea typeface="Helvetica Neue"/>
                <a:cs typeface="Helvetica Neue"/>
                <a:sym typeface="Helvetica Neue"/>
              </a:defRPr>
            </a:lvl1pPr>
            <a:lvl2pPr indent="177800" lvl="1"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2pPr>
            <a:lvl3pPr indent="355600" lvl="2"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3pPr>
            <a:lvl4pPr indent="508000" lvl="3"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4pPr>
            <a:lvl5pPr indent="685800" lvl="4"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5pPr>
            <a:lvl6pPr indent="863600" lvl="5"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6pPr>
            <a:lvl7pPr indent="1041400" lvl="6"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7pPr>
            <a:lvl8pPr indent="1193800" lvl="7"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8pPr>
            <a:lvl9pPr indent="1371600" lvl="8"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9pPr>
          </a:lstStyle>
          <a:p/>
        </p:txBody>
      </p:sp>
      <p:sp>
        <p:nvSpPr>
          <p:cNvPr id="57" name="Google Shape;57;p14"/>
          <p:cNvSpPr/>
          <p:nvPr/>
        </p:nvSpPr>
        <p:spPr>
          <a:xfrm>
            <a:off x="727110" y="8770976"/>
            <a:ext cx="13750500" cy="659700"/>
          </a:xfrm>
          <a:prstGeom prst="rect">
            <a:avLst/>
          </a:prstGeom>
          <a:noFill/>
          <a:ln>
            <a:noFill/>
          </a:ln>
        </p:spPr>
        <p:txBody>
          <a:bodyPr anchorCtr="0" anchor="ctr" bIns="53550" lIns="53550" spcFirstLastPara="1" rIns="53550" wrap="square" tIns="53550">
            <a:noAutofit/>
          </a:bodyPr>
          <a:lstStyle/>
          <a:p>
            <a:pPr indent="0" lvl="0" marL="0" rtl="0" algn="l">
              <a:lnSpc>
                <a:spcPct val="120000"/>
              </a:lnSpc>
              <a:spcBef>
                <a:spcPts val="0"/>
              </a:spcBef>
              <a:spcAft>
                <a:spcPts val="0"/>
              </a:spcAft>
              <a:buClr>
                <a:srgbClr val="E8E8E8"/>
              </a:buClr>
              <a:buFont typeface="Helvetica Neue"/>
              <a:buNone/>
            </a:pPr>
            <a:r>
              <a:rPr lang="en-GB" sz="3600">
                <a:solidFill>
                  <a:srgbClr val="E8E8E8"/>
                </a:solidFill>
                <a:latin typeface="Helvetica Neue"/>
                <a:ea typeface="Helvetica Neue"/>
                <a:cs typeface="Helvetica Neue"/>
                <a:sym typeface="Helvetica Neue"/>
              </a:rPr>
              <a:t>Twitter </a:t>
            </a:r>
            <a:r>
              <a:rPr b="1" lang="en-GB" sz="3600">
                <a:solidFill>
                  <a:srgbClr val="E8E8E8"/>
                </a:solidFill>
                <a:latin typeface="Helvetica Neue"/>
                <a:ea typeface="Helvetica Neue"/>
                <a:cs typeface="Helvetica Neue"/>
                <a:sym typeface="Helvetica Neue"/>
              </a:rPr>
              <a:t>@GameDevTV :: </a:t>
            </a:r>
            <a:r>
              <a:rPr lang="en-GB" sz="3600">
                <a:solidFill>
                  <a:srgbClr val="E8E8E8"/>
                </a:solidFill>
                <a:latin typeface="Helvetica Neue"/>
                <a:ea typeface="Helvetica Neue"/>
                <a:cs typeface="Helvetica Neue"/>
                <a:sym typeface="Helvetica Neue"/>
              </a:rPr>
              <a:t>Web </a:t>
            </a:r>
            <a:r>
              <a:rPr b="1" lang="en-GB" sz="3600">
                <a:solidFill>
                  <a:srgbClr val="E8E8E8"/>
                </a:solidFill>
                <a:latin typeface="Helvetica Neue"/>
                <a:ea typeface="Helvetica Neue"/>
                <a:cs typeface="Helvetica Neue"/>
                <a:sym typeface="Helvetica Neue"/>
              </a:rPr>
              <a:t>community.GameDev.tv</a:t>
            </a:r>
            <a:endParaRPr b="1" sz="3600">
              <a:solidFill>
                <a:srgbClr val="E8E8E8"/>
              </a:solidFill>
              <a:latin typeface="Helvetica Neue"/>
              <a:ea typeface="Helvetica Neue"/>
              <a:cs typeface="Helvetica Neue"/>
              <a:sym typeface="Helvetica Neue"/>
            </a:endParaRPr>
          </a:p>
        </p:txBody>
      </p:sp>
      <p:sp>
        <p:nvSpPr>
          <p:cNvPr id="58" name="Google Shape;58;p14"/>
          <p:cNvSpPr txBox="1"/>
          <p:nvPr>
            <p:ph idx="12" type="sldNum"/>
          </p:nvPr>
        </p:nvSpPr>
        <p:spPr>
          <a:xfrm>
            <a:off x="8951861" y="9764613"/>
            <a:ext cx="370800" cy="383400"/>
          </a:xfrm>
          <a:prstGeom prst="rect">
            <a:avLst/>
          </a:prstGeom>
          <a:noFill/>
          <a:ln>
            <a:noFill/>
          </a:ln>
        </p:spPr>
        <p:txBody>
          <a:bodyPr anchorCtr="0" anchor="t" bIns="53550" lIns="53550" spcFirstLastPara="1" rIns="53550" wrap="square" tIns="53550">
            <a:noAutofit/>
          </a:bodyPr>
          <a:lstStyle>
            <a:lvl1pPr indent="0" lvl="0"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GB"/>
              <a:t>‹#›</a:t>
            </a:fld>
            <a:endParaRPr/>
          </a:p>
        </p:txBody>
      </p:sp>
      <p:sp>
        <p:nvSpPr>
          <p:cNvPr id="59" name="Google Shape;59;p14"/>
          <p:cNvSpPr/>
          <p:nvPr/>
        </p:nvSpPr>
        <p:spPr>
          <a:xfrm>
            <a:off x="16209200" y="100181"/>
            <a:ext cx="1815000" cy="659400"/>
          </a:xfrm>
          <a:prstGeom prst="rect">
            <a:avLst/>
          </a:prstGeom>
          <a:noFill/>
          <a:ln>
            <a:noFill/>
          </a:ln>
        </p:spPr>
        <p:txBody>
          <a:bodyPr anchorCtr="0" anchor="ctr" bIns="53550" lIns="53550" spcFirstLastPara="1" rIns="53550" wrap="square" tIns="53550">
            <a:noAutofit/>
          </a:bodyPr>
          <a:lstStyle/>
          <a:p>
            <a:pPr indent="0" lvl="0" marL="0" marR="0" rtl="0" algn="r">
              <a:lnSpc>
                <a:spcPct val="120000"/>
              </a:lnSpc>
              <a:spcBef>
                <a:spcPts val="0"/>
              </a:spcBef>
              <a:spcAft>
                <a:spcPts val="0"/>
              </a:spcAft>
              <a:buClr>
                <a:srgbClr val="E8E8E8"/>
              </a:buClr>
              <a:buFont typeface="Helvetica Neue"/>
              <a:buNone/>
            </a:pPr>
            <a:r>
              <a:rPr lang="en-GB" sz="1000"/>
              <a:t>z</a:t>
            </a:r>
            <a:endParaRPr sz="10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p:cSld name="Slide">
    <p:bg>
      <p:bgPr>
        <a:blipFill rotWithShape="1">
          <a:blip r:embed="rId2">
            <a:alphaModFix/>
          </a:blip>
          <a:stretch>
            <a:fillRect b="0" l="0" r="0" t="0"/>
          </a:stretch>
        </a:blipFill>
      </p:bgPr>
    </p:bg>
    <p:spTree>
      <p:nvGrpSpPr>
        <p:cNvPr id="60" name="Shape 60"/>
        <p:cNvGrpSpPr/>
        <p:nvPr/>
      </p:nvGrpSpPr>
      <p:grpSpPr>
        <a:xfrm>
          <a:off x="0" y="0"/>
          <a:ext cx="0" cy="0"/>
          <a:chOff x="0" y="0"/>
          <a:chExt cx="0" cy="0"/>
        </a:xfrm>
      </p:grpSpPr>
      <p:sp>
        <p:nvSpPr>
          <p:cNvPr id="61" name="Google Shape;61;p15"/>
          <p:cNvSpPr/>
          <p:nvPr/>
        </p:nvSpPr>
        <p:spPr>
          <a:xfrm>
            <a:off x="587256" y="597866"/>
            <a:ext cx="17113500" cy="9091200"/>
          </a:xfrm>
          <a:prstGeom prst="rect">
            <a:avLst/>
          </a:prstGeom>
          <a:solidFill>
            <a:srgbClr val="000000">
              <a:alpha val="84705"/>
            </a:srgbClr>
          </a:solidFill>
          <a:ln>
            <a:noFill/>
          </a:ln>
        </p:spPr>
        <p:txBody>
          <a:bodyPr anchorCtr="0" anchor="ctr" bIns="53550" lIns="53550" spcFirstLastPara="1" rIns="53550" wrap="square" tIns="53550">
            <a:noAutofit/>
          </a:bodyPr>
          <a:lstStyle/>
          <a:p>
            <a:pPr indent="0" lvl="0" marL="0" marR="0" rtl="0" algn="ctr">
              <a:lnSpc>
                <a:spcPct val="100000"/>
              </a:lnSpc>
              <a:spcBef>
                <a:spcPts val="0"/>
              </a:spcBef>
              <a:spcAft>
                <a:spcPts val="0"/>
              </a:spcAft>
              <a:buClr>
                <a:srgbClr val="FFFFFF"/>
              </a:buClr>
              <a:buFont typeface="Helvetica Neue"/>
              <a:buNone/>
            </a:pPr>
            <a:r>
              <a:t/>
            </a:r>
            <a:endParaRPr b="0" i="0" sz="2800" u="none" cap="none" strike="noStrike">
              <a:solidFill>
                <a:srgbClr val="FFFFFF"/>
              </a:solidFill>
              <a:latin typeface="Helvetica Neue"/>
              <a:ea typeface="Helvetica Neue"/>
              <a:cs typeface="Helvetica Neue"/>
              <a:sym typeface="Helvetica Neue"/>
            </a:endParaRPr>
          </a:p>
        </p:txBody>
      </p:sp>
      <p:sp>
        <p:nvSpPr>
          <p:cNvPr id="62" name="Google Shape;62;p15"/>
          <p:cNvSpPr txBox="1"/>
          <p:nvPr>
            <p:ph type="title"/>
          </p:nvPr>
        </p:nvSpPr>
        <p:spPr>
          <a:xfrm>
            <a:off x="860028" y="838894"/>
            <a:ext cx="16644000" cy="1254000"/>
          </a:xfrm>
          <a:prstGeom prst="rect">
            <a:avLst/>
          </a:prstGeom>
          <a:noFill/>
          <a:ln>
            <a:noFill/>
          </a:ln>
        </p:spPr>
        <p:txBody>
          <a:bodyPr anchorCtr="0" anchor="t" bIns="68550" lIns="68550" spcFirstLastPara="1" rIns="68550" wrap="square" tIns="68550">
            <a:noAutofit/>
          </a:bodyPr>
          <a:lstStyle>
            <a:lvl1pPr indent="0" lvl="0"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1pPr>
            <a:lvl2pPr indent="177800" lvl="1"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2pPr>
            <a:lvl3pPr indent="355600" lvl="2"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3pPr>
            <a:lvl4pPr indent="508000" lvl="3"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4pPr>
            <a:lvl5pPr indent="685800" lvl="4"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5pPr>
            <a:lvl6pPr indent="863600" lvl="5"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6pPr>
            <a:lvl7pPr indent="1041400" lvl="6"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7pPr>
            <a:lvl8pPr indent="1193800" lvl="7"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8pPr>
            <a:lvl9pPr indent="1371600" lvl="8"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9pPr>
          </a:lstStyle>
          <a:p/>
        </p:txBody>
      </p:sp>
      <p:sp>
        <p:nvSpPr>
          <p:cNvPr id="63" name="Google Shape;63;p15"/>
          <p:cNvSpPr txBox="1"/>
          <p:nvPr>
            <p:ph idx="1" type="body"/>
          </p:nvPr>
        </p:nvSpPr>
        <p:spPr>
          <a:xfrm>
            <a:off x="860028" y="2214264"/>
            <a:ext cx="16644000" cy="7197000"/>
          </a:xfrm>
          <a:prstGeom prst="rect">
            <a:avLst/>
          </a:prstGeom>
          <a:noFill/>
          <a:ln>
            <a:noFill/>
          </a:ln>
        </p:spPr>
        <p:txBody>
          <a:bodyPr anchorCtr="0" anchor="t" bIns="68550" lIns="68550" spcFirstLastPara="1" rIns="68550" wrap="square" tIns="68550">
            <a:noAutofit/>
          </a:bodyPr>
          <a:lstStyle>
            <a:lvl1pPr indent="-571500" lvl="0" marL="457200" marR="0" rtl="0" algn="l">
              <a:lnSpc>
                <a:spcPct val="150000"/>
              </a:lnSpc>
              <a:spcBef>
                <a:spcPts val="0"/>
              </a:spcBef>
              <a:spcAft>
                <a:spcPts val="0"/>
              </a:spcAft>
              <a:buClr>
                <a:srgbClr val="FFFFFF"/>
              </a:buClr>
              <a:buSzPts val="5400"/>
              <a:buFont typeface="Helvetica Neue"/>
              <a:buChar char="●"/>
              <a:defRPr b="0" i="0" sz="5400" u="none" cap="none" strike="noStrike">
                <a:solidFill>
                  <a:srgbClr val="FFFFFF"/>
                </a:solidFill>
                <a:latin typeface="Helvetica Neue"/>
                <a:ea typeface="Helvetica Neue"/>
                <a:cs typeface="Helvetica Neue"/>
                <a:sym typeface="Helvetica Neue"/>
              </a:defRPr>
            </a:lvl1pPr>
            <a:lvl2pPr indent="-292100" lvl="1" marL="9144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2pPr>
            <a:lvl3pPr indent="-292100" lvl="2" marL="13716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3pPr>
            <a:lvl4pPr indent="-292100" lvl="3" marL="18288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4pPr>
            <a:lvl5pPr indent="-292100" lvl="4" marL="22860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5pPr>
            <a:lvl6pPr indent="-292100" lvl="5" marL="27432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6pPr>
            <a:lvl7pPr indent="-292100" lvl="6" marL="32004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7pPr>
            <a:lvl8pPr indent="-292100" lvl="7" marL="36576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8pPr>
            <a:lvl9pPr indent="-292100" lvl="8" marL="41148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9pPr>
          </a:lstStyle>
          <a:p/>
        </p:txBody>
      </p:sp>
      <p:sp>
        <p:nvSpPr>
          <p:cNvPr id="64" name="Google Shape;64;p15"/>
          <p:cNvSpPr txBox="1"/>
          <p:nvPr>
            <p:ph idx="12" type="sldNum"/>
          </p:nvPr>
        </p:nvSpPr>
        <p:spPr>
          <a:xfrm>
            <a:off x="8951861" y="9764613"/>
            <a:ext cx="370800" cy="383400"/>
          </a:xfrm>
          <a:prstGeom prst="rect">
            <a:avLst/>
          </a:prstGeom>
          <a:noFill/>
          <a:ln>
            <a:noFill/>
          </a:ln>
        </p:spPr>
        <p:txBody>
          <a:bodyPr anchorCtr="0" anchor="t" bIns="53550" lIns="53550" spcFirstLastPara="1" rIns="53550" wrap="square" tIns="53550">
            <a:noAutofit/>
          </a:bodyPr>
          <a:lstStyle>
            <a:lvl1pPr indent="0" lvl="0"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GB"/>
              <a:t>‹#›</a:t>
            </a:fld>
            <a:endParaRPr/>
          </a:p>
        </p:txBody>
      </p:sp>
      <p:sp>
        <p:nvSpPr>
          <p:cNvPr id="65" name="Google Shape;65;p15"/>
          <p:cNvSpPr txBox="1"/>
          <p:nvPr/>
        </p:nvSpPr>
        <p:spPr>
          <a:xfrm>
            <a:off x="587249" y="9689150"/>
            <a:ext cx="17113800" cy="383400"/>
          </a:xfrm>
          <a:prstGeom prst="rect">
            <a:avLst/>
          </a:prstGeom>
          <a:noFill/>
          <a:ln>
            <a:noFill/>
          </a:ln>
        </p:spPr>
        <p:txBody>
          <a:bodyPr anchorCtr="0" anchor="t" bIns="53550" lIns="53550" spcFirstLastPara="1" rIns="53550" wrap="square" tIns="53550">
            <a:noAutofit/>
          </a:bodyPr>
          <a:lstStyle/>
          <a:p>
            <a:pPr indent="0" lvl="0" marL="0" rtl="0" algn="ctr">
              <a:spcBef>
                <a:spcPts val="0"/>
              </a:spcBef>
              <a:spcAft>
                <a:spcPts val="0"/>
              </a:spcAft>
              <a:buNone/>
            </a:pPr>
            <a:r>
              <a:rPr lang="en-GB" sz="2400">
                <a:solidFill>
                  <a:srgbClr val="F3F3F3"/>
                </a:solidFill>
                <a:latin typeface="Helvetica Neue"/>
                <a:ea typeface="Helvetica Neue"/>
                <a:cs typeface="Helvetica Neue"/>
                <a:sym typeface="Helvetica Neue"/>
              </a:rPr>
              <a:t>Live Google Slides at</a:t>
            </a:r>
            <a:r>
              <a:rPr lang="en-GB" sz="2400">
                <a:solidFill>
                  <a:srgbClr val="F3F3F3"/>
                </a:solidFill>
                <a:latin typeface="Helvetica Neue"/>
                <a:ea typeface="Helvetica Neue"/>
                <a:cs typeface="Helvetica Neue"/>
                <a:sym typeface="Helvetica Neue"/>
              </a:rPr>
              <a:t> </a:t>
            </a:r>
            <a:r>
              <a:rPr lang="en-GB" sz="2400" u="sng">
                <a:solidFill>
                  <a:srgbClr val="F3F3F3"/>
                </a:solidFill>
                <a:latin typeface="Helvetica Neue"/>
                <a:ea typeface="Helvetica Neue"/>
                <a:cs typeface="Helvetica Neue"/>
                <a:sym typeface="Helvetica Neue"/>
                <a:hlinkClick r:id="rId3"/>
              </a:rPr>
              <a:t>http://bit.ly/UnrealSlides</a:t>
            </a:r>
            <a:r>
              <a:rPr lang="en-GB" sz="2400">
                <a:solidFill>
                  <a:srgbClr val="F3F3F3"/>
                </a:solidFill>
                <a:latin typeface="Helvetica Neue"/>
                <a:ea typeface="Helvetica Neue"/>
                <a:cs typeface="Helvetica Neue"/>
                <a:sym typeface="Helvetica Neue"/>
              </a:rPr>
              <a:t>.  Slides from https://www.udemy.com/unrealcourse</a:t>
            </a:r>
            <a:endParaRPr sz="2400">
              <a:solidFill>
                <a:srgbClr val="F3F3F3"/>
              </a:solidFill>
              <a:latin typeface="Helvetica Neue"/>
              <a:ea typeface="Helvetica Neue"/>
              <a:cs typeface="Helvetica Neue"/>
              <a:sym typeface="Helvetica Neu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hallenge">
  <p:cSld name="Challenge">
    <p:bg>
      <p:bgPr>
        <a:blipFill rotWithShape="1">
          <a:blip r:embed="rId2">
            <a:alphaModFix/>
          </a:blip>
          <a:stretch>
            <a:fillRect b="0" l="0" r="0" t="0"/>
          </a:stretch>
        </a:blipFill>
      </p:bgPr>
    </p:bg>
    <p:spTree>
      <p:nvGrpSpPr>
        <p:cNvPr id="66" name="Shape 66"/>
        <p:cNvGrpSpPr/>
        <p:nvPr/>
      </p:nvGrpSpPr>
      <p:grpSpPr>
        <a:xfrm>
          <a:off x="0" y="0"/>
          <a:ext cx="0" cy="0"/>
          <a:chOff x="0" y="0"/>
          <a:chExt cx="0" cy="0"/>
        </a:xfrm>
      </p:grpSpPr>
      <p:sp>
        <p:nvSpPr>
          <p:cNvPr id="67" name="Google Shape;67;p16"/>
          <p:cNvSpPr/>
          <p:nvPr/>
        </p:nvSpPr>
        <p:spPr>
          <a:xfrm>
            <a:off x="587256" y="597866"/>
            <a:ext cx="17113500" cy="9091200"/>
          </a:xfrm>
          <a:prstGeom prst="rect">
            <a:avLst/>
          </a:prstGeom>
          <a:solidFill>
            <a:srgbClr val="000000">
              <a:alpha val="84705"/>
            </a:srgbClr>
          </a:solidFill>
          <a:ln>
            <a:noFill/>
          </a:ln>
        </p:spPr>
        <p:txBody>
          <a:bodyPr anchorCtr="0" anchor="ctr" bIns="53550" lIns="53550" spcFirstLastPara="1" rIns="53550" wrap="square" tIns="53550">
            <a:noAutofit/>
          </a:bodyPr>
          <a:lstStyle/>
          <a:p>
            <a:pPr indent="0" lvl="0" marL="0" marR="0" rtl="0" algn="ctr">
              <a:lnSpc>
                <a:spcPct val="100000"/>
              </a:lnSpc>
              <a:spcBef>
                <a:spcPts val="0"/>
              </a:spcBef>
              <a:spcAft>
                <a:spcPts val="0"/>
              </a:spcAft>
              <a:buClr>
                <a:srgbClr val="FFFFFF"/>
              </a:buClr>
              <a:buFont typeface="Helvetica Neue"/>
              <a:buNone/>
            </a:pPr>
            <a:r>
              <a:t/>
            </a:r>
            <a:endParaRPr b="0" i="0" sz="2800" u="none" cap="none" strike="noStrike">
              <a:solidFill>
                <a:srgbClr val="FFFFFF"/>
              </a:solidFill>
              <a:latin typeface="Helvetica Neue"/>
              <a:ea typeface="Helvetica Neue"/>
              <a:cs typeface="Helvetica Neue"/>
              <a:sym typeface="Helvetica Neue"/>
            </a:endParaRPr>
          </a:p>
        </p:txBody>
      </p:sp>
      <p:sp>
        <p:nvSpPr>
          <p:cNvPr id="68" name="Google Shape;68;p16"/>
          <p:cNvSpPr txBox="1"/>
          <p:nvPr>
            <p:ph idx="1" type="body"/>
          </p:nvPr>
        </p:nvSpPr>
        <p:spPr>
          <a:xfrm>
            <a:off x="860028" y="838894"/>
            <a:ext cx="16644000" cy="1254000"/>
          </a:xfrm>
          <a:prstGeom prst="rect">
            <a:avLst/>
          </a:prstGeom>
          <a:noFill/>
          <a:ln>
            <a:noFill/>
          </a:ln>
        </p:spPr>
        <p:txBody>
          <a:bodyPr anchorCtr="0" anchor="t" bIns="68550" lIns="68550" spcFirstLastPara="1" rIns="68550" wrap="square" tIns="68550">
            <a:noAutofit/>
          </a:bodyPr>
          <a:lstStyle>
            <a:lvl1pPr indent="-228600" lvl="0" marL="45720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5pPr>
            <a:lvl6pPr indent="-228600" lvl="5" marL="27432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6pPr>
            <a:lvl7pPr indent="-228600" lvl="6" marL="32004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7pPr>
            <a:lvl8pPr indent="-228600" lvl="7" marL="36576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8pPr>
            <a:lvl9pPr indent="-228600" lvl="8" marL="41148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9pPr>
          </a:lstStyle>
          <a:p/>
        </p:txBody>
      </p:sp>
      <p:sp>
        <p:nvSpPr>
          <p:cNvPr id="69" name="Google Shape;69;p16"/>
          <p:cNvSpPr/>
          <p:nvPr/>
        </p:nvSpPr>
        <p:spPr>
          <a:xfrm>
            <a:off x="189250" y="154050"/>
            <a:ext cx="17892000" cy="9993900"/>
          </a:xfrm>
          <a:prstGeom prst="rect">
            <a:avLst/>
          </a:prstGeom>
          <a:noFill/>
          <a:ln cap="flat" cmpd="sng" w="889000">
            <a:solidFill>
              <a:srgbClr val="395677"/>
            </a:solidFill>
            <a:prstDash val="solid"/>
            <a:miter lim="8000"/>
            <a:headEnd len="sm" w="sm" type="none"/>
            <a:tailEnd len="sm" w="sm" type="none"/>
          </a:ln>
        </p:spPr>
        <p:txBody>
          <a:bodyPr anchorCtr="0" anchor="ctr" bIns="53550" lIns="53550" spcFirstLastPara="1" rIns="53550" wrap="square" tIns="53550">
            <a:noAutofit/>
          </a:bodyPr>
          <a:lstStyle/>
          <a:p>
            <a:pPr indent="0" lvl="0" marL="0" marR="0" rtl="0" algn="ctr">
              <a:lnSpc>
                <a:spcPct val="100000"/>
              </a:lnSpc>
              <a:spcBef>
                <a:spcPts val="0"/>
              </a:spcBef>
              <a:spcAft>
                <a:spcPts val="0"/>
              </a:spcAft>
              <a:buClr>
                <a:srgbClr val="FFFFFF"/>
              </a:buClr>
              <a:buFont typeface="Helvetica Neue"/>
              <a:buNone/>
            </a:pPr>
            <a:r>
              <a:t/>
            </a:r>
            <a:endParaRPr b="0" i="0" sz="2800" u="none" cap="none" strike="noStrike">
              <a:solidFill>
                <a:srgbClr val="FFFFFF"/>
              </a:solidFill>
              <a:latin typeface="Helvetica Neue"/>
              <a:ea typeface="Helvetica Neue"/>
              <a:cs typeface="Helvetica Neue"/>
              <a:sym typeface="Helvetica Neue"/>
            </a:endParaRPr>
          </a:p>
        </p:txBody>
      </p:sp>
      <p:sp>
        <p:nvSpPr>
          <p:cNvPr id="70" name="Google Shape;70;p16"/>
          <p:cNvSpPr txBox="1"/>
          <p:nvPr>
            <p:ph idx="2" type="body"/>
          </p:nvPr>
        </p:nvSpPr>
        <p:spPr>
          <a:xfrm>
            <a:off x="860028" y="2214264"/>
            <a:ext cx="16644000" cy="7197000"/>
          </a:xfrm>
          <a:prstGeom prst="rect">
            <a:avLst/>
          </a:prstGeom>
          <a:noFill/>
          <a:ln>
            <a:noFill/>
          </a:ln>
        </p:spPr>
        <p:txBody>
          <a:bodyPr anchorCtr="0" anchor="t" bIns="68550" lIns="68550" spcFirstLastPara="1" rIns="68550" wrap="square" tIns="68550">
            <a:noAutofit/>
          </a:bodyPr>
          <a:lstStyle>
            <a:lvl1pPr indent="-571500" lvl="0" marL="457200" marR="0" rtl="0" algn="l">
              <a:lnSpc>
                <a:spcPct val="150000"/>
              </a:lnSpc>
              <a:spcBef>
                <a:spcPts val="0"/>
              </a:spcBef>
              <a:spcAft>
                <a:spcPts val="0"/>
              </a:spcAft>
              <a:buClr>
                <a:srgbClr val="FFFFFF"/>
              </a:buClr>
              <a:buSzPts val="5400"/>
              <a:buFont typeface="Helvetica Neue"/>
              <a:buChar char="●"/>
              <a:defRPr b="0" i="0" sz="5400" u="none" cap="none" strike="noStrike">
                <a:solidFill>
                  <a:srgbClr val="FFFFFF"/>
                </a:solidFill>
                <a:latin typeface="Helvetica Neue"/>
                <a:ea typeface="Helvetica Neue"/>
                <a:cs typeface="Helvetica Neue"/>
                <a:sym typeface="Helvetica Neue"/>
              </a:defRPr>
            </a:lvl1pPr>
            <a:lvl2pPr indent="-292100" lvl="1" marL="9144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2pPr>
            <a:lvl3pPr indent="-292100" lvl="2" marL="13716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3pPr>
            <a:lvl4pPr indent="-292100" lvl="3" marL="18288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4pPr>
            <a:lvl5pPr indent="-292100" lvl="4" marL="22860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5pPr>
            <a:lvl6pPr indent="-292100" lvl="5" marL="27432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6pPr>
            <a:lvl7pPr indent="-292100" lvl="6" marL="32004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7pPr>
            <a:lvl8pPr indent="-292100" lvl="7" marL="36576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8pPr>
            <a:lvl9pPr indent="-292100" lvl="8" marL="41148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9pPr>
          </a:lstStyle>
          <a:p/>
        </p:txBody>
      </p:sp>
      <p:sp>
        <p:nvSpPr>
          <p:cNvPr id="71" name="Google Shape;71;p16"/>
          <p:cNvSpPr txBox="1"/>
          <p:nvPr>
            <p:ph idx="12" type="sldNum"/>
          </p:nvPr>
        </p:nvSpPr>
        <p:spPr>
          <a:xfrm>
            <a:off x="8951861" y="9764613"/>
            <a:ext cx="370800" cy="383400"/>
          </a:xfrm>
          <a:prstGeom prst="rect">
            <a:avLst/>
          </a:prstGeom>
          <a:noFill/>
          <a:ln>
            <a:noFill/>
          </a:ln>
        </p:spPr>
        <p:txBody>
          <a:bodyPr anchorCtr="0" anchor="t" bIns="53550" lIns="53550" spcFirstLastPara="1" rIns="53550" wrap="square" tIns="53550">
            <a:noAutofit/>
          </a:bodyPr>
          <a:lstStyle>
            <a:lvl1pPr indent="0" lvl="0"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title">
  <p:cSld name="TITLE">
    <p:spTree>
      <p:nvGrpSpPr>
        <p:cNvPr id="72" name="Shape 72"/>
        <p:cNvGrpSpPr/>
        <p:nvPr/>
      </p:nvGrpSpPr>
      <p:grpSpPr>
        <a:xfrm>
          <a:off x="0" y="0"/>
          <a:ext cx="0" cy="0"/>
          <a:chOff x="0" y="0"/>
          <a:chExt cx="0" cy="0"/>
        </a:xfrm>
      </p:grpSpPr>
      <p:sp>
        <p:nvSpPr>
          <p:cNvPr id="73" name="Google Shape;73;p17"/>
          <p:cNvSpPr txBox="1"/>
          <p:nvPr>
            <p:ph idx="12" type="sldNum"/>
          </p:nvPr>
        </p:nvSpPr>
        <p:spPr>
          <a:xfrm>
            <a:off x="8951861" y="9764613"/>
            <a:ext cx="370800" cy="383400"/>
          </a:xfrm>
          <a:prstGeom prst="rect">
            <a:avLst/>
          </a:prstGeom>
          <a:noFill/>
          <a:ln>
            <a:noFill/>
          </a:ln>
        </p:spPr>
        <p:txBody>
          <a:bodyPr anchorCtr="0" anchor="t" bIns="53550" lIns="53550" spcFirstLastPara="1" rIns="53550" wrap="square" tIns="53550">
            <a:noAutofit/>
          </a:bodyPr>
          <a:lstStyle>
            <a:lvl1pPr indent="0" lvl="0"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 type="tx">
  <p:cSld name="TITLE_AND_BODY">
    <p:bg>
      <p:bgPr>
        <a:blipFill rotWithShape="1">
          <a:blip r:embed="rId2">
            <a:alphaModFix/>
          </a:blip>
          <a:stretch>
            <a:fillRect b="0" l="0" r="0" t="0"/>
          </a:stretch>
        </a:blipFill>
      </p:bgPr>
    </p:bg>
    <p:spTree>
      <p:nvGrpSpPr>
        <p:cNvPr id="78" name="Shape 78"/>
        <p:cNvGrpSpPr/>
        <p:nvPr/>
      </p:nvGrpSpPr>
      <p:grpSpPr>
        <a:xfrm>
          <a:off x="0" y="0"/>
          <a:ext cx="0" cy="0"/>
          <a:chOff x="0" y="0"/>
          <a:chExt cx="0" cy="0"/>
        </a:xfrm>
      </p:grpSpPr>
      <p:sp>
        <p:nvSpPr>
          <p:cNvPr id="79" name="Google Shape;79;p19"/>
          <p:cNvSpPr/>
          <p:nvPr/>
        </p:nvSpPr>
        <p:spPr>
          <a:xfrm>
            <a:off x="2312" y="7053445"/>
            <a:ext cx="14596800" cy="3309600"/>
          </a:xfrm>
          <a:prstGeom prst="rect">
            <a:avLst/>
          </a:prstGeom>
          <a:gradFill>
            <a:gsLst>
              <a:gs pos="0">
                <a:srgbClr val="000000"/>
              </a:gs>
              <a:gs pos="100000">
                <a:srgbClr val="000000">
                  <a:alpha val="0"/>
                </a:srgbClr>
              </a:gs>
            </a:gsLst>
            <a:lin ang="0" scaled="0"/>
          </a:gradFill>
          <a:ln>
            <a:noFill/>
          </a:ln>
        </p:spPr>
        <p:txBody>
          <a:bodyPr anchorCtr="0" anchor="ctr" bIns="53550" lIns="53550" spcFirstLastPara="1" rIns="53550" wrap="square" tIns="53550">
            <a:noAutofit/>
          </a:bodyPr>
          <a:lstStyle/>
          <a:p>
            <a:pPr indent="0" lvl="0" marL="0" marR="0" rtl="0" algn="ctr">
              <a:lnSpc>
                <a:spcPct val="100000"/>
              </a:lnSpc>
              <a:spcBef>
                <a:spcPts val="0"/>
              </a:spcBef>
              <a:spcAft>
                <a:spcPts val="0"/>
              </a:spcAft>
              <a:buClr>
                <a:srgbClr val="FFFFFF"/>
              </a:buClr>
              <a:buFont typeface="Helvetica Neue"/>
              <a:buNone/>
            </a:pPr>
            <a:r>
              <a:t/>
            </a:r>
            <a:endParaRPr b="0" i="0" sz="2800" u="none" cap="none" strike="noStrike">
              <a:solidFill>
                <a:srgbClr val="FFFFFF"/>
              </a:solidFill>
              <a:latin typeface="Helvetica Neue"/>
              <a:ea typeface="Helvetica Neue"/>
              <a:cs typeface="Helvetica Neue"/>
              <a:sym typeface="Helvetica Neue"/>
            </a:endParaRPr>
          </a:p>
        </p:txBody>
      </p:sp>
      <p:sp>
        <p:nvSpPr>
          <p:cNvPr id="80" name="Google Shape;80;p19"/>
          <p:cNvSpPr txBox="1"/>
          <p:nvPr>
            <p:ph type="title"/>
          </p:nvPr>
        </p:nvSpPr>
        <p:spPr>
          <a:xfrm>
            <a:off x="714493" y="7480707"/>
            <a:ext cx="13350000" cy="1353000"/>
          </a:xfrm>
          <a:prstGeom prst="rect">
            <a:avLst/>
          </a:prstGeom>
          <a:noFill/>
          <a:ln>
            <a:noFill/>
          </a:ln>
        </p:spPr>
        <p:txBody>
          <a:bodyPr anchorCtr="0" anchor="t" bIns="68550" lIns="68550" spcFirstLastPara="1" rIns="68550" wrap="square" tIns="68550">
            <a:noAutofit/>
          </a:bodyPr>
          <a:lstStyle>
            <a:lvl1pPr indent="0" lvl="0" marL="0" marR="0" rtl="0" algn="l">
              <a:lnSpc>
                <a:spcPct val="100000"/>
              </a:lnSpc>
              <a:spcBef>
                <a:spcPts val="0"/>
              </a:spcBef>
              <a:spcAft>
                <a:spcPts val="0"/>
              </a:spcAft>
              <a:buClr>
                <a:srgbClr val="FFFFFF"/>
              </a:buClr>
              <a:buSzPts val="6000"/>
              <a:buFont typeface="Helvetica Neue"/>
              <a:buNone/>
              <a:defRPr b="1" i="0" sz="6000" u="none" cap="none" strike="noStrike">
                <a:solidFill>
                  <a:srgbClr val="FFFFFF"/>
                </a:solidFill>
                <a:latin typeface="Helvetica Neue"/>
                <a:ea typeface="Helvetica Neue"/>
                <a:cs typeface="Helvetica Neue"/>
                <a:sym typeface="Helvetica Neue"/>
              </a:defRPr>
            </a:lvl1pPr>
            <a:lvl2pPr indent="177800" lvl="1"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2pPr>
            <a:lvl3pPr indent="355600" lvl="2"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3pPr>
            <a:lvl4pPr indent="508000" lvl="3"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4pPr>
            <a:lvl5pPr indent="685800" lvl="4"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5pPr>
            <a:lvl6pPr indent="863600" lvl="5"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6pPr>
            <a:lvl7pPr indent="1041400" lvl="6"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7pPr>
            <a:lvl8pPr indent="1193800" lvl="7"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8pPr>
            <a:lvl9pPr indent="1371600" lvl="8"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9pPr>
          </a:lstStyle>
          <a:p/>
        </p:txBody>
      </p:sp>
      <p:sp>
        <p:nvSpPr>
          <p:cNvPr id="81" name="Google Shape;81;p19"/>
          <p:cNvSpPr/>
          <p:nvPr/>
        </p:nvSpPr>
        <p:spPr>
          <a:xfrm>
            <a:off x="727110" y="8770976"/>
            <a:ext cx="13750800" cy="659400"/>
          </a:xfrm>
          <a:prstGeom prst="rect">
            <a:avLst/>
          </a:prstGeom>
          <a:noFill/>
          <a:ln>
            <a:noFill/>
          </a:ln>
        </p:spPr>
        <p:txBody>
          <a:bodyPr anchorCtr="0" anchor="ctr" bIns="53550" lIns="53550" spcFirstLastPara="1" rIns="53550" wrap="square" tIns="53550">
            <a:noAutofit/>
          </a:bodyPr>
          <a:lstStyle/>
          <a:p>
            <a:pPr indent="0" lvl="0" marL="0" marR="0" rtl="0" algn="l">
              <a:lnSpc>
                <a:spcPct val="120000"/>
              </a:lnSpc>
              <a:spcBef>
                <a:spcPts val="0"/>
              </a:spcBef>
              <a:spcAft>
                <a:spcPts val="0"/>
              </a:spcAft>
              <a:buClr>
                <a:srgbClr val="E8E8E8"/>
              </a:buClr>
              <a:buFont typeface="Helvetica Neue"/>
              <a:buNone/>
            </a:pPr>
            <a:r>
              <a:rPr lang="en-GB" sz="3600">
                <a:solidFill>
                  <a:srgbClr val="E8E8E8"/>
                </a:solidFill>
                <a:latin typeface="Helvetica Neue"/>
                <a:ea typeface="Helvetica Neue"/>
                <a:cs typeface="Helvetica Neue"/>
                <a:sym typeface="Helvetica Neue"/>
              </a:rPr>
              <a:t>Twitter </a:t>
            </a:r>
            <a:r>
              <a:rPr b="1" i="0" lang="en-GB" sz="3600" u="none" cap="none" strike="noStrike">
                <a:solidFill>
                  <a:srgbClr val="E8E8E8"/>
                </a:solidFill>
                <a:latin typeface="Helvetica Neue"/>
                <a:ea typeface="Helvetica Neue"/>
                <a:cs typeface="Helvetica Neue"/>
                <a:sym typeface="Helvetica Neue"/>
              </a:rPr>
              <a:t>@</a:t>
            </a:r>
            <a:r>
              <a:rPr b="1" lang="en-GB" sz="3600">
                <a:solidFill>
                  <a:srgbClr val="E8E8E8"/>
                </a:solidFill>
                <a:latin typeface="Helvetica Neue"/>
                <a:ea typeface="Helvetica Neue"/>
                <a:cs typeface="Helvetica Neue"/>
                <a:sym typeface="Helvetica Neue"/>
              </a:rPr>
              <a:t>GameDevTV</a:t>
            </a:r>
            <a:r>
              <a:rPr b="1" i="0" lang="en-GB" sz="3600" u="none" cap="none" strike="noStrike">
                <a:solidFill>
                  <a:srgbClr val="E8E8E8"/>
                </a:solidFill>
                <a:latin typeface="Helvetica Neue"/>
                <a:ea typeface="Helvetica Neue"/>
                <a:cs typeface="Helvetica Neue"/>
                <a:sym typeface="Helvetica Neue"/>
              </a:rPr>
              <a:t> ::</a:t>
            </a:r>
            <a:r>
              <a:rPr b="1" lang="en-GB" sz="3600">
                <a:solidFill>
                  <a:srgbClr val="E8E8E8"/>
                </a:solidFill>
                <a:latin typeface="Helvetica Neue"/>
                <a:ea typeface="Helvetica Neue"/>
                <a:cs typeface="Helvetica Neue"/>
                <a:sym typeface="Helvetica Neue"/>
              </a:rPr>
              <a:t> </a:t>
            </a:r>
            <a:r>
              <a:rPr lang="en-GB" sz="3600">
                <a:solidFill>
                  <a:srgbClr val="E8E8E8"/>
                </a:solidFill>
                <a:latin typeface="Helvetica Neue"/>
                <a:ea typeface="Helvetica Neue"/>
                <a:cs typeface="Helvetica Neue"/>
                <a:sym typeface="Helvetica Neue"/>
              </a:rPr>
              <a:t>Web </a:t>
            </a:r>
            <a:r>
              <a:rPr b="1" lang="en-GB" sz="3600">
                <a:solidFill>
                  <a:srgbClr val="E8E8E8"/>
                </a:solidFill>
                <a:latin typeface="Helvetica Neue"/>
                <a:ea typeface="Helvetica Neue"/>
                <a:cs typeface="Helvetica Neue"/>
                <a:sym typeface="Helvetica Neue"/>
              </a:rPr>
              <a:t>community</a:t>
            </a:r>
            <a:r>
              <a:rPr b="1" i="0" lang="en-GB" sz="3600" u="none" cap="none" strike="noStrike">
                <a:solidFill>
                  <a:srgbClr val="E8E8E8"/>
                </a:solidFill>
                <a:latin typeface="Helvetica Neue"/>
                <a:ea typeface="Helvetica Neue"/>
                <a:cs typeface="Helvetica Neue"/>
                <a:sym typeface="Helvetica Neue"/>
              </a:rPr>
              <a:t>.</a:t>
            </a:r>
            <a:r>
              <a:rPr b="1" lang="en-GB" sz="3600">
                <a:solidFill>
                  <a:srgbClr val="E8E8E8"/>
                </a:solidFill>
                <a:latin typeface="Helvetica Neue"/>
                <a:ea typeface="Helvetica Neue"/>
                <a:cs typeface="Helvetica Neue"/>
                <a:sym typeface="Helvetica Neue"/>
              </a:rPr>
              <a:t>GameDev</a:t>
            </a:r>
            <a:r>
              <a:rPr b="1" i="0" lang="en-GB" sz="3600" u="none" cap="none" strike="noStrike">
                <a:solidFill>
                  <a:srgbClr val="E8E8E8"/>
                </a:solidFill>
                <a:latin typeface="Helvetica Neue"/>
                <a:ea typeface="Helvetica Neue"/>
                <a:cs typeface="Helvetica Neue"/>
                <a:sym typeface="Helvetica Neue"/>
              </a:rPr>
              <a:t>.</a:t>
            </a:r>
            <a:r>
              <a:rPr b="1" lang="en-GB" sz="3600">
                <a:solidFill>
                  <a:srgbClr val="E8E8E8"/>
                </a:solidFill>
                <a:latin typeface="Helvetica Neue"/>
                <a:ea typeface="Helvetica Neue"/>
                <a:cs typeface="Helvetica Neue"/>
                <a:sym typeface="Helvetica Neue"/>
              </a:rPr>
              <a:t>tv</a:t>
            </a:r>
            <a:endParaRPr sz="1000"/>
          </a:p>
        </p:txBody>
      </p:sp>
      <p:sp>
        <p:nvSpPr>
          <p:cNvPr id="82" name="Google Shape;82;p19"/>
          <p:cNvSpPr txBox="1"/>
          <p:nvPr>
            <p:ph idx="12" type="sldNum"/>
          </p:nvPr>
        </p:nvSpPr>
        <p:spPr>
          <a:xfrm>
            <a:off x="8951861" y="9764613"/>
            <a:ext cx="370800" cy="383400"/>
          </a:xfrm>
          <a:prstGeom prst="rect">
            <a:avLst/>
          </a:prstGeom>
          <a:noFill/>
          <a:ln>
            <a:noFill/>
          </a:ln>
        </p:spPr>
        <p:txBody>
          <a:bodyPr anchorCtr="0" anchor="t" bIns="53550" lIns="53550" spcFirstLastPara="1" rIns="53550" wrap="square" tIns="53550">
            <a:noAutofit/>
          </a:bodyPr>
          <a:lstStyle>
            <a:lvl1pPr indent="0" lvl="0"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GB"/>
              <a:t>‹#›</a:t>
            </a:fld>
            <a:endParaRPr/>
          </a:p>
        </p:txBody>
      </p:sp>
      <p:sp>
        <p:nvSpPr>
          <p:cNvPr id="83" name="Google Shape;83;p19"/>
          <p:cNvSpPr/>
          <p:nvPr/>
        </p:nvSpPr>
        <p:spPr>
          <a:xfrm>
            <a:off x="16209200" y="100181"/>
            <a:ext cx="1815000" cy="659400"/>
          </a:xfrm>
          <a:prstGeom prst="rect">
            <a:avLst/>
          </a:prstGeom>
          <a:noFill/>
          <a:ln>
            <a:noFill/>
          </a:ln>
        </p:spPr>
        <p:txBody>
          <a:bodyPr anchorCtr="0" anchor="ctr" bIns="53550" lIns="53550" spcFirstLastPara="1" rIns="53550" wrap="square" tIns="53550">
            <a:noAutofit/>
          </a:bodyPr>
          <a:lstStyle/>
          <a:p>
            <a:pPr indent="0" lvl="0" marL="0" marR="0" rtl="0" algn="r">
              <a:lnSpc>
                <a:spcPct val="120000"/>
              </a:lnSpc>
              <a:spcBef>
                <a:spcPts val="0"/>
              </a:spcBef>
              <a:spcAft>
                <a:spcPts val="0"/>
              </a:spcAft>
              <a:buClr>
                <a:srgbClr val="E8E8E8"/>
              </a:buClr>
              <a:buFont typeface="Helvetica Neue"/>
              <a:buNone/>
            </a:pPr>
            <a:r>
              <a:rPr lang="en-GB" sz="1000"/>
              <a:t>z</a:t>
            </a:r>
            <a:endParaRPr sz="100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p:cSld name="Slide">
    <p:bg>
      <p:bgPr>
        <a:blipFill rotWithShape="1">
          <a:blip r:embed="rId2">
            <a:alphaModFix/>
          </a:blip>
          <a:stretch>
            <a:fillRect b="0" l="0" r="0" t="0"/>
          </a:stretch>
        </a:blipFill>
      </p:bgPr>
    </p:bg>
    <p:spTree>
      <p:nvGrpSpPr>
        <p:cNvPr id="84" name="Shape 84"/>
        <p:cNvGrpSpPr/>
        <p:nvPr/>
      </p:nvGrpSpPr>
      <p:grpSpPr>
        <a:xfrm>
          <a:off x="0" y="0"/>
          <a:ext cx="0" cy="0"/>
          <a:chOff x="0" y="0"/>
          <a:chExt cx="0" cy="0"/>
        </a:xfrm>
      </p:grpSpPr>
      <p:sp>
        <p:nvSpPr>
          <p:cNvPr id="85" name="Google Shape;85;p20"/>
          <p:cNvSpPr/>
          <p:nvPr/>
        </p:nvSpPr>
        <p:spPr>
          <a:xfrm>
            <a:off x="587256" y="597866"/>
            <a:ext cx="17113200" cy="9091200"/>
          </a:xfrm>
          <a:prstGeom prst="rect">
            <a:avLst/>
          </a:prstGeom>
          <a:solidFill>
            <a:srgbClr val="000000">
              <a:alpha val="84710"/>
            </a:srgbClr>
          </a:solidFill>
          <a:ln>
            <a:noFill/>
          </a:ln>
        </p:spPr>
        <p:txBody>
          <a:bodyPr anchorCtr="0" anchor="ctr" bIns="53550" lIns="53550" spcFirstLastPara="1" rIns="53550" wrap="square" tIns="53550">
            <a:noAutofit/>
          </a:bodyPr>
          <a:lstStyle/>
          <a:p>
            <a:pPr indent="0" lvl="0" marL="0" marR="0" rtl="0" algn="ctr">
              <a:lnSpc>
                <a:spcPct val="100000"/>
              </a:lnSpc>
              <a:spcBef>
                <a:spcPts val="0"/>
              </a:spcBef>
              <a:spcAft>
                <a:spcPts val="0"/>
              </a:spcAft>
              <a:buClr>
                <a:srgbClr val="FFFFFF"/>
              </a:buClr>
              <a:buFont typeface="Helvetica Neue"/>
              <a:buNone/>
            </a:pPr>
            <a:r>
              <a:t/>
            </a:r>
            <a:endParaRPr b="0" i="0" sz="2800" u="none" cap="none" strike="noStrike">
              <a:solidFill>
                <a:srgbClr val="FFFFFF"/>
              </a:solidFill>
              <a:latin typeface="Helvetica Neue"/>
              <a:ea typeface="Helvetica Neue"/>
              <a:cs typeface="Helvetica Neue"/>
              <a:sym typeface="Helvetica Neue"/>
            </a:endParaRPr>
          </a:p>
        </p:txBody>
      </p:sp>
      <p:sp>
        <p:nvSpPr>
          <p:cNvPr id="86" name="Google Shape;86;p20"/>
          <p:cNvSpPr txBox="1"/>
          <p:nvPr>
            <p:ph type="title"/>
          </p:nvPr>
        </p:nvSpPr>
        <p:spPr>
          <a:xfrm>
            <a:off x="860028" y="838894"/>
            <a:ext cx="16644000" cy="1254000"/>
          </a:xfrm>
          <a:prstGeom prst="rect">
            <a:avLst/>
          </a:prstGeom>
          <a:noFill/>
          <a:ln>
            <a:noFill/>
          </a:ln>
        </p:spPr>
        <p:txBody>
          <a:bodyPr anchorCtr="0" anchor="t" bIns="68550" lIns="68550" spcFirstLastPara="1" rIns="68550" wrap="square" tIns="68550">
            <a:noAutofit/>
          </a:bodyPr>
          <a:lstStyle>
            <a:lvl1pPr indent="0" lvl="0"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1pPr>
            <a:lvl2pPr indent="177800" lvl="1"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2pPr>
            <a:lvl3pPr indent="355600" lvl="2"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3pPr>
            <a:lvl4pPr indent="508000" lvl="3"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4pPr>
            <a:lvl5pPr indent="685800" lvl="4"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5pPr>
            <a:lvl6pPr indent="863600" lvl="5"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6pPr>
            <a:lvl7pPr indent="1041400" lvl="6"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7pPr>
            <a:lvl8pPr indent="1193800" lvl="7"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8pPr>
            <a:lvl9pPr indent="1371600" lvl="8"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9pPr>
          </a:lstStyle>
          <a:p/>
        </p:txBody>
      </p:sp>
      <p:sp>
        <p:nvSpPr>
          <p:cNvPr id="87" name="Google Shape;87;p20"/>
          <p:cNvSpPr txBox="1"/>
          <p:nvPr>
            <p:ph idx="1" type="body"/>
          </p:nvPr>
        </p:nvSpPr>
        <p:spPr>
          <a:xfrm>
            <a:off x="860028" y="2214264"/>
            <a:ext cx="16644000" cy="7197000"/>
          </a:xfrm>
          <a:prstGeom prst="rect">
            <a:avLst/>
          </a:prstGeom>
          <a:noFill/>
          <a:ln>
            <a:noFill/>
          </a:ln>
        </p:spPr>
        <p:txBody>
          <a:bodyPr anchorCtr="0" anchor="t" bIns="68550" lIns="68550" spcFirstLastPara="1" rIns="68550" wrap="square" tIns="68550">
            <a:noAutofit/>
          </a:bodyPr>
          <a:lstStyle>
            <a:lvl1pPr indent="-571500" lvl="0" marL="457200" marR="0" rtl="0" algn="l">
              <a:lnSpc>
                <a:spcPct val="150000"/>
              </a:lnSpc>
              <a:spcBef>
                <a:spcPts val="0"/>
              </a:spcBef>
              <a:spcAft>
                <a:spcPts val="0"/>
              </a:spcAft>
              <a:buClr>
                <a:srgbClr val="FFFFFF"/>
              </a:buClr>
              <a:buSzPts val="5400"/>
              <a:buFont typeface="Helvetica Neue"/>
              <a:buChar char="●"/>
              <a:defRPr b="0" i="0" sz="5400" u="none" cap="none" strike="noStrike">
                <a:solidFill>
                  <a:srgbClr val="FFFFFF"/>
                </a:solidFill>
                <a:latin typeface="Helvetica Neue"/>
                <a:ea typeface="Helvetica Neue"/>
                <a:cs typeface="Helvetica Neue"/>
                <a:sym typeface="Helvetica Neue"/>
              </a:defRPr>
            </a:lvl1pPr>
            <a:lvl2pPr indent="-292100" lvl="1" marL="9144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2pPr>
            <a:lvl3pPr indent="-292100" lvl="2" marL="13716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3pPr>
            <a:lvl4pPr indent="-292100" lvl="3" marL="18288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4pPr>
            <a:lvl5pPr indent="-292100" lvl="4" marL="22860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5pPr>
            <a:lvl6pPr indent="-292100" lvl="5" marL="27432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6pPr>
            <a:lvl7pPr indent="-292100" lvl="6" marL="32004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7pPr>
            <a:lvl8pPr indent="-292100" lvl="7" marL="36576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8pPr>
            <a:lvl9pPr indent="-292100" lvl="8" marL="41148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9pPr>
          </a:lstStyle>
          <a:p/>
        </p:txBody>
      </p:sp>
      <p:sp>
        <p:nvSpPr>
          <p:cNvPr id="88" name="Google Shape;88;p20"/>
          <p:cNvSpPr txBox="1"/>
          <p:nvPr>
            <p:ph idx="12" type="sldNum"/>
          </p:nvPr>
        </p:nvSpPr>
        <p:spPr>
          <a:xfrm>
            <a:off x="8951861" y="9764613"/>
            <a:ext cx="370800" cy="383400"/>
          </a:xfrm>
          <a:prstGeom prst="rect">
            <a:avLst/>
          </a:prstGeom>
          <a:noFill/>
          <a:ln>
            <a:noFill/>
          </a:ln>
        </p:spPr>
        <p:txBody>
          <a:bodyPr anchorCtr="0" anchor="t" bIns="53550" lIns="53550" spcFirstLastPara="1" rIns="53550" wrap="square" tIns="53550">
            <a:noAutofit/>
          </a:bodyPr>
          <a:lstStyle>
            <a:lvl1pPr indent="0" lvl="0"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GB"/>
              <a:t>‹#›</a:t>
            </a:fld>
            <a:endParaRPr/>
          </a:p>
        </p:txBody>
      </p:sp>
      <p:sp>
        <p:nvSpPr>
          <p:cNvPr id="89" name="Google Shape;89;p20"/>
          <p:cNvSpPr txBox="1"/>
          <p:nvPr/>
        </p:nvSpPr>
        <p:spPr>
          <a:xfrm>
            <a:off x="587249" y="9689150"/>
            <a:ext cx="17113800" cy="383400"/>
          </a:xfrm>
          <a:prstGeom prst="rect">
            <a:avLst/>
          </a:prstGeom>
          <a:noFill/>
          <a:ln>
            <a:noFill/>
          </a:ln>
        </p:spPr>
        <p:txBody>
          <a:bodyPr anchorCtr="0" anchor="t" bIns="53550" lIns="53550" spcFirstLastPara="1" rIns="53550" wrap="square" tIns="53550">
            <a:noAutofit/>
          </a:bodyPr>
          <a:lstStyle/>
          <a:p>
            <a:pPr indent="0" lvl="0" marL="0" rtl="0" algn="ctr">
              <a:spcBef>
                <a:spcPts val="0"/>
              </a:spcBef>
              <a:spcAft>
                <a:spcPts val="0"/>
              </a:spcAft>
              <a:buNone/>
            </a:pPr>
            <a:r>
              <a:rPr lang="en-GB" sz="2400">
                <a:solidFill>
                  <a:srgbClr val="F3F3F3"/>
                </a:solidFill>
                <a:latin typeface="Helvetica Neue"/>
                <a:ea typeface="Helvetica Neue"/>
                <a:cs typeface="Helvetica Neue"/>
                <a:sym typeface="Helvetica Neue"/>
              </a:rPr>
              <a:t>Live Google Slides at </a:t>
            </a:r>
            <a:r>
              <a:rPr lang="en-GB" sz="2400" u="sng">
                <a:solidFill>
                  <a:srgbClr val="F3F3F3"/>
                </a:solidFill>
                <a:latin typeface="Helvetica Neue"/>
                <a:ea typeface="Helvetica Neue"/>
                <a:cs typeface="Helvetica Neue"/>
                <a:sym typeface="Helvetica Neue"/>
                <a:hlinkClick r:id="rId3"/>
              </a:rPr>
              <a:t>http://bit.ly/UnrealSlides</a:t>
            </a:r>
            <a:r>
              <a:rPr lang="en-GB" sz="2400">
                <a:solidFill>
                  <a:srgbClr val="F3F3F3"/>
                </a:solidFill>
                <a:latin typeface="Helvetica Neue"/>
                <a:ea typeface="Helvetica Neue"/>
                <a:cs typeface="Helvetica Neue"/>
                <a:sym typeface="Helvetica Neue"/>
              </a:rPr>
              <a:t>.  Slides from https://www.udemy.com/unrealcourse</a:t>
            </a:r>
            <a:endParaRPr sz="2400">
              <a:solidFill>
                <a:srgbClr val="F3F3F3"/>
              </a:solidFill>
              <a:latin typeface="Helvetica Neue"/>
              <a:ea typeface="Helvetica Neue"/>
              <a:cs typeface="Helvetica Neue"/>
              <a:sym typeface="Helvetica Neue"/>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hallenge">
  <p:cSld name="Challenge">
    <p:bg>
      <p:bgPr>
        <a:blipFill rotWithShape="1">
          <a:blip r:embed="rId2">
            <a:alphaModFix/>
          </a:blip>
          <a:stretch>
            <a:fillRect b="0" l="0" r="0" t="0"/>
          </a:stretch>
        </a:blipFill>
      </p:bgPr>
    </p:bg>
    <p:spTree>
      <p:nvGrpSpPr>
        <p:cNvPr id="90" name="Shape 90"/>
        <p:cNvGrpSpPr/>
        <p:nvPr/>
      </p:nvGrpSpPr>
      <p:grpSpPr>
        <a:xfrm>
          <a:off x="0" y="0"/>
          <a:ext cx="0" cy="0"/>
          <a:chOff x="0" y="0"/>
          <a:chExt cx="0" cy="0"/>
        </a:xfrm>
      </p:grpSpPr>
      <p:sp>
        <p:nvSpPr>
          <p:cNvPr id="91" name="Google Shape;91;p21"/>
          <p:cNvSpPr/>
          <p:nvPr/>
        </p:nvSpPr>
        <p:spPr>
          <a:xfrm>
            <a:off x="587256" y="597866"/>
            <a:ext cx="17113200" cy="9091200"/>
          </a:xfrm>
          <a:prstGeom prst="rect">
            <a:avLst/>
          </a:prstGeom>
          <a:solidFill>
            <a:srgbClr val="000000">
              <a:alpha val="84710"/>
            </a:srgbClr>
          </a:solidFill>
          <a:ln>
            <a:noFill/>
          </a:ln>
        </p:spPr>
        <p:txBody>
          <a:bodyPr anchorCtr="0" anchor="ctr" bIns="53550" lIns="53550" spcFirstLastPara="1" rIns="53550" wrap="square" tIns="53550">
            <a:noAutofit/>
          </a:bodyPr>
          <a:lstStyle/>
          <a:p>
            <a:pPr indent="0" lvl="0" marL="0" marR="0" rtl="0" algn="ctr">
              <a:lnSpc>
                <a:spcPct val="100000"/>
              </a:lnSpc>
              <a:spcBef>
                <a:spcPts val="0"/>
              </a:spcBef>
              <a:spcAft>
                <a:spcPts val="0"/>
              </a:spcAft>
              <a:buClr>
                <a:srgbClr val="FFFFFF"/>
              </a:buClr>
              <a:buFont typeface="Helvetica Neue"/>
              <a:buNone/>
            </a:pPr>
            <a:r>
              <a:t/>
            </a:r>
            <a:endParaRPr b="0" i="0" sz="2800" u="none" cap="none" strike="noStrike">
              <a:solidFill>
                <a:srgbClr val="FFFFFF"/>
              </a:solidFill>
              <a:latin typeface="Helvetica Neue"/>
              <a:ea typeface="Helvetica Neue"/>
              <a:cs typeface="Helvetica Neue"/>
              <a:sym typeface="Helvetica Neue"/>
            </a:endParaRPr>
          </a:p>
        </p:txBody>
      </p:sp>
      <p:sp>
        <p:nvSpPr>
          <p:cNvPr id="92" name="Google Shape;92;p21"/>
          <p:cNvSpPr txBox="1"/>
          <p:nvPr>
            <p:ph idx="1" type="body"/>
          </p:nvPr>
        </p:nvSpPr>
        <p:spPr>
          <a:xfrm>
            <a:off x="860028" y="838894"/>
            <a:ext cx="16644000" cy="1254000"/>
          </a:xfrm>
          <a:prstGeom prst="rect">
            <a:avLst/>
          </a:prstGeom>
          <a:noFill/>
          <a:ln>
            <a:noFill/>
          </a:ln>
        </p:spPr>
        <p:txBody>
          <a:bodyPr anchorCtr="0" anchor="t" bIns="68550" lIns="68550" spcFirstLastPara="1" rIns="68550" wrap="square" tIns="68550">
            <a:noAutofit/>
          </a:bodyPr>
          <a:lstStyle>
            <a:lvl1pPr indent="-228600" lvl="0" marL="45720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5pPr>
            <a:lvl6pPr indent="-228600" lvl="5" marL="27432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6pPr>
            <a:lvl7pPr indent="-228600" lvl="6" marL="32004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7pPr>
            <a:lvl8pPr indent="-228600" lvl="7" marL="36576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8pPr>
            <a:lvl9pPr indent="-228600" lvl="8" marL="41148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9pPr>
          </a:lstStyle>
          <a:p/>
        </p:txBody>
      </p:sp>
      <p:sp>
        <p:nvSpPr>
          <p:cNvPr id="93" name="Google Shape;93;p21"/>
          <p:cNvSpPr/>
          <p:nvPr/>
        </p:nvSpPr>
        <p:spPr>
          <a:xfrm>
            <a:off x="139400" y="181200"/>
            <a:ext cx="17967300" cy="9896700"/>
          </a:xfrm>
          <a:prstGeom prst="rect">
            <a:avLst/>
          </a:prstGeom>
          <a:noFill/>
          <a:ln cap="flat" cmpd="sng" w="889000">
            <a:solidFill>
              <a:srgbClr val="395677"/>
            </a:solidFill>
            <a:prstDash val="solid"/>
            <a:miter lim="8000"/>
            <a:headEnd len="sm" w="sm" type="none"/>
            <a:tailEnd len="sm" w="sm" type="none"/>
          </a:ln>
        </p:spPr>
        <p:txBody>
          <a:bodyPr anchorCtr="0" anchor="ctr" bIns="53550" lIns="53550" spcFirstLastPara="1" rIns="53550" wrap="square" tIns="53550">
            <a:noAutofit/>
          </a:bodyPr>
          <a:lstStyle/>
          <a:p>
            <a:pPr indent="0" lvl="0" marL="0" marR="0" rtl="0" algn="ctr">
              <a:lnSpc>
                <a:spcPct val="100000"/>
              </a:lnSpc>
              <a:spcBef>
                <a:spcPts val="0"/>
              </a:spcBef>
              <a:spcAft>
                <a:spcPts val="0"/>
              </a:spcAft>
              <a:buClr>
                <a:srgbClr val="FFFFFF"/>
              </a:buClr>
              <a:buFont typeface="Helvetica Neue"/>
              <a:buNone/>
            </a:pPr>
            <a:r>
              <a:t/>
            </a:r>
            <a:endParaRPr b="0" i="0" sz="2800" u="none" cap="none" strike="noStrike">
              <a:solidFill>
                <a:srgbClr val="FFFFFF"/>
              </a:solidFill>
              <a:latin typeface="Helvetica Neue"/>
              <a:ea typeface="Helvetica Neue"/>
              <a:cs typeface="Helvetica Neue"/>
              <a:sym typeface="Helvetica Neue"/>
            </a:endParaRPr>
          </a:p>
        </p:txBody>
      </p:sp>
      <p:sp>
        <p:nvSpPr>
          <p:cNvPr id="94" name="Google Shape;94;p21"/>
          <p:cNvSpPr txBox="1"/>
          <p:nvPr>
            <p:ph idx="2" type="body"/>
          </p:nvPr>
        </p:nvSpPr>
        <p:spPr>
          <a:xfrm>
            <a:off x="860028" y="2214264"/>
            <a:ext cx="16644000" cy="7197000"/>
          </a:xfrm>
          <a:prstGeom prst="rect">
            <a:avLst/>
          </a:prstGeom>
          <a:noFill/>
          <a:ln>
            <a:noFill/>
          </a:ln>
        </p:spPr>
        <p:txBody>
          <a:bodyPr anchorCtr="0" anchor="t" bIns="68550" lIns="68550" spcFirstLastPara="1" rIns="68550" wrap="square" tIns="68550">
            <a:noAutofit/>
          </a:bodyPr>
          <a:lstStyle>
            <a:lvl1pPr indent="-571500" lvl="0" marL="457200" marR="0" rtl="0" algn="l">
              <a:lnSpc>
                <a:spcPct val="150000"/>
              </a:lnSpc>
              <a:spcBef>
                <a:spcPts val="0"/>
              </a:spcBef>
              <a:spcAft>
                <a:spcPts val="0"/>
              </a:spcAft>
              <a:buClr>
                <a:srgbClr val="FFFFFF"/>
              </a:buClr>
              <a:buSzPts val="5400"/>
              <a:buFont typeface="Helvetica Neue"/>
              <a:buChar char="●"/>
              <a:defRPr b="0" i="0" sz="5400" u="none" cap="none" strike="noStrike">
                <a:solidFill>
                  <a:srgbClr val="FFFFFF"/>
                </a:solidFill>
                <a:latin typeface="Helvetica Neue"/>
                <a:ea typeface="Helvetica Neue"/>
                <a:cs typeface="Helvetica Neue"/>
                <a:sym typeface="Helvetica Neue"/>
              </a:defRPr>
            </a:lvl1pPr>
            <a:lvl2pPr indent="-292100" lvl="1" marL="9144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2pPr>
            <a:lvl3pPr indent="-292100" lvl="2" marL="13716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3pPr>
            <a:lvl4pPr indent="-292100" lvl="3" marL="18288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4pPr>
            <a:lvl5pPr indent="-292100" lvl="4" marL="22860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5pPr>
            <a:lvl6pPr indent="-292100" lvl="5" marL="27432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6pPr>
            <a:lvl7pPr indent="-292100" lvl="6" marL="32004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7pPr>
            <a:lvl8pPr indent="-292100" lvl="7" marL="36576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8pPr>
            <a:lvl9pPr indent="-292100" lvl="8" marL="41148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9pPr>
          </a:lstStyle>
          <a:p/>
        </p:txBody>
      </p:sp>
      <p:sp>
        <p:nvSpPr>
          <p:cNvPr id="95" name="Google Shape;95;p21"/>
          <p:cNvSpPr txBox="1"/>
          <p:nvPr>
            <p:ph idx="12" type="sldNum"/>
          </p:nvPr>
        </p:nvSpPr>
        <p:spPr>
          <a:xfrm>
            <a:off x="8951861" y="9764613"/>
            <a:ext cx="370800" cy="383400"/>
          </a:xfrm>
          <a:prstGeom prst="rect">
            <a:avLst/>
          </a:prstGeom>
          <a:noFill/>
          <a:ln>
            <a:noFill/>
          </a:ln>
        </p:spPr>
        <p:txBody>
          <a:bodyPr anchorCtr="0" anchor="t" bIns="53550" lIns="53550" spcFirstLastPara="1" rIns="53550" wrap="square" tIns="53550">
            <a:noAutofit/>
          </a:bodyPr>
          <a:lstStyle>
            <a:lvl1pPr indent="0" lvl="0"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title">
  <p:cSld name="TITLE">
    <p:spTree>
      <p:nvGrpSpPr>
        <p:cNvPr id="96" name="Shape 96"/>
        <p:cNvGrpSpPr/>
        <p:nvPr/>
      </p:nvGrpSpPr>
      <p:grpSpPr>
        <a:xfrm>
          <a:off x="0" y="0"/>
          <a:ext cx="0" cy="0"/>
          <a:chOff x="0" y="0"/>
          <a:chExt cx="0" cy="0"/>
        </a:xfrm>
      </p:grpSpPr>
      <p:sp>
        <p:nvSpPr>
          <p:cNvPr id="97" name="Google Shape;97;p22"/>
          <p:cNvSpPr txBox="1"/>
          <p:nvPr>
            <p:ph idx="12" type="sldNum"/>
          </p:nvPr>
        </p:nvSpPr>
        <p:spPr>
          <a:xfrm>
            <a:off x="8951861" y="9764613"/>
            <a:ext cx="370800" cy="383400"/>
          </a:xfrm>
          <a:prstGeom prst="rect">
            <a:avLst/>
          </a:prstGeom>
          <a:noFill/>
          <a:ln>
            <a:noFill/>
          </a:ln>
        </p:spPr>
        <p:txBody>
          <a:bodyPr anchorCtr="0" anchor="t" bIns="53550" lIns="53550" spcFirstLastPara="1" rIns="53550" wrap="square" tIns="53550">
            <a:noAutofit/>
          </a:bodyPr>
          <a:lstStyle>
            <a:lvl1pPr indent="0" lvl="0"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623400" y="4301700"/>
            <a:ext cx="17041200" cy="1683600"/>
          </a:xfrm>
          <a:prstGeom prst="rect">
            <a:avLst/>
          </a:prstGeom>
        </p:spPr>
        <p:txBody>
          <a:bodyPr anchorCtr="0" anchor="ctr" bIns="182850" lIns="182850" spcFirstLastPara="1" rIns="182850" wrap="square" tIns="182850">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15" name="Google Shape;15;p3"/>
          <p:cNvSpPr txBox="1"/>
          <p:nvPr>
            <p:ph idx="12" type="sldNum"/>
          </p:nvPr>
        </p:nvSpPr>
        <p:spPr>
          <a:xfrm>
            <a:off x="16944916" y="9326434"/>
            <a:ext cx="1097400" cy="787200"/>
          </a:xfrm>
          <a:prstGeom prst="rect">
            <a:avLst/>
          </a:prstGeom>
        </p:spPr>
        <p:txBody>
          <a:bodyPr anchorCtr="0" anchor="ctr" bIns="182850" lIns="182850" spcFirstLastPara="1" rIns="182850" wrap="square" tIns="18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623400" y="890050"/>
            <a:ext cx="17041200" cy="1145400"/>
          </a:xfrm>
          <a:prstGeom prst="rect">
            <a:avLst/>
          </a:prstGeom>
        </p:spPr>
        <p:txBody>
          <a:bodyPr anchorCtr="0" anchor="t" bIns="182850" lIns="182850" spcFirstLastPara="1" rIns="182850" wrap="square" tIns="182850">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18" name="Google Shape;18;p4"/>
          <p:cNvSpPr txBox="1"/>
          <p:nvPr>
            <p:ph idx="1" type="body"/>
          </p:nvPr>
        </p:nvSpPr>
        <p:spPr>
          <a:xfrm>
            <a:off x="623400" y="2304950"/>
            <a:ext cx="17041200" cy="6832800"/>
          </a:xfrm>
          <a:prstGeom prst="rect">
            <a:avLst/>
          </a:prstGeom>
        </p:spPr>
        <p:txBody>
          <a:bodyPr anchorCtr="0" anchor="t" bIns="182850" lIns="182850" spcFirstLastPara="1" rIns="182850" wrap="square" tIns="182850">
            <a:noAutofit/>
          </a:bodyPr>
          <a:lstStyle>
            <a:lvl1pPr indent="-457200" lvl="0" marL="457200">
              <a:spcBef>
                <a:spcPts val="0"/>
              </a:spcBef>
              <a:spcAft>
                <a:spcPts val="0"/>
              </a:spcAft>
              <a:buSzPts val="3600"/>
              <a:buChar char="●"/>
              <a:defRPr/>
            </a:lvl1pPr>
            <a:lvl2pPr indent="-406400" lvl="1" marL="914400">
              <a:spcBef>
                <a:spcPts val="3200"/>
              </a:spcBef>
              <a:spcAft>
                <a:spcPts val="0"/>
              </a:spcAft>
              <a:buSzPts val="2800"/>
              <a:buChar char="○"/>
              <a:defRPr/>
            </a:lvl2pPr>
            <a:lvl3pPr indent="-406400" lvl="2" marL="1371600">
              <a:spcBef>
                <a:spcPts val="3200"/>
              </a:spcBef>
              <a:spcAft>
                <a:spcPts val="0"/>
              </a:spcAft>
              <a:buSzPts val="2800"/>
              <a:buChar char="■"/>
              <a:defRPr/>
            </a:lvl3pPr>
            <a:lvl4pPr indent="-406400" lvl="3" marL="1828800">
              <a:spcBef>
                <a:spcPts val="3200"/>
              </a:spcBef>
              <a:spcAft>
                <a:spcPts val="0"/>
              </a:spcAft>
              <a:buSzPts val="2800"/>
              <a:buChar char="●"/>
              <a:defRPr/>
            </a:lvl4pPr>
            <a:lvl5pPr indent="-406400" lvl="4" marL="2286000">
              <a:spcBef>
                <a:spcPts val="3200"/>
              </a:spcBef>
              <a:spcAft>
                <a:spcPts val="0"/>
              </a:spcAft>
              <a:buSzPts val="2800"/>
              <a:buChar char="○"/>
              <a:defRPr/>
            </a:lvl5pPr>
            <a:lvl6pPr indent="-406400" lvl="5" marL="2743200">
              <a:spcBef>
                <a:spcPts val="3200"/>
              </a:spcBef>
              <a:spcAft>
                <a:spcPts val="0"/>
              </a:spcAft>
              <a:buSzPts val="2800"/>
              <a:buChar char="■"/>
              <a:defRPr/>
            </a:lvl6pPr>
            <a:lvl7pPr indent="-406400" lvl="6" marL="3200400">
              <a:spcBef>
                <a:spcPts val="3200"/>
              </a:spcBef>
              <a:spcAft>
                <a:spcPts val="0"/>
              </a:spcAft>
              <a:buSzPts val="2800"/>
              <a:buChar char="●"/>
              <a:defRPr/>
            </a:lvl7pPr>
            <a:lvl8pPr indent="-406400" lvl="7" marL="3657600">
              <a:spcBef>
                <a:spcPts val="3200"/>
              </a:spcBef>
              <a:spcAft>
                <a:spcPts val="0"/>
              </a:spcAft>
              <a:buSzPts val="2800"/>
              <a:buChar char="○"/>
              <a:defRPr/>
            </a:lvl8pPr>
            <a:lvl9pPr indent="-406400" lvl="8" marL="4114800">
              <a:spcBef>
                <a:spcPts val="3200"/>
              </a:spcBef>
              <a:spcAft>
                <a:spcPts val="3200"/>
              </a:spcAft>
              <a:buSzPts val="2800"/>
              <a:buChar char="■"/>
              <a:defRPr/>
            </a:lvl9pPr>
          </a:lstStyle>
          <a:p/>
        </p:txBody>
      </p:sp>
      <p:sp>
        <p:nvSpPr>
          <p:cNvPr id="19" name="Google Shape;19;p4"/>
          <p:cNvSpPr txBox="1"/>
          <p:nvPr>
            <p:ph idx="12" type="sldNum"/>
          </p:nvPr>
        </p:nvSpPr>
        <p:spPr>
          <a:xfrm>
            <a:off x="16944916" y="9326434"/>
            <a:ext cx="1097400" cy="787200"/>
          </a:xfrm>
          <a:prstGeom prst="rect">
            <a:avLst/>
          </a:prstGeom>
        </p:spPr>
        <p:txBody>
          <a:bodyPr anchorCtr="0" anchor="ctr" bIns="182850" lIns="182850" spcFirstLastPara="1" rIns="182850" wrap="square" tIns="18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623400" y="890050"/>
            <a:ext cx="17041200" cy="1145400"/>
          </a:xfrm>
          <a:prstGeom prst="rect">
            <a:avLst/>
          </a:prstGeom>
        </p:spPr>
        <p:txBody>
          <a:bodyPr anchorCtr="0" anchor="t" bIns="182850" lIns="182850" spcFirstLastPara="1" rIns="182850" wrap="square" tIns="182850">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2" name="Google Shape;22;p5"/>
          <p:cNvSpPr txBox="1"/>
          <p:nvPr>
            <p:ph idx="1" type="body"/>
          </p:nvPr>
        </p:nvSpPr>
        <p:spPr>
          <a:xfrm>
            <a:off x="623400" y="2304950"/>
            <a:ext cx="7999800" cy="6832800"/>
          </a:xfrm>
          <a:prstGeom prst="rect">
            <a:avLst/>
          </a:prstGeom>
        </p:spPr>
        <p:txBody>
          <a:bodyPr anchorCtr="0" anchor="t" bIns="182850" lIns="182850" spcFirstLastPara="1" rIns="182850" wrap="square" tIns="182850">
            <a:noAutofit/>
          </a:bodyPr>
          <a:lstStyle>
            <a:lvl1pPr indent="-406400" lvl="0" marL="457200">
              <a:spcBef>
                <a:spcPts val="0"/>
              </a:spcBef>
              <a:spcAft>
                <a:spcPts val="0"/>
              </a:spcAft>
              <a:buSzPts val="2800"/>
              <a:buChar char="●"/>
              <a:defRPr sz="2800"/>
            </a:lvl1pPr>
            <a:lvl2pPr indent="-381000" lvl="1" marL="914400">
              <a:spcBef>
                <a:spcPts val="3200"/>
              </a:spcBef>
              <a:spcAft>
                <a:spcPts val="0"/>
              </a:spcAft>
              <a:buSzPts val="2400"/>
              <a:buChar char="○"/>
              <a:defRPr sz="2400"/>
            </a:lvl2pPr>
            <a:lvl3pPr indent="-381000" lvl="2" marL="1371600">
              <a:spcBef>
                <a:spcPts val="3200"/>
              </a:spcBef>
              <a:spcAft>
                <a:spcPts val="0"/>
              </a:spcAft>
              <a:buSzPts val="2400"/>
              <a:buChar char="■"/>
              <a:defRPr sz="2400"/>
            </a:lvl3pPr>
            <a:lvl4pPr indent="-381000" lvl="3" marL="1828800">
              <a:spcBef>
                <a:spcPts val="3200"/>
              </a:spcBef>
              <a:spcAft>
                <a:spcPts val="0"/>
              </a:spcAft>
              <a:buSzPts val="2400"/>
              <a:buChar char="●"/>
              <a:defRPr sz="2400"/>
            </a:lvl4pPr>
            <a:lvl5pPr indent="-381000" lvl="4" marL="2286000">
              <a:spcBef>
                <a:spcPts val="3200"/>
              </a:spcBef>
              <a:spcAft>
                <a:spcPts val="0"/>
              </a:spcAft>
              <a:buSzPts val="2400"/>
              <a:buChar char="○"/>
              <a:defRPr sz="2400"/>
            </a:lvl5pPr>
            <a:lvl6pPr indent="-381000" lvl="5" marL="2743200">
              <a:spcBef>
                <a:spcPts val="3200"/>
              </a:spcBef>
              <a:spcAft>
                <a:spcPts val="0"/>
              </a:spcAft>
              <a:buSzPts val="2400"/>
              <a:buChar char="■"/>
              <a:defRPr sz="2400"/>
            </a:lvl6pPr>
            <a:lvl7pPr indent="-381000" lvl="6" marL="3200400">
              <a:spcBef>
                <a:spcPts val="3200"/>
              </a:spcBef>
              <a:spcAft>
                <a:spcPts val="0"/>
              </a:spcAft>
              <a:buSzPts val="2400"/>
              <a:buChar char="●"/>
              <a:defRPr sz="2400"/>
            </a:lvl7pPr>
            <a:lvl8pPr indent="-381000" lvl="7" marL="3657600">
              <a:spcBef>
                <a:spcPts val="3200"/>
              </a:spcBef>
              <a:spcAft>
                <a:spcPts val="0"/>
              </a:spcAft>
              <a:buSzPts val="2400"/>
              <a:buChar char="○"/>
              <a:defRPr sz="2400"/>
            </a:lvl8pPr>
            <a:lvl9pPr indent="-381000" lvl="8" marL="4114800">
              <a:spcBef>
                <a:spcPts val="3200"/>
              </a:spcBef>
              <a:spcAft>
                <a:spcPts val="3200"/>
              </a:spcAft>
              <a:buSzPts val="2400"/>
              <a:buChar char="■"/>
              <a:defRPr sz="2400"/>
            </a:lvl9pPr>
          </a:lstStyle>
          <a:p/>
        </p:txBody>
      </p:sp>
      <p:sp>
        <p:nvSpPr>
          <p:cNvPr id="23" name="Google Shape;23;p5"/>
          <p:cNvSpPr txBox="1"/>
          <p:nvPr>
            <p:ph idx="2" type="body"/>
          </p:nvPr>
        </p:nvSpPr>
        <p:spPr>
          <a:xfrm>
            <a:off x="9664800" y="2304950"/>
            <a:ext cx="7999800" cy="6832800"/>
          </a:xfrm>
          <a:prstGeom prst="rect">
            <a:avLst/>
          </a:prstGeom>
        </p:spPr>
        <p:txBody>
          <a:bodyPr anchorCtr="0" anchor="t" bIns="182850" lIns="182850" spcFirstLastPara="1" rIns="182850" wrap="square" tIns="182850">
            <a:noAutofit/>
          </a:bodyPr>
          <a:lstStyle>
            <a:lvl1pPr indent="-406400" lvl="0" marL="457200">
              <a:spcBef>
                <a:spcPts val="0"/>
              </a:spcBef>
              <a:spcAft>
                <a:spcPts val="0"/>
              </a:spcAft>
              <a:buSzPts val="2800"/>
              <a:buChar char="●"/>
              <a:defRPr sz="2800"/>
            </a:lvl1pPr>
            <a:lvl2pPr indent="-381000" lvl="1" marL="914400">
              <a:spcBef>
                <a:spcPts val="3200"/>
              </a:spcBef>
              <a:spcAft>
                <a:spcPts val="0"/>
              </a:spcAft>
              <a:buSzPts val="2400"/>
              <a:buChar char="○"/>
              <a:defRPr sz="2400"/>
            </a:lvl2pPr>
            <a:lvl3pPr indent="-381000" lvl="2" marL="1371600">
              <a:spcBef>
                <a:spcPts val="3200"/>
              </a:spcBef>
              <a:spcAft>
                <a:spcPts val="0"/>
              </a:spcAft>
              <a:buSzPts val="2400"/>
              <a:buChar char="■"/>
              <a:defRPr sz="2400"/>
            </a:lvl3pPr>
            <a:lvl4pPr indent="-381000" lvl="3" marL="1828800">
              <a:spcBef>
                <a:spcPts val="3200"/>
              </a:spcBef>
              <a:spcAft>
                <a:spcPts val="0"/>
              </a:spcAft>
              <a:buSzPts val="2400"/>
              <a:buChar char="●"/>
              <a:defRPr sz="2400"/>
            </a:lvl4pPr>
            <a:lvl5pPr indent="-381000" lvl="4" marL="2286000">
              <a:spcBef>
                <a:spcPts val="3200"/>
              </a:spcBef>
              <a:spcAft>
                <a:spcPts val="0"/>
              </a:spcAft>
              <a:buSzPts val="2400"/>
              <a:buChar char="○"/>
              <a:defRPr sz="2400"/>
            </a:lvl5pPr>
            <a:lvl6pPr indent="-381000" lvl="5" marL="2743200">
              <a:spcBef>
                <a:spcPts val="3200"/>
              </a:spcBef>
              <a:spcAft>
                <a:spcPts val="0"/>
              </a:spcAft>
              <a:buSzPts val="2400"/>
              <a:buChar char="■"/>
              <a:defRPr sz="2400"/>
            </a:lvl6pPr>
            <a:lvl7pPr indent="-381000" lvl="6" marL="3200400">
              <a:spcBef>
                <a:spcPts val="3200"/>
              </a:spcBef>
              <a:spcAft>
                <a:spcPts val="0"/>
              </a:spcAft>
              <a:buSzPts val="2400"/>
              <a:buChar char="●"/>
              <a:defRPr sz="2400"/>
            </a:lvl7pPr>
            <a:lvl8pPr indent="-381000" lvl="7" marL="3657600">
              <a:spcBef>
                <a:spcPts val="3200"/>
              </a:spcBef>
              <a:spcAft>
                <a:spcPts val="0"/>
              </a:spcAft>
              <a:buSzPts val="2400"/>
              <a:buChar char="○"/>
              <a:defRPr sz="2400"/>
            </a:lvl8pPr>
            <a:lvl9pPr indent="-381000" lvl="8" marL="4114800">
              <a:spcBef>
                <a:spcPts val="3200"/>
              </a:spcBef>
              <a:spcAft>
                <a:spcPts val="3200"/>
              </a:spcAft>
              <a:buSzPts val="2400"/>
              <a:buChar char="■"/>
              <a:defRPr sz="2400"/>
            </a:lvl9pPr>
          </a:lstStyle>
          <a:p/>
        </p:txBody>
      </p:sp>
      <p:sp>
        <p:nvSpPr>
          <p:cNvPr id="24" name="Google Shape;24;p5"/>
          <p:cNvSpPr txBox="1"/>
          <p:nvPr>
            <p:ph idx="12" type="sldNum"/>
          </p:nvPr>
        </p:nvSpPr>
        <p:spPr>
          <a:xfrm>
            <a:off x="16944916" y="9326434"/>
            <a:ext cx="1097400" cy="787200"/>
          </a:xfrm>
          <a:prstGeom prst="rect">
            <a:avLst/>
          </a:prstGeom>
        </p:spPr>
        <p:txBody>
          <a:bodyPr anchorCtr="0" anchor="ctr" bIns="182850" lIns="182850" spcFirstLastPara="1" rIns="182850" wrap="square" tIns="18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623400" y="890050"/>
            <a:ext cx="17041200" cy="1145400"/>
          </a:xfrm>
          <a:prstGeom prst="rect">
            <a:avLst/>
          </a:prstGeom>
        </p:spPr>
        <p:txBody>
          <a:bodyPr anchorCtr="0" anchor="t" bIns="182850" lIns="182850" spcFirstLastPara="1" rIns="182850" wrap="square" tIns="182850">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7" name="Google Shape;27;p6"/>
          <p:cNvSpPr txBox="1"/>
          <p:nvPr>
            <p:ph idx="12" type="sldNum"/>
          </p:nvPr>
        </p:nvSpPr>
        <p:spPr>
          <a:xfrm>
            <a:off x="16944916" y="9326434"/>
            <a:ext cx="1097400" cy="787200"/>
          </a:xfrm>
          <a:prstGeom prst="rect">
            <a:avLst/>
          </a:prstGeom>
        </p:spPr>
        <p:txBody>
          <a:bodyPr anchorCtr="0" anchor="ctr" bIns="182850" lIns="182850" spcFirstLastPara="1" rIns="182850" wrap="square" tIns="18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623400" y="1111200"/>
            <a:ext cx="5616000" cy="1511400"/>
          </a:xfrm>
          <a:prstGeom prst="rect">
            <a:avLst/>
          </a:prstGeom>
        </p:spPr>
        <p:txBody>
          <a:bodyPr anchorCtr="0" anchor="b" bIns="182850" lIns="182850" spcFirstLastPara="1" rIns="182850" wrap="square" tIns="18285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0" name="Google Shape;30;p7"/>
          <p:cNvSpPr txBox="1"/>
          <p:nvPr>
            <p:ph idx="1" type="body"/>
          </p:nvPr>
        </p:nvSpPr>
        <p:spPr>
          <a:xfrm>
            <a:off x="623400" y="2779200"/>
            <a:ext cx="5616000" cy="6358800"/>
          </a:xfrm>
          <a:prstGeom prst="rect">
            <a:avLst/>
          </a:prstGeom>
        </p:spPr>
        <p:txBody>
          <a:bodyPr anchorCtr="0" anchor="t" bIns="182850" lIns="182850" spcFirstLastPara="1" rIns="182850" wrap="square" tIns="182850">
            <a:noAutofit/>
          </a:bodyPr>
          <a:lstStyle>
            <a:lvl1pPr indent="-381000" lvl="0" marL="457200">
              <a:spcBef>
                <a:spcPts val="0"/>
              </a:spcBef>
              <a:spcAft>
                <a:spcPts val="0"/>
              </a:spcAft>
              <a:buSzPts val="2400"/>
              <a:buChar char="●"/>
              <a:defRPr sz="2400"/>
            </a:lvl1pPr>
            <a:lvl2pPr indent="-381000" lvl="1" marL="914400">
              <a:spcBef>
                <a:spcPts val="3200"/>
              </a:spcBef>
              <a:spcAft>
                <a:spcPts val="0"/>
              </a:spcAft>
              <a:buSzPts val="2400"/>
              <a:buChar char="○"/>
              <a:defRPr sz="2400"/>
            </a:lvl2pPr>
            <a:lvl3pPr indent="-381000" lvl="2" marL="1371600">
              <a:spcBef>
                <a:spcPts val="3200"/>
              </a:spcBef>
              <a:spcAft>
                <a:spcPts val="0"/>
              </a:spcAft>
              <a:buSzPts val="2400"/>
              <a:buChar char="■"/>
              <a:defRPr sz="2400"/>
            </a:lvl3pPr>
            <a:lvl4pPr indent="-381000" lvl="3" marL="1828800">
              <a:spcBef>
                <a:spcPts val="3200"/>
              </a:spcBef>
              <a:spcAft>
                <a:spcPts val="0"/>
              </a:spcAft>
              <a:buSzPts val="2400"/>
              <a:buChar char="●"/>
              <a:defRPr sz="2400"/>
            </a:lvl4pPr>
            <a:lvl5pPr indent="-381000" lvl="4" marL="2286000">
              <a:spcBef>
                <a:spcPts val="3200"/>
              </a:spcBef>
              <a:spcAft>
                <a:spcPts val="0"/>
              </a:spcAft>
              <a:buSzPts val="2400"/>
              <a:buChar char="○"/>
              <a:defRPr sz="2400"/>
            </a:lvl5pPr>
            <a:lvl6pPr indent="-381000" lvl="5" marL="2743200">
              <a:spcBef>
                <a:spcPts val="3200"/>
              </a:spcBef>
              <a:spcAft>
                <a:spcPts val="0"/>
              </a:spcAft>
              <a:buSzPts val="2400"/>
              <a:buChar char="■"/>
              <a:defRPr sz="2400"/>
            </a:lvl6pPr>
            <a:lvl7pPr indent="-381000" lvl="6" marL="3200400">
              <a:spcBef>
                <a:spcPts val="3200"/>
              </a:spcBef>
              <a:spcAft>
                <a:spcPts val="0"/>
              </a:spcAft>
              <a:buSzPts val="2400"/>
              <a:buChar char="●"/>
              <a:defRPr sz="2400"/>
            </a:lvl7pPr>
            <a:lvl8pPr indent="-381000" lvl="7" marL="3657600">
              <a:spcBef>
                <a:spcPts val="3200"/>
              </a:spcBef>
              <a:spcAft>
                <a:spcPts val="0"/>
              </a:spcAft>
              <a:buSzPts val="2400"/>
              <a:buChar char="○"/>
              <a:defRPr sz="2400"/>
            </a:lvl8pPr>
            <a:lvl9pPr indent="-381000" lvl="8" marL="4114800">
              <a:spcBef>
                <a:spcPts val="3200"/>
              </a:spcBef>
              <a:spcAft>
                <a:spcPts val="3200"/>
              </a:spcAft>
              <a:buSzPts val="2400"/>
              <a:buChar char="■"/>
              <a:defRPr sz="2400"/>
            </a:lvl9pPr>
          </a:lstStyle>
          <a:p/>
        </p:txBody>
      </p:sp>
      <p:sp>
        <p:nvSpPr>
          <p:cNvPr id="31" name="Google Shape;31;p7"/>
          <p:cNvSpPr txBox="1"/>
          <p:nvPr>
            <p:ph idx="12" type="sldNum"/>
          </p:nvPr>
        </p:nvSpPr>
        <p:spPr>
          <a:xfrm>
            <a:off x="16944916" y="9326434"/>
            <a:ext cx="1097400" cy="787200"/>
          </a:xfrm>
          <a:prstGeom prst="rect">
            <a:avLst/>
          </a:prstGeom>
        </p:spPr>
        <p:txBody>
          <a:bodyPr anchorCtr="0" anchor="ctr" bIns="182850" lIns="182850" spcFirstLastPara="1" rIns="182850" wrap="square" tIns="18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980500" y="900300"/>
            <a:ext cx="12735600" cy="8181600"/>
          </a:xfrm>
          <a:prstGeom prst="rect">
            <a:avLst/>
          </a:prstGeom>
        </p:spPr>
        <p:txBody>
          <a:bodyPr anchorCtr="0" anchor="ctr" bIns="182850" lIns="182850" spcFirstLastPara="1" rIns="182850" wrap="square" tIns="182850">
            <a:noAutofit/>
          </a:bodyPr>
          <a:lstStyle>
            <a:lvl1pPr lvl="0">
              <a:spcBef>
                <a:spcPts val="0"/>
              </a:spcBef>
              <a:spcAft>
                <a:spcPts val="0"/>
              </a:spcAft>
              <a:buSzPts val="9600"/>
              <a:buNone/>
              <a:defRPr sz="9600"/>
            </a:lvl1pPr>
            <a:lvl2pPr lvl="1">
              <a:spcBef>
                <a:spcPts val="0"/>
              </a:spcBef>
              <a:spcAft>
                <a:spcPts val="0"/>
              </a:spcAft>
              <a:buSzPts val="9600"/>
              <a:buNone/>
              <a:defRPr sz="9600"/>
            </a:lvl2pPr>
            <a:lvl3pPr lvl="2">
              <a:spcBef>
                <a:spcPts val="0"/>
              </a:spcBef>
              <a:spcAft>
                <a:spcPts val="0"/>
              </a:spcAft>
              <a:buSzPts val="9600"/>
              <a:buNone/>
              <a:defRPr sz="9600"/>
            </a:lvl3pPr>
            <a:lvl4pPr lvl="3">
              <a:spcBef>
                <a:spcPts val="0"/>
              </a:spcBef>
              <a:spcAft>
                <a:spcPts val="0"/>
              </a:spcAft>
              <a:buSzPts val="9600"/>
              <a:buNone/>
              <a:defRPr sz="9600"/>
            </a:lvl4pPr>
            <a:lvl5pPr lvl="4">
              <a:spcBef>
                <a:spcPts val="0"/>
              </a:spcBef>
              <a:spcAft>
                <a:spcPts val="0"/>
              </a:spcAft>
              <a:buSzPts val="9600"/>
              <a:buNone/>
              <a:defRPr sz="9600"/>
            </a:lvl5pPr>
            <a:lvl6pPr lvl="5">
              <a:spcBef>
                <a:spcPts val="0"/>
              </a:spcBef>
              <a:spcAft>
                <a:spcPts val="0"/>
              </a:spcAft>
              <a:buSzPts val="9600"/>
              <a:buNone/>
              <a:defRPr sz="9600"/>
            </a:lvl6pPr>
            <a:lvl7pPr lvl="6">
              <a:spcBef>
                <a:spcPts val="0"/>
              </a:spcBef>
              <a:spcAft>
                <a:spcPts val="0"/>
              </a:spcAft>
              <a:buSzPts val="9600"/>
              <a:buNone/>
              <a:defRPr sz="9600"/>
            </a:lvl7pPr>
            <a:lvl8pPr lvl="7">
              <a:spcBef>
                <a:spcPts val="0"/>
              </a:spcBef>
              <a:spcAft>
                <a:spcPts val="0"/>
              </a:spcAft>
              <a:buSzPts val="9600"/>
              <a:buNone/>
              <a:defRPr sz="9600"/>
            </a:lvl8pPr>
            <a:lvl9pPr lvl="8">
              <a:spcBef>
                <a:spcPts val="0"/>
              </a:spcBef>
              <a:spcAft>
                <a:spcPts val="0"/>
              </a:spcAft>
              <a:buSzPts val="9600"/>
              <a:buNone/>
              <a:defRPr sz="9600"/>
            </a:lvl9pPr>
          </a:lstStyle>
          <a:p/>
        </p:txBody>
      </p:sp>
      <p:sp>
        <p:nvSpPr>
          <p:cNvPr id="34" name="Google Shape;34;p8"/>
          <p:cNvSpPr txBox="1"/>
          <p:nvPr>
            <p:ph idx="12" type="sldNum"/>
          </p:nvPr>
        </p:nvSpPr>
        <p:spPr>
          <a:xfrm>
            <a:off x="16944916" y="9326434"/>
            <a:ext cx="1097400" cy="787200"/>
          </a:xfrm>
          <a:prstGeom prst="rect">
            <a:avLst/>
          </a:prstGeom>
        </p:spPr>
        <p:txBody>
          <a:bodyPr anchorCtr="0" anchor="ctr" bIns="182850" lIns="182850" spcFirstLastPara="1" rIns="182850" wrap="square" tIns="18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9144000" y="-250"/>
            <a:ext cx="9144000" cy="10287000"/>
          </a:xfrm>
          <a:prstGeom prst="rect">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531000" y="2466350"/>
            <a:ext cx="8090400" cy="2964600"/>
          </a:xfrm>
          <a:prstGeom prst="rect">
            <a:avLst/>
          </a:prstGeom>
        </p:spPr>
        <p:txBody>
          <a:bodyPr anchorCtr="0" anchor="b" bIns="182850" lIns="182850" spcFirstLastPara="1" rIns="182850" wrap="square" tIns="182850">
            <a:noAutofit/>
          </a:bodyPr>
          <a:lstStyle>
            <a:lvl1pPr lvl="0" algn="ctr">
              <a:spcBef>
                <a:spcPts val="0"/>
              </a:spcBef>
              <a:spcAft>
                <a:spcPts val="0"/>
              </a:spcAft>
              <a:buSzPts val="8400"/>
              <a:buNone/>
              <a:defRPr sz="8400"/>
            </a:lvl1pPr>
            <a:lvl2pPr lvl="1" algn="ctr">
              <a:spcBef>
                <a:spcPts val="0"/>
              </a:spcBef>
              <a:spcAft>
                <a:spcPts val="0"/>
              </a:spcAft>
              <a:buSzPts val="8400"/>
              <a:buNone/>
              <a:defRPr sz="8400"/>
            </a:lvl2pPr>
            <a:lvl3pPr lvl="2" algn="ctr">
              <a:spcBef>
                <a:spcPts val="0"/>
              </a:spcBef>
              <a:spcAft>
                <a:spcPts val="0"/>
              </a:spcAft>
              <a:buSzPts val="8400"/>
              <a:buNone/>
              <a:defRPr sz="8400"/>
            </a:lvl3pPr>
            <a:lvl4pPr lvl="3" algn="ctr">
              <a:spcBef>
                <a:spcPts val="0"/>
              </a:spcBef>
              <a:spcAft>
                <a:spcPts val="0"/>
              </a:spcAft>
              <a:buSzPts val="8400"/>
              <a:buNone/>
              <a:defRPr sz="8400"/>
            </a:lvl4pPr>
            <a:lvl5pPr lvl="4" algn="ctr">
              <a:spcBef>
                <a:spcPts val="0"/>
              </a:spcBef>
              <a:spcAft>
                <a:spcPts val="0"/>
              </a:spcAft>
              <a:buSzPts val="8400"/>
              <a:buNone/>
              <a:defRPr sz="8400"/>
            </a:lvl5pPr>
            <a:lvl6pPr lvl="5" algn="ctr">
              <a:spcBef>
                <a:spcPts val="0"/>
              </a:spcBef>
              <a:spcAft>
                <a:spcPts val="0"/>
              </a:spcAft>
              <a:buSzPts val="8400"/>
              <a:buNone/>
              <a:defRPr sz="8400"/>
            </a:lvl6pPr>
            <a:lvl7pPr lvl="6" algn="ctr">
              <a:spcBef>
                <a:spcPts val="0"/>
              </a:spcBef>
              <a:spcAft>
                <a:spcPts val="0"/>
              </a:spcAft>
              <a:buSzPts val="8400"/>
              <a:buNone/>
              <a:defRPr sz="8400"/>
            </a:lvl7pPr>
            <a:lvl8pPr lvl="7" algn="ctr">
              <a:spcBef>
                <a:spcPts val="0"/>
              </a:spcBef>
              <a:spcAft>
                <a:spcPts val="0"/>
              </a:spcAft>
              <a:buSzPts val="8400"/>
              <a:buNone/>
              <a:defRPr sz="8400"/>
            </a:lvl8pPr>
            <a:lvl9pPr lvl="8" algn="ctr">
              <a:spcBef>
                <a:spcPts val="0"/>
              </a:spcBef>
              <a:spcAft>
                <a:spcPts val="0"/>
              </a:spcAft>
              <a:buSzPts val="8400"/>
              <a:buNone/>
              <a:defRPr sz="8400"/>
            </a:lvl9pPr>
          </a:lstStyle>
          <a:p/>
        </p:txBody>
      </p:sp>
      <p:sp>
        <p:nvSpPr>
          <p:cNvPr id="38" name="Google Shape;38;p9"/>
          <p:cNvSpPr txBox="1"/>
          <p:nvPr>
            <p:ph idx="1" type="subTitle"/>
          </p:nvPr>
        </p:nvSpPr>
        <p:spPr>
          <a:xfrm>
            <a:off x="531000" y="5606150"/>
            <a:ext cx="8090400" cy="2470200"/>
          </a:xfrm>
          <a:prstGeom prst="rect">
            <a:avLst/>
          </a:prstGeom>
        </p:spPr>
        <p:txBody>
          <a:bodyPr anchorCtr="0" anchor="t" bIns="182850" lIns="182850" spcFirstLastPara="1" rIns="182850" wrap="square" tIns="18285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2" type="body"/>
          </p:nvPr>
        </p:nvSpPr>
        <p:spPr>
          <a:xfrm>
            <a:off x="9879000" y="1448150"/>
            <a:ext cx="7674000" cy="7390200"/>
          </a:xfrm>
          <a:prstGeom prst="rect">
            <a:avLst/>
          </a:prstGeom>
        </p:spPr>
        <p:txBody>
          <a:bodyPr anchorCtr="0" anchor="ctr" bIns="182850" lIns="182850" spcFirstLastPara="1" rIns="182850" wrap="square" tIns="182850">
            <a:noAutofit/>
          </a:bodyPr>
          <a:lstStyle>
            <a:lvl1pPr indent="-457200" lvl="0" marL="457200">
              <a:spcBef>
                <a:spcPts val="0"/>
              </a:spcBef>
              <a:spcAft>
                <a:spcPts val="0"/>
              </a:spcAft>
              <a:buSzPts val="3600"/>
              <a:buChar char="●"/>
              <a:defRPr/>
            </a:lvl1pPr>
            <a:lvl2pPr indent="-406400" lvl="1" marL="914400">
              <a:spcBef>
                <a:spcPts val="3200"/>
              </a:spcBef>
              <a:spcAft>
                <a:spcPts val="0"/>
              </a:spcAft>
              <a:buSzPts val="2800"/>
              <a:buChar char="○"/>
              <a:defRPr/>
            </a:lvl2pPr>
            <a:lvl3pPr indent="-406400" lvl="2" marL="1371600">
              <a:spcBef>
                <a:spcPts val="3200"/>
              </a:spcBef>
              <a:spcAft>
                <a:spcPts val="0"/>
              </a:spcAft>
              <a:buSzPts val="2800"/>
              <a:buChar char="■"/>
              <a:defRPr/>
            </a:lvl3pPr>
            <a:lvl4pPr indent="-406400" lvl="3" marL="1828800">
              <a:spcBef>
                <a:spcPts val="3200"/>
              </a:spcBef>
              <a:spcAft>
                <a:spcPts val="0"/>
              </a:spcAft>
              <a:buSzPts val="2800"/>
              <a:buChar char="●"/>
              <a:defRPr/>
            </a:lvl4pPr>
            <a:lvl5pPr indent="-406400" lvl="4" marL="2286000">
              <a:spcBef>
                <a:spcPts val="3200"/>
              </a:spcBef>
              <a:spcAft>
                <a:spcPts val="0"/>
              </a:spcAft>
              <a:buSzPts val="2800"/>
              <a:buChar char="○"/>
              <a:defRPr/>
            </a:lvl5pPr>
            <a:lvl6pPr indent="-406400" lvl="5" marL="2743200">
              <a:spcBef>
                <a:spcPts val="3200"/>
              </a:spcBef>
              <a:spcAft>
                <a:spcPts val="0"/>
              </a:spcAft>
              <a:buSzPts val="2800"/>
              <a:buChar char="■"/>
              <a:defRPr/>
            </a:lvl6pPr>
            <a:lvl7pPr indent="-406400" lvl="6" marL="3200400">
              <a:spcBef>
                <a:spcPts val="3200"/>
              </a:spcBef>
              <a:spcAft>
                <a:spcPts val="0"/>
              </a:spcAft>
              <a:buSzPts val="2800"/>
              <a:buChar char="●"/>
              <a:defRPr/>
            </a:lvl7pPr>
            <a:lvl8pPr indent="-406400" lvl="7" marL="3657600">
              <a:spcBef>
                <a:spcPts val="3200"/>
              </a:spcBef>
              <a:spcAft>
                <a:spcPts val="0"/>
              </a:spcAft>
              <a:buSzPts val="2800"/>
              <a:buChar char="○"/>
              <a:defRPr/>
            </a:lvl8pPr>
            <a:lvl9pPr indent="-406400" lvl="8" marL="4114800">
              <a:spcBef>
                <a:spcPts val="3200"/>
              </a:spcBef>
              <a:spcAft>
                <a:spcPts val="3200"/>
              </a:spcAft>
              <a:buSzPts val="2800"/>
              <a:buChar char="■"/>
              <a:defRPr/>
            </a:lvl9pPr>
          </a:lstStyle>
          <a:p/>
        </p:txBody>
      </p:sp>
      <p:sp>
        <p:nvSpPr>
          <p:cNvPr id="40" name="Google Shape;40;p9"/>
          <p:cNvSpPr txBox="1"/>
          <p:nvPr>
            <p:ph idx="12" type="sldNum"/>
          </p:nvPr>
        </p:nvSpPr>
        <p:spPr>
          <a:xfrm>
            <a:off x="16944916" y="9326434"/>
            <a:ext cx="1097400" cy="787200"/>
          </a:xfrm>
          <a:prstGeom prst="rect">
            <a:avLst/>
          </a:prstGeom>
        </p:spPr>
        <p:txBody>
          <a:bodyPr anchorCtr="0" anchor="ctr" bIns="182850" lIns="182850" spcFirstLastPara="1" rIns="182850" wrap="square" tIns="18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623400" y="8461150"/>
            <a:ext cx="11997600" cy="1210200"/>
          </a:xfrm>
          <a:prstGeom prst="rect">
            <a:avLst/>
          </a:prstGeom>
        </p:spPr>
        <p:txBody>
          <a:bodyPr anchorCtr="0" anchor="ctr" bIns="182850" lIns="182850" spcFirstLastPara="1" rIns="182850" wrap="square" tIns="182850">
            <a:noAutofit/>
          </a:bodyPr>
          <a:lstStyle>
            <a:lvl1pPr indent="-228600" lvl="0" marL="457200">
              <a:lnSpc>
                <a:spcPct val="100000"/>
              </a:lnSpc>
              <a:spcBef>
                <a:spcPts val="0"/>
              </a:spcBef>
              <a:spcAft>
                <a:spcPts val="0"/>
              </a:spcAft>
              <a:buSzPts val="3600"/>
              <a:buNone/>
              <a:defRPr/>
            </a:lvl1pPr>
          </a:lstStyle>
          <a:p/>
        </p:txBody>
      </p:sp>
      <p:sp>
        <p:nvSpPr>
          <p:cNvPr id="43" name="Google Shape;43;p10"/>
          <p:cNvSpPr txBox="1"/>
          <p:nvPr>
            <p:ph idx="12" type="sldNum"/>
          </p:nvPr>
        </p:nvSpPr>
        <p:spPr>
          <a:xfrm>
            <a:off x="16944916" y="9326434"/>
            <a:ext cx="1097400" cy="787200"/>
          </a:xfrm>
          <a:prstGeom prst="rect">
            <a:avLst/>
          </a:prstGeom>
        </p:spPr>
        <p:txBody>
          <a:bodyPr anchorCtr="0" anchor="ctr" bIns="182850" lIns="182850" spcFirstLastPara="1" rIns="182850" wrap="square" tIns="18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Autofit/>
          </a:bodyPr>
          <a:lstStyle>
            <a:lvl1pPr lvl="0">
              <a:spcBef>
                <a:spcPts val="0"/>
              </a:spcBef>
              <a:spcAft>
                <a:spcPts val="0"/>
              </a:spcAft>
              <a:buClr>
                <a:schemeClr val="dk1"/>
              </a:buClr>
              <a:buSzPts val="5600"/>
              <a:buNone/>
              <a:defRPr sz="5600">
                <a:solidFill>
                  <a:schemeClr val="dk1"/>
                </a:solidFill>
              </a:defRPr>
            </a:lvl1pPr>
            <a:lvl2pPr lvl="1">
              <a:spcBef>
                <a:spcPts val="0"/>
              </a:spcBef>
              <a:spcAft>
                <a:spcPts val="0"/>
              </a:spcAft>
              <a:buClr>
                <a:schemeClr val="dk1"/>
              </a:buClr>
              <a:buSzPts val="5600"/>
              <a:buNone/>
              <a:defRPr sz="5600">
                <a:solidFill>
                  <a:schemeClr val="dk1"/>
                </a:solidFill>
              </a:defRPr>
            </a:lvl2pPr>
            <a:lvl3pPr lvl="2">
              <a:spcBef>
                <a:spcPts val="0"/>
              </a:spcBef>
              <a:spcAft>
                <a:spcPts val="0"/>
              </a:spcAft>
              <a:buClr>
                <a:schemeClr val="dk1"/>
              </a:buClr>
              <a:buSzPts val="5600"/>
              <a:buNone/>
              <a:defRPr sz="5600">
                <a:solidFill>
                  <a:schemeClr val="dk1"/>
                </a:solidFill>
              </a:defRPr>
            </a:lvl3pPr>
            <a:lvl4pPr lvl="3">
              <a:spcBef>
                <a:spcPts val="0"/>
              </a:spcBef>
              <a:spcAft>
                <a:spcPts val="0"/>
              </a:spcAft>
              <a:buClr>
                <a:schemeClr val="dk1"/>
              </a:buClr>
              <a:buSzPts val="5600"/>
              <a:buNone/>
              <a:defRPr sz="5600">
                <a:solidFill>
                  <a:schemeClr val="dk1"/>
                </a:solidFill>
              </a:defRPr>
            </a:lvl4pPr>
            <a:lvl5pPr lvl="4">
              <a:spcBef>
                <a:spcPts val="0"/>
              </a:spcBef>
              <a:spcAft>
                <a:spcPts val="0"/>
              </a:spcAft>
              <a:buClr>
                <a:schemeClr val="dk1"/>
              </a:buClr>
              <a:buSzPts val="5600"/>
              <a:buNone/>
              <a:defRPr sz="5600">
                <a:solidFill>
                  <a:schemeClr val="dk1"/>
                </a:solidFill>
              </a:defRPr>
            </a:lvl5pPr>
            <a:lvl6pPr lvl="5">
              <a:spcBef>
                <a:spcPts val="0"/>
              </a:spcBef>
              <a:spcAft>
                <a:spcPts val="0"/>
              </a:spcAft>
              <a:buClr>
                <a:schemeClr val="dk1"/>
              </a:buClr>
              <a:buSzPts val="5600"/>
              <a:buNone/>
              <a:defRPr sz="5600">
                <a:solidFill>
                  <a:schemeClr val="dk1"/>
                </a:solidFill>
              </a:defRPr>
            </a:lvl6pPr>
            <a:lvl7pPr lvl="6">
              <a:spcBef>
                <a:spcPts val="0"/>
              </a:spcBef>
              <a:spcAft>
                <a:spcPts val="0"/>
              </a:spcAft>
              <a:buClr>
                <a:schemeClr val="dk1"/>
              </a:buClr>
              <a:buSzPts val="5600"/>
              <a:buNone/>
              <a:defRPr sz="5600">
                <a:solidFill>
                  <a:schemeClr val="dk1"/>
                </a:solidFill>
              </a:defRPr>
            </a:lvl7pPr>
            <a:lvl8pPr lvl="7">
              <a:spcBef>
                <a:spcPts val="0"/>
              </a:spcBef>
              <a:spcAft>
                <a:spcPts val="0"/>
              </a:spcAft>
              <a:buClr>
                <a:schemeClr val="dk1"/>
              </a:buClr>
              <a:buSzPts val="5600"/>
              <a:buNone/>
              <a:defRPr sz="5600">
                <a:solidFill>
                  <a:schemeClr val="dk1"/>
                </a:solidFill>
              </a:defRPr>
            </a:lvl8pPr>
            <a:lvl9pPr lvl="8">
              <a:spcBef>
                <a:spcPts val="0"/>
              </a:spcBef>
              <a:spcAft>
                <a:spcPts val="0"/>
              </a:spcAft>
              <a:buClr>
                <a:schemeClr val="dk1"/>
              </a:buClr>
              <a:buSzPts val="5600"/>
              <a:buNone/>
              <a:defRPr sz="5600">
                <a:solidFill>
                  <a:schemeClr val="dk1"/>
                </a:solidFill>
              </a:defRPr>
            </a:lvl9pPr>
          </a:lstStyle>
          <a:p/>
        </p:txBody>
      </p:sp>
      <p:sp>
        <p:nvSpPr>
          <p:cNvPr id="7" name="Google Shape;7;p1"/>
          <p:cNvSpPr txBox="1"/>
          <p:nvPr>
            <p:ph idx="1" type="body"/>
          </p:nvPr>
        </p:nvSpPr>
        <p:spPr>
          <a:xfrm>
            <a:off x="623400" y="2304950"/>
            <a:ext cx="17041200" cy="6832800"/>
          </a:xfrm>
          <a:prstGeom prst="rect">
            <a:avLst/>
          </a:prstGeom>
          <a:noFill/>
          <a:ln>
            <a:noFill/>
          </a:ln>
        </p:spPr>
        <p:txBody>
          <a:bodyPr anchorCtr="0" anchor="t" bIns="182850" lIns="182850" spcFirstLastPara="1" rIns="182850" wrap="square" tIns="182850">
            <a:noAutofit/>
          </a:bodyPr>
          <a:lstStyle>
            <a:lvl1pPr indent="-457200" lvl="0" marL="457200">
              <a:lnSpc>
                <a:spcPct val="115000"/>
              </a:lnSpc>
              <a:spcBef>
                <a:spcPts val="0"/>
              </a:spcBef>
              <a:spcAft>
                <a:spcPts val="0"/>
              </a:spcAft>
              <a:buClr>
                <a:schemeClr val="dk2"/>
              </a:buClr>
              <a:buSzPts val="3600"/>
              <a:buChar char="●"/>
              <a:defRPr sz="3600">
                <a:solidFill>
                  <a:schemeClr val="dk2"/>
                </a:solidFill>
              </a:defRPr>
            </a:lvl1pPr>
            <a:lvl2pPr indent="-406400" lvl="1" marL="914400">
              <a:lnSpc>
                <a:spcPct val="115000"/>
              </a:lnSpc>
              <a:spcBef>
                <a:spcPts val="3200"/>
              </a:spcBef>
              <a:spcAft>
                <a:spcPts val="0"/>
              </a:spcAft>
              <a:buClr>
                <a:schemeClr val="dk2"/>
              </a:buClr>
              <a:buSzPts val="2800"/>
              <a:buChar char="○"/>
              <a:defRPr sz="2800">
                <a:solidFill>
                  <a:schemeClr val="dk2"/>
                </a:solidFill>
              </a:defRPr>
            </a:lvl2pPr>
            <a:lvl3pPr indent="-406400" lvl="2" marL="1371600">
              <a:lnSpc>
                <a:spcPct val="115000"/>
              </a:lnSpc>
              <a:spcBef>
                <a:spcPts val="3200"/>
              </a:spcBef>
              <a:spcAft>
                <a:spcPts val="0"/>
              </a:spcAft>
              <a:buClr>
                <a:schemeClr val="dk2"/>
              </a:buClr>
              <a:buSzPts val="2800"/>
              <a:buChar char="■"/>
              <a:defRPr sz="2800">
                <a:solidFill>
                  <a:schemeClr val="dk2"/>
                </a:solidFill>
              </a:defRPr>
            </a:lvl3pPr>
            <a:lvl4pPr indent="-406400" lvl="3" marL="1828800">
              <a:lnSpc>
                <a:spcPct val="115000"/>
              </a:lnSpc>
              <a:spcBef>
                <a:spcPts val="3200"/>
              </a:spcBef>
              <a:spcAft>
                <a:spcPts val="0"/>
              </a:spcAft>
              <a:buClr>
                <a:schemeClr val="dk2"/>
              </a:buClr>
              <a:buSzPts val="2800"/>
              <a:buChar char="●"/>
              <a:defRPr sz="2800">
                <a:solidFill>
                  <a:schemeClr val="dk2"/>
                </a:solidFill>
              </a:defRPr>
            </a:lvl4pPr>
            <a:lvl5pPr indent="-406400" lvl="4" marL="2286000">
              <a:lnSpc>
                <a:spcPct val="115000"/>
              </a:lnSpc>
              <a:spcBef>
                <a:spcPts val="3200"/>
              </a:spcBef>
              <a:spcAft>
                <a:spcPts val="0"/>
              </a:spcAft>
              <a:buClr>
                <a:schemeClr val="dk2"/>
              </a:buClr>
              <a:buSzPts val="2800"/>
              <a:buChar char="○"/>
              <a:defRPr sz="2800">
                <a:solidFill>
                  <a:schemeClr val="dk2"/>
                </a:solidFill>
              </a:defRPr>
            </a:lvl5pPr>
            <a:lvl6pPr indent="-406400" lvl="5" marL="2743200">
              <a:lnSpc>
                <a:spcPct val="115000"/>
              </a:lnSpc>
              <a:spcBef>
                <a:spcPts val="3200"/>
              </a:spcBef>
              <a:spcAft>
                <a:spcPts val="0"/>
              </a:spcAft>
              <a:buClr>
                <a:schemeClr val="dk2"/>
              </a:buClr>
              <a:buSzPts val="2800"/>
              <a:buChar char="■"/>
              <a:defRPr sz="2800">
                <a:solidFill>
                  <a:schemeClr val="dk2"/>
                </a:solidFill>
              </a:defRPr>
            </a:lvl6pPr>
            <a:lvl7pPr indent="-406400" lvl="6" marL="3200400">
              <a:lnSpc>
                <a:spcPct val="115000"/>
              </a:lnSpc>
              <a:spcBef>
                <a:spcPts val="3200"/>
              </a:spcBef>
              <a:spcAft>
                <a:spcPts val="0"/>
              </a:spcAft>
              <a:buClr>
                <a:schemeClr val="dk2"/>
              </a:buClr>
              <a:buSzPts val="2800"/>
              <a:buChar char="●"/>
              <a:defRPr sz="2800">
                <a:solidFill>
                  <a:schemeClr val="dk2"/>
                </a:solidFill>
              </a:defRPr>
            </a:lvl7pPr>
            <a:lvl8pPr indent="-406400" lvl="7" marL="3657600">
              <a:lnSpc>
                <a:spcPct val="115000"/>
              </a:lnSpc>
              <a:spcBef>
                <a:spcPts val="3200"/>
              </a:spcBef>
              <a:spcAft>
                <a:spcPts val="0"/>
              </a:spcAft>
              <a:buClr>
                <a:schemeClr val="dk2"/>
              </a:buClr>
              <a:buSzPts val="2800"/>
              <a:buChar char="○"/>
              <a:defRPr sz="2800">
                <a:solidFill>
                  <a:schemeClr val="dk2"/>
                </a:solidFill>
              </a:defRPr>
            </a:lvl8pPr>
            <a:lvl9pPr indent="-406400" lvl="8" marL="4114800">
              <a:lnSpc>
                <a:spcPct val="115000"/>
              </a:lnSpc>
              <a:spcBef>
                <a:spcPts val="3200"/>
              </a:spcBef>
              <a:spcAft>
                <a:spcPts val="3200"/>
              </a:spcAft>
              <a:buClr>
                <a:schemeClr val="dk2"/>
              </a:buClr>
              <a:buSzPts val="2800"/>
              <a:buChar char="■"/>
              <a:defRPr sz="2800">
                <a:solidFill>
                  <a:schemeClr val="dk2"/>
                </a:solidFill>
              </a:defRPr>
            </a:lvl9pPr>
          </a:lstStyle>
          <a:p/>
        </p:txBody>
      </p:sp>
      <p:sp>
        <p:nvSpPr>
          <p:cNvPr id="8" name="Google Shape;8;p1"/>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lvl="0" algn="r">
              <a:buNone/>
              <a:defRPr sz="2000">
                <a:solidFill>
                  <a:schemeClr val="dk2"/>
                </a:solidFill>
              </a:defRPr>
            </a:lvl1pPr>
            <a:lvl2pPr lvl="1" algn="r">
              <a:buNone/>
              <a:defRPr sz="2000">
                <a:solidFill>
                  <a:schemeClr val="dk2"/>
                </a:solidFill>
              </a:defRPr>
            </a:lvl2pPr>
            <a:lvl3pPr lvl="2" algn="r">
              <a:buNone/>
              <a:defRPr sz="2000">
                <a:solidFill>
                  <a:schemeClr val="dk2"/>
                </a:solidFill>
              </a:defRPr>
            </a:lvl3pPr>
            <a:lvl4pPr lvl="3" algn="r">
              <a:buNone/>
              <a:defRPr sz="2000">
                <a:solidFill>
                  <a:schemeClr val="dk2"/>
                </a:solidFill>
              </a:defRPr>
            </a:lvl4pPr>
            <a:lvl5pPr lvl="4" algn="r">
              <a:buNone/>
              <a:defRPr sz="2000">
                <a:solidFill>
                  <a:schemeClr val="dk2"/>
                </a:solidFill>
              </a:defRPr>
            </a:lvl5pPr>
            <a:lvl6pPr lvl="5" algn="r">
              <a:buNone/>
              <a:defRPr sz="2000">
                <a:solidFill>
                  <a:schemeClr val="dk2"/>
                </a:solidFill>
              </a:defRPr>
            </a:lvl6pPr>
            <a:lvl7pPr lvl="6" algn="r">
              <a:buNone/>
              <a:defRPr sz="2000">
                <a:solidFill>
                  <a:schemeClr val="dk2"/>
                </a:solidFill>
              </a:defRPr>
            </a:lvl7pPr>
            <a:lvl8pPr lvl="7" algn="r">
              <a:buNone/>
              <a:defRPr sz="2000">
                <a:solidFill>
                  <a:schemeClr val="dk2"/>
                </a:solidFill>
              </a:defRPr>
            </a:lvl8pPr>
            <a:lvl9pPr lvl="8" algn="r">
              <a:buNone/>
              <a:defRPr sz="2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52593" y="4098577"/>
            <a:ext cx="16782900" cy="1353300"/>
          </a:xfrm>
          <a:prstGeom prst="rect">
            <a:avLst/>
          </a:prstGeom>
          <a:noFill/>
          <a:ln>
            <a:noFill/>
          </a:ln>
        </p:spPr>
        <p:txBody>
          <a:bodyPr anchorCtr="0" anchor="t" bIns="68550" lIns="68550" spcFirstLastPara="1" rIns="68550" wrap="square" tIns="68550">
            <a:noAutofit/>
          </a:bodyPr>
          <a:lstStyle>
            <a:lvl1pPr indent="0" lvl="0"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1pPr>
            <a:lvl2pPr indent="177800" lvl="1"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2pPr>
            <a:lvl3pPr indent="355600" lvl="2"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3pPr>
            <a:lvl4pPr indent="508000" lvl="3"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4pPr>
            <a:lvl5pPr indent="685800" lvl="4"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5pPr>
            <a:lvl6pPr indent="863600" lvl="5"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6pPr>
            <a:lvl7pPr indent="1041400" lvl="6"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7pPr>
            <a:lvl8pPr indent="1193800" lvl="7"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8pPr>
            <a:lvl9pPr indent="1371600" lvl="8"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9pPr>
          </a:lstStyle>
          <a:p/>
        </p:txBody>
      </p:sp>
      <p:sp>
        <p:nvSpPr>
          <p:cNvPr id="52" name="Google Shape;52;p13"/>
          <p:cNvSpPr txBox="1"/>
          <p:nvPr>
            <p:ph idx="1" type="body"/>
          </p:nvPr>
        </p:nvSpPr>
        <p:spPr>
          <a:xfrm>
            <a:off x="3625453" y="5304234"/>
            <a:ext cx="11037000" cy="1192200"/>
          </a:xfrm>
          <a:prstGeom prst="rect">
            <a:avLst/>
          </a:prstGeom>
          <a:noFill/>
          <a:ln>
            <a:noFill/>
          </a:ln>
        </p:spPr>
        <p:txBody>
          <a:bodyPr anchorCtr="0" anchor="t" bIns="68550" lIns="68550" spcFirstLastPara="1" rIns="68550" wrap="square" tIns="68550">
            <a:noAutofit/>
          </a:bodyPr>
          <a:lstStyle>
            <a:lvl1pPr indent="-228600" lvl="0" marL="4572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5pPr>
            <a:lvl6pPr indent="-228600" lvl="5" marL="27432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6pPr>
            <a:lvl7pPr indent="-228600" lvl="6" marL="32004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7pPr>
            <a:lvl8pPr indent="-228600" lvl="7" marL="36576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8pPr>
            <a:lvl9pPr indent="-228600" lvl="8" marL="41148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9pPr>
          </a:lstStyle>
          <a:p/>
        </p:txBody>
      </p:sp>
      <p:sp>
        <p:nvSpPr>
          <p:cNvPr id="53" name="Google Shape;53;p13"/>
          <p:cNvSpPr txBox="1"/>
          <p:nvPr>
            <p:ph idx="12" type="sldNum"/>
          </p:nvPr>
        </p:nvSpPr>
        <p:spPr>
          <a:xfrm>
            <a:off x="8951861" y="9764613"/>
            <a:ext cx="370800" cy="383400"/>
          </a:xfrm>
          <a:prstGeom prst="rect">
            <a:avLst/>
          </a:prstGeom>
          <a:noFill/>
          <a:ln>
            <a:noFill/>
          </a:ln>
        </p:spPr>
        <p:txBody>
          <a:bodyPr anchorCtr="0" anchor="t" bIns="53550" lIns="53550" spcFirstLastPara="1" rIns="53550" wrap="square" tIns="53550">
            <a:noAutofit/>
          </a:bodyPr>
          <a:lstStyle>
            <a:lvl1pPr indent="0" lvl="0"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GB"/>
              <a:t>‹#›</a:t>
            </a:fld>
            <a:endParaRPr sz="10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74" name="Shape 74"/>
        <p:cNvGrpSpPr/>
        <p:nvPr/>
      </p:nvGrpSpPr>
      <p:grpSpPr>
        <a:xfrm>
          <a:off x="0" y="0"/>
          <a:ext cx="0" cy="0"/>
          <a:chOff x="0" y="0"/>
          <a:chExt cx="0" cy="0"/>
        </a:xfrm>
      </p:grpSpPr>
      <p:sp>
        <p:nvSpPr>
          <p:cNvPr id="75" name="Google Shape;75;p18"/>
          <p:cNvSpPr txBox="1"/>
          <p:nvPr>
            <p:ph type="title"/>
          </p:nvPr>
        </p:nvSpPr>
        <p:spPr>
          <a:xfrm>
            <a:off x="752593" y="4098577"/>
            <a:ext cx="16782600" cy="1353000"/>
          </a:xfrm>
          <a:prstGeom prst="rect">
            <a:avLst/>
          </a:prstGeom>
          <a:noFill/>
          <a:ln>
            <a:noFill/>
          </a:ln>
        </p:spPr>
        <p:txBody>
          <a:bodyPr anchorCtr="0" anchor="t" bIns="68550" lIns="68550" spcFirstLastPara="1" rIns="68550" wrap="square" tIns="68550">
            <a:noAutofit/>
          </a:bodyPr>
          <a:lstStyle>
            <a:lvl1pPr indent="0" lvl="0"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1pPr>
            <a:lvl2pPr indent="177800" lvl="1"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2pPr>
            <a:lvl3pPr indent="355600" lvl="2"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3pPr>
            <a:lvl4pPr indent="508000" lvl="3"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4pPr>
            <a:lvl5pPr indent="685800" lvl="4"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5pPr>
            <a:lvl6pPr indent="863600" lvl="5"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6pPr>
            <a:lvl7pPr indent="1041400" lvl="6"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7pPr>
            <a:lvl8pPr indent="1193800" lvl="7"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8pPr>
            <a:lvl9pPr indent="1371600" lvl="8"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9pPr>
          </a:lstStyle>
          <a:p/>
        </p:txBody>
      </p:sp>
      <p:sp>
        <p:nvSpPr>
          <p:cNvPr id="76" name="Google Shape;76;p18"/>
          <p:cNvSpPr txBox="1"/>
          <p:nvPr>
            <p:ph idx="1" type="body"/>
          </p:nvPr>
        </p:nvSpPr>
        <p:spPr>
          <a:xfrm>
            <a:off x="3625453" y="5304234"/>
            <a:ext cx="11037000" cy="1192200"/>
          </a:xfrm>
          <a:prstGeom prst="rect">
            <a:avLst/>
          </a:prstGeom>
          <a:noFill/>
          <a:ln>
            <a:noFill/>
          </a:ln>
        </p:spPr>
        <p:txBody>
          <a:bodyPr anchorCtr="0" anchor="t" bIns="68550" lIns="68550" spcFirstLastPara="1" rIns="68550" wrap="square" tIns="68550">
            <a:noAutofit/>
          </a:bodyPr>
          <a:lstStyle>
            <a:lvl1pPr indent="-228600" lvl="0" marL="4572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5pPr>
            <a:lvl6pPr indent="-228600" lvl="5" marL="27432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6pPr>
            <a:lvl7pPr indent="-228600" lvl="6" marL="32004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7pPr>
            <a:lvl8pPr indent="-228600" lvl="7" marL="36576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8pPr>
            <a:lvl9pPr indent="-228600" lvl="8" marL="41148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9pPr>
          </a:lstStyle>
          <a:p/>
        </p:txBody>
      </p:sp>
      <p:sp>
        <p:nvSpPr>
          <p:cNvPr id="77" name="Google Shape;77;p18"/>
          <p:cNvSpPr txBox="1"/>
          <p:nvPr>
            <p:ph idx="12" type="sldNum"/>
          </p:nvPr>
        </p:nvSpPr>
        <p:spPr>
          <a:xfrm>
            <a:off x="8951861" y="9764613"/>
            <a:ext cx="370800" cy="383400"/>
          </a:xfrm>
          <a:prstGeom prst="rect">
            <a:avLst/>
          </a:prstGeom>
          <a:noFill/>
          <a:ln>
            <a:noFill/>
          </a:ln>
        </p:spPr>
        <p:txBody>
          <a:bodyPr anchorCtr="0" anchor="t" bIns="53550" lIns="53550" spcFirstLastPara="1" rIns="53550" wrap="square" tIns="53550">
            <a:noAutofit/>
          </a:bodyPr>
          <a:lstStyle>
            <a:lvl1pPr indent="0" lvl="0"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GB"/>
              <a:t>‹#›</a:t>
            </a:fld>
            <a:endParaRPr sz="10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hyperlink" Target="http://www.unrealcourse.com" TargetMode="External"/><Relationship Id="rId4" Type="http://schemas.openxmlformats.org/officeDocument/2006/relationships/hyperlink" Target="https://docs.google.com/presentation/d/1pu1wPXdnj0vEI7fz4goEooIMybHquP3TTcgGK78Wmx0/edit?usp=sharing" TargetMode="External"/><Relationship Id="rId5" Type="http://schemas.openxmlformats.org/officeDocument/2006/relationships/hyperlink" Target="https://docs.google.com/presentation/d/1nFtErNMAqQkBGYNh3KVITB-mqLCRV2dpDPiCwNs8jFg/edit?usp=shar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4.xml"/><Relationship Id="rId3" Type="http://schemas.openxmlformats.org/officeDocument/2006/relationships/hyperlink" Target="https://docs.unrealengine.com/latest/INT/API/Runtime/Engine/GameFramework/APlayerController/DeprojectScreenPositionToWorld/index.html" TargetMode="Externa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comments" Target="../comments/commen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2.xml"/><Relationship Id="rId3" Type="http://schemas.openxmlformats.org/officeDocument/2006/relationships/hyperlink" Target="https://en.wikipedia.org/wiki/Trajectory_of_a_projectile"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hyperlink" Target="https://daringfireball.net/projects/markdown/basics" TargetMode="Externa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4.xml"/><Relationship Id="rId3" Type="http://schemas.openxmlformats.org/officeDocument/2006/relationships/hyperlink" Target="https://answers.unrealengine.com/spaces/11/bugs-and-crashes.html" TargetMode="Externa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7.xml"/><Relationship Id="rId3" Type="http://schemas.openxmlformats.org/officeDocument/2006/relationships/hyperlink" Target="http://community.gamedev.tv" TargetMode="External"/><Relationship Id="rId4" Type="http://schemas.openxmlformats.org/officeDocument/2006/relationships/hyperlink" Target="https://docs.unrealengine.com/latest/INT/Programming/UnrealArchitecture/TSubclassOf" TargetMode="Externa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1.xml"/><Relationship Id="rId3" Type="http://schemas.openxmlformats.org/officeDocument/2006/relationships/hyperlink" Target="http://community.gamedev.tv" TargetMode="External"/><Relationship Id="rId4" Type="http://schemas.openxmlformats.org/officeDocument/2006/relationships/hyperlink" Target="https://github.com/UnrealCourse/04_BattleTank/commits/master" TargetMode="Externa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1.xml"/><Relationship Id="rId3" Type="http://schemas.openxmlformats.org/officeDocument/2006/relationships/hyperlink" Target="http://community.gamedev.tv" TargetMode="External"/><Relationship Id="rId4" Type="http://schemas.openxmlformats.org/officeDocument/2006/relationships/hyperlink" Target="https://www.wolframalpha.com/input/?i=0-60mph+in+10+seconds" TargetMode="Externa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7.xml"/><Relationship Id="rId3" Type="http://schemas.openxmlformats.org/officeDocument/2006/relationships/image" Target="../media/image3.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8.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0.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1.xml"/><Relationship Id="rId3" Type="http://schemas.openxmlformats.org/officeDocument/2006/relationships/hyperlink" Target="http://community.gamedev.tv" TargetMode="External"/><Relationship Id="rId4" Type="http://schemas.openxmlformats.org/officeDocument/2006/relationships/hyperlink" Target="https://wiki.unrealengine.com/Blueprints,_Creating_Variables_in_C%2B%2B_For_Use_In_BP#BlueprintReadOnly" TargetMode="External"/><Relationship Id="rId5" Type="http://schemas.openxmlformats.org/officeDocument/2006/relationships/hyperlink" Target="https://docs.unrealengine.com/latest/INT/Programming/UnrealArchitecture/Reference/Properties/Specifiers/BlueprintCallable/" TargetMode="Externa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8.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0.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2.xml"/><Relationship Id="rId3" Type="http://schemas.openxmlformats.org/officeDocument/2006/relationships/hyperlink" Target="https://community.gamedev.tv/c/unreal/s04-battletank" TargetMode="External"/><Relationship Id="rId4" Type="http://schemas.openxmlformats.org/officeDocument/2006/relationships/hyperlink" Target="http://docs.unrealengine.com/latest/INT/Engine/Actors/Volumes/index.html?utm_source=editor&amp;utm_medium=docs&amp;utm_campaign=doc_anchors#Volume%20Types" TargetMode="External"/><Relationship Id="rId5" Type="http://schemas.openxmlformats.org/officeDocument/2006/relationships/hyperlink" Target="https://en.wikipedia.org/wiki/A*_search_algorithm" TargetMode="Externa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5.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8.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9.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0.xml"/><Relationship Id="rId3" Type="http://schemas.openxmlformats.org/officeDocument/2006/relationships/image" Target="../media/image7.png"/><Relationship Id="rId4" Type="http://schemas.openxmlformats.org/officeDocument/2006/relationships/image" Target="../media/image6.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1.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2.xml"/><Relationship Id="rId3" Type="http://schemas.openxmlformats.org/officeDocument/2006/relationships/hyperlink" Target="https://community.gamedev.tv/c/unreal/s04-battletank" TargetMode="External"/><Relationship Id="rId4" Type="http://schemas.openxmlformats.org/officeDocument/2006/relationships/hyperlink" Target="https://en.wikipedia.org/wiki/Dot_product#/media/File:Dot_Product.svg" TargetMode="Externa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5.xml"/><Relationship Id="rId3" Type="http://schemas.openxmlformats.org/officeDocument/2006/relationships/image" Target="../media/image8.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6.xml"/><Relationship Id="rId3" Type="http://schemas.openxmlformats.org/officeDocument/2006/relationships/image" Target="../media/image10.gif"/><Relationship Id="rId4" Type="http://schemas.openxmlformats.org/officeDocument/2006/relationships/image" Target="../media/image9.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7.xml"/><Relationship Id="rId3" Type="http://schemas.openxmlformats.org/officeDocument/2006/relationships/image" Target="../media/image7.png"/><Relationship Id="rId4" Type="http://schemas.openxmlformats.org/officeDocument/2006/relationships/image" Target="../media/image10.gif"/></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8.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9.xml"/><Relationship Id="rId3" Type="http://schemas.openxmlformats.org/officeDocument/2006/relationships/hyperlink" Target="https://community.gamedev.tv/c/unreal/s04-battletank" TargetMode="External"/><Relationship Id="rId4" Type="http://schemas.openxmlformats.org/officeDocument/2006/relationships/hyperlink" Target="https://en.wikipedia.org/wiki/Cross_product#/media/File:Cross_product.gif"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0.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5.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8.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0.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1.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3.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5.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8.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0.xml"/><Relationship Id="rId3" Type="http://schemas.openxmlformats.org/officeDocument/2006/relationships/image" Target="../media/image12.png"/><Relationship Id="rId4" Type="http://schemas.openxmlformats.org/officeDocument/2006/relationships/image" Target="../media/image11.png"/></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1.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3.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4.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5.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6.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8.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0.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1.xml"/><Relationship Id="rId3" Type="http://schemas.openxmlformats.org/officeDocument/2006/relationships/comments" Target="../comments/commen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3.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4.xml"/><Relationship Id="rId3" Type="http://schemas.openxmlformats.org/officeDocument/2006/relationships/image" Target="../media/image13.png"/></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5.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6.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8.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0.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1.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3.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4.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5.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6.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8.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0.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1.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3.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4.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5.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6.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8.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hyperlink" Target="https://www.unrealengine.com/blog/unreal-engine-4-11-released" TargetMode="Externa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0.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1.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3.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4.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5.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6.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8.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0.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1.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3.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4.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5.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6.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8.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0.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1.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3.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4.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5.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6.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8.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0.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1.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3.xml"/><Relationship Id="rId3" Type="http://schemas.openxmlformats.org/officeDocument/2006/relationships/image" Target="../media/image14.png"/></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4.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5.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6.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8.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0.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1.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3.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4.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5.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6.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8.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0.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1.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3.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4.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5.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6.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7.xml"/><Relationship Id="rId3" Type="http://schemas.openxmlformats.org/officeDocument/2006/relationships/hyperlink" Target="https://docs.unrealengine.com/latest/INT/Programming/Development/CodingStandard/" TargetMode="Externa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8.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0.xml"/><Relationship Id="rId3" Type="http://schemas.openxmlformats.org/officeDocument/2006/relationships/hyperlink" Target="https://docs.unrealengine.com/latest/INT/Programming/Development/CodingStandard/" TargetMode="Externa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1.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3.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4.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65.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66.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8.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70.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71.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7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73.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74.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75.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76.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7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78.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7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80.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81.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8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83.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84.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85.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86.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8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88.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8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90.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91.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9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93.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94.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95.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96.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9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98.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9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00.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01.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02.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03.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04.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05.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0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image" Target="../media/image3.png"/><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 Id="rId3" Type="http://schemas.openxmlformats.org/officeDocument/2006/relationships/hyperlink" Target="https://en.wikipedia.org/wiki/Horizontal_coordinate_system"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3.xml"/><Relationship Id="rId3" Type="http://schemas.openxmlformats.org/officeDocument/2006/relationships/hyperlink" Target="https://docs.unrealengine.com/latest/INT/API/Runtime/Engine/GameFramework/APlayerController/index.html"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3"/>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Section 4 Slides - Battle Tank</a:t>
            </a:r>
            <a:endParaRPr/>
          </a:p>
        </p:txBody>
      </p:sp>
      <p:sp>
        <p:nvSpPr>
          <p:cNvPr id="103" name="Google Shape;103;p23"/>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0" lvl="0" marL="0" rtl="0" algn="l">
              <a:lnSpc>
                <a:spcPct val="100000"/>
              </a:lnSpc>
              <a:spcBef>
                <a:spcPts val="0"/>
              </a:spcBef>
              <a:spcAft>
                <a:spcPts val="0"/>
              </a:spcAft>
              <a:buNone/>
            </a:pPr>
            <a:r>
              <a:t/>
            </a:r>
            <a:endParaRPr sz="3600">
              <a:solidFill>
                <a:srgbClr val="FFFFFF"/>
              </a:solidFill>
            </a:endParaRPr>
          </a:p>
          <a:p>
            <a:pPr indent="0" lvl="0" marL="0" rtl="0" algn="l">
              <a:lnSpc>
                <a:spcPct val="100000"/>
              </a:lnSpc>
              <a:spcBef>
                <a:spcPts val="0"/>
              </a:spcBef>
              <a:spcAft>
                <a:spcPts val="0"/>
              </a:spcAft>
              <a:buNone/>
            </a:pPr>
            <a:r>
              <a:t/>
            </a:r>
            <a:endParaRPr sz="3600"/>
          </a:p>
          <a:p>
            <a:pPr indent="0" lvl="0" marL="0" rtl="0" algn="l">
              <a:lnSpc>
                <a:spcPct val="100000"/>
              </a:lnSpc>
              <a:spcBef>
                <a:spcPts val="0"/>
              </a:spcBef>
              <a:spcAft>
                <a:spcPts val="0"/>
              </a:spcAft>
              <a:buNone/>
            </a:pPr>
            <a:r>
              <a:rPr lang="en-GB" sz="3600"/>
              <a:t>These are the slides that accompany</a:t>
            </a:r>
            <a:r>
              <a:rPr lang="en-GB" sz="3600">
                <a:solidFill>
                  <a:srgbClr val="FFFFFF"/>
                </a:solidFill>
              </a:rPr>
              <a:t> the </a:t>
            </a:r>
            <a:r>
              <a:rPr lang="en-GB" sz="3600" u="sng">
                <a:solidFill>
                  <a:srgbClr val="FFFFFF"/>
                </a:solidFill>
                <a:hlinkClick r:id="rId3"/>
              </a:rPr>
              <a:t>Complete Unreal Developer Course</a:t>
            </a:r>
            <a:r>
              <a:rPr lang="en-GB" sz="3600">
                <a:solidFill>
                  <a:srgbClr val="FFFFFF"/>
                </a:solidFill>
              </a:rPr>
              <a:t>.</a:t>
            </a:r>
            <a:endParaRPr sz="3600"/>
          </a:p>
          <a:p>
            <a:pPr indent="0" lvl="0" marL="0" rtl="0" algn="l">
              <a:lnSpc>
                <a:spcPct val="100000"/>
              </a:lnSpc>
              <a:spcBef>
                <a:spcPts val="0"/>
              </a:spcBef>
              <a:spcAft>
                <a:spcPts val="0"/>
              </a:spcAft>
              <a:buNone/>
            </a:pPr>
            <a:r>
              <a:t/>
            </a:r>
            <a:endParaRPr sz="3600"/>
          </a:p>
          <a:p>
            <a:pPr indent="0" lvl="0" marL="0" rtl="0" algn="l">
              <a:lnSpc>
                <a:spcPct val="100000"/>
              </a:lnSpc>
              <a:spcBef>
                <a:spcPts val="0"/>
              </a:spcBef>
              <a:spcAft>
                <a:spcPts val="0"/>
              </a:spcAft>
              <a:buNone/>
            </a:pPr>
            <a:r>
              <a:rPr lang="en-GB" sz="3600"/>
              <a:t>See me develop the slides as I write the course…</a:t>
            </a:r>
            <a:endParaRPr sz="3600"/>
          </a:p>
          <a:p>
            <a:pPr indent="0" lvl="0" marL="0" rtl="0" algn="l">
              <a:lnSpc>
                <a:spcPct val="100000"/>
              </a:lnSpc>
              <a:spcBef>
                <a:spcPts val="0"/>
              </a:spcBef>
              <a:spcAft>
                <a:spcPts val="0"/>
              </a:spcAft>
              <a:buNone/>
            </a:pPr>
            <a:r>
              <a:t/>
            </a:r>
            <a:endParaRPr sz="3600"/>
          </a:p>
          <a:p>
            <a:pPr indent="-685800" lvl="0" marL="914400" rtl="0" algn="l">
              <a:lnSpc>
                <a:spcPct val="100000"/>
              </a:lnSpc>
              <a:spcBef>
                <a:spcPts val="0"/>
              </a:spcBef>
              <a:spcAft>
                <a:spcPts val="0"/>
              </a:spcAft>
              <a:buSzPts val="3600"/>
              <a:buChar char="●"/>
            </a:pPr>
            <a:r>
              <a:rPr lang="en-GB" sz="3600"/>
              <a:t>Right click or Insert &gt; Comment to comment, especially if you see a typo</a:t>
            </a:r>
            <a:endParaRPr sz="3600"/>
          </a:p>
          <a:p>
            <a:pPr indent="-685800" lvl="0" marL="914400" rtl="0" algn="l">
              <a:lnSpc>
                <a:spcPct val="100000"/>
              </a:lnSpc>
              <a:spcBef>
                <a:spcPts val="0"/>
              </a:spcBef>
              <a:spcAft>
                <a:spcPts val="0"/>
              </a:spcAft>
              <a:buSzPts val="3600"/>
              <a:buChar char="●"/>
            </a:pPr>
            <a:r>
              <a:rPr lang="en-GB" sz="3600"/>
              <a:t>The slides will update immediately as I change things.</a:t>
            </a:r>
            <a:endParaRPr sz="3600"/>
          </a:p>
          <a:p>
            <a:pPr indent="0" lvl="0" marL="0" rtl="0" algn="l">
              <a:lnSpc>
                <a:spcPct val="100000"/>
              </a:lnSpc>
              <a:spcBef>
                <a:spcPts val="0"/>
              </a:spcBef>
              <a:spcAft>
                <a:spcPts val="0"/>
              </a:spcAft>
              <a:buNone/>
            </a:pPr>
            <a:r>
              <a:t/>
            </a:r>
            <a:endParaRPr sz="3600"/>
          </a:p>
          <a:p>
            <a:pPr indent="0" lvl="0" marL="0" rtl="0" algn="l">
              <a:lnSpc>
                <a:spcPct val="100000"/>
              </a:lnSpc>
              <a:spcBef>
                <a:spcPts val="0"/>
              </a:spcBef>
              <a:spcAft>
                <a:spcPts val="0"/>
              </a:spcAft>
              <a:buNone/>
            </a:pPr>
            <a:r>
              <a:rPr lang="en-GB" sz="3600"/>
              <a:t>Enjoy your stay!</a:t>
            </a:r>
            <a:endParaRPr sz="3600"/>
          </a:p>
          <a:p>
            <a:pPr indent="0" lvl="0" marL="0" rtl="0" algn="l">
              <a:lnSpc>
                <a:spcPct val="100000"/>
              </a:lnSpc>
              <a:spcBef>
                <a:spcPts val="0"/>
              </a:spcBef>
              <a:spcAft>
                <a:spcPts val="0"/>
              </a:spcAft>
              <a:buNone/>
            </a:pPr>
            <a:r>
              <a:t/>
            </a:r>
            <a:endParaRPr sz="3600"/>
          </a:p>
          <a:p>
            <a:pPr indent="0" lvl="0" marL="0" rtl="0" algn="l">
              <a:lnSpc>
                <a:spcPct val="100000"/>
              </a:lnSpc>
              <a:spcBef>
                <a:spcPts val="0"/>
              </a:spcBef>
              <a:spcAft>
                <a:spcPts val="0"/>
              </a:spcAft>
              <a:buNone/>
            </a:pPr>
            <a:r>
              <a:rPr lang="en-GB" sz="3600"/>
              <a:t>Ben Tristem</a:t>
            </a:r>
            <a:endParaRPr sz="3600"/>
          </a:p>
        </p:txBody>
      </p:sp>
      <p:graphicFrame>
        <p:nvGraphicFramePr>
          <p:cNvPr id="104" name="Google Shape;104;p23"/>
          <p:cNvGraphicFramePr/>
          <p:nvPr/>
        </p:nvGraphicFramePr>
        <p:xfrm>
          <a:off x="895200" y="2092900"/>
          <a:ext cx="3000000" cy="3000000"/>
        </p:xfrm>
        <a:graphic>
          <a:graphicData uri="http://schemas.openxmlformats.org/drawingml/2006/table">
            <a:tbl>
              <a:tblPr>
                <a:noFill/>
                <a:tableStyleId>{83EF7AB0-046D-48B4-9C66-017B42E53A91}</a:tableStyleId>
              </a:tblPr>
              <a:tblGrid>
                <a:gridCol w="8179150"/>
                <a:gridCol w="8179150"/>
              </a:tblGrid>
              <a:tr h="762000">
                <a:tc>
                  <a:txBody>
                    <a:bodyPr/>
                    <a:lstStyle/>
                    <a:p>
                      <a:pPr indent="0" lvl="0" marL="0" rtl="0" algn="l">
                        <a:spcBef>
                          <a:spcPts val="0"/>
                        </a:spcBef>
                        <a:spcAft>
                          <a:spcPts val="0"/>
                        </a:spcAft>
                        <a:buNone/>
                      </a:pPr>
                      <a:r>
                        <a:rPr lang="en-GB" sz="3600" u="sng">
                          <a:solidFill>
                            <a:srgbClr val="FFFFFF"/>
                          </a:solidFill>
                          <a:latin typeface="Helvetica Neue"/>
                          <a:ea typeface="Helvetica Neue"/>
                          <a:cs typeface="Helvetica Neue"/>
                          <a:sym typeface="Helvetica Neue"/>
                          <a:hlinkClick r:id="rId4"/>
                        </a:rPr>
                        <a:t>&lt;&lt; Back To Section 3</a:t>
                      </a:r>
                      <a:endParaRPr sz="2800">
                        <a:solidFill>
                          <a:srgbClr val="FFFFFF"/>
                        </a:solidFill>
                      </a:endParaRPr>
                    </a:p>
                  </a:txBody>
                  <a:tcPr marT="182850" marB="182850" marR="182850" marL="1828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r">
                        <a:spcBef>
                          <a:spcPts val="0"/>
                        </a:spcBef>
                        <a:spcAft>
                          <a:spcPts val="0"/>
                        </a:spcAft>
                        <a:buNone/>
                      </a:pPr>
                      <a:r>
                        <a:rPr lang="en-GB" sz="3600" u="sng">
                          <a:solidFill>
                            <a:srgbClr val="FFFFFF"/>
                          </a:solidFill>
                          <a:latin typeface="Helvetica Neue"/>
                          <a:ea typeface="Helvetica Neue"/>
                          <a:cs typeface="Helvetica Neue"/>
                          <a:sym typeface="Helvetica Neue"/>
                          <a:hlinkClick r:id="rId5"/>
                        </a:rPr>
                        <a:t>To Section 5 &gt;&gt;</a:t>
                      </a:r>
                      <a:endParaRPr sz="3600">
                        <a:solidFill>
                          <a:srgbClr val="FFFFFF"/>
                        </a:solidFill>
                        <a:latin typeface="Helvetica Neue"/>
                        <a:ea typeface="Helvetica Neue"/>
                        <a:cs typeface="Helvetica Neue"/>
                        <a:sym typeface="Helvetica Neue"/>
                      </a:endParaRPr>
                    </a:p>
                  </a:txBody>
                  <a:tcPr marT="182850" marB="182850" marR="182850" marL="1828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32"/>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Rules</a:t>
            </a:r>
            <a:endParaRPr/>
          </a:p>
        </p:txBody>
      </p:sp>
      <p:sp>
        <p:nvSpPr>
          <p:cNvPr id="155" name="Google Shape;155;p32"/>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You can move anywhere in the terrain, which is surrounded by mountains</a:t>
            </a:r>
            <a:endParaRPr/>
          </a:p>
          <a:p>
            <a:pPr indent="-800100" lvl="0" marL="914400" rtl="0" algn="l">
              <a:spcBef>
                <a:spcPts val="0"/>
              </a:spcBef>
              <a:spcAft>
                <a:spcPts val="0"/>
              </a:spcAft>
              <a:buSzPts val="5400"/>
              <a:buChar char="●"/>
            </a:pPr>
            <a:r>
              <a:rPr lang="en-GB"/>
              <a:t>Both players start with finite health and ammo</a:t>
            </a:r>
            <a:endParaRPr/>
          </a:p>
          <a:p>
            <a:pPr indent="-800100" lvl="0" marL="914400" rtl="0" algn="l">
              <a:spcBef>
                <a:spcPts val="0"/>
              </a:spcBef>
              <a:spcAft>
                <a:spcPts val="0"/>
              </a:spcAft>
              <a:buSzPts val="5400"/>
              <a:buChar char="●"/>
            </a:pPr>
            <a:r>
              <a:rPr lang="en-GB"/>
              <a:t>​Each direct hit takes away health</a:t>
            </a:r>
            <a:endParaRPr/>
          </a:p>
          <a:p>
            <a:pPr indent="-800100" lvl="0" marL="914400" rtl="0" algn="l">
              <a:spcBef>
                <a:spcPts val="0"/>
              </a:spcBef>
              <a:spcAft>
                <a:spcPts val="0"/>
              </a:spcAft>
              <a:buSzPts val="5400"/>
              <a:buChar char="●"/>
            </a:pPr>
            <a:r>
              <a:rPr lang="en-GB"/>
              <a:t>The last player standing wins.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1000"/>
                                        <p:tgtEl>
                                          <p:spTgt spid="1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Effect filter="fade" transition="in">
                                      <p:cBhvr>
                                        <p:cTn dur="1000"/>
                                        <p:tgtEl>
                                          <p:spTgt spid="1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Effect filter="fade" transition="in">
                                      <p:cBhvr>
                                        <p:cTn dur="1000"/>
                                        <p:tgtEl>
                                          <p:spTgt spid="1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Effect filter="fade" transition="in">
                                      <p:cBhvr>
                                        <p:cTn dur="1000"/>
                                        <p:tgtEl>
                                          <p:spTgt spid="15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5" name="Shape 745"/>
        <p:cNvGrpSpPr/>
        <p:nvPr/>
      </p:nvGrpSpPr>
      <p:grpSpPr>
        <a:xfrm>
          <a:off x="0" y="0"/>
          <a:ext cx="0" cy="0"/>
          <a:chOff x="0" y="0"/>
          <a:chExt cx="0" cy="0"/>
        </a:xfrm>
      </p:grpSpPr>
      <p:sp>
        <p:nvSpPr>
          <p:cNvPr id="746" name="Google Shape;746;p122"/>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Finding the Player Controller</a:t>
            </a:r>
            <a:endParaRPr/>
          </a:p>
        </p:txBody>
      </p:sp>
      <p:sp>
        <p:nvSpPr>
          <p:cNvPr id="747" name="Google Shape;747;p122"/>
          <p:cNvSpPr/>
          <p:nvPr/>
        </p:nvSpPr>
        <p:spPr>
          <a:xfrm>
            <a:off x="7385800" y="5964600"/>
            <a:ext cx="1941600" cy="105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t/>
            </a:r>
            <a:endParaRPr sz="2800"/>
          </a:p>
        </p:txBody>
      </p:sp>
      <p:sp>
        <p:nvSpPr>
          <p:cNvPr id="748" name="Google Shape;748;p122"/>
          <p:cNvSpPr/>
          <p:nvPr/>
        </p:nvSpPr>
        <p:spPr>
          <a:xfrm>
            <a:off x="3346050" y="3741000"/>
            <a:ext cx="1941600" cy="105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World /</a:t>
            </a:r>
            <a:endParaRPr sz="2800"/>
          </a:p>
          <a:p>
            <a:pPr indent="0" lvl="0" marL="0" rtl="0" algn="ctr">
              <a:spcBef>
                <a:spcPts val="0"/>
              </a:spcBef>
              <a:spcAft>
                <a:spcPts val="0"/>
              </a:spcAft>
              <a:buNone/>
            </a:pPr>
            <a:r>
              <a:rPr lang="en-GB" sz="2800"/>
              <a:t>Level</a:t>
            </a:r>
            <a:endParaRPr sz="2800"/>
          </a:p>
        </p:txBody>
      </p:sp>
      <p:cxnSp>
        <p:nvCxnSpPr>
          <p:cNvPr id="749" name="Google Shape;749;p122"/>
          <p:cNvCxnSpPr>
            <a:stCxn id="748" idx="3"/>
            <a:endCxn id="750" idx="1"/>
          </p:cNvCxnSpPr>
          <p:nvPr/>
        </p:nvCxnSpPr>
        <p:spPr>
          <a:xfrm>
            <a:off x="5287650" y="4270500"/>
            <a:ext cx="2250600" cy="2376000"/>
          </a:xfrm>
          <a:prstGeom prst="straightConnector1">
            <a:avLst/>
          </a:prstGeom>
          <a:noFill/>
          <a:ln cap="flat" cmpd="sng" w="38100">
            <a:solidFill>
              <a:srgbClr val="FFFFFF"/>
            </a:solidFill>
            <a:prstDash val="solid"/>
            <a:round/>
            <a:headEnd len="med" w="med" type="none"/>
            <a:tailEnd len="med" w="med" type="none"/>
          </a:ln>
        </p:spPr>
      </p:cxnSp>
      <p:sp>
        <p:nvSpPr>
          <p:cNvPr id="751" name="Google Shape;751;p122"/>
          <p:cNvSpPr/>
          <p:nvPr/>
        </p:nvSpPr>
        <p:spPr>
          <a:xfrm>
            <a:off x="3346050" y="5905800"/>
            <a:ext cx="1941600" cy="105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t/>
            </a:r>
            <a:endParaRPr sz="2800"/>
          </a:p>
        </p:txBody>
      </p:sp>
      <p:cxnSp>
        <p:nvCxnSpPr>
          <p:cNvPr id="752" name="Google Shape;752;p122"/>
          <p:cNvCxnSpPr>
            <a:stCxn id="748" idx="2"/>
            <a:endCxn id="751" idx="0"/>
          </p:cNvCxnSpPr>
          <p:nvPr/>
        </p:nvCxnSpPr>
        <p:spPr>
          <a:xfrm>
            <a:off x="4316850" y="4800000"/>
            <a:ext cx="0" cy="1105800"/>
          </a:xfrm>
          <a:prstGeom prst="straightConnector1">
            <a:avLst/>
          </a:prstGeom>
          <a:noFill/>
          <a:ln cap="flat" cmpd="sng" w="38100">
            <a:solidFill>
              <a:srgbClr val="FFFFFF"/>
            </a:solidFill>
            <a:prstDash val="solid"/>
            <a:round/>
            <a:headEnd len="med" w="med" type="none"/>
            <a:tailEnd len="med" w="med" type="none"/>
          </a:ln>
        </p:spPr>
      </p:cxnSp>
      <p:sp>
        <p:nvSpPr>
          <p:cNvPr id="753" name="Google Shape;753;p122"/>
          <p:cNvSpPr/>
          <p:nvPr/>
        </p:nvSpPr>
        <p:spPr>
          <a:xfrm>
            <a:off x="7385800" y="3758700"/>
            <a:ext cx="1941600" cy="105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Game Mode</a:t>
            </a:r>
            <a:endParaRPr sz="2800"/>
          </a:p>
        </p:txBody>
      </p:sp>
      <p:sp>
        <p:nvSpPr>
          <p:cNvPr id="750" name="Google Shape;750;p122"/>
          <p:cNvSpPr/>
          <p:nvPr/>
        </p:nvSpPr>
        <p:spPr>
          <a:xfrm>
            <a:off x="7538200" y="6117000"/>
            <a:ext cx="1941600" cy="105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PC Instance</a:t>
            </a:r>
            <a:endParaRPr sz="2800"/>
          </a:p>
        </p:txBody>
      </p:sp>
      <p:sp>
        <p:nvSpPr>
          <p:cNvPr id="754" name="Google Shape;754;p122"/>
          <p:cNvSpPr/>
          <p:nvPr/>
        </p:nvSpPr>
        <p:spPr>
          <a:xfrm>
            <a:off x="3498450" y="6058200"/>
            <a:ext cx="1941600" cy="105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Actor</a:t>
            </a:r>
            <a:endParaRPr sz="2800"/>
          </a:p>
        </p:txBody>
      </p:sp>
      <p:cxnSp>
        <p:nvCxnSpPr>
          <p:cNvPr id="755" name="Google Shape;755;p122"/>
          <p:cNvCxnSpPr>
            <a:stCxn id="748" idx="3"/>
            <a:endCxn id="753" idx="1"/>
          </p:cNvCxnSpPr>
          <p:nvPr/>
        </p:nvCxnSpPr>
        <p:spPr>
          <a:xfrm>
            <a:off x="5287650" y="4270500"/>
            <a:ext cx="2098200" cy="17700"/>
          </a:xfrm>
          <a:prstGeom prst="straightConnector1">
            <a:avLst/>
          </a:prstGeom>
          <a:noFill/>
          <a:ln cap="flat" cmpd="sng" w="38100">
            <a:solidFill>
              <a:srgbClr val="FFFFFF"/>
            </a:solidFill>
            <a:prstDash val="dash"/>
            <a:round/>
            <a:headEnd len="med" w="med" type="none"/>
            <a:tailEnd len="med" w="med" type="triangle"/>
          </a:ln>
        </p:spPr>
      </p:cxnSp>
      <p:cxnSp>
        <p:nvCxnSpPr>
          <p:cNvPr id="756" name="Google Shape;756;p122"/>
          <p:cNvCxnSpPr>
            <a:stCxn id="753" idx="3"/>
            <a:endCxn id="757" idx="1"/>
          </p:cNvCxnSpPr>
          <p:nvPr/>
        </p:nvCxnSpPr>
        <p:spPr>
          <a:xfrm>
            <a:off x="9327400" y="4288200"/>
            <a:ext cx="2403000" cy="532500"/>
          </a:xfrm>
          <a:prstGeom prst="straightConnector1">
            <a:avLst/>
          </a:prstGeom>
          <a:noFill/>
          <a:ln cap="flat" cmpd="sng" w="38100">
            <a:solidFill>
              <a:srgbClr val="FFFFFF"/>
            </a:solidFill>
            <a:prstDash val="dash"/>
            <a:round/>
            <a:headEnd len="med" w="med" type="none"/>
            <a:tailEnd len="med" w="med" type="triangle"/>
          </a:ln>
        </p:spPr>
      </p:cxnSp>
      <p:sp>
        <p:nvSpPr>
          <p:cNvPr id="757" name="Google Shape;757;p122"/>
          <p:cNvSpPr/>
          <p:nvPr/>
        </p:nvSpPr>
        <p:spPr>
          <a:xfrm>
            <a:off x="11730350" y="4291050"/>
            <a:ext cx="1941600" cy="10590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PC C++ Class</a:t>
            </a:r>
            <a:endParaRPr sz="2800"/>
          </a:p>
        </p:txBody>
      </p:sp>
      <p:sp>
        <p:nvSpPr>
          <p:cNvPr id="758" name="Google Shape;758;p122"/>
          <p:cNvSpPr/>
          <p:nvPr/>
        </p:nvSpPr>
        <p:spPr>
          <a:xfrm>
            <a:off x="11730350" y="5355750"/>
            <a:ext cx="1941600" cy="10590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PC BP Class</a:t>
            </a:r>
            <a:endParaRPr sz="2800"/>
          </a:p>
        </p:txBody>
      </p:sp>
      <p:sp>
        <p:nvSpPr>
          <p:cNvPr id="759" name="Google Shape;759;p122"/>
          <p:cNvSpPr/>
          <p:nvPr/>
        </p:nvSpPr>
        <p:spPr>
          <a:xfrm>
            <a:off x="4946500" y="8375400"/>
            <a:ext cx="6820200" cy="1059000"/>
          </a:xfrm>
          <a:prstGeom prst="rect">
            <a:avLst/>
          </a:prstGeom>
          <a:no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solidFill>
                  <a:srgbClr val="FFFFFF"/>
                </a:solidFill>
              </a:rPr>
              <a:t>PC = Player Controller</a:t>
            </a:r>
            <a:endParaRPr sz="2800">
              <a:solidFill>
                <a:srgbClr val="FFFFFF"/>
              </a:solidFill>
            </a:endParaRPr>
          </a:p>
        </p:txBody>
      </p:sp>
      <p:cxnSp>
        <p:nvCxnSpPr>
          <p:cNvPr id="760" name="Google Shape;760;p122"/>
          <p:cNvCxnSpPr>
            <a:stCxn id="758" idx="1"/>
            <a:endCxn id="747" idx="3"/>
          </p:cNvCxnSpPr>
          <p:nvPr/>
        </p:nvCxnSpPr>
        <p:spPr>
          <a:xfrm flipH="1">
            <a:off x="9327350" y="5885250"/>
            <a:ext cx="2403000" cy="609000"/>
          </a:xfrm>
          <a:prstGeom prst="straightConnector1">
            <a:avLst/>
          </a:prstGeom>
          <a:noFill/>
          <a:ln cap="flat" cmpd="sng" w="38100">
            <a:solidFill>
              <a:srgbClr val="FFFFFF"/>
            </a:solidFill>
            <a:prstDash val="dash"/>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8"/>
                                        </p:tgtEl>
                                        <p:attrNameLst>
                                          <p:attrName>style.visibility</p:attrName>
                                        </p:attrNameLst>
                                      </p:cBhvr>
                                      <p:to>
                                        <p:strVal val="visible"/>
                                      </p:to>
                                    </p:set>
                                    <p:animEffect filter="fade" transition="in">
                                      <p:cBhvr>
                                        <p:cTn dur="1000"/>
                                        <p:tgtEl>
                                          <p:spTgt spid="748"/>
                                        </p:tgtEl>
                                      </p:cBhvr>
                                    </p:animEffect>
                                  </p:childTnLst>
                                </p:cTn>
                              </p:par>
                              <p:par>
                                <p:cTn fill="hold" nodeType="withEffect" presetClass="entr" presetID="10" presetSubtype="0">
                                  <p:stCondLst>
                                    <p:cond delay="0"/>
                                  </p:stCondLst>
                                  <p:childTnLst>
                                    <p:set>
                                      <p:cBhvr>
                                        <p:cTn dur="1" fill="hold">
                                          <p:stCondLst>
                                            <p:cond delay="0"/>
                                          </p:stCondLst>
                                        </p:cTn>
                                        <p:tgtEl>
                                          <p:spTgt spid="751"/>
                                        </p:tgtEl>
                                        <p:attrNameLst>
                                          <p:attrName>style.visibility</p:attrName>
                                        </p:attrNameLst>
                                      </p:cBhvr>
                                      <p:to>
                                        <p:strVal val="visible"/>
                                      </p:to>
                                    </p:set>
                                    <p:animEffect filter="fade" transition="in">
                                      <p:cBhvr>
                                        <p:cTn dur="1000"/>
                                        <p:tgtEl>
                                          <p:spTgt spid="751"/>
                                        </p:tgtEl>
                                      </p:cBhvr>
                                    </p:animEffect>
                                  </p:childTnLst>
                                </p:cTn>
                              </p:par>
                              <p:par>
                                <p:cTn fill="hold" nodeType="withEffect" presetClass="entr" presetID="10" presetSubtype="0">
                                  <p:stCondLst>
                                    <p:cond delay="0"/>
                                  </p:stCondLst>
                                  <p:childTnLst>
                                    <p:set>
                                      <p:cBhvr>
                                        <p:cTn dur="1" fill="hold">
                                          <p:stCondLst>
                                            <p:cond delay="0"/>
                                          </p:stCondLst>
                                        </p:cTn>
                                        <p:tgtEl>
                                          <p:spTgt spid="752"/>
                                        </p:tgtEl>
                                        <p:attrNameLst>
                                          <p:attrName>style.visibility</p:attrName>
                                        </p:attrNameLst>
                                      </p:cBhvr>
                                      <p:to>
                                        <p:strVal val="visible"/>
                                      </p:to>
                                    </p:set>
                                    <p:animEffect filter="fade" transition="in">
                                      <p:cBhvr>
                                        <p:cTn dur="1000"/>
                                        <p:tgtEl>
                                          <p:spTgt spid="752"/>
                                        </p:tgtEl>
                                      </p:cBhvr>
                                    </p:animEffect>
                                  </p:childTnLst>
                                </p:cTn>
                              </p:par>
                              <p:par>
                                <p:cTn fill="hold" nodeType="withEffect" presetClass="entr" presetID="10" presetSubtype="0">
                                  <p:stCondLst>
                                    <p:cond delay="0"/>
                                  </p:stCondLst>
                                  <p:childTnLst>
                                    <p:set>
                                      <p:cBhvr>
                                        <p:cTn dur="1" fill="hold">
                                          <p:stCondLst>
                                            <p:cond delay="0"/>
                                          </p:stCondLst>
                                        </p:cTn>
                                        <p:tgtEl>
                                          <p:spTgt spid="754"/>
                                        </p:tgtEl>
                                        <p:attrNameLst>
                                          <p:attrName>style.visibility</p:attrName>
                                        </p:attrNameLst>
                                      </p:cBhvr>
                                      <p:to>
                                        <p:strVal val="visible"/>
                                      </p:to>
                                    </p:set>
                                    <p:animEffect filter="fade" transition="in">
                                      <p:cBhvr>
                                        <p:cTn dur="1000"/>
                                        <p:tgtEl>
                                          <p:spTgt spid="7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7"/>
                                        </p:tgtEl>
                                        <p:attrNameLst>
                                          <p:attrName>style.visibility</p:attrName>
                                        </p:attrNameLst>
                                      </p:cBhvr>
                                      <p:to>
                                        <p:strVal val="visible"/>
                                      </p:to>
                                    </p:set>
                                    <p:animEffect filter="fade" transition="in">
                                      <p:cBhvr>
                                        <p:cTn dur="1000"/>
                                        <p:tgtEl>
                                          <p:spTgt spid="747"/>
                                        </p:tgtEl>
                                      </p:cBhvr>
                                    </p:animEffect>
                                  </p:childTnLst>
                                </p:cTn>
                              </p:par>
                              <p:par>
                                <p:cTn fill="hold" nodeType="withEffect" presetClass="entr" presetID="10" presetSubtype="0">
                                  <p:stCondLst>
                                    <p:cond delay="0"/>
                                  </p:stCondLst>
                                  <p:childTnLst>
                                    <p:set>
                                      <p:cBhvr>
                                        <p:cTn dur="1" fill="hold">
                                          <p:stCondLst>
                                            <p:cond delay="0"/>
                                          </p:stCondLst>
                                        </p:cTn>
                                        <p:tgtEl>
                                          <p:spTgt spid="749"/>
                                        </p:tgtEl>
                                        <p:attrNameLst>
                                          <p:attrName>style.visibility</p:attrName>
                                        </p:attrNameLst>
                                      </p:cBhvr>
                                      <p:to>
                                        <p:strVal val="visible"/>
                                      </p:to>
                                    </p:set>
                                    <p:animEffect filter="fade" transition="in">
                                      <p:cBhvr>
                                        <p:cTn dur="1000"/>
                                        <p:tgtEl>
                                          <p:spTgt spid="749"/>
                                        </p:tgtEl>
                                      </p:cBhvr>
                                    </p:animEffect>
                                  </p:childTnLst>
                                </p:cTn>
                              </p:par>
                              <p:par>
                                <p:cTn fill="hold" nodeType="withEffect" presetClass="entr" presetID="10" presetSubtype="0">
                                  <p:stCondLst>
                                    <p:cond delay="0"/>
                                  </p:stCondLst>
                                  <p:childTnLst>
                                    <p:set>
                                      <p:cBhvr>
                                        <p:cTn dur="1" fill="hold">
                                          <p:stCondLst>
                                            <p:cond delay="0"/>
                                          </p:stCondLst>
                                        </p:cTn>
                                        <p:tgtEl>
                                          <p:spTgt spid="750"/>
                                        </p:tgtEl>
                                        <p:attrNameLst>
                                          <p:attrName>style.visibility</p:attrName>
                                        </p:attrNameLst>
                                      </p:cBhvr>
                                      <p:to>
                                        <p:strVal val="visible"/>
                                      </p:to>
                                    </p:set>
                                    <p:animEffect filter="fade" transition="in">
                                      <p:cBhvr>
                                        <p:cTn dur="1000"/>
                                        <p:tgtEl>
                                          <p:spTgt spid="750"/>
                                        </p:tgtEl>
                                      </p:cBhvr>
                                    </p:animEffect>
                                  </p:childTnLst>
                                </p:cTn>
                              </p:par>
                              <p:par>
                                <p:cTn fill="hold" nodeType="withEffect" presetClass="entr" presetID="10" presetSubtype="0">
                                  <p:stCondLst>
                                    <p:cond delay="0"/>
                                  </p:stCondLst>
                                  <p:childTnLst>
                                    <p:set>
                                      <p:cBhvr>
                                        <p:cTn dur="1" fill="hold">
                                          <p:stCondLst>
                                            <p:cond delay="0"/>
                                          </p:stCondLst>
                                        </p:cTn>
                                        <p:tgtEl>
                                          <p:spTgt spid="759"/>
                                        </p:tgtEl>
                                        <p:attrNameLst>
                                          <p:attrName>style.visibility</p:attrName>
                                        </p:attrNameLst>
                                      </p:cBhvr>
                                      <p:to>
                                        <p:strVal val="visible"/>
                                      </p:to>
                                    </p:set>
                                    <p:animEffect filter="fade" transition="in">
                                      <p:cBhvr>
                                        <p:cTn dur="1000"/>
                                        <p:tgtEl>
                                          <p:spTgt spid="7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5"/>
                                        </p:tgtEl>
                                        <p:attrNameLst>
                                          <p:attrName>style.visibility</p:attrName>
                                        </p:attrNameLst>
                                      </p:cBhvr>
                                      <p:to>
                                        <p:strVal val="visible"/>
                                      </p:to>
                                    </p:set>
                                    <p:animEffect filter="fade" transition="in">
                                      <p:cBhvr>
                                        <p:cTn dur="1000"/>
                                        <p:tgtEl>
                                          <p:spTgt spid="755"/>
                                        </p:tgtEl>
                                      </p:cBhvr>
                                    </p:animEffect>
                                  </p:childTnLst>
                                </p:cTn>
                              </p:par>
                              <p:par>
                                <p:cTn fill="hold" nodeType="withEffect" presetClass="entr" presetID="10" presetSubtype="0">
                                  <p:stCondLst>
                                    <p:cond delay="0"/>
                                  </p:stCondLst>
                                  <p:childTnLst>
                                    <p:set>
                                      <p:cBhvr>
                                        <p:cTn dur="1" fill="hold">
                                          <p:stCondLst>
                                            <p:cond delay="0"/>
                                          </p:stCondLst>
                                        </p:cTn>
                                        <p:tgtEl>
                                          <p:spTgt spid="753"/>
                                        </p:tgtEl>
                                        <p:attrNameLst>
                                          <p:attrName>style.visibility</p:attrName>
                                        </p:attrNameLst>
                                      </p:cBhvr>
                                      <p:to>
                                        <p:strVal val="visible"/>
                                      </p:to>
                                    </p:set>
                                    <p:animEffect filter="fade" transition="in">
                                      <p:cBhvr>
                                        <p:cTn dur="1000"/>
                                        <p:tgtEl>
                                          <p:spTgt spid="7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6"/>
                                        </p:tgtEl>
                                        <p:attrNameLst>
                                          <p:attrName>style.visibility</p:attrName>
                                        </p:attrNameLst>
                                      </p:cBhvr>
                                      <p:to>
                                        <p:strVal val="visible"/>
                                      </p:to>
                                    </p:set>
                                    <p:animEffect filter="fade" transition="in">
                                      <p:cBhvr>
                                        <p:cTn dur="1000"/>
                                        <p:tgtEl>
                                          <p:spTgt spid="756"/>
                                        </p:tgtEl>
                                      </p:cBhvr>
                                    </p:animEffect>
                                  </p:childTnLst>
                                </p:cTn>
                              </p:par>
                              <p:par>
                                <p:cTn fill="hold" nodeType="withEffect" presetClass="entr" presetID="10" presetSubtype="0">
                                  <p:stCondLst>
                                    <p:cond delay="0"/>
                                  </p:stCondLst>
                                  <p:childTnLst>
                                    <p:set>
                                      <p:cBhvr>
                                        <p:cTn dur="1" fill="hold">
                                          <p:stCondLst>
                                            <p:cond delay="0"/>
                                          </p:stCondLst>
                                        </p:cTn>
                                        <p:tgtEl>
                                          <p:spTgt spid="757"/>
                                        </p:tgtEl>
                                        <p:attrNameLst>
                                          <p:attrName>style.visibility</p:attrName>
                                        </p:attrNameLst>
                                      </p:cBhvr>
                                      <p:to>
                                        <p:strVal val="visible"/>
                                      </p:to>
                                    </p:set>
                                    <p:animEffect filter="fade" transition="in">
                                      <p:cBhvr>
                                        <p:cTn dur="1000"/>
                                        <p:tgtEl>
                                          <p:spTgt spid="757"/>
                                        </p:tgtEl>
                                      </p:cBhvr>
                                    </p:animEffect>
                                  </p:childTnLst>
                                </p:cTn>
                              </p:par>
                              <p:par>
                                <p:cTn fill="hold" nodeType="withEffect" presetClass="entr" presetID="10" presetSubtype="0">
                                  <p:stCondLst>
                                    <p:cond delay="0"/>
                                  </p:stCondLst>
                                  <p:childTnLst>
                                    <p:set>
                                      <p:cBhvr>
                                        <p:cTn dur="1" fill="hold">
                                          <p:stCondLst>
                                            <p:cond delay="0"/>
                                          </p:stCondLst>
                                        </p:cTn>
                                        <p:tgtEl>
                                          <p:spTgt spid="758"/>
                                        </p:tgtEl>
                                        <p:attrNameLst>
                                          <p:attrName>style.visibility</p:attrName>
                                        </p:attrNameLst>
                                      </p:cBhvr>
                                      <p:to>
                                        <p:strVal val="visible"/>
                                      </p:to>
                                    </p:set>
                                    <p:animEffect filter="fade" transition="in">
                                      <p:cBhvr>
                                        <p:cTn dur="1000"/>
                                        <p:tgtEl>
                                          <p:spTgt spid="7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0"/>
                                        </p:tgtEl>
                                        <p:attrNameLst>
                                          <p:attrName>style.visibility</p:attrName>
                                        </p:attrNameLst>
                                      </p:cBhvr>
                                      <p:to>
                                        <p:strVal val="visible"/>
                                      </p:to>
                                    </p:set>
                                    <p:animEffect filter="fade" transition="in">
                                      <p:cBhvr>
                                        <p:cTn dur="1000"/>
                                        <p:tgtEl>
                                          <p:spTgt spid="7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4" name="Shape 764"/>
        <p:cNvGrpSpPr/>
        <p:nvPr/>
      </p:nvGrpSpPr>
      <p:grpSpPr>
        <a:xfrm>
          <a:off x="0" y="0"/>
          <a:ext cx="0" cy="0"/>
          <a:chOff x="0" y="0"/>
          <a:chExt cx="0" cy="0"/>
        </a:xfrm>
      </p:grpSpPr>
      <p:sp>
        <p:nvSpPr>
          <p:cNvPr id="765" name="Google Shape;765;p123"/>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Get the Player Tank</a:t>
            </a:r>
            <a:endParaRPr/>
          </a:p>
        </p:txBody>
      </p:sp>
      <p:sp>
        <p:nvSpPr>
          <p:cNvPr id="766" name="Google Shape;766;p123"/>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solidFill>
                  <a:srgbClr val="FFFF00"/>
                </a:solidFill>
                <a:latin typeface="Consolas"/>
                <a:ea typeface="Consolas"/>
                <a:cs typeface="Consolas"/>
                <a:sym typeface="Consolas"/>
              </a:rPr>
              <a:t>GetWorld()-&gt;GetFirstPlayerController()</a:t>
            </a:r>
            <a:endParaRPr/>
          </a:p>
          <a:p>
            <a:pPr indent="-800100" lvl="0" marL="914400" rtl="0" algn="l">
              <a:spcBef>
                <a:spcPts val="0"/>
              </a:spcBef>
              <a:spcAft>
                <a:spcPts val="0"/>
              </a:spcAft>
              <a:buSzPts val="5400"/>
              <a:buChar char="●"/>
            </a:pPr>
            <a:r>
              <a:rPr lang="en-GB"/>
              <a:t>Protect your pointer</a:t>
            </a:r>
            <a:endParaRPr/>
          </a:p>
          <a:p>
            <a:pPr indent="-800100" lvl="0" marL="914400" rtl="0" algn="l">
              <a:spcBef>
                <a:spcPts val="0"/>
              </a:spcBef>
              <a:spcAft>
                <a:spcPts val="0"/>
              </a:spcAft>
              <a:buSzPts val="5400"/>
              <a:buChar char="●"/>
            </a:pPr>
            <a:r>
              <a:rPr lang="en-GB"/>
              <a:t>Cast to a </a:t>
            </a:r>
            <a:r>
              <a:rPr lang="en-GB">
                <a:solidFill>
                  <a:srgbClr val="FFFF00"/>
                </a:solidFill>
                <a:latin typeface="Consolas"/>
                <a:ea typeface="Consolas"/>
                <a:cs typeface="Consolas"/>
                <a:sym typeface="Consolas"/>
              </a:rPr>
              <a:t>Tank</a:t>
            </a:r>
            <a:endParaRPr/>
          </a:p>
          <a:p>
            <a:pPr indent="-800100" lvl="0" marL="914400" rtl="0" algn="l">
              <a:spcBef>
                <a:spcPts val="0"/>
              </a:spcBef>
              <a:spcAft>
                <a:spcPts val="0"/>
              </a:spcAft>
              <a:buSzPts val="5400"/>
              <a:buChar char="●"/>
            </a:pPr>
            <a:r>
              <a:rPr lang="en-GB"/>
              <a:t>Log on </a:t>
            </a:r>
            <a:r>
              <a:rPr lang="en-GB">
                <a:solidFill>
                  <a:srgbClr val="FFFF00"/>
                </a:solidFill>
                <a:latin typeface="Consolas"/>
                <a:ea typeface="Consolas"/>
                <a:cs typeface="Consolas"/>
                <a:sym typeface="Consolas"/>
              </a:rPr>
              <a:t>BeginPlay()</a:t>
            </a:r>
            <a:r>
              <a:rPr lang="en-GB"/>
              <a:t> to check it worked.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6">
                                            <p:txEl>
                                              <p:pRg end="0" st="0"/>
                                            </p:txEl>
                                          </p:spTgt>
                                        </p:tgtEl>
                                        <p:attrNameLst>
                                          <p:attrName>style.visibility</p:attrName>
                                        </p:attrNameLst>
                                      </p:cBhvr>
                                      <p:to>
                                        <p:strVal val="visible"/>
                                      </p:to>
                                    </p:set>
                                    <p:animEffect filter="fade" transition="in">
                                      <p:cBhvr>
                                        <p:cTn dur="1000"/>
                                        <p:tgtEl>
                                          <p:spTgt spid="7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6">
                                            <p:txEl>
                                              <p:pRg end="1" st="1"/>
                                            </p:txEl>
                                          </p:spTgt>
                                        </p:tgtEl>
                                        <p:attrNameLst>
                                          <p:attrName>style.visibility</p:attrName>
                                        </p:attrNameLst>
                                      </p:cBhvr>
                                      <p:to>
                                        <p:strVal val="visible"/>
                                      </p:to>
                                    </p:set>
                                    <p:animEffect filter="fade" transition="in">
                                      <p:cBhvr>
                                        <p:cTn dur="1000"/>
                                        <p:tgtEl>
                                          <p:spTgt spid="7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6">
                                            <p:txEl>
                                              <p:pRg end="2" st="2"/>
                                            </p:txEl>
                                          </p:spTgt>
                                        </p:tgtEl>
                                        <p:attrNameLst>
                                          <p:attrName>style.visibility</p:attrName>
                                        </p:attrNameLst>
                                      </p:cBhvr>
                                      <p:to>
                                        <p:strVal val="visible"/>
                                      </p:to>
                                    </p:set>
                                    <p:animEffect filter="fade" transition="in">
                                      <p:cBhvr>
                                        <p:cTn dur="1000"/>
                                        <p:tgtEl>
                                          <p:spTgt spid="7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6">
                                            <p:txEl>
                                              <p:pRg end="3" st="3"/>
                                            </p:txEl>
                                          </p:spTgt>
                                        </p:tgtEl>
                                        <p:attrNameLst>
                                          <p:attrName>style.visibility</p:attrName>
                                        </p:attrNameLst>
                                      </p:cBhvr>
                                      <p:to>
                                        <p:strVal val="visible"/>
                                      </p:to>
                                    </p:set>
                                    <p:animEffect filter="fade" transition="in">
                                      <p:cBhvr>
                                        <p:cTn dur="1000"/>
                                        <p:tgtEl>
                                          <p:spTgt spid="76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0" name="Shape 770"/>
        <p:cNvGrpSpPr/>
        <p:nvPr/>
      </p:nvGrpSpPr>
      <p:grpSpPr>
        <a:xfrm>
          <a:off x="0" y="0"/>
          <a:ext cx="0" cy="0"/>
          <a:chOff x="0" y="0"/>
          <a:chExt cx="0" cy="0"/>
        </a:xfrm>
      </p:grpSpPr>
      <p:sp>
        <p:nvSpPr>
          <p:cNvPr id="771" name="Google Shape;771;p124"/>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Add </a:t>
            </a:r>
            <a:r>
              <a:rPr lang="en-GB">
                <a:solidFill>
                  <a:srgbClr val="FFFF00"/>
                </a:solidFill>
                <a:latin typeface="Consolas"/>
                <a:ea typeface="Consolas"/>
                <a:cs typeface="Consolas"/>
                <a:sym typeface="Consolas"/>
              </a:rPr>
              <a:t>Tick() </a:t>
            </a:r>
            <a:r>
              <a:rPr lang="en-GB"/>
              <a:t>to </a:t>
            </a:r>
            <a:r>
              <a:rPr lang="en-GB">
                <a:solidFill>
                  <a:srgbClr val="FFFF00"/>
                </a:solidFill>
                <a:latin typeface="Consolas"/>
                <a:ea typeface="Consolas"/>
                <a:cs typeface="Consolas"/>
                <a:sym typeface="Consolas"/>
              </a:rPr>
              <a:t>PlayerController</a:t>
            </a:r>
            <a:endParaRPr>
              <a:solidFill>
                <a:srgbClr val="FFFF00"/>
              </a:solidFill>
              <a:latin typeface="Consolas"/>
              <a:ea typeface="Consolas"/>
              <a:cs typeface="Consolas"/>
              <a:sym typeface="Consolas"/>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5" name="Shape 775"/>
        <p:cNvGrpSpPr/>
        <p:nvPr/>
      </p:nvGrpSpPr>
      <p:grpSpPr>
        <a:xfrm>
          <a:off x="0" y="0"/>
          <a:ext cx="0" cy="0"/>
          <a:chOff x="0" y="0"/>
          <a:chExt cx="0" cy="0"/>
        </a:xfrm>
      </p:grpSpPr>
      <p:sp>
        <p:nvSpPr>
          <p:cNvPr id="776" name="Google Shape;776;p125"/>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777" name="Google Shape;777;p125"/>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Revise adding engine methods into new classes</a:t>
            </a:r>
            <a:endParaRPr/>
          </a:p>
          <a:p>
            <a:pPr indent="-800100" lvl="0" marL="914400" rtl="0" algn="l">
              <a:spcBef>
                <a:spcPts val="0"/>
              </a:spcBef>
              <a:spcAft>
                <a:spcPts val="0"/>
              </a:spcAft>
              <a:buSzPts val="5400"/>
              <a:buChar char="●"/>
            </a:pPr>
            <a:r>
              <a:rPr lang="en-GB"/>
              <a:t>Pseudocode our initial aiming logic</a:t>
            </a:r>
            <a:endParaRPr/>
          </a:p>
          <a:p>
            <a:pPr indent="-800100" lvl="0" marL="914400" rtl="0" algn="l">
              <a:spcBef>
                <a:spcPts val="0"/>
              </a:spcBef>
              <a:spcAft>
                <a:spcPts val="0"/>
              </a:spcAft>
              <a:buSzPts val="5400"/>
              <a:buChar char="●"/>
            </a:pPr>
            <a:r>
              <a:rPr lang="en-GB"/>
              <a:t>Learn about Visual Assist for Visual Studio.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7">
                                            <p:txEl>
                                              <p:pRg end="0" st="0"/>
                                            </p:txEl>
                                          </p:spTgt>
                                        </p:tgtEl>
                                        <p:attrNameLst>
                                          <p:attrName>style.visibility</p:attrName>
                                        </p:attrNameLst>
                                      </p:cBhvr>
                                      <p:to>
                                        <p:strVal val="visible"/>
                                      </p:to>
                                    </p:set>
                                    <p:animEffect filter="fade" transition="in">
                                      <p:cBhvr>
                                        <p:cTn dur="1000"/>
                                        <p:tgtEl>
                                          <p:spTgt spid="7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7">
                                            <p:txEl>
                                              <p:pRg end="1" st="1"/>
                                            </p:txEl>
                                          </p:spTgt>
                                        </p:tgtEl>
                                        <p:attrNameLst>
                                          <p:attrName>style.visibility</p:attrName>
                                        </p:attrNameLst>
                                      </p:cBhvr>
                                      <p:to>
                                        <p:strVal val="visible"/>
                                      </p:to>
                                    </p:set>
                                    <p:animEffect filter="fade" transition="in">
                                      <p:cBhvr>
                                        <p:cTn dur="1000"/>
                                        <p:tgtEl>
                                          <p:spTgt spid="7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7">
                                            <p:txEl>
                                              <p:pRg end="2" st="2"/>
                                            </p:txEl>
                                          </p:spTgt>
                                        </p:tgtEl>
                                        <p:attrNameLst>
                                          <p:attrName>style.visibility</p:attrName>
                                        </p:attrNameLst>
                                      </p:cBhvr>
                                      <p:to>
                                        <p:strVal val="visible"/>
                                      </p:to>
                                    </p:set>
                                    <p:animEffect filter="fade" transition="in">
                                      <p:cBhvr>
                                        <p:cTn dur="1000"/>
                                        <p:tgtEl>
                                          <p:spTgt spid="77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1" name="Shape 781"/>
        <p:cNvGrpSpPr/>
        <p:nvPr/>
      </p:nvGrpSpPr>
      <p:grpSpPr>
        <a:xfrm>
          <a:off x="0" y="0"/>
          <a:ext cx="0" cy="0"/>
          <a:chOff x="0" y="0"/>
          <a:chExt cx="0" cy="0"/>
        </a:xfrm>
      </p:grpSpPr>
      <p:sp>
        <p:nvSpPr>
          <p:cNvPr id="782" name="Google Shape;782;p126"/>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Aiming Architecture</a:t>
            </a:r>
            <a:endParaRPr/>
          </a:p>
        </p:txBody>
      </p:sp>
      <p:sp>
        <p:nvSpPr>
          <p:cNvPr id="783" name="Google Shape;783;p126"/>
          <p:cNvSpPr/>
          <p:nvPr/>
        </p:nvSpPr>
        <p:spPr>
          <a:xfrm>
            <a:off x="2658500" y="2833750"/>
            <a:ext cx="3096600" cy="10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Tank AI Controller</a:t>
            </a:r>
            <a:endParaRPr sz="2800"/>
          </a:p>
        </p:txBody>
      </p:sp>
      <p:sp>
        <p:nvSpPr>
          <p:cNvPr id="784" name="Google Shape;784;p126"/>
          <p:cNvSpPr/>
          <p:nvPr/>
        </p:nvSpPr>
        <p:spPr>
          <a:xfrm>
            <a:off x="6965650" y="2833750"/>
            <a:ext cx="3096600" cy="10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Tank Player Controller</a:t>
            </a:r>
            <a:endParaRPr sz="2800"/>
          </a:p>
        </p:txBody>
      </p:sp>
      <p:sp>
        <p:nvSpPr>
          <p:cNvPr id="785" name="Google Shape;785;p126"/>
          <p:cNvSpPr/>
          <p:nvPr/>
        </p:nvSpPr>
        <p:spPr>
          <a:xfrm>
            <a:off x="4748500" y="5183450"/>
            <a:ext cx="3096600" cy="10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Tank</a:t>
            </a:r>
            <a:endParaRPr sz="2800"/>
          </a:p>
        </p:txBody>
      </p:sp>
      <p:cxnSp>
        <p:nvCxnSpPr>
          <p:cNvPr id="786" name="Google Shape;786;p126"/>
          <p:cNvCxnSpPr>
            <a:stCxn id="783" idx="2"/>
            <a:endCxn id="785" idx="0"/>
          </p:cNvCxnSpPr>
          <p:nvPr/>
        </p:nvCxnSpPr>
        <p:spPr>
          <a:xfrm>
            <a:off x="4206800" y="3914950"/>
            <a:ext cx="2090100" cy="1268400"/>
          </a:xfrm>
          <a:prstGeom prst="straightConnector1">
            <a:avLst/>
          </a:prstGeom>
          <a:noFill/>
          <a:ln cap="flat" cmpd="sng" w="38100">
            <a:solidFill>
              <a:schemeClr val="dk2"/>
            </a:solidFill>
            <a:prstDash val="solid"/>
            <a:round/>
            <a:headEnd len="med" w="med" type="none"/>
            <a:tailEnd len="med" w="med" type="triangle"/>
          </a:ln>
        </p:spPr>
      </p:cxnSp>
      <p:cxnSp>
        <p:nvCxnSpPr>
          <p:cNvPr id="787" name="Google Shape;787;p126"/>
          <p:cNvCxnSpPr>
            <a:stCxn id="784" idx="2"/>
            <a:endCxn id="785" idx="0"/>
          </p:cNvCxnSpPr>
          <p:nvPr/>
        </p:nvCxnSpPr>
        <p:spPr>
          <a:xfrm flipH="1">
            <a:off x="6296950" y="3914950"/>
            <a:ext cx="2217000" cy="1268400"/>
          </a:xfrm>
          <a:prstGeom prst="straightConnector1">
            <a:avLst/>
          </a:prstGeom>
          <a:noFill/>
          <a:ln cap="flat" cmpd="sng" w="38100">
            <a:solidFill>
              <a:schemeClr val="dk2"/>
            </a:solidFill>
            <a:prstDash val="solid"/>
            <a:round/>
            <a:headEnd len="med" w="med" type="none"/>
            <a:tailEnd len="med" w="med" type="triangle"/>
          </a:ln>
        </p:spPr>
      </p:cxnSp>
      <p:sp>
        <p:nvSpPr>
          <p:cNvPr id="788" name="Google Shape;788;p126"/>
          <p:cNvSpPr txBox="1"/>
          <p:nvPr/>
        </p:nvSpPr>
        <p:spPr>
          <a:xfrm>
            <a:off x="7683300" y="4206900"/>
            <a:ext cx="3286800" cy="684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2800">
                <a:solidFill>
                  <a:srgbClr val="FFFFFF"/>
                </a:solidFill>
              </a:rPr>
              <a:t>AimAt(Crosshair)</a:t>
            </a:r>
            <a:endParaRPr sz="2800">
              <a:solidFill>
                <a:srgbClr val="FFFFFF"/>
              </a:solidFill>
            </a:endParaRPr>
          </a:p>
        </p:txBody>
      </p:sp>
      <p:sp>
        <p:nvSpPr>
          <p:cNvPr id="789" name="Google Shape;789;p126"/>
          <p:cNvSpPr txBox="1"/>
          <p:nvPr/>
        </p:nvSpPr>
        <p:spPr>
          <a:xfrm>
            <a:off x="2349800" y="4206900"/>
            <a:ext cx="3286800" cy="684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2800">
                <a:solidFill>
                  <a:srgbClr val="FFFFFF"/>
                </a:solidFill>
              </a:rPr>
              <a:t>AimAt(Player)</a:t>
            </a:r>
            <a:endParaRPr sz="2800">
              <a:solidFill>
                <a:srgbClr val="FFFFFF"/>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3" name="Shape 793"/>
        <p:cNvGrpSpPr/>
        <p:nvPr/>
      </p:nvGrpSpPr>
      <p:grpSpPr>
        <a:xfrm>
          <a:off x="0" y="0"/>
          <a:ext cx="0" cy="0"/>
          <a:chOff x="0" y="0"/>
          <a:chExt cx="0" cy="0"/>
        </a:xfrm>
      </p:grpSpPr>
      <p:sp>
        <p:nvSpPr>
          <p:cNvPr id="794" name="Google Shape;794;p127"/>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Make the Player Controller Tick</a:t>
            </a:r>
            <a:endParaRPr/>
          </a:p>
        </p:txBody>
      </p:sp>
      <p:sp>
        <p:nvSpPr>
          <p:cNvPr id="795" name="Google Shape;795;p127"/>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Declare and define the </a:t>
            </a:r>
            <a:r>
              <a:rPr lang="en-GB">
                <a:solidFill>
                  <a:srgbClr val="FFFF00"/>
                </a:solidFill>
                <a:latin typeface="Consolas"/>
                <a:ea typeface="Consolas"/>
                <a:cs typeface="Consolas"/>
                <a:sym typeface="Consolas"/>
              </a:rPr>
              <a:t>Tick()</a:t>
            </a:r>
            <a:r>
              <a:rPr lang="en-GB"/>
              <a:t> method</a:t>
            </a:r>
            <a:endParaRPr/>
          </a:p>
          <a:p>
            <a:pPr indent="-800100" lvl="0" marL="914400" rtl="0" algn="l">
              <a:spcBef>
                <a:spcPts val="0"/>
              </a:spcBef>
              <a:spcAft>
                <a:spcPts val="0"/>
              </a:spcAft>
              <a:buSzPts val="5400"/>
              <a:buChar char="●"/>
            </a:pPr>
            <a:r>
              <a:rPr lang="en-GB"/>
              <a:t>Check it works with a log message.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5">
                                            <p:txEl>
                                              <p:pRg end="0" st="0"/>
                                            </p:txEl>
                                          </p:spTgt>
                                        </p:tgtEl>
                                        <p:attrNameLst>
                                          <p:attrName>style.visibility</p:attrName>
                                        </p:attrNameLst>
                                      </p:cBhvr>
                                      <p:to>
                                        <p:strVal val="visible"/>
                                      </p:to>
                                    </p:set>
                                    <p:animEffect filter="fade" transition="in">
                                      <p:cBhvr>
                                        <p:cTn dur="1000"/>
                                        <p:tgtEl>
                                          <p:spTgt spid="7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5">
                                            <p:txEl>
                                              <p:pRg end="1" st="1"/>
                                            </p:txEl>
                                          </p:spTgt>
                                        </p:tgtEl>
                                        <p:attrNameLst>
                                          <p:attrName>style.visibility</p:attrName>
                                        </p:attrNameLst>
                                      </p:cBhvr>
                                      <p:to>
                                        <p:strVal val="visible"/>
                                      </p:to>
                                    </p:set>
                                    <p:animEffect filter="fade" transition="in">
                                      <p:cBhvr>
                                        <p:cTn dur="1000"/>
                                        <p:tgtEl>
                                          <p:spTgt spid="79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9" name="Shape 799"/>
        <p:cNvGrpSpPr/>
        <p:nvPr/>
      </p:nvGrpSpPr>
      <p:grpSpPr>
        <a:xfrm>
          <a:off x="0" y="0"/>
          <a:ext cx="0" cy="0"/>
          <a:chOff x="0" y="0"/>
          <a:chExt cx="0" cy="0"/>
        </a:xfrm>
      </p:grpSpPr>
      <p:sp>
        <p:nvSpPr>
          <p:cNvPr id="800" name="Google Shape;800;p128"/>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Creating an Out Parameter Method</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4" name="Shape 804"/>
        <p:cNvGrpSpPr/>
        <p:nvPr/>
      </p:nvGrpSpPr>
      <p:grpSpPr>
        <a:xfrm>
          <a:off x="0" y="0"/>
          <a:ext cx="0" cy="0"/>
          <a:chOff x="0" y="0"/>
          <a:chExt cx="0" cy="0"/>
        </a:xfrm>
      </p:grpSpPr>
      <p:sp>
        <p:nvSpPr>
          <p:cNvPr id="805" name="Google Shape;805;p129"/>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806" name="Google Shape;806;p129"/>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Out parameters smell a little but are used a lot</a:t>
            </a:r>
            <a:endParaRPr/>
          </a:p>
          <a:p>
            <a:pPr indent="-800100" lvl="0" marL="914400" rtl="0" algn="l">
              <a:spcBef>
                <a:spcPts val="0"/>
              </a:spcBef>
              <a:spcAft>
                <a:spcPts val="0"/>
              </a:spcAft>
              <a:buSzPts val="5400"/>
              <a:buChar char="●"/>
            </a:pPr>
            <a:r>
              <a:rPr lang="en-GB"/>
              <a:t>Allows you to return a </a:t>
            </a:r>
            <a:r>
              <a:rPr lang="en-GB">
                <a:solidFill>
                  <a:srgbClr val="FFFF00"/>
                </a:solidFill>
                <a:latin typeface="Consolas"/>
                <a:ea typeface="Consolas"/>
                <a:cs typeface="Consolas"/>
                <a:sym typeface="Consolas"/>
              </a:rPr>
              <a:t>bool</a:t>
            </a:r>
            <a:r>
              <a:rPr lang="en-GB"/>
              <a:t> and a </a:t>
            </a:r>
            <a:r>
              <a:rPr lang="en-GB">
                <a:solidFill>
                  <a:srgbClr val="FFFF00"/>
                </a:solidFill>
                <a:latin typeface="Consolas"/>
                <a:ea typeface="Consolas"/>
                <a:cs typeface="Consolas"/>
                <a:sym typeface="Consolas"/>
              </a:rPr>
              <a:t>FVector</a:t>
            </a:r>
            <a:endParaRPr>
              <a:solidFill>
                <a:srgbClr val="FFFF00"/>
              </a:solidFill>
              <a:latin typeface="Consolas"/>
              <a:ea typeface="Consolas"/>
              <a:cs typeface="Consolas"/>
              <a:sym typeface="Consolas"/>
            </a:endParaRPr>
          </a:p>
          <a:p>
            <a:pPr indent="-800100" lvl="0" marL="914400" rtl="0" algn="l">
              <a:spcBef>
                <a:spcPts val="0"/>
              </a:spcBef>
              <a:spcAft>
                <a:spcPts val="0"/>
              </a:spcAft>
              <a:buSzPts val="5400"/>
              <a:buChar char="●"/>
            </a:pPr>
            <a:r>
              <a:rPr lang="en-GB"/>
              <a:t>Alternative architecture would be a struct or class</a:t>
            </a:r>
            <a:endParaRPr/>
          </a:p>
          <a:p>
            <a:pPr indent="-800100" lvl="0" marL="914400" rtl="0" algn="l">
              <a:spcBef>
                <a:spcPts val="0"/>
              </a:spcBef>
              <a:spcAft>
                <a:spcPts val="0"/>
              </a:spcAft>
              <a:buSzPts val="5400"/>
              <a:buChar char="●"/>
            </a:pPr>
            <a:r>
              <a:rPr lang="en-GB">
                <a:solidFill>
                  <a:schemeClr val="lt1"/>
                </a:solidFill>
              </a:rPr>
              <a:t>We’ll do it this way to get you more comfortable with creating your own methods using out parameters.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6">
                                            <p:txEl>
                                              <p:pRg end="0" st="0"/>
                                            </p:txEl>
                                          </p:spTgt>
                                        </p:tgtEl>
                                        <p:attrNameLst>
                                          <p:attrName>style.visibility</p:attrName>
                                        </p:attrNameLst>
                                      </p:cBhvr>
                                      <p:to>
                                        <p:strVal val="visible"/>
                                      </p:to>
                                    </p:set>
                                    <p:animEffect filter="fade" transition="in">
                                      <p:cBhvr>
                                        <p:cTn dur="1000"/>
                                        <p:tgtEl>
                                          <p:spTgt spid="8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6">
                                            <p:txEl>
                                              <p:pRg end="1" st="1"/>
                                            </p:txEl>
                                          </p:spTgt>
                                        </p:tgtEl>
                                        <p:attrNameLst>
                                          <p:attrName>style.visibility</p:attrName>
                                        </p:attrNameLst>
                                      </p:cBhvr>
                                      <p:to>
                                        <p:strVal val="visible"/>
                                      </p:to>
                                    </p:set>
                                    <p:animEffect filter="fade" transition="in">
                                      <p:cBhvr>
                                        <p:cTn dur="1000"/>
                                        <p:tgtEl>
                                          <p:spTgt spid="8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6">
                                            <p:txEl>
                                              <p:pRg end="2" st="2"/>
                                            </p:txEl>
                                          </p:spTgt>
                                        </p:tgtEl>
                                        <p:attrNameLst>
                                          <p:attrName>style.visibility</p:attrName>
                                        </p:attrNameLst>
                                      </p:cBhvr>
                                      <p:to>
                                        <p:strVal val="visible"/>
                                      </p:to>
                                    </p:set>
                                    <p:animEffect filter="fade" transition="in">
                                      <p:cBhvr>
                                        <p:cTn dur="1000"/>
                                        <p:tgtEl>
                                          <p:spTgt spid="8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6">
                                            <p:txEl>
                                              <p:pRg end="3" st="3"/>
                                            </p:txEl>
                                          </p:spTgt>
                                        </p:tgtEl>
                                        <p:attrNameLst>
                                          <p:attrName>style.visibility</p:attrName>
                                        </p:attrNameLst>
                                      </p:cBhvr>
                                      <p:to>
                                        <p:strVal val="visible"/>
                                      </p:to>
                                    </p:set>
                                    <p:animEffect filter="fade" transition="in">
                                      <p:cBhvr>
                                        <p:cTn dur="1000"/>
                                        <p:tgtEl>
                                          <p:spTgt spid="80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0" name="Shape 810"/>
        <p:cNvGrpSpPr/>
        <p:nvPr/>
      </p:nvGrpSpPr>
      <p:grpSpPr>
        <a:xfrm>
          <a:off x="0" y="0"/>
          <a:ext cx="0" cy="0"/>
          <a:chOff x="0" y="0"/>
          <a:chExt cx="0" cy="0"/>
        </a:xfrm>
      </p:grpSpPr>
      <p:sp>
        <p:nvSpPr>
          <p:cNvPr id="811" name="Google Shape;811;p130"/>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Write GetSightRayHitLocation()</a:t>
            </a:r>
            <a:endParaRPr/>
          </a:p>
        </p:txBody>
      </p:sp>
      <p:sp>
        <p:nvSpPr>
          <p:cNvPr id="812" name="Google Shape;812;p130"/>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marR="0" rtl="0" algn="l">
              <a:lnSpc>
                <a:spcPct val="150000"/>
              </a:lnSpc>
              <a:spcBef>
                <a:spcPts val="0"/>
              </a:spcBef>
              <a:spcAft>
                <a:spcPts val="0"/>
              </a:spcAft>
              <a:buSzPts val="5400"/>
              <a:buChar char="●"/>
            </a:pPr>
            <a:r>
              <a:rPr lang="en-GB"/>
              <a:t>Return a bool, and make the method </a:t>
            </a:r>
            <a:r>
              <a:rPr lang="en-GB">
                <a:solidFill>
                  <a:srgbClr val="FFFF00"/>
                </a:solidFill>
                <a:latin typeface="Consolas"/>
                <a:ea typeface="Consolas"/>
                <a:cs typeface="Consolas"/>
                <a:sym typeface="Consolas"/>
              </a:rPr>
              <a:t>const</a:t>
            </a:r>
            <a:endParaRPr>
              <a:solidFill>
                <a:srgbClr val="FFFF00"/>
              </a:solidFill>
              <a:latin typeface="Consolas"/>
              <a:ea typeface="Consolas"/>
              <a:cs typeface="Consolas"/>
              <a:sym typeface="Consolas"/>
            </a:endParaRPr>
          </a:p>
          <a:p>
            <a:pPr indent="-800100" lvl="0" marL="914400" rtl="0" algn="l">
              <a:spcBef>
                <a:spcPts val="0"/>
              </a:spcBef>
              <a:spcAft>
                <a:spcPts val="0"/>
              </a:spcAft>
              <a:buSzPts val="5400"/>
              <a:buChar char="●"/>
            </a:pPr>
            <a:r>
              <a:rPr lang="en-GB"/>
              <a:t>Return </a:t>
            </a:r>
            <a:r>
              <a:rPr lang="en-GB">
                <a:solidFill>
                  <a:srgbClr val="FFFF00"/>
                </a:solidFill>
                <a:latin typeface="Consolas"/>
                <a:ea typeface="Consolas"/>
                <a:cs typeface="Consolas"/>
                <a:sym typeface="Consolas"/>
              </a:rPr>
              <a:t>FVector</a:t>
            </a:r>
            <a:r>
              <a:rPr lang="en-GB"/>
              <a:t> </a:t>
            </a:r>
            <a:r>
              <a:rPr lang="en-GB">
                <a:solidFill>
                  <a:srgbClr val="FFFF00"/>
                </a:solidFill>
                <a:latin typeface="Consolas"/>
                <a:ea typeface="Consolas"/>
                <a:cs typeface="Consolas"/>
                <a:sym typeface="Consolas"/>
              </a:rPr>
              <a:t>HitLocation </a:t>
            </a:r>
            <a:r>
              <a:rPr lang="en-GB"/>
              <a:t>as out parameter</a:t>
            </a:r>
            <a:endParaRPr/>
          </a:p>
          <a:p>
            <a:pPr indent="-800100" lvl="0" marL="914400" rtl="0" algn="l">
              <a:spcBef>
                <a:spcPts val="0"/>
              </a:spcBef>
              <a:spcAft>
                <a:spcPts val="0"/>
              </a:spcAft>
              <a:buSzPts val="5400"/>
              <a:buChar char="●"/>
            </a:pPr>
            <a:r>
              <a:rPr lang="en-GB"/>
              <a:t>Remember you will need </a:t>
            </a:r>
            <a:r>
              <a:rPr lang="en-GB">
                <a:solidFill>
                  <a:srgbClr val="FFFF00"/>
                </a:solidFill>
                <a:latin typeface="Consolas"/>
                <a:ea typeface="Consolas"/>
                <a:cs typeface="Consolas"/>
                <a:sym typeface="Consolas"/>
              </a:rPr>
              <a:t>&amp;</a:t>
            </a:r>
            <a:r>
              <a:rPr lang="en-GB"/>
              <a:t>, and think why</a:t>
            </a:r>
            <a:endParaRPr/>
          </a:p>
          <a:p>
            <a:pPr indent="-800100" lvl="0" marL="914400" rtl="0" algn="l">
              <a:spcBef>
                <a:spcPts val="0"/>
              </a:spcBef>
              <a:spcAft>
                <a:spcPts val="0"/>
              </a:spcAft>
              <a:buSzPts val="5400"/>
              <a:buChar char="●"/>
            </a:pPr>
            <a:r>
              <a:rPr lang="en-GB"/>
              <a:t>Bonus: pseudocode actual functionality</a:t>
            </a:r>
            <a:endParaRPr/>
          </a:p>
          <a:p>
            <a:pPr indent="-800100" lvl="0" marL="914400" rtl="0" algn="l">
              <a:spcBef>
                <a:spcPts val="0"/>
              </a:spcBef>
              <a:spcAft>
                <a:spcPts val="0"/>
              </a:spcAft>
              <a:buSzPts val="5400"/>
              <a:buChar char="●"/>
            </a:pPr>
            <a:r>
              <a:rPr lang="en-GB"/>
              <a:t>Super bonus: code working functionality!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2">
                                            <p:txEl>
                                              <p:pRg end="0" st="0"/>
                                            </p:txEl>
                                          </p:spTgt>
                                        </p:tgtEl>
                                        <p:attrNameLst>
                                          <p:attrName>style.visibility</p:attrName>
                                        </p:attrNameLst>
                                      </p:cBhvr>
                                      <p:to>
                                        <p:strVal val="visible"/>
                                      </p:to>
                                    </p:set>
                                    <p:animEffect filter="fade" transition="in">
                                      <p:cBhvr>
                                        <p:cTn dur="1000"/>
                                        <p:tgtEl>
                                          <p:spTgt spid="8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2">
                                            <p:txEl>
                                              <p:pRg end="1" st="1"/>
                                            </p:txEl>
                                          </p:spTgt>
                                        </p:tgtEl>
                                        <p:attrNameLst>
                                          <p:attrName>style.visibility</p:attrName>
                                        </p:attrNameLst>
                                      </p:cBhvr>
                                      <p:to>
                                        <p:strVal val="visible"/>
                                      </p:to>
                                    </p:set>
                                    <p:animEffect filter="fade" transition="in">
                                      <p:cBhvr>
                                        <p:cTn dur="1000"/>
                                        <p:tgtEl>
                                          <p:spTgt spid="8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2">
                                            <p:txEl>
                                              <p:pRg end="2" st="2"/>
                                            </p:txEl>
                                          </p:spTgt>
                                        </p:tgtEl>
                                        <p:attrNameLst>
                                          <p:attrName>style.visibility</p:attrName>
                                        </p:attrNameLst>
                                      </p:cBhvr>
                                      <p:to>
                                        <p:strVal val="visible"/>
                                      </p:to>
                                    </p:set>
                                    <p:animEffect filter="fade" transition="in">
                                      <p:cBhvr>
                                        <p:cTn dur="1000"/>
                                        <p:tgtEl>
                                          <p:spTgt spid="8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2">
                                            <p:txEl>
                                              <p:pRg end="3" st="3"/>
                                            </p:txEl>
                                          </p:spTgt>
                                        </p:tgtEl>
                                        <p:attrNameLst>
                                          <p:attrName>style.visibility</p:attrName>
                                        </p:attrNameLst>
                                      </p:cBhvr>
                                      <p:to>
                                        <p:strVal val="visible"/>
                                      </p:to>
                                    </p:set>
                                    <p:animEffect filter="fade" transition="in">
                                      <p:cBhvr>
                                        <p:cTn dur="1000"/>
                                        <p:tgtEl>
                                          <p:spTgt spid="8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2">
                                            <p:txEl>
                                              <p:pRg end="4" st="4"/>
                                            </p:txEl>
                                          </p:spTgt>
                                        </p:tgtEl>
                                        <p:attrNameLst>
                                          <p:attrName>style.visibility</p:attrName>
                                        </p:attrNameLst>
                                      </p:cBhvr>
                                      <p:to>
                                        <p:strVal val="visible"/>
                                      </p:to>
                                    </p:set>
                                    <p:animEffect filter="fade" transition="in">
                                      <p:cBhvr>
                                        <p:cTn dur="1000"/>
                                        <p:tgtEl>
                                          <p:spTgt spid="81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6" name="Shape 816"/>
        <p:cNvGrpSpPr/>
        <p:nvPr/>
      </p:nvGrpSpPr>
      <p:grpSpPr>
        <a:xfrm>
          <a:off x="0" y="0"/>
          <a:ext cx="0" cy="0"/>
          <a:chOff x="0" y="0"/>
          <a:chExt cx="0" cy="0"/>
        </a:xfrm>
      </p:grpSpPr>
      <p:sp>
        <p:nvSpPr>
          <p:cNvPr id="817" name="Google Shape;817;p131"/>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Finding Screen Pixel Coordinates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33"/>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Requirements</a:t>
            </a:r>
            <a:endParaRPr/>
          </a:p>
        </p:txBody>
      </p:sp>
      <p:sp>
        <p:nvSpPr>
          <p:cNvPr id="161" name="Google Shape;161;p33"/>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Clr>
                <a:schemeClr val="dk1"/>
              </a:buClr>
              <a:buSzPts val="2200"/>
              <a:buFont typeface="Arial"/>
              <a:buNone/>
            </a:pPr>
            <a:r>
              <a:rPr b="1" lang="en-GB"/>
              <a:t>SFX</a:t>
            </a:r>
            <a:r>
              <a:rPr lang="en-GB"/>
              <a:t>: Gun firing, explosion, barrel moving, turret moving, engine sound.</a:t>
            </a:r>
            <a:endParaRPr/>
          </a:p>
          <a:p>
            <a:pPr indent="0" lvl="0" marL="0" rtl="0" algn="l">
              <a:spcBef>
                <a:spcPts val="0"/>
              </a:spcBef>
              <a:spcAft>
                <a:spcPts val="0"/>
              </a:spcAft>
              <a:buNone/>
            </a:pPr>
            <a:r>
              <a:rPr b="1" lang="en-GB"/>
              <a:t>Static mesh:</a:t>
            </a:r>
            <a:r>
              <a:rPr lang="en-GB"/>
              <a:t> Simple tank comprising tracks, body, turret and barrel.</a:t>
            </a:r>
            <a:endParaRPr/>
          </a:p>
          <a:p>
            <a:pPr indent="0" lvl="0" marL="0" rtl="0" algn="l">
              <a:spcBef>
                <a:spcPts val="0"/>
              </a:spcBef>
              <a:spcAft>
                <a:spcPts val="0"/>
              </a:spcAft>
              <a:buClr>
                <a:schemeClr val="dk1"/>
              </a:buClr>
              <a:buSzPts val="2200"/>
              <a:buFont typeface="Arial"/>
              <a:buNone/>
            </a:pPr>
            <a:r>
              <a:rPr b="1" lang="en-GB"/>
              <a:t>Textures:</a:t>
            </a:r>
            <a:r>
              <a:rPr lang="en-GB"/>
              <a:t> Later-on we’ll want to add for visual flare.</a:t>
            </a:r>
            <a:endParaRPr/>
          </a:p>
          <a:p>
            <a:pPr indent="0" lvl="0" marL="0" rtl="0" algn="l">
              <a:spcBef>
                <a:spcPts val="0"/>
              </a:spcBef>
              <a:spcAft>
                <a:spcPts val="0"/>
              </a:spcAft>
              <a:buNone/>
            </a:pPr>
            <a:r>
              <a:rPr b="1" lang="en-GB"/>
              <a:t>Music:​</a:t>
            </a:r>
            <a:r>
              <a:rPr lang="en-GB"/>
              <a:t> Background music to create tension.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animEffect filter="fade" transition="in">
                                      <p:cBhvr>
                                        <p:cTn dur="1000"/>
                                        <p:tgtEl>
                                          <p:spTgt spid="1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1" st="1"/>
                                            </p:txEl>
                                          </p:spTgt>
                                        </p:tgtEl>
                                        <p:attrNameLst>
                                          <p:attrName>style.visibility</p:attrName>
                                        </p:attrNameLst>
                                      </p:cBhvr>
                                      <p:to>
                                        <p:strVal val="visible"/>
                                      </p:to>
                                    </p:set>
                                    <p:animEffect filter="fade" transition="in">
                                      <p:cBhvr>
                                        <p:cTn dur="1000"/>
                                        <p:tgtEl>
                                          <p:spTgt spid="1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2" st="2"/>
                                            </p:txEl>
                                          </p:spTgt>
                                        </p:tgtEl>
                                        <p:attrNameLst>
                                          <p:attrName>style.visibility</p:attrName>
                                        </p:attrNameLst>
                                      </p:cBhvr>
                                      <p:to>
                                        <p:strVal val="visible"/>
                                      </p:to>
                                    </p:set>
                                    <p:animEffect filter="fade" transition="in">
                                      <p:cBhvr>
                                        <p:cTn dur="1000"/>
                                        <p:tgtEl>
                                          <p:spTgt spid="1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3" st="3"/>
                                            </p:txEl>
                                          </p:spTgt>
                                        </p:tgtEl>
                                        <p:attrNameLst>
                                          <p:attrName>style.visibility</p:attrName>
                                        </p:attrNameLst>
                                      </p:cBhvr>
                                      <p:to>
                                        <p:strVal val="visible"/>
                                      </p:to>
                                    </p:set>
                                    <p:animEffect filter="fade" transition="in">
                                      <p:cBhvr>
                                        <p:cTn dur="1000"/>
                                        <p:tgtEl>
                                          <p:spTgt spid="16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1" name="Shape 821"/>
        <p:cNvGrpSpPr/>
        <p:nvPr/>
      </p:nvGrpSpPr>
      <p:grpSpPr>
        <a:xfrm>
          <a:off x="0" y="0"/>
          <a:ext cx="0" cy="0"/>
          <a:chOff x="0" y="0"/>
          <a:chExt cx="0" cy="0"/>
        </a:xfrm>
      </p:grpSpPr>
      <p:sp>
        <p:nvSpPr>
          <p:cNvPr id="822" name="Google Shape;822;p132"/>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823" name="Google Shape;823;p132"/>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Use </a:t>
            </a:r>
            <a:r>
              <a:rPr lang="en-GB">
                <a:solidFill>
                  <a:srgbClr val="FFFF00"/>
                </a:solidFill>
                <a:latin typeface="Consolas"/>
                <a:ea typeface="Consolas"/>
                <a:cs typeface="Consolas"/>
                <a:sym typeface="Consolas"/>
              </a:rPr>
              <a:t>FVector2D()</a:t>
            </a:r>
            <a:r>
              <a:rPr lang="en-GB"/>
              <a:t> to store pixel coordinates</a:t>
            </a:r>
            <a:endParaRPr/>
          </a:p>
          <a:p>
            <a:pPr indent="-800100" lvl="0" marL="914400" rtl="0" algn="l">
              <a:spcBef>
                <a:spcPts val="0"/>
              </a:spcBef>
              <a:spcAft>
                <a:spcPts val="0"/>
              </a:spcAft>
              <a:buSzPts val="5400"/>
              <a:buChar char="●"/>
            </a:pPr>
            <a:r>
              <a:rPr lang="en-GB"/>
              <a:t>This is two floats, pixels can be non-integer</a:t>
            </a:r>
            <a:endParaRPr/>
          </a:p>
          <a:p>
            <a:pPr indent="-800100" lvl="0" marL="914400" rtl="0" algn="l">
              <a:spcBef>
                <a:spcPts val="0"/>
              </a:spcBef>
              <a:spcAft>
                <a:spcPts val="0"/>
              </a:spcAft>
              <a:buSzPts val="5400"/>
              <a:buChar char="●"/>
            </a:pPr>
            <a:r>
              <a:rPr lang="en-GB"/>
              <a:t>Revising </a:t>
            </a:r>
            <a:r>
              <a:rPr lang="en-GB">
                <a:solidFill>
                  <a:srgbClr val="FFFF00"/>
                </a:solidFill>
                <a:latin typeface="Consolas"/>
                <a:ea typeface="Consolas"/>
                <a:cs typeface="Consolas"/>
                <a:sym typeface="Consolas"/>
              </a:rPr>
              <a:t>UPROPERTY(EditAnywhere)</a:t>
            </a:r>
            <a:r>
              <a:rPr lang="en-GB"/>
              <a:t> and more.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3">
                                            <p:txEl>
                                              <p:pRg end="0" st="0"/>
                                            </p:txEl>
                                          </p:spTgt>
                                        </p:tgtEl>
                                        <p:attrNameLst>
                                          <p:attrName>style.visibility</p:attrName>
                                        </p:attrNameLst>
                                      </p:cBhvr>
                                      <p:to>
                                        <p:strVal val="visible"/>
                                      </p:to>
                                    </p:set>
                                    <p:animEffect filter="fade" transition="in">
                                      <p:cBhvr>
                                        <p:cTn dur="1000"/>
                                        <p:tgtEl>
                                          <p:spTgt spid="8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3">
                                            <p:txEl>
                                              <p:pRg end="1" st="1"/>
                                            </p:txEl>
                                          </p:spTgt>
                                        </p:tgtEl>
                                        <p:attrNameLst>
                                          <p:attrName>style.visibility</p:attrName>
                                        </p:attrNameLst>
                                      </p:cBhvr>
                                      <p:to>
                                        <p:strVal val="visible"/>
                                      </p:to>
                                    </p:set>
                                    <p:animEffect filter="fade" transition="in">
                                      <p:cBhvr>
                                        <p:cTn dur="1000"/>
                                        <p:tgtEl>
                                          <p:spTgt spid="8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3">
                                            <p:txEl>
                                              <p:pRg end="2" st="2"/>
                                            </p:txEl>
                                          </p:spTgt>
                                        </p:tgtEl>
                                        <p:attrNameLst>
                                          <p:attrName>style.visibility</p:attrName>
                                        </p:attrNameLst>
                                      </p:cBhvr>
                                      <p:to>
                                        <p:strVal val="visible"/>
                                      </p:to>
                                    </p:set>
                                    <p:animEffect filter="fade" transition="in">
                                      <p:cBhvr>
                                        <p:cTn dur="1000"/>
                                        <p:tgtEl>
                                          <p:spTgt spid="82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7" name="Shape 827"/>
        <p:cNvGrpSpPr/>
        <p:nvPr/>
      </p:nvGrpSpPr>
      <p:grpSpPr>
        <a:xfrm>
          <a:off x="0" y="0"/>
          <a:ext cx="0" cy="0"/>
          <a:chOff x="0" y="0"/>
          <a:chExt cx="0" cy="0"/>
        </a:xfrm>
      </p:grpSpPr>
      <p:sp>
        <p:nvSpPr>
          <p:cNvPr id="828" name="Google Shape;828;p133"/>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Find </a:t>
            </a:r>
            <a:r>
              <a:rPr lang="en-GB">
                <a:solidFill>
                  <a:srgbClr val="FFFF00"/>
                </a:solidFill>
                <a:latin typeface="Consolas"/>
                <a:ea typeface="Consolas"/>
                <a:cs typeface="Consolas"/>
                <a:sym typeface="Consolas"/>
              </a:rPr>
              <a:t>ScreenLocation</a:t>
            </a:r>
            <a:endParaRPr>
              <a:solidFill>
                <a:srgbClr val="FFFF00"/>
              </a:solidFill>
              <a:latin typeface="Consolas"/>
              <a:ea typeface="Consolas"/>
              <a:cs typeface="Consolas"/>
              <a:sym typeface="Consolas"/>
            </a:endParaRPr>
          </a:p>
        </p:txBody>
      </p:sp>
      <p:sp>
        <p:nvSpPr>
          <p:cNvPr id="829" name="Google Shape;829;p133"/>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Create </a:t>
            </a:r>
            <a:r>
              <a:rPr lang="en-GB">
                <a:solidFill>
                  <a:srgbClr val="FFFF00"/>
                </a:solidFill>
                <a:latin typeface="Consolas"/>
                <a:ea typeface="Consolas"/>
                <a:cs typeface="Consolas"/>
                <a:sym typeface="Consolas"/>
              </a:rPr>
              <a:t>CrossHairXLocation</a:t>
            </a:r>
            <a:r>
              <a:rPr lang="en-GB"/>
              <a:t> and set to 0.5</a:t>
            </a:r>
            <a:endParaRPr/>
          </a:p>
          <a:p>
            <a:pPr indent="-800100" lvl="0" marL="914400" rtl="0" algn="l">
              <a:spcBef>
                <a:spcPts val="0"/>
              </a:spcBef>
              <a:spcAft>
                <a:spcPts val="0"/>
              </a:spcAft>
              <a:buSzPts val="5400"/>
              <a:buChar char="●"/>
            </a:pPr>
            <a:r>
              <a:rPr lang="en-GB"/>
              <a:t>Create </a:t>
            </a:r>
            <a:r>
              <a:rPr lang="en-GB">
                <a:solidFill>
                  <a:srgbClr val="FFFF00"/>
                </a:solidFill>
                <a:latin typeface="Consolas"/>
                <a:ea typeface="Consolas"/>
                <a:cs typeface="Consolas"/>
                <a:sym typeface="Consolas"/>
              </a:rPr>
              <a:t>CrossHairYLocation </a:t>
            </a:r>
            <a:r>
              <a:rPr lang="en-GB"/>
              <a:t>and set to 0.33333</a:t>
            </a:r>
            <a:endParaRPr/>
          </a:p>
          <a:p>
            <a:pPr indent="-800100" lvl="0" marL="914400" marR="0" rtl="0" algn="l">
              <a:lnSpc>
                <a:spcPct val="150000"/>
              </a:lnSpc>
              <a:spcBef>
                <a:spcPts val="0"/>
              </a:spcBef>
              <a:spcAft>
                <a:spcPts val="0"/>
              </a:spcAft>
              <a:buSzPts val="5400"/>
              <a:buChar char="●"/>
            </a:pPr>
            <a:r>
              <a:rPr lang="en-GB"/>
              <a:t>Make both of these </a:t>
            </a:r>
            <a:r>
              <a:rPr lang="en-GB">
                <a:solidFill>
                  <a:srgbClr val="FFFF00"/>
                </a:solidFill>
                <a:latin typeface="Consolas"/>
                <a:ea typeface="Consolas"/>
                <a:cs typeface="Consolas"/>
                <a:sym typeface="Consolas"/>
              </a:rPr>
              <a:t>EditAnywhere </a:t>
            </a:r>
            <a:r>
              <a:rPr lang="en-GB"/>
              <a:t>for BP</a:t>
            </a:r>
            <a:endParaRPr/>
          </a:p>
          <a:p>
            <a:pPr indent="-800100" lvl="0" marL="914400" rtl="0" algn="l">
              <a:spcBef>
                <a:spcPts val="0"/>
              </a:spcBef>
              <a:spcAft>
                <a:spcPts val="0"/>
              </a:spcAft>
              <a:buSzPts val="5400"/>
              <a:buChar char="●"/>
            </a:pPr>
            <a:r>
              <a:rPr lang="en-GB"/>
              <a:t>Calculate an </a:t>
            </a:r>
            <a:r>
              <a:rPr lang="en-GB">
                <a:solidFill>
                  <a:srgbClr val="FFFF00"/>
                </a:solidFill>
                <a:latin typeface="Consolas"/>
                <a:ea typeface="Consolas"/>
                <a:cs typeface="Consolas"/>
                <a:sym typeface="Consolas"/>
              </a:rPr>
              <a:t>FVector2D ScreenLocation</a:t>
            </a:r>
            <a:endParaRPr/>
          </a:p>
          <a:p>
            <a:pPr indent="-800100" lvl="0" marL="914400" rtl="0" algn="l">
              <a:spcBef>
                <a:spcPts val="0"/>
              </a:spcBef>
              <a:spcAft>
                <a:spcPts val="0"/>
              </a:spcAft>
              <a:buSzPts val="5400"/>
              <a:buChar char="●"/>
            </a:pPr>
            <a:r>
              <a:rPr lang="en-GB"/>
              <a:t>This will be a pair of floats specifying the pixel coordinates that we’ll want to de-project later.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9">
                                            <p:txEl>
                                              <p:pRg end="0" st="0"/>
                                            </p:txEl>
                                          </p:spTgt>
                                        </p:tgtEl>
                                        <p:attrNameLst>
                                          <p:attrName>style.visibility</p:attrName>
                                        </p:attrNameLst>
                                      </p:cBhvr>
                                      <p:to>
                                        <p:strVal val="visible"/>
                                      </p:to>
                                    </p:set>
                                    <p:animEffect filter="fade" transition="in">
                                      <p:cBhvr>
                                        <p:cTn dur="1000"/>
                                        <p:tgtEl>
                                          <p:spTgt spid="8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9">
                                            <p:txEl>
                                              <p:pRg end="1" st="1"/>
                                            </p:txEl>
                                          </p:spTgt>
                                        </p:tgtEl>
                                        <p:attrNameLst>
                                          <p:attrName>style.visibility</p:attrName>
                                        </p:attrNameLst>
                                      </p:cBhvr>
                                      <p:to>
                                        <p:strVal val="visible"/>
                                      </p:to>
                                    </p:set>
                                    <p:animEffect filter="fade" transition="in">
                                      <p:cBhvr>
                                        <p:cTn dur="1000"/>
                                        <p:tgtEl>
                                          <p:spTgt spid="8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9">
                                            <p:txEl>
                                              <p:pRg end="2" st="2"/>
                                            </p:txEl>
                                          </p:spTgt>
                                        </p:tgtEl>
                                        <p:attrNameLst>
                                          <p:attrName>style.visibility</p:attrName>
                                        </p:attrNameLst>
                                      </p:cBhvr>
                                      <p:to>
                                        <p:strVal val="visible"/>
                                      </p:to>
                                    </p:set>
                                    <p:animEffect filter="fade" transition="in">
                                      <p:cBhvr>
                                        <p:cTn dur="1000"/>
                                        <p:tgtEl>
                                          <p:spTgt spid="8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9">
                                            <p:txEl>
                                              <p:pRg end="3" st="3"/>
                                            </p:txEl>
                                          </p:spTgt>
                                        </p:tgtEl>
                                        <p:attrNameLst>
                                          <p:attrName>style.visibility</p:attrName>
                                        </p:attrNameLst>
                                      </p:cBhvr>
                                      <p:to>
                                        <p:strVal val="visible"/>
                                      </p:to>
                                    </p:set>
                                    <p:animEffect filter="fade" transition="in">
                                      <p:cBhvr>
                                        <p:cTn dur="1000"/>
                                        <p:tgtEl>
                                          <p:spTgt spid="8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9">
                                            <p:txEl>
                                              <p:pRg end="4" st="4"/>
                                            </p:txEl>
                                          </p:spTgt>
                                        </p:tgtEl>
                                        <p:attrNameLst>
                                          <p:attrName>style.visibility</p:attrName>
                                        </p:attrNameLst>
                                      </p:cBhvr>
                                      <p:to>
                                        <p:strVal val="visible"/>
                                      </p:to>
                                    </p:set>
                                    <p:animEffect filter="fade" transition="in">
                                      <p:cBhvr>
                                        <p:cTn dur="1000"/>
                                        <p:tgtEl>
                                          <p:spTgt spid="82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3" name="Shape 833"/>
        <p:cNvGrpSpPr/>
        <p:nvPr/>
      </p:nvGrpSpPr>
      <p:grpSpPr>
        <a:xfrm>
          <a:off x="0" y="0"/>
          <a:ext cx="0" cy="0"/>
          <a:chOff x="0" y="0"/>
          <a:chExt cx="0" cy="0"/>
        </a:xfrm>
      </p:grpSpPr>
      <p:sp>
        <p:nvSpPr>
          <p:cNvPr id="834" name="Google Shape;834;p134"/>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Using </a:t>
            </a:r>
            <a:r>
              <a:rPr lang="en-GB">
                <a:solidFill>
                  <a:srgbClr val="FFFF00"/>
                </a:solidFill>
                <a:latin typeface="Consolas"/>
                <a:ea typeface="Consolas"/>
                <a:cs typeface="Consolas"/>
                <a:sym typeface="Consolas"/>
              </a:rPr>
              <a:t>DeprojectScreenToWorld</a:t>
            </a:r>
            <a:endParaRPr>
              <a:solidFill>
                <a:srgbClr val="FFFF00"/>
              </a:solidFill>
              <a:latin typeface="Consolas"/>
              <a:ea typeface="Consolas"/>
              <a:cs typeface="Consolas"/>
              <a:sym typeface="Consolas"/>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8" name="Shape 838"/>
        <p:cNvGrpSpPr/>
        <p:nvPr/>
      </p:nvGrpSpPr>
      <p:grpSpPr>
        <a:xfrm>
          <a:off x="0" y="0"/>
          <a:ext cx="0" cy="0"/>
          <a:chOff x="0" y="0"/>
          <a:chExt cx="0" cy="0"/>
        </a:xfrm>
      </p:grpSpPr>
      <p:sp>
        <p:nvSpPr>
          <p:cNvPr id="839" name="Google Shape;839;p135"/>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840" name="Google Shape;840;p135"/>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b="1" lang="en-GB" sz="6000">
                <a:solidFill>
                  <a:schemeClr val="lt1"/>
                </a:solidFill>
              </a:rPr>
              <a:t>How to find the camera look direction</a:t>
            </a:r>
            <a:endParaRPr b="1" sz="6000">
              <a:solidFill>
                <a:schemeClr val="lt1"/>
              </a:solidFill>
            </a:endParaRPr>
          </a:p>
          <a:p>
            <a:pPr indent="-838200" lvl="0" marL="914400" rtl="0" algn="l">
              <a:spcBef>
                <a:spcPts val="0"/>
              </a:spcBef>
              <a:spcAft>
                <a:spcPts val="0"/>
              </a:spcAft>
              <a:buClr>
                <a:schemeClr val="lt1"/>
              </a:buClr>
              <a:buSzPts val="6000"/>
              <a:buChar char="●"/>
            </a:pPr>
            <a:r>
              <a:rPr b="1" lang="en-GB" sz="6000">
                <a:solidFill>
                  <a:schemeClr val="lt1"/>
                </a:solidFill>
              </a:rPr>
              <a:t>What the </a:t>
            </a:r>
            <a:r>
              <a:rPr b="1" lang="en-GB" sz="6000">
                <a:solidFill>
                  <a:srgbClr val="FFFF00"/>
                </a:solidFill>
                <a:latin typeface="Consolas"/>
                <a:ea typeface="Consolas"/>
                <a:cs typeface="Consolas"/>
                <a:sym typeface="Consolas"/>
              </a:rPr>
              <a:t>WorldLocation</a:t>
            </a:r>
            <a:r>
              <a:rPr b="1" lang="en-GB" sz="6000">
                <a:solidFill>
                  <a:schemeClr val="lt1"/>
                </a:solidFill>
              </a:rPr>
              <a:t> parameter does</a:t>
            </a:r>
            <a:endParaRPr b="1" sz="6000">
              <a:solidFill>
                <a:schemeClr val="lt1"/>
              </a:solidFill>
            </a:endParaRPr>
          </a:p>
          <a:p>
            <a:pPr indent="-838200" lvl="0" marL="914400" rtl="0" algn="l">
              <a:spcBef>
                <a:spcPts val="0"/>
              </a:spcBef>
              <a:spcAft>
                <a:spcPts val="0"/>
              </a:spcAft>
              <a:buClr>
                <a:schemeClr val="lt1"/>
              </a:buClr>
              <a:buSzPts val="6000"/>
              <a:buChar char="●"/>
            </a:pPr>
            <a:r>
              <a:rPr b="1" lang="en-GB" sz="6000">
                <a:solidFill>
                  <a:srgbClr val="FFFF00"/>
                </a:solidFill>
                <a:latin typeface="Consolas"/>
                <a:ea typeface="Consolas"/>
                <a:cs typeface="Consolas"/>
                <a:sym typeface="Consolas"/>
              </a:rPr>
              <a:t>WorldDirection</a:t>
            </a:r>
            <a:r>
              <a:rPr b="1" lang="en-GB" sz="6000">
                <a:solidFill>
                  <a:schemeClr val="lt1"/>
                </a:solidFill>
              </a:rPr>
              <a:t> returned is a unit vector.</a:t>
            </a:r>
            <a:endParaRPr b="1" sz="60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0">
                                            <p:txEl>
                                              <p:pRg end="0" st="0"/>
                                            </p:txEl>
                                          </p:spTgt>
                                        </p:tgtEl>
                                        <p:attrNameLst>
                                          <p:attrName>style.visibility</p:attrName>
                                        </p:attrNameLst>
                                      </p:cBhvr>
                                      <p:to>
                                        <p:strVal val="visible"/>
                                      </p:to>
                                    </p:set>
                                    <p:animEffect filter="fade" transition="in">
                                      <p:cBhvr>
                                        <p:cTn dur="1000"/>
                                        <p:tgtEl>
                                          <p:spTgt spid="8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0">
                                            <p:txEl>
                                              <p:pRg end="1" st="1"/>
                                            </p:txEl>
                                          </p:spTgt>
                                        </p:tgtEl>
                                        <p:attrNameLst>
                                          <p:attrName>style.visibility</p:attrName>
                                        </p:attrNameLst>
                                      </p:cBhvr>
                                      <p:to>
                                        <p:strVal val="visible"/>
                                      </p:to>
                                    </p:set>
                                    <p:animEffect filter="fade" transition="in">
                                      <p:cBhvr>
                                        <p:cTn dur="1000"/>
                                        <p:tgtEl>
                                          <p:spTgt spid="8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0">
                                            <p:txEl>
                                              <p:pRg end="2" st="2"/>
                                            </p:txEl>
                                          </p:spTgt>
                                        </p:tgtEl>
                                        <p:attrNameLst>
                                          <p:attrName>style.visibility</p:attrName>
                                        </p:attrNameLst>
                                      </p:cBhvr>
                                      <p:to>
                                        <p:strVal val="visible"/>
                                      </p:to>
                                    </p:set>
                                    <p:animEffect filter="fade" transition="in">
                                      <p:cBhvr>
                                        <p:cTn dur="1000"/>
                                        <p:tgtEl>
                                          <p:spTgt spid="84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sp>
        <p:nvSpPr>
          <p:cNvPr id="845" name="Google Shape;845;p136"/>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Do the “De-Projection”</a:t>
            </a:r>
            <a:endParaRPr/>
          </a:p>
        </p:txBody>
      </p:sp>
      <p:sp>
        <p:nvSpPr>
          <p:cNvPr id="846" name="Google Shape;846;p136"/>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Clr>
                <a:srgbClr val="FFFF00"/>
              </a:buClr>
              <a:buSzPts val="5400"/>
              <a:buFont typeface="Consolas"/>
              <a:buChar char="●"/>
            </a:pPr>
            <a:r>
              <a:rPr lang="en-GB">
                <a:solidFill>
                  <a:srgbClr val="FFFF00"/>
                </a:solidFill>
                <a:latin typeface="Consolas"/>
                <a:ea typeface="Consolas"/>
                <a:cs typeface="Consolas"/>
                <a:sym typeface="Consolas"/>
              </a:rPr>
              <a:t>DeprojectScreenPositionToWorld </a:t>
            </a:r>
            <a:r>
              <a:rPr lang="en-GB" u="sng">
                <a:solidFill>
                  <a:schemeClr val="hlink"/>
                </a:solidFill>
                <a:hlinkClick r:id="rId3"/>
              </a:rPr>
              <a:t>docs</a:t>
            </a:r>
            <a:endParaRPr sz="2400">
              <a:solidFill>
                <a:srgbClr val="FFFF00"/>
              </a:solidFill>
              <a:latin typeface="Consolas"/>
              <a:ea typeface="Consolas"/>
              <a:cs typeface="Consolas"/>
              <a:sym typeface="Consolas"/>
            </a:endParaRPr>
          </a:p>
          <a:p>
            <a:pPr indent="-800100" lvl="0" marL="914400" rtl="0" algn="l">
              <a:spcBef>
                <a:spcPts val="0"/>
              </a:spcBef>
              <a:spcAft>
                <a:spcPts val="0"/>
              </a:spcAft>
              <a:buClr>
                <a:srgbClr val="FFFF00"/>
              </a:buClr>
              <a:buSzPts val="5400"/>
              <a:buFont typeface="Consolas"/>
              <a:buChar char="●"/>
            </a:pPr>
            <a:r>
              <a:rPr lang="en-GB"/>
              <a:t>Lookup the method signature online</a:t>
            </a:r>
            <a:endParaRPr>
              <a:solidFill>
                <a:srgbClr val="FFFF00"/>
              </a:solidFill>
              <a:latin typeface="Consolas"/>
              <a:ea typeface="Consolas"/>
              <a:cs typeface="Consolas"/>
              <a:sym typeface="Consolas"/>
            </a:endParaRPr>
          </a:p>
          <a:p>
            <a:pPr indent="-800100" lvl="0" marL="914400" marR="0" rtl="0" algn="l">
              <a:lnSpc>
                <a:spcPct val="150000"/>
              </a:lnSpc>
              <a:spcBef>
                <a:spcPts val="0"/>
              </a:spcBef>
              <a:spcAft>
                <a:spcPts val="0"/>
              </a:spcAft>
              <a:buClr>
                <a:srgbClr val="FFFF00"/>
              </a:buClr>
              <a:buSzPts val="5400"/>
              <a:buFont typeface="Consolas"/>
              <a:buChar char="●"/>
            </a:pPr>
            <a:r>
              <a:rPr lang="en-GB"/>
              <a:t>Log the </a:t>
            </a:r>
            <a:r>
              <a:rPr lang="en-GB">
                <a:solidFill>
                  <a:srgbClr val="FFFF00"/>
                </a:solidFill>
                <a:latin typeface="Consolas"/>
                <a:ea typeface="Consolas"/>
                <a:cs typeface="Consolas"/>
                <a:sym typeface="Consolas"/>
              </a:rPr>
              <a:t>WorldDirection </a:t>
            </a:r>
            <a:r>
              <a:rPr lang="en-GB"/>
              <a:t>it returns</a:t>
            </a:r>
            <a:endParaRPr/>
          </a:p>
          <a:p>
            <a:pPr indent="-800100" lvl="0" marL="914400" marR="0" rtl="0" algn="l">
              <a:lnSpc>
                <a:spcPct val="150000"/>
              </a:lnSpc>
              <a:spcBef>
                <a:spcPts val="0"/>
              </a:spcBef>
              <a:spcAft>
                <a:spcPts val="0"/>
              </a:spcAft>
              <a:buClr>
                <a:srgbClr val="FFFF00"/>
              </a:buClr>
              <a:buSzPts val="5400"/>
              <a:buFont typeface="Consolas"/>
              <a:buChar char="●"/>
            </a:pPr>
            <a:r>
              <a:rPr lang="en-GB"/>
              <a:t>Ignore the </a:t>
            </a:r>
            <a:r>
              <a:rPr lang="en-GB">
                <a:solidFill>
                  <a:srgbClr val="FFFF00"/>
                </a:solidFill>
                <a:latin typeface="Consolas"/>
                <a:ea typeface="Consolas"/>
                <a:cs typeface="Consolas"/>
                <a:sym typeface="Consolas"/>
              </a:rPr>
              <a:t>WorldLocation </a:t>
            </a:r>
            <a:r>
              <a:rPr lang="en-GB"/>
              <a:t>it returns, it’s the camera’s World Location but isn’t needed.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6">
                                            <p:txEl>
                                              <p:pRg end="0" st="0"/>
                                            </p:txEl>
                                          </p:spTgt>
                                        </p:tgtEl>
                                        <p:attrNameLst>
                                          <p:attrName>style.visibility</p:attrName>
                                        </p:attrNameLst>
                                      </p:cBhvr>
                                      <p:to>
                                        <p:strVal val="visible"/>
                                      </p:to>
                                    </p:set>
                                    <p:animEffect filter="fade" transition="in">
                                      <p:cBhvr>
                                        <p:cTn dur="1000"/>
                                        <p:tgtEl>
                                          <p:spTgt spid="8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6">
                                            <p:txEl>
                                              <p:pRg end="1" st="1"/>
                                            </p:txEl>
                                          </p:spTgt>
                                        </p:tgtEl>
                                        <p:attrNameLst>
                                          <p:attrName>style.visibility</p:attrName>
                                        </p:attrNameLst>
                                      </p:cBhvr>
                                      <p:to>
                                        <p:strVal val="visible"/>
                                      </p:to>
                                    </p:set>
                                    <p:animEffect filter="fade" transition="in">
                                      <p:cBhvr>
                                        <p:cTn dur="1000"/>
                                        <p:tgtEl>
                                          <p:spTgt spid="8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6">
                                            <p:txEl>
                                              <p:pRg end="2" st="2"/>
                                            </p:txEl>
                                          </p:spTgt>
                                        </p:tgtEl>
                                        <p:attrNameLst>
                                          <p:attrName>style.visibility</p:attrName>
                                        </p:attrNameLst>
                                      </p:cBhvr>
                                      <p:to>
                                        <p:strVal val="visible"/>
                                      </p:to>
                                    </p:set>
                                    <p:animEffect filter="fade" transition="in">
                                      <p:cBhvr>
                                        <p:cTn dur="1000"/>
                                        <p:tgtEl>
                                          <p:spTgt spid="8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6">
                                            <p:txEl>
                                              <p:pRg end="3" st="3"/>
                                            </p:txEl>
                                          </p:spTgt>
                                        </p:tgtEl>
                                        <p:attrNameLst>
                                          <p:attrName>style.visibility</p:attrName>
                                        </p:attrNameLst>
                                      </p:cBhvr>
                                      <p:to>
                                        <p:strVal val="visible"/>
                                      </p:to>
                                    </p:set>
                                    <p:animEffect filter="fade" transition="in">
                                      <p:cBhvr>
                                        <p:cTn dur="1000"/>
                                        <p:tgtEl>
                                          <p:spTgt spid="84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sp>
        <p:nvSpPr>
          <p:cNvPr id="851" name="Google Shape;851;p137"/>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Using </a:t>
            </a:r>
            <a:r>
              <a:rPr lang="en-GB">
                <a:solidFill>
                  <a:srgbClr val="FFFF00"/>
                </a:solidFill>
                <a:latin typeface="Consolas"/>
                <a:ea typeface="Consolas"/>
                <a:cs typeface="Consolas"/>
                <a:sym typeface="Consolas"/>
              </a:rPr>
              <a:t>LineTraceSingleByChannel()</a:t>
            </a:r>
            <a:endParaRPr>
              <a:solidFill>
                <a:srgbClr val="FFFF00"/>
              </a:solidFill>
              <a:latin typeface="Consolas"/>
              <a:ea typeface="Consolas"/>
              <a:cs typeface="Consolas"/>
              <a:sym typeface="Consolas"/>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5" name="Shape 855"/>
        <p:cNvGrpSpPr/>
        <p:nvPr/>
      </p:nvGrpSpPr>
      <p:grpSpPr>
        <a:xfrm>
          <a:off x="0" y="0"/>
          <a:ext cx="0" cy="0"/>
          <a:chOff x="0" y="0"/>
          <a:chExt cx="0" cy="0"/>
        </a:xfrm>
      </p:grpSpPr>
      <p:sp>
        <p:nvSpPr>
          <p:cNvPr id="856" name="Google Shape;856;p138"/>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857" name="Google Shape;857;p138"/>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We want world position of anything visible</a:t>
            </a:r>
            <a:endParaRPr/>
          </a:p>
          <a:p>
            <a:pPr indent="-800100" lvl="0" marL="914400" rtl="0" algn="l">
              <a:spcBef>
                <a:spcPts val="0"/>
              </a:spcBef>
              <a:spcAft>
                <a:spcPts val="0"/>
              </a:spcAft>
              <a:buSzPts val="5400"/>
              <a:buChar char="●"/>
            </a:pPr>
            <a:r>
              <a:rPr lang="en-GB">
                <a:solidFill>
                  <a:srgbClr val="FFFF00"/>
                </a:solidFill>
                <a:latin typeface="Consolas"/>
                <a:ea typeface="Consolas"/>
                <a:cs typeface="Consolas"/>
                <a:sym typeface="Consolas"/>
              </a:rPr>
              <a:t>GetWorld()-&gt;LineTraceSingleByChannel()</a:t>
            </a:r>
            <a:endParaRPr>
              <a:solidFill>
                <a:srgbClr val="FFFF00"/>
              </a:solidFill>
              <a:latin typeface="Consolas"/>
              <a:ea typeface="Consolas"/>
              <a:cs typeface="Consolas"/>
              <a:sym typeface="Consolas"/>
            </a:endParaRPr>
          </a:p>
          <a:p>
            <a:pPr indent="-800100" lvl="0" marL="914400" rtl="0" algn="l">
              <a:spcBef>
                <a:spcPts val="0"/>
              </a:spcBef>
              <a:spcAft>
                <a:spcPts val="0"/>
              </a:spcAft>
              <a:buSzPts val="5400"/>
              <a:buChar char="●"/>
            </a:pPr>
            <a:r>
              <a:rPr lang="en-GB"/>
              <a:t>Use the </a:t>
            </a:r>
            <a:r>
              <a:rPr lang="en-GB">
                <a:solidFill>
                  <a:srgbClr val="FFFF00"/>
                </a:solidFill>
                <a:latin typeface="Consolas"/>
                <a:ea typeface="Consolas"/>
                <a:cs typeface="Consolas"/>
                <a:sym typeface="Consolas"/>
              </a:rPr>
              <a:t>ECC_Visibility</a:t>
            </a:r>
            <a:r>
              <a:rPr lang="en-GB"/>
              <a:t> channel for what’s seen</a:t>
            </a:r>
            <a:endParaRPr/>
          </a:p>
          <a:p>
            <a:pPr indent="-800100" lvl="0" marL="914400" marR="0" rtl="0" algn="l">
              <a:lnSpc>
                <a:spcPct val="150000"/>
              </a:lnSpc>
              <a:spcBef>
                <a:spcPts val="0"/>
              </a:spcBef>
              <a:spcAft>
                <a:spcPts val="0"/>
              </a:spcAft>
              <a:buSzPts val="5400"/>
              <a:buChar char="●"/>
            </a:pPr>
            <a:r>
              <a:rPr lang="en-GB"/>
              <a:t>Remember </a:t>
            </a:r>
            <a:r>
              <a:rPr lang="en-GB">
                <a:solidFill>
                  <a:srgbClr val="FFFF00"/>
                </a:solidFill>
                <a:latin typeface="Consolas"/>
                <a:ea typeface="Consolas"/>
                <a:cs typeface="Consolas"/>
                <a:sym typeface="Consolas"/>
              </a:rPr>
              <a:t>HitResult </a:t>
            </a:r>
            <a:r>
              <a:rPr lang="en-GB"/>
              <a:t>is a rich object</a:t>
            </a:r>
            <a:endParaRPr/>
          </a:p>
          <a:p>
            <a:pPr indent="-800100" lvl="0" marL="914400" rtl="0" algn="l">
              <a:spcBef>
                <a:spcPts val="0"/>
              </a:spcBef>
              <a:spcAft>
                <a:spcPts val="0"/>
              </a:spcAft>
              <a:buSzPts val="5400"/>
              <a:buChar char="●"/>
            </a:pPr>
            <a:r>
              <a:rPr lang="en-GB"/>
              <a:t>Use </a:t>
            </a:r>
            <a:r>
              <a:rPr lang="en-GB">
                <a:solidFill>
                  <a:srgbClr val="FFFF00"/>
                </a:solidFill>
                <a:latin typeface="Consolas"/>
                <a:ea typeface="Consolas"/>
                <a:cs typeface="Consolas"/>
                <a:sym typeface="Consolas"/>
              </a:rPr>
              <a:t>HitResult.Location</a:t>
            </a:r>
            <a:r>
              <a:rPr lang="en-GB"/>
              <a:t> for Location member.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7">
                                            <p:txEl>
                                              <p:pRg end="0" st="0"/>
                                            </p:txEl>
                                          </p:spTgt>
                                        </p:tgtEl>
                                        <p:attrNameLst>
                                          <p:attrName>style.visibility</p:attrName>
                                        </p:attrNameLst>
                                      </p:cBhvr>
                                      <p:to>
                                        <p:strVal val="visible"/>
                                      </p:to>
                                    </p:set>
                                    <p:animEffect filter="fade" transition="in">
                                      <p:cBhvr>
                                        <p:cTn dur="1000"/>
                                        <p:tgtEl>
                                          <p:spTgt spid="8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7">
                                            <p:txEl>
                                              <p:pRg end="1" st="1"/>
                                            </p:txEl>
                                          </p:spTgt>
                                        </p:tgtEl>
                                        <p:attrNameLst>
                                          <p:attrName>style.visibility</p:attrName>
                                        </p:attrNameLst>
                                      </p:cBhvr>
                                      <p:to>
                                        <p:strVal val="visible"/>
                                      </p:to>
                                    </p:set>
                                    <p:animEffect filter="fade" transition="in">
                                      <p:cBhvr>
                                        <p:cTn dur="1000"/>
                                        <p:tgtEl>
                                          <p:spTgt spid="8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7">
                                            <p:txEl>
                                              <p:pRg end="2" st="2"/>
                                            </p:txEl>
                                          </p:spTgt>
                                        </p:tgtEl>
                                        <p:attrNameLst>
                                          <p:attrName>style.visibility</p:attrName>
                                        </p:attrNameLst>
                                      </p:cBhvr>
                                      <p:to>
                                        <p:strVal val="visible"/>
                                      </p:to>
                                    </p:set>
                                    <p:animEffect filter="fade" transition="in">
                                      <p:cBhvr>
                                        <p:cTn dur="1000"/>
                                        <p:tgtEl>
                                          <p:spTgt spid="8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7">
                                            <p:txEl>
                                              <p:pRg end="3" st="3"/>
                                            </p:txEl>
                                          </p:spTgt>
                                        </p:tgtEl>
                                        <p:attrNameLst>
                                          <p:attrName>style.visibility</p:attrName>
                                        </p:attrNameLst>
                                      </p:cBhvr>
                                      <p:to>
                                        <p:strVal val="visible"/>
                                      </p:to>
                                    </p:set>
                                    <p:animEffect filter="fade" transition="in">
                                      <p:cBhvr>
                                        <p:cTn dur="1000"/>
                                        <p:tgtEl>
                                          <p:spTgt spid="8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7">
                                            <p:txEl>
                                              <p:pRg end="4" st="4"/>
                                            </p:txEl>
                                          </p:spTgt>
                                        </p:tgtEl>
                                        <p:attrNameLst>
                                          <p:attrName>style.visibility</p:attrName>
                                        </p:attrNameLst>
                                      </p:cBhvr>
                                      <p:to>
                                        <p:strVal val="visible"/>
                                      </p:to>
                                    </p:set>
                                    <p:animEffect filter="fade" transition="in">
                                      <p:cBhvr>
                                        <p:cTn dur="1000"/>
                                        <p:tgtEl>
                                          <p:spTgt spid="85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1" name="Shape 861"/>
        <p:cNvGrpSpPr/>
        <p:nvPr/>
      </p:nvGrpSpPr>
      <p:grpSpPr>
        <a:xfrm>
          <a:off x="0" y="0"/>
          <a:ext cx="0" cy="0"/>
          <a:chOff x="0" y="0"/>
          <a:chExt cx="0" cy="0"/>
        </a:xfrm>
      </p:grpSpPr>
      <p:sp>
        <p:nvSpPr>
          <p:cNvPr id="862" name="Google Shape;862;p139"/>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Write </a:t>
            </a:r>
            <a:r>
              <a:rPr lang="en-GB">
                <a:solidFill>
                  <a:srgbClr val="FFFF00"/>
                </a:solidFill>
                <a:latin typeface="Consolas"/>
                <a:ea typeface="Consolas"/>
                <a:cs typeface="Consolas"/>
                <a:sym typeface="Consolas"/>
              </a:rPr>
              <a:t>GetLookVectorHitLocation()</a:t>
            </a:r>
            <a:endParaRPr>
              <a:solidFill>
                <a:srgbClr val="FFFF00"/>
              </a:solidFill>
              <a:latin typeface="Consolas"/>
              <a:ea typeface="Consolas"/>
              <a:cs typeface="Consolas"/>
              <a:sym typeface="Consolas"/>
            </a:endParaRPr>
          </a:p>
        </p:txBody>
      </p:sp>
      <p:sp>
        <p:nvSpPr>
          <p:cNvPr id="863" name="Google Shape;863;p139"/>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Make a </a:t>
            </a:r>
            <a:r>
              <a:rPr lang="en-GB">
                <a:solidFill>
                  <a:srgbClr val="FFFF00"/>
                </a:solidFill>
                <a:latin typeface="Consolas"/>
                <a:ea typeface="Consolas"/>
                <a:cs typeface="Consolas"/>
                <a:sym typeface="Consolas"/>
              </a:rPr>
              <a:t>LineTraceRange</a:t>
            </a:r>
            <a:r>
              <a:rPr lang="en-GB"/>
              <a:t> parameter = 10km</a:t>
            </a:r>
            <a:endParaRPr/>
          </a:p>
          <a:p>
            <a:pPr indent="-800100" lvl="0" marL="914400" marR="0" rtl="0" algn="l">
              <a:lnSpc>
                <a:spcPct val="150000"/>
              </a:lnSpc>
              <a:spcBef>
                <a:spcPts val="0"/>
              </a:spcBef>
              <a:spcAft>
                <a:spcPts val="0"/>
              </a:spcAft>
              <a:buSzPts val="5400"/>
              <a:buChar char="●"/>
            </a:pPr>
            <a:r>
              <a:rPr lang="en-GB"/>
              <a:t>Line-trace out to this distance in </a:t>
            </a:r>
            <a:r>
              <a:rPr lang="en-GB">
                <a:solidFill>
                  <a:srgbClr val="FFFF00"/>
                </a:solidFill>
                <a:latin typeface="Consolas"/>
                <a:ea typeface="Consolas"/>
                <a:cs typeface="Consolas"/>
                <a:sym typeface="Consolas"/>
              </a:rPr>
              <a:t>LookDirection</a:t>
            </a:r>
            <a:endParaRPr>
              <a:solidFill>
                <a:srgbClr val="FFFF00"/>
              </a:solidFill>
              <a:latin typeface="Consolas"/>
              <a:ea typeface="Consolas"/>
              <a:cs typeface="Consolas"/>
              <a:sym typeface="Consolas"/>
            </a:endParaRPr>
          </a:p>
          <a:p>
            <a:pPr indent="-800100" lvl="0" marL="914400" rtl="0" algn="l">
              <a:spcBef>
                <a:spcPts val="0"/>
              </a:spcBef>
              <a:spcAft>
                <a:spcPts val="0"/>
              </a:spcAft>
              <a:buSzPts val="5400"/>
              <a:buChar char="●"/>
            </a:pPr>
            <a:r>
              <a:rPr lang="en-GB">
                <a:solidFill>
                  <a:schemeClr val="lt1"/>
                </a:solidFill>
              </a:rPr>
              <a:t>Trace by ECC_Visibility channel (if you can see it)</a:t>
            </a:r>
            <a:endParaRPr/>
          </a:p>
          <a:p>
            <a:pPr indent="-800100" lvl="0" marL="914400" rtl="0" algn="l">
              <a:spcBef>
                <a:spcPts val="0"/>
              </a:spcBef>
              <a:spcAft>
                <a:spcPts val="0"/>
              </a:spcAft>
              <a:buSzPts val="5400"/>
              <a:buChar char="●"/>
            </a:pPr>
            <a:r>
              <a:rPr lang="en-GB"/>
              <a:t>Return </a:t>
            </a:r>
            <a:r>
              <a:rPr lang="en-GB">
                <a:solidFill>
                  <a:srgbClr val="FFFF00"/>
                </a:solidFill>
                <a:latin typeface="Consolas"/>
                <a:ea typeface="Consolas"/>
                <a:cs typeface="Consolas"/>
                <a:sym typeface="Consolas"/>
              </a:rPr>
              <a:t>true</a:t>
            </a:r>
            <a:r>
              <a:rPr lang="en-GB"/>
              <a:t> if hits, and </a:t>
            </a:r>
            <a:r>
              <a:rPr lang="en-GB">
                <a:solidFill>
                  <a:srgbClr val="FFFF00"/>
                </a:solidFill>
                <a:latin typeface="Consolas"/>
                <a:ea typeface="Consolas"/>
                <a:cs typeface="Consolas"/>
                <a:sym typeface="Consolas"/>
              </a:rPr>
              <a:t>HitLocation</a:t>
            </a:r>
            <a:r>
              <a:rPr lang="en-GB"/>
              <a:t> as OUT</a:t>
            </a:r>
            <a:endParaRPr/>
          </a:p>
          <a:p>
            <a:pPr indent="-800100" lvl="0" marL="914400" rtl="0" algn="l">
              <a:spcBef>
                <a:spcPts val="0"/>
              </a:spcBef>
              <a:spcAft>
                <a:spcPts val="0"/>
              </a:spcAft>
              <a:buSzPts val="5400"/>
              <a:buChar char="●"/>
            </a:pPr>
            <a:r>
              <a:rPr lang="en-GB"/>
              <a:t>Return </a:t>
            </a:r>
            <a:r>
              <a:rPr lang="en-GB">
                <a:solidFill>
                  <a:srgbClr val="FFFF00"/>
                </a:solidFill>
                <a:latin typeface="Consolas"/>
                <a:ea typeface="Consolas"/>
                <a:cs typeface="Consolas"/>
                <a:sym typeface="Consolas"/>
              </a:rPr>
              <a:t>false</a:t>
            </a:r>
            <a:r>
              <a:rPr lang="en-GB"/>
              <a:t> if nothing is hit</a:t>
            </a:r>
            <a:endParaRPr/>
          </a:p>
          <a:p>
            <a:pPr indent="-800100" lvl="0" marL="914400" rtl="0" algn="l">
              <a:spcBef>
                <a:spcPts val="0"/>
              </a:spcBef>
              <a:spcAft>
                <a:spcPts val="0"/>
              </a:spcAft>
              <a:buSzPts val="5400"/>
              <a:buChar char="●"/>
            </a:pPr>
            <a:r>
              <a:rPr lang="en-GB"/>
              <a:t>Log-out to see what you’re hitting.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3">
                                            <p:txEl>
                                              <p:pRg end="0" st="0"/>
                                            </p:txEl>
                                          </p:spTgt>
                                        </p:tgtEl>
                                        <p:attrNameLst>
                                          <p:attrName>style.visibility</p:attrName>
                                        </p:attrNameLst>
                                      </p:cBhvr>
                                      <p:to>
                                        <p:strVal val="visible"/>
                                      </p:to>
                                    </p:set>
                                    <p:animEffect filter="fade" transition="in">
                                      <p:cBhvr>
                                        <p:cTn dur="1000"/>
                                        <p:tgtEl>
                                          <p:spTgt spid="8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3">
                                            <p:txEl>
                                              <p:pRg end="1" st="1"/>
                                            </p:txEl>
                                          </p:spTgt>
                                        </p:tgtEl>
                                        <p:attrNameLst>
                                          <p:attrName>style.visibility</p:attrName>
                                        </p:attrNameLst>
                                      </p:cBhvr>
                                      <p:to>
                                        <p:strVal val="visible"/>
                                      </p:to>
                                    </p:set>
                                    <p:animEffect filter="fade" transition="in">
                                      <p:cBhvr>
                                        <p:cTn dur="1000"/>
                                        <p:tgtEl>
                                          <p:spTgt spid="8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3">
                                            <p:txEl>
                                              <p:pRg end="2" st="2"/>
                                            </p:txEl>
                                          </p:spTgt>
                                        </p:tgtEl>
                                        <p:attrNameLst>
                                          <p:attrName>style.visibility</p:attrName>
                                        </p:attrNameLst>
                                      </p:cBhvr>
                                      <p:to>
                                        <p:strVal val="visible"/>
                                      </p:to>
                                    </p:set>
                                    <p:animEffect filter="fade" transition="in">
                                      <p:cBhvr>
                                        <p:cTn dur="1000"/>
                                        <p:tgtEl>
                                          <p:spTgt spid="8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3">
                                            <p:txEl>
                                              <p:pRg end="3" st="3"/>
                                            </p:txEl>
                                          </p:spTgt>
                                        </p:tgtEl>
                                        <p:attrNameLst>
                                          <p:attrName>style.visibility</p:attrName>
                                        </p:attrNameLst>
                                      </p:cBhvr>
                                      <p:to>
                                        <p:strVal val="visible"/>
                                      </p:to>
                                    </p:set>
                                    <p:animEffect filter="fade" transition="in">
                                      <p:cBhvr>
                                        <p:cTn dur="1000"/>
                                        <p:tgtEl>
                                          <p:spTgt spid="8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3">
                                            <p:txEl>
                                              <p:pRg end="4" st="4"/>
                                            </p:txEl>
                                          </p:spTgt>
                                        </p:tgtEl>
                                        <p:attrNameLst>
                                          <p:attrName>style.visibility</p:attrName>
                                        </p:attrNameLst>
                                      </p:cBhvr>
                                      <p:to>
                                        <p:strVal val="visible"/>
                                      </p:to>
                                    </p:set>
                                    <p:animEffect filter="fade" transition="in">
                                      <p:cBhvr>
                                        <p:cTn dur="1000"/>
                                        <p:tgtEl>
                                          <p:spTgt spid="8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3">
                                            <p:txEl>
                                              <p:pRg end="5" st="5"/>
                                            </p:txEl>
                                          </p:spTgt>
                                        </p:tgtEl>
                                        <p:attrNameLst>
                                          <p:attrName>style.visibility</p:attrName>
                                        </p:attrNameLst>
                                      </p:cBhvr>
                                      <p:to>
                                        <p:strVal val="visible"/>
                                      </p:to>
                                    </p:set>
                                    <p:animEffect filter="fade" transition="in">
                                      <p:cBhvr>
                                        <p:cTn dur="1000"/>
                                        <p:tgtEl>
                                          <p:spTgt spid="86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7" name="Shape 867"/>
        <p:cNvGrpSpPr/>
        <p:nvPr/>
      </p:nvGrpSpPr>
      <p:grpSpPr>
        <a:xfrm>
          <a:off x="0" y="0"/>
          <a:ext cx="0" cy="0"/>
          <a:chOff x="0" y="0"/>
          <a:chExt cx="0" cy="0"/>
        </a:xfrm>
      </p:grpSpPr>
      <p:sp>
        <p:nvSpPr>
          <p:cNvPr id="868" name="Google Shape;868;p140"/>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Unify Player &amp; AI Aiming</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2" name="Shape 872"/>
        <p:cNvGrpSpPr/>
        <p:nvPr/>
      </p:nvGrpSpPr>
      <p:grpSpPr>
        <a:xfrm>
          <a:off x="0" y="0"/>
          <a:ext cx="0" cy="0"/>
          <a:chOff x="0" y="0"/>
          <a:chExt cx="0" cy="0"/>
        </a:xfrm>
      </p:grpSpPr>
      <p:sp>
        <p:nvSpPr>
          <p:cNvPr id="873" name="Google Shape;873;p141"/>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874" name="Google Shape;874;p141"/>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AI and Player possessed tanks aim the same way</a:t>
            </a:r>
            <a:endParaRPr/>
          </a:p>
          <a:p>
            <a:pPr indent="-800100" lvl="0" marL="914400" rtl="0" algn="l">
              <a:spcBef>
                <a:spcPts val="0"/>
              </a:spcBef>
              <a:spcAft>
                <a:spcPts val="0"/>
              </a:spcAft>
              <a:buSzPts val="5400"/>
              <a:buChar char="●"/>
            </a:pPr>
            <a:r>
              <a:rPr lang="en-GB"/>
              <a:t>Later the tank will delegate aiming</a:t>
            </a:r>
            <a:endParaRPr/>
          </a:p>
          <a:p>
            <a:pPr indent="-800100" lvl="0" marL="914400" rtl="0" algn="l">
              <a:spcBef>
                <a:spcPts val="0"/>
              </a:spcBef>
              <a:spcAft>
                <a:spcPts val="0"/>
              </a:spcAft>
              <a:buSzPts val="5400"/>
              <a:buChar char="●"/>
            </a:pPr>
            <a:r>
              <a:rPr lang="en-GB"/>
              <a:t>But the AI/Player controllers don’t care</a:t>
            </a:r>
            <a:endParaRPr/>
          </a:p>
          <a:p>
            <a:pPr indent="-800100" lvl="0" marL="914400" rtl="0" algn="l">
              <a:spcBef>
                <a:spcPts val="0"/>
              </a:spcBef>
              <a:spcAft>
                <a:spcPts val="0"/>
              </a:spcAft>
              <a:buSzPts val="5400"/>
              <a:buChar char="●"/>
            </a:pPr>
            <a:r>
              <a:rPr lang="en-GB"/>
              <a:t>This provides nice abstraction</a:t>
            </a:r>
            <a:endParaRPr/>
          </a:p>
          <a:p>
            <a:pPr indent="-800100" lvl="0" marL="914400" rtl="0" algn="l">
              <a:spcBef>
                <a:spcPts val="0"/>
              </a:spcBef>
              <a:spcAft>
                <a:spcPts val="0"/>
              </a:spcAft>
              <a:buSzPts val="5400"/>
              <a:buChar char="●"/>
            </a:pPr>
            <a:r>
              <a:rPr lang="en-GB"/>
              <a:t>We also hide implementation details</a:t>
            </a:r>
            <a:endParaRPr/>
          </a:p>
          <a:p>
            <a:pPr indent="-800100" lvl="0" marL="914400" rtl="0" algn="l">
              <a:spcBef>
                <a:spcPts val="0"/>
              </a:spcBef>
              <a:spcAft>
                <a:spcPts val="0"/>
              </a:spcAft>
              <a:buSzPts val="5400"/>
              <a:buChar char="●"/>
            </a:pPr>
            <a:r>
              <a:rPr lang="en-GB"/>
              <a:t>… and make the game more fair.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4">
                                            <p:txEl>
                                              <p:pRg end="0" st="0"/>
                                            </p:txEl>
                                          </p:spTgt>
                                        </p:tgtEl>
                                        <p:attrNameLst>
                                          <p:attrName>style.visibility</p:attrName>
                                        </p:attrNameLst>
                                      </p:cBhvr>
                                      <p:to>
                                        <p:strVal val="visible"/>
                                      </p:to>
                                    </p:set>
                                    <p:animEffect filter="fade" transition="in">
                                      <p:cBhvr>
                                        <p:cTn dur="1000"/>
                                        <p:tgtEl>
                                          <p:spTgt spid="8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4">
                                            <p:txEl>
                                              <p:pRg end="1" st="1"/>
                                            </p:txEl>
                                          </p:spTgt>
                                        </p:tgtEl>
                                        <p:attrNameLst>
                                          <p:attrName>style.visibility</p:attrName>
                                        </p:attrNameLst>
                                      </p:cBhvr>
                                      <p:to>
                                        <p:strVal val="visible"/>
                                      </p:to>
                                    </p:set>
                                    <p:animEffect filter="fade" transition="in">
                                      <p:cBhvr>
                                        <p:cTn dur="1000"/>
                                        <p:tgtEl>
                                          <p:spTgt spid="8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4">
                                            <p:txEl>
                                              <p:pRg end="2" st="2"/>
                                            </p:txEl>
                                          </p:spTgt>
                                        </p:tgtEl>
                                        <p:attrNameLst>
                                          <p:attrName>style.visibility</p:attrName>
                                        </p:attrNameLst>
                                      </p:cBhvr>
                                      <p:to>
                                        <p:strVal val="visible"/>
                                      </p:to>
                                    </p:set>
                                    <p:animEffect filter="fade" transition="in">
                                      <p:cBhvr>
                                        <p:cTn dur="1000"/>
                                        <p:tgtEl>
                                          <p:spTgt spid="8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4">
                                            <p:txEl>
                                              <p:pRg end="3" st="3"/>
                                            </p:txEl>
                                          </p:spTgt>
                                        </p:tgtEl>
                                        <p:attrNameLst>
                                          <p:attrName>style.visibility</p:attrName>
                                        </p:attrNameLst>
                                      </p:cBhvr>
                                      <p:to>
                                        <p:strVal val="visible"/>
                                      </p:to>
                                    </p:set>
                                    <p:animEffect filter="fade" transition="in">
                                      <p:cBhvr>
                                        <p:cTn dur="1000"/>
                                        <p:tgtEl>
                                          <p:spTgt spid="8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4">
                                            <p:txEl>
                                              <p:pRg end="4" st="4"/>
                                            </p:txEl>
                                          </p:spTgt>
                                        </p:tgtEl>
                                        <p:attrNameLst>
                                          <p:attrName>style.visibility</p:attrName>
                                        </p:attrNameLst>
                                      </p:cBhvr>
                                      <p:to>
                                        <p:strVal val="visible"/>
                                      </p:to>
                                    </p:set>
                                    <p:animEffect filter="fade" transition="in">
                                      <p:cBhvr>
                                        <p:cTn dur="1000"/>
                                        <p:tgtEl>
                                          <p:spTgt spid="87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4">
                                            <p:txEl>
                                              <p:pRg end="5" st="5"/>
                                            </p:txEl>
                                          </p:spTgt>
                                        </p:tgtEl>
                                        <p:attrNameLst>
                                          <p:attrName>style.visibility</p:attrName>
                                        </p:attrNameLst>
                                      </p:cBhvr>
                                      <p:to>
                                        <p:strVal val="visible"/>
                                      </p:to>
                                    </p:set>
                                    <p:animEffect filter="fade" transition="in">
                                      <p:cBhvr>
                                        <p:cTn dur="1000"/>
                                        <p:tgtEl>
                                          <p:spTgt spid="87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4"/>
          <p:cNvSpPr/>
          <p:nvPr/>
        </p:nvSpPr>
        <p:spPr>
          <a:xfrm rot="795447">
            <a:off x="11508408" y="5844049"/>
            <a:ext cx="813685" cy="1768092"/>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67" name="Google Shape;167;p34"/>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Our Iterative Cycle</a:t>
            </a:r>
            <a:endParaRPr/>
          </a:p>
        </p:txBody>
      </p:sp>
      <p:sp>
        <p:nvSpPr>
          <p:cNvPr id="168" name="Google Shape;168;p34"/>
          <p:cNvSpPr/>
          <p:nvPr/>
        </p:nvSpPr>
        <p:spPr>
          <a:xfrm>
            <a:off x="10129800" y="7591850"/>
            <a:ext cx="2631600" cy="111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Controls</a:t>
            </a:r>
            <a:endParaRPr b="1" sz="2800"/>
          </a:p>
        </p:txBody>
      </p:sp>
      <p:sp>
        <p:nvSpPr>
          <p:cNvPr id="169" name="Google Shape;169;p34"/>
          <p:cNvSpPr/>
          <p:nvPr/>
        </p:nvSpPr>
        <p:spPr>
          <a:xfrm>
            <a:off x="10843100" y="4824100"/>
            <a:ext cx="2631600" cy="111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Tank</a:t>
            </a:r>
            <a:endParaRPr b="1" sz="2800"/>
          </a:p>
        </p:txBody>
      </p:sp>
      <p:sp>
        <p:nvSpPr>
          <p:cNvPr id="170" name="Google Shape;170;p34"/>
          <p:cNvSpPr/>
          <p:nvPr/>
        </p:nvSpPr>
        <p:spPr>
          <a:xfrm rot="5400000">
            <a:off x="10539300" y="2757950"/>
            <a:ext cx="1812600" cy="2351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71" name="Google Shape;171;p34"/>
          <p:cNvSpPr/>
          <p:nvPr/>
        </p:nvSpPr>
        <p:spPr>
          <a:xfrm>
            <a:off x="7828200" y="2693750"/>
            <a:ext cx="2631600" cy="111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World</a:t>
            </a:r>
            <a:endParaRPr b="1" sz="2800"/>
          </a:p>
        </p:txBody>
      </p:sp>
      <p:sp>
        <p:nvSpPr>
          <p:cNvPr id="172" name="Google Shape;172;p34"/>
          <p:cNvSpPr/>
          <p:nvPr/>
        </p:nvSpPr>
        <p:spPr>
          <a:xfrm>
            <a:off x="6052750" y="2757950"/>
            <a:ext cx="1812600" cy="2351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73" name="Google Shape;173;p34"/>
          <p:cNvSpPr/>
          <p:nvPr/>
        </p:nvSpPr>
        <p:spPr>
          <a:xfrm>
            <a:off x="4968100" y="4824100"/>
            <a:ext cx="2631600" cy="111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UI</a:t>
            </a:r>
            <a:endParaRPr b="1" sz="2800"/>
          </a:p>
        </p:txBody>
      </p:sp>
      <p:sp>
        <p:nvSpPr>
          <p:cNvPr id="174" name="Google Shape;174;p34"/>
          <p:cNvSpPr/>
          <p:nvPr/>
        </p:nvSpPr>
        <p:spPr>
          <a:xfrm rot="9975660">
            <a:off x="6114063" y="5939693"/>
            <a:ext cx="813475" cy="1886716"/>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75" name="Google Shape;175;p34"/>
          <p:cNvSpPr/>
          <p:nvPr/>
        </p:nvSpPr>
        <p:spPr>
          <a:xfrm rot="5397465">
            <a:off x="8943247" y="7415100"/>
            <a:ext cx="813600" cy="1580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76" name="Google Shape;176;p34"/>
          <p:cNvSpPr/>
          <p:nvPr/>
        </p:nvSpPr>
        <p:spPr>
          <a:xfrm>
            <a:off x="5927950" y="7646100"/>
            <a:ext cx="2631600" cy="111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Player 2</a:t>
            </a:r>
            <a:endParaRPr b="1" sz="2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8" name="Shape 878"/>
        <p:cNvGrpSpPr/>
        <p:nvPr/>
      </p:nvGrpSpPr>
      <p:grpSpPr>
        <a:xfrm>
          <a:off x="0" y="0"/>
          <a:ext cx="0" cy="0"/>
          <a:chOff x="0" y="0"/>
          <a:chExt cx="0" cy="0"/>
        </a:xfrm>
      </p:grpSpPr>
      <p:sp>
        <p:nvSpPr>
          <p:cNvPr id="879" name="Google Shape;879;p142"/>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Aiming Architecture</a:t>
            </a:r>
            <a:endParaRPr/>
          </a:p>
        </p:txBody>
      </p:sp>
      <p:sp>
        <p:nvSpPr>
          <p:cNvPr id="880" name="Google Shape;880;p142"/>
          <p:cNvSpPr/>
          <p:nvPr/>
        </p:nvSpPr>
        <p:spPr>
          <a:xfrm>
            <a:off x="2658500" y="2833750"/>
            <a:ext cx="3096600" cy="10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Tank AI Controller</a:t>
            </a:r>
            <a:endParaRPr sz="2800"/>
          </a:p>
        </p:txBody>
      </p:sp>
      <p:sp>
        <p:nvSpPr>
          <p:cNvPr id="881" name="Google Shape;881;p142"/>
          <p:cNvSpPr/>
          <p:nvPr/>
        </p:nvSpPr>
        <p:spPr>
          <a:xfrm>
            <a:off x="6965650" y="2833750"/>
            <a:ext cx="3096600" cy="10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Tank Player Controller</a:t>
            </a:r>
            <a:endParaRPr sz="2800"/>
          </a:p>
        </p:txBody>
      </p:sp>
      <p:sp>
        <p:nvSpPr>
          <p:cNvPr id="882" name="Google Shape;882;p142"/>
          <p:cNvSpPr/>
          <p:nvPr/>
        </p:nvSpPr>
        <p:spPr>
          <a:xfrm>
            <a:off x="4748500" y="5183450"/>
            <a:ext cx="3096600" cy="10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Tank</a:t>
            </a:r>
            <a:endParaRPr sz="2800"/>
          </a:p>
        </p:txBody>
      </p:sp>
      <p:cxnSp>
        <p:nvCxnSpPr>
          <p:cNvPr id="883" name="Google Shape;883;p142"/>
          <p:cNvCxnSpPr>
            <a:stCxn id="880" idx="2"/>
            <a:endCxn id="882" idx="0"/>
          </p:cNvCxnSpPr>
          <p:nvPr/>
        </p:nvCxnSpPr>
        <p:spPr>
          <a:xfrm>
            <a:off x="4206800" y="3914950"/>
            <a:ext cx="2090100" cy="1268400"/>
          </a:xfrm>
          <a:prstGeom prst="straightConnector1">
            <a:avLst/>
          </a:prstGeom>
          <a:noFill/>
          <a:ln cap="flat" cmpd="sng" w="38100">
            <a:solidFill>
              <a:schemeClr val="dk2"/>
            </a:solidFill>
            <a:prstDash val="solid"/>
            <a:round/>
            <a:headEnd len="med" w="med" type="none"/>
            <a:tailEnd len="med" w="med" type="triangle"/>
          </a:ln>
        </p:spPr>
      </p:cxnSp>
      <p:cxnSp>
        <p:nvCxnSpPr>
          <p:cNvPr id="884" name="Google Shape;884;p142"/>
          <p:cNvCxnSpPr>
            <a:stCxn id="881" idx="2"/>
            <a:endCxn id="882" idx="0"/>
          </p:cNvCxnSpPr>
          <p:nvPr/>
        </p:nvCxnSpPr>
        <p:spPr>
          <a:xfrm flipH="1">
            <a:off x="6296950" y="3914950"/>
            <a:ext cx="2217000" cy="1268400"/>
          </a:xfrm>
          <a:prstGeom prst="straightConnector1">
            <a:avLst/>
          </a:prstGeom>
          <a:noFill/>
          <a:ln cap="flat" cmpd="sng" w="38100">
            <a:solidFill>
              <a:schemeClr val="dk2"/>
            </a:solidFill>
            <a:prstDash val="solid"/>
            <a:round/>
            <a:headEnd len="med" w="med" type="none"/>
            <a:tailEnd len="med" w="med" type="triangle"/>
          </a:ln>
        </p:spPr>
      </p:cxnSp>
      <p:sp>
        <p:nvSpPr>
          <p:cNvPr id="885" name="Google Shape;885;p142"/>
          <p:cNvSpPr txBox="1"/>
          <p:nvPr/>
        </p:nvSpPr>
        <p:spPr>
          <a:xfrm>
            <a:off x="7683300" y="4206900"/>
            <a:ext cx="3286800" cy="684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2800">
                <a:solidFill>
                  <a:srgbClr val="FFFFFF"/>
                </a:solidFill>
              </a:rPr>
              <a:t>AimAt(Crosshair)</a:t>
            </a:r>
            <a:endParaRPr sz="2800">
              <a:solidFill>
                <a:srgbClr val="FFFFFF"/>
              </a:solidFill>
            </a:endParaRPr>
          </a:p>
        </p:txBody>
      </p:sp>
      <p:sp>
        <p:nvSpPr>
          <p:cNvPr id="886" name="Google Shape;886;p142"/>
          <p:cNvSpPr txBox="1"/>
          <p:nvPr/>
        </p:nvSpPr>
        <p:spPr>
          <a:xfrm>
            <a:off x="2349800" y="4206900"/>
            <a:ext cx="3286800" cy="684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2800">
                <a:solidFill>
                  <a:srgbClr val="FFFFFF"/>
                </a:solidFill>
              </a:rPr>
              <a:t>AimAt(Player)</a:t>
            </a:r>
            <a:endParaRPr sz="2800">
              <a:solidFill>
                <a:srgbClr val="FFFFFF"/>
              </a:solidFill>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0" name="Shape 890"/>
        <p:cNvGrpSpPr/>
        <p:nvPr/>
      </p:nvGrpSpPr>
      <p:grpSpPr>
        <a:xfrm>
          <a:off x="0" y="0"/>
          <a:ext cx="0" cy="0"/>
          <a:chOff x="0" y="0"/>
          <a:chExt cx="0" cy="0"/>
        </a:xfrm>
      </p:grpSpPr>
      <p:sp>
        <p:nvSpPr>
          <p:cNvPr id="891" name="Google Shape;891;p143"/>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Get AI Tank Reporting Aim</a:t>
            </a:r>
            <a:endParaRPr/>
          </a:p>
        </p:txBody>
      </p:sp>
      <p:sp>
        <p:nvSpPr>
          <p:cNvPr id="892" name="Google Shape;892;p143"/>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Add Tick() into TankAIController class</a:t>
            </a:r>
            <a:endParaRPr/>
          </a:p>
          <a:p>
            <a:pPr indent="-800100" lvl="0" marL="914400" rtl="0" algn="l">
              <a:spcBef>
                <a:spcPts val="0"/>
              </a:spcBef>
              <a:spcAft>
                <a:spcPts val="0"/>
              </a:spcAft>
              <a:buSzPts val="5400"/>
              <a:buChar char="●"/>
            </a:pPr>
            <a:r>
              <a:rPr lang="en-GB"/>
              <a:t>Call </a:t>
            </a:r>
            <a:r>
              <a:rPr lang="en-GB">
                <a:solidFill>
                  <a:srgbClr val="FFFF00"/>
                </a:solidFill>
                <a:latin typeface="Consolas"/>
                <a:ea typeface="Consolas"/>
                <a:cs typeface="Consolas"/>
                <a:sym typeface="Consolas"/>
              </a:rPr>
              <a:t>Tank-&gt;AimAt() </a:t>
            </a:r>
            <a:r>
              <a:rPr lang="en-GB">
                <a:solidFill>
                  <a:schemeClr val="lt1"/>
                </a:solidFill>
              </a:rPr>
              <a:t>every frame</a:t>
            </a:r>
            <a:endParaRPr>
              <a:solidFill>
                <a:srgbClr val="FFFF00"/>
              </a:solidFill>
              <a:latin typeface="Consolas"/>
              <a:ea typeface="Consolas"/>
              <a:cs typeface="Consolas"/>
              <a:sym typeface="Consolas"/>
            </a:endParaRPr>
          </a:p>
          <a:p>
            <a:pPr indent="-800100" lvl="0" marL="914400" rtl="0" algn="l">
              <a:spcBef>
                <a:spcPts val="0"/>
              </a:spcBef>
              <a:spcAft>
                <a:spcPts val="0"/>
              </a:spcAft>
              <a:buSzPts val="5400"/>
              <a:buChar char="●"/>
            </a:pPr>
            <a:r>
              <a:rPr lang="en-GB"/>
              <a:t>You should get 3 logs per frame now.</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2">
                                            <p:txEl>
                                              <p:pRg end="0" st="0"/>
                                            </p:txEl>
                                          </p:spTgt>
                                        </p:tgtEl>
                                        <p:attrNameLst>
                                          <p:attrName>style.visibility</p:attrName>
                                        </p:attrNameLst>
                                      </p:cBhvr>
                                      <p:to>
                                        <p:strVal val="visible"/>
                                      </p:to>
                                    </p:set>
                                    <p:animEffect filter="fade" transition="in">
                                      <p:cBhvr>
                                        <p:cTn dur="1000"/>
                                        <p:tgtEl>
                                          <p:spTgt spid="8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2">
                                            <p:txEl>
                                              <p:pRg end="1" st="1"/>
                                            </p:txEl>
                                          </p:spTgt>
                                        </p:tgtEl>
                                        <p:attrNameLst>
                                          <p:attrName>style.visibility</p:attrName>
                                        </p:attrNameLst>
                                      </p:cBhvr>
                                      <p:to>
                                        <p:strVal val="visible"/>
                                      </p:to>
                                    </p:set>
                                    <p:animEffect filter="fade" transition="in">
                                      <p:cBhvr>
                                        <p:cTn dur="1000"/>
                                        <p:tgtEl>
                                          <p:spTgt spid="8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2">
                                            <p:txEl>
                                              <p:pRg end="2" st="2"/>
                                            </p:txEl>
                                          </p:spTgt>
                                        </p:tgtEl>
                                        <p:attrNameLst>
                                          <p:attrName>style.visibility</p:attrName>
                                        </p:attrNameLst>
                                      </p:cBhvr>
                                      <p:to>
                                        <p:strVal val="visible"/>
                                      </p:to>
                                    </p:set>
                                    <p:animEffect filter="fade" transition="in">
                                      <p:cBhvr>
                                        <p:cTn dur="1000"/>
                                        <p:tgtEl>
                                          <p:spTgt spid="89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6" name="Shape 896"/>
        <p:cNvGrpSpPr/>
        <p:nvPr/>
      </p:nvGrpSpPr>
      <p:grpSpPr>
        <a:xfrm>
          <a:off x="0" y="0"/>
          <a:ext cx="0" cy="0"/>
          <a:chOff x="0" y="0"/>
          <a:chExt cx="0" cy="0"/>
        </a:xfrm>
      </p:grpSpPr>
      <p:sp>
        <p:nvSpPr>
          <p:cNvPr id="897" name="Google Shape;897;p144"/>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Create Default Sub Objects in C++</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1" name="Shape 901"/>
        <p:cNvGrpSpPr/>
        <p:nvPr/>
      </p:nvGrpSpPr>
      <p:grpSpPr>
        <a:xfrm>
          <a:off x="0" y="0"/>
          <a:ext cx="0" cy="0"/>
          <a:chOff x="0" y="0"/>
          <a:chExt cx="0" cy="0"/>
        </a:xfrm>
      </p:grpSpPr>
      <p:sp>
        <p:nvSpPr>
          <p:cNvPr id="902" name="Google Shape;902;p145"/>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903" name="Google Shape;903;p145"/>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You can add required components in C++</a:t>
            </a:r>
            <a:endParaRPr/>
          </a:p>
          <a:p>
            <a:pPr indent="-800100" lvl="0" marL="914400" rtl="0" algn="l">
              <a:spcBef>
                <a:spcPts val="0"/>
              </a:spcBef>
              <a:spcAft>
                <a:spcPts val="0"/>
              </a:spcAft>
              <a:buSzPts val="5400"/>
              <a:buChar char="●"/>
            </a:pPr>
            <a:r>
              <a:rPr lang="en-GB"/>
              <a:t>Our Tank Aiming Component is a good candidate</a:t>
            </a:r>
            <a:endParaRPr/>
          </a:p>
          <a:p>
            <a:pPr indent="-800100" lvl="0" marL="914400" rtl="0" algn="l">
              <a:spcBef>
                <a:spcPts val="0"/>
              </a:spcBef>
              <a:spcAft>
                <a:spcPts val="0"/>
              </a:spcAft>
              <a:buSzPts val="5400"/>
              <a:buChar char="●"/>
            </a:pPr>
            <a:r>
              <a:rPr lang="en-GB"/>
              <a:t>We will delegate all </a:t>
            </a:r>
            <a:r>
              <a:rPr lang="en-GB">
                <a:solidFill>
                  <a:srgbClr val="FFFF00"/>
                </a:solidFill>
                <a:latin typeface="Consolas"/>
                <a:ea typeface="Consolas"/>
                <a:cs typeface="Consolas"/>
                <a:sym typeface="Consolas"/>
              </a:rPr>
              <a:t>AimAt()</a:t>
            </a:r>
            <a:r>
              <a:rPr lang="en-GB"/>
              <a:t> requests…</a:t>
            </a:r>
            <a:endParaRPr/>
          </a:p>
          <a:p>
            <a:pPr indent="-800100" lvl="0" marL="914400" rtl="0" algn="l">
              <a:spcBef>
                <a:spcPts val="0"/>
              </a:spcBef>
              <a:spcAft>
                <a:spcPts val="0"/>
              </a:spcAft>
              <a:buSzPts val="5400"/>
              <a:buChar char="●"/>
            </a:pPr>
            <a:r>
              <a:rPr lang="en-GB"/>
              <a:t>… regardless of their source (AI or player).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3">
                                            <p:txEl>
                                              <p:pRg end="0" st="0"/>
                                            </p:txEl>
                                          </p:spTgt>
                                        </p:tgtEl>
                                        <p:attrNameLst>
                                          <p:attrName>style.visibility</p:attrName>
                                        </p:attrNameLst>
                                      </p:cBhvr>
                                      <p:to>
                                        <p:strVal val="visible"/>
                                      </p:to>
                                    </p:set>
                                    <p:animEffect filter="fade" transition="in">
                                      <p:cBhvr>
                                        <p:cTn dur="1000"/>
                                        <p:tgtEl>
                                          <p:spTgt spid="9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3">
                                            <p:txEl>
                                              <p:pRg end="1" st="1"/>
                                            </p:txEl>
                                          </p:spTgt>
                                        </p:tgtEl>
                                        <p:attrNameLst>
                                          <p:attrName>style.visibility</p:attrName>
                                        </p:attrNameLst>
                                      </p:cBhvr>
                                      <p:to>
                                        <p:strVal val="visible"/>
                                      </p:to>
                                    </p:set>
                                    <p:animEffect filter="fade" transition="in">
                                      <p:cBhvr>
                                        <p:cTn dur="1000"/>
                                        <p:tgtEl>
                                          <p:spTgt spid="9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3">
                                            <p:txEl>
                                              <p:pRg end="2" st="2"/>
                                            </p:txEl>
                                          </p:spTgt>
                                        </p:tgtEl>
                                        <p:attrNameLst>
                                          <p:attrName>style.visibility</p:attrName>
                                        </p:attrNameLst>
                                      </p:cBhvr>
                                      <p:to>
                                        <p:strVal val="visible"/>
                                      </p:to>
                                    </p:set>
                                    <p:animEffect filter="fade" transition="in">
                                      <p:cBhvr>
                                        <p:cTn dur="1000"/>
                                        <p:tgtEl>
                                          <p:spTgt spid="9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3">
                                            <p:txEl>
                                              <p:pRg end="3" st="3"/>
                                            </p:txEl>
                                          </p:spTgt>
                                        </p:tgtEl>
                                        <p:attrNameLst>
                                          <p:attrName>style.visibility</p:attrName>
                                        </p:attrNameLst>
                                      </p:cBhvr>
                                      <p:to>
                                        <p:strVal val="visible"/>
                                      </p:to>
                                    </p:set>
                                    <p:animEffect filter="fade" transition="in">
                                      <p:cBhvr>
                                        <p:cTn dur="1000"/>
                                        <p:tgtEl>
                                          <p:spTgt spid="90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7" name="Shape 907"/>
        <p:cNvGrpSpPr/>
        <p:nvPr/>
      </p:nvGrpSpPr>
      <p:grpSpPr>
        <a:xfrm>
          <a:off x="0" y="0"/>
          <a:ext cx="0" cy="0"/>
          <a:chOff x="0" y="0"/>
          <a:chExt cx="0" cy="0"/>
        </a:xfrm>
      </p:grpSpPr>
      <p:sp>
        <p:nvSpPr>
          <p:cNvPr id="908" name="Google Shape;908;p146"/>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Aiming Architecture</a:t>
            </a:r>
            <a:endParaRPr/>
          </a:p>
        </p:txBody>
      </p:sp>
      <p:sp>
        <p:nvSpPr>
          <p:cNvPr id="909" name="Google Shape;909;p146"/>
          <p:cNvSpPr/>
          <p:nvPr/>
        </p:nvSpPr>
        <p:spPr>
          <a:xfrm>
            <a:off x="2658500" y="2833750"/>
            <a:ext cx="3096600" cy="10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Tank AI Controller</a:t>
            </a:r>
            <a:endParaRPr sz="2800"/>
          </a:p>
        </p:txBody>
      </p:sp>
      <p:sp>
        <p:nvSpPr>
          <p:cNvPr id="910" name="Google Shape;910;p146"/>
          <p:cNvSpPr/>
          <p:nvPr/>
        </p:nvSpPr>
        <p:spPr>
          <a:xfrm>
            <a:off x="6965650" y="2833750"/>
            <a:ext cx="3096600" cy="10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Tank Player Controller</a:t>
            </a:r>
            <a:endParaRPr sz="2800"/>
          </a:p>
        </p:txBody>
      </p:sp>
      <p:sp>
        <p:nvSpPr>
          <p:cNvPr id="911" name="Google Shape;911;p146"/>
          <p:cNvSpPr/>
          <p:nvPr/>
        </p:nvSpPr>
        <p:spPr>
          <a:xfrm>
            <a:off x="4748500" y="5183450"/>
            <a:ext cx="3096600" cy="10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Tank</a:t>
            </a:r>
            <a:endParaRPr sz="2800"/>
          </a:p>
        </p:txBody>
      </p:sp>
      <p:sp>
        <p:nvSpPr>
          <p:cNvPr id="912" name="Google Shape;912;p146"/>
          <p:cNvSpPr/>
          <p:nvPr/>
        </p:nvSpPr>
        <p:spPr>
          <a:xfrm>
            <a:off x="4748500" y="7614550"/>
            <a:ext cx="3096600" cy="10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Tank Aiming Component</a:t>
            </a:r>
            <a:endParaRPr sz="2800"/>
          </a:p>
        </p:txBody>
      </p:sp>
      <p:cxnSp>
        <p:nvCxnSpPr>
          <p:cNvPr id="913" name="Google Shape;913;p146"/>
          <p:cNvCxnSpPr>
            <a:stCxn id="909" idx="2"/>
            <a:endCxn id="911" idx="0"/>
          </p:cNvCxnSpPr>
          <p:nvPr/>
        </p:nvCxnSpPr>
        <p:spPr>
          <a:xfrm>
            <a:off x="4206800" y="3914950"/>
            <a:ext cx="2090100" cy="1268400"/>
          </a:xfrm>
          <a:prstGeom prst="straightConnector1">
            <a:avLst/>
          </a:prstGeom>
          <a:noFill/>
          <a:ln cap="flat" cmpd="sng" w="38100">
            <a:solidFill>
              <a:schemeClr val="dk2"/>
            </a:solidFill>
            <a:prstDash val="solid"/>
            <a:round/>
            <a:headEnd len="med" w="med" type="none"/>
            <a:tailEnd len="med" w="med" type="triangle"/>
          </a:ln>
        </p:spPr>
      </p:cxnSp>
      <p:cxnSp>
        <p:nvCxnSpPr>
          <p:cNvPr id="914" name="Google Shape;914;p146"/>
          <p:cNvCxnSpPr>
            <a:stCxn id="910" idx="2"/>
            <a:endCxn id="911" idx="0"/>
          </p:cNvCxnSpPr>
          <p:nvPr/>
        </p:nvCxnSpPr>
        <p:spPr>
          <a:xfrm flipH="1">
            <a:off x="6296950" y="3914950"/>
            <a:ext cx="2217000" cy="1268400"/>
          </a:xfrm>
          <a:prstGeom prst="straightConnector1">
            <a:avLst/>
          </a:prstGeom>
          <a:noFill/>
          <a:ln cap="flat" cmpd="sng" w="38100">
            <a:solidFill>
              <a:schemeClr val="dk2"/>
            </a:solidFill>
            <a:prstDash val="solid"/>
            <a:round/>
            <a:headEnd len="med" w="med" type="none"/>
            <a:tailEnd len="med" w="med" type="triangle"/>
          </a:ln>
        </p:spPr>
      </p:cxnSp>
      <p:cxnSp>
        <p:nvCxnSpPr>
          <p:cNvPr id="915" name="Google Shape;915;p146"/>
          <p:cNvCxnSpPr>
            <a:stCxn id="911" idx="2"/>
            <a:endCxn id="912" idx="0"/>
          </p:cNvCxnSpPr>
          <p:nvPr/>
        </p:nvCxnSpPr>
        <p:spPr>
          <a:xfrm>
            <a:off x="6296800" y="6264650"/>
            <a:ext cx="0" cy="1350000"/>
          </a:xfrm>
          <a:prstGeom prst="straightConnector1">
            <a:avLst/>
          </a:prstGeom>
          <a:noFill/>
          <a:ln cap="flat" cmpd="sng" w="38100">
            <a:solidFill>
              <a:schemeClr val="dk2"/>
            </a:solidFill>
            <a:prstDash val="solid"/>
            <a:round/>
            <a:headEnd len="med" w="med" type="none"/>
            <a:tailEnd len="med" w="med" type="triangle"/>
          </a:ln>
        </p:spPr>
      </p:cxnSp>
      <p:sp>
        <p:nvSpPr>
          <p:cNvPr id="916" name="Google Shape;916;p146"/>
          <p:cNvSpPr txBox="1"/>
          <p:nvPr/>
        </p:nvSpPr>
        <p:spPr>
          <a:xfrm>
            <a:off x="7683300" y="4206900"/>
            <a:ext cx="3286800" cy="684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2800">
                <a:solidFill>
                  <a:srgbClr val="FFFFFF"/>
                </a:solidFill>
              </a:rPr>
              <a:t>AimAt(Crosshair)</a:t>
            </a:r>
            <a:endParaRPr sz="2800">
              <a:solidFill>
                <a:srgbClr val="FFFFFF"/>
              </a:solidFill>
            </a:endParaRPr>
          </a:p>
        </p:txBody>
      </p:sp>
      <p:sp>
        <p:nvSpPr>
          <p:cNvPr id="917" name="Google Shape;917;p146"/>
          <p:cNvSpPr txBox="1"/>
          <p:nvPr/>
        </p:nvSpPr>
        <p:spPr>
          <a:xfrm>
            <a:off x="2349800" y="4206900"/>
            <a:ext cx="3286800" cy="684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2800">
                <a:solidFill>
                  <a:srgbClr val="FFFFFF"/>
                </a:solidFill>
              </a:rPr>
              <a:t>AimAt(Player)</a:t>
            </a:r>
            <a:endParaRPr sz="2800">
              <a:solidFill>
                <a:srgbClr val="FFFFFF"/>
              </a:solidFill>
            </a:endParaRPr>
          </a:p>
        </p:txBody>
      </p:sp>
      <p:sp>
        <p:nvSpPr>
          <p:cNvPr id="918" name="Google Shape;918;p146"/>
          <p:cNvSpPr txBox="1"/>
          <p:nvPr/>
        </p:nvSpPr>
        <p:spPr>
          <a:xfrm>
            <a:off x="6545250" y="6454400"/>
            <a:ext cx="3286800" cy="684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2800">
                <a:solidFill>
                  <a:srgbClr val="FFFFFF"/>
                </a:solidFill>
              </a:rPr>
              <a:t>Delegates To</a:t>
            </a:r>
            <a:endParaRPr sz="2800">
              <a:solidFill>
                <a:srgbClr val="FFFFFF"/>
              </a:solidFill>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2" name="Shape 922"/>
        <p:cNvGrpSpPr/>
        <p:nvPr/>
      </p:nvGrpSpPr>
      <p:grpSpPr>
        <a:xfrm>
          <a:off x="0" y="0"/>
          <a:ext cx="0" cy="0"/>
          <a:chOff x="0" y="0"/>
          <a:chExt cx="0" cy="0"/>
        </a:xfrm>
      </p:grpSpPr>
      <p:sp>
        <p:nvSpPr>
          <p:cNvPr id="923" name="Google Shape;923;p147"/>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Move Aim Logs to Component</a:t>
            </a:r>
            <a:endParaRPr/>
          </a:p>
        </p:txBody>
      </p:sp>
      <p:sp>
        <p:nvSpPr>
          <p:cNvPr id="924" name="Google Shape;924;p147"/>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b="1" lang="en-GB"/>
              <a:t>Move</a:t>
            </a:r>
            <a:r>
              <a:rPr lang="en-GB"/>
              <a:t> the aim logging to the new component</a:t>
            </a:r>
            <a:endParaRPr/>
          </a:p>
          <a:p>
            <a:pPr indent="-800100" lvl="0" marL="914400" rtl="0" algn="l">
              <a:spcBef>
                <a:spcPts val="0"/>
              </a:spcBef>
              <a:spcAft>
                <a:spcPts val="0"/>
              </a:spcAft>
              <a:buSzPts val="5400"/>
              <a:buChar char="●"/>
            </a:pPr>
            <a:r>
              <a:rPr lang="en-GB"/>
              <a:t>Test that the message gets through</a:t>
            </a:r>
            <a:endParaRPr/>
          </a:p>
          <a:p>
            <a:pPr indent="-800100" lvl="0" marL="914400" rtl="0" algn="l">
              <a:spcBef>
                <a:spcPts val="0"/>
              </a:spcBef>
              <a:spcAft>
                <a:spcPts val="0"/>
              </a:spcAft>
              <a:buSzPts val="5400"/>
              <a:buChar char="●"/>
            </a:pPr>
            <a:r>
              <a:rPr lang="en-GB"/>
              <a:t>Ensure you’re comfortable with what’s happening.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4">
                                            <p:txEl>
                                              <p:pRg end="0" st="0"/>
                                            </p:txEl>
                                          </p:spTgt>
                                        </p:tgtEl>
                                        <p:attrNameLst>
                                          <p:attrName>style.visibility</p:attrName>
                                        </p:attrNameLst>
                                      </p:cBhvr>
                                      <p:to>
                                        <p:strVal val="visible"/>
                                      </p:to>
                                    </p:set>
                                    <p:animEffect filter="fade" transition="in">
                                      <p:cBhvr>
                                        <p:cTn dur="1000"/>
                                        <p:tgtEl>
                                          <p:spTgt spid="9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4">
                                            <p:txEl>
                                              <p:pRg end="1" st="1"/>
                                            </p:txEl>
                                          </p:spTgt>
                                        </p:tgtEl>
                                        <p:attrNameLst>
                                          <p:attrName>style.visibility</p:attrName>
                                        </p:attrNameLst>
                                      </p:cBhvr>
                                      <p:to>
                                        <p:strVal val="visible"/>
                                      </p:to>
                                    </p:set>
                                    <p:animEffect filter="fade" transition="in">
                                      <p:cBhvr>
                                        <p:cTn dur="1000"/>
                                        <p:tgtEl>
                                          <p:spTgt spid="9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4">
                                            <p:txEl>
                                              <p:pRg end="2" st="2"/>
                                            </p:txEl>
                                          </p:spTgt>
                                        </p:tgtEl>
                                        <p:attrNameLst>
                                          <p:attrName>style.visibility</p:attrName>
                                        </p:attrNameLst>
                                      </p:cBhvr>
                                      <p:to>
                                        <p:strVal val="visible"/>
                                      </p:to>
                                    </p:set>
                                    <p:animEffect filter="fade" transition="in">
                                      <p:cBhvr>
                                        <p:cTn dur="1000"/>
                                        <p:tgtEl>
                                          <p:spTgt spid="92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8" name="Shape 928"/>
        <p:cNvGrpSpPr/>
        <p:nvPr/>
      </p:nvGrpSpPr>
      <p:grpSpPr>
        <a:xfrm>
          <a:off x="0" y="0"/>
          <a:ext cx="0" cy="0"/>
          <a:chOff x="0" y="0"/>
          <a:chExt cx="0" cy="0"/>
        </a:xfrm>
      </p:grpSpPr>
      <p:sp>
        <p:nvSpPr>
          <p:cNvPr id="929" name="Google Shape;929;p148"/>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solidFill>
                  <a:srgbClr val="FFFF00"/>
                </a:solidFill>
                <a:latin typeface="Consolas"/>
                <a:ea typeface="Consolas"/>
                <a:cs typeface="Consolas"/>
                <a:sym typeface="Consolas"/>
              </a:rPr>
              <a:t>BlueprintCallable()</a:t>
            </a:r>
            <a:endParaRPr>
              <a:solidFill>
                <a:srgbClr val="FFFF00"/>
              </a:solidFill>
              <a:latin typeface="Consolas"/>
              <a:ea typeface="Consolas"/>
              <a:cs typeface="Consolas"/>
              <a:sym typeface="Consolas"/>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3" name="Shape 933"/>
        <p:cNvGrpSpPr/>
        <p:nvPr/>
      </p:nvGrpSpPr>
      <p:grpSpPr>
        <a:xfrm>
          <a:off x="0" y="0"/>
          <a:ext cx="0" cy="0"/>
          <a:chOff x="0" y="0"/>
          <a:chExt cx="0" cy="0"/>
        </a:xfrm>
      </p:grpSpPr>
      <p:sp>
        <p:nvSpPr>
          <p:cNvPr id="934" name="Google Shape;934;p149"/>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935" name="Google Shape;935;p149"/>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Why </a:t>
            </a:r>
            <a:r>
              <a:rPr lang="en-GB">
                <a:solidFill>
                  <a:srgbClr val="FFFF00"/>
                </a:solidFill>
                <a:latin typeface="Consolas"/>
                <a:ea typeface="Consolas"/>
                <a:cs typeface="Consolas"/>
                <a:sym typeface="Consolas"/>
              </a:rPr>
              <a:t>StaticMeshComponet </a:t>
            </a:r>
            <a:r>
              <a:rPr lang="en-GB"/>
              <a:t>is prefixed with </a:t>
            </a:r>
            <a:r>
              <a:rPr lang="en-GB">
                <a:solidFill>
                  <a:srgbClr val="FFFF00"/>
                </a:solidFill>
                <a:latin typeface="Consolas"/>
                <a:ea typeface="Consolas"/>
                <a:cs typeface="Consolas"/>
                <a:sym typeface="Consolas"/>
              </a:rPr>
              <a:t>U</a:t>
            </a:r>
            <a:endParaRPr/>
          </a:p>
          <a:p>
            <a:pPr indent="-800100" lvl="0" marL="914400" rtl="0" algn="l">
              <a:spcBef>
                <a:spcPts val="0"/>
              </a:spcBef>
              <a:spcAft>
                <a:spcPts val="0"/>
              </a:spcAft>
              <a:buSzPts val="5400"/>
              <a:buChar char="●"/>
            </a:pPr>
            <a:r>
              <a:rPr lang="en-GB"/>
              <a:t>Creating a setter for the </a:t>
            </a:r>
            <a:r>
              <a:rPr lang="en-GB">
                <a:solidFill>
                  <a:srgbClr val="FFFF00"/>
                </a:solidFill>
                <a:latin typeface="Consolas"/>
                <a:ea typeface="Consolas"/>
                <a:cs typeface="Consolas"/>
                <a:sym typeface="Consolas"/>
              </a:rPr>
              <a:t>barrel </a:t>
            </a:r>
            <a:r>
              <a:rPr lang="en-GB"/>
              <a:t>reference</a:t>
            </a:r>
            <a:endParaRPr/>
          </a:p>
          <a:p>
            <a:pPr indent="-800100" lvl="0" marL="914400" rtl="0" algn="l">
              <a:spcBef>
                <a:spcPts val="0"/>
              </a:spcBef>
              <a:spcAft>
                <a:spcPts val="0"/>
              </a:spcAft>
              <a:buSzPts val="5400"/>
              <a:buChar char="●"/>
            </a:pPr>
            <a:r>
              <a:rPr lang="en-GB"/>
              <a:t>How to name </a:t>
            </a:r>
            <a:r>
              <a:rPr lang="en-GB"/>
              <a:t>parameters</a:t>
            </a:r>
            <a:r>
              <a:rPr lang="en-GB"/>
              <a:t> in setters</a:t>
            </a:r>
            <a:endParaRPr/>
          </a:p>
          <a:p>
            <a:pPr indent="-800100" lvl="0" marL="914400" rtl="0" algn="l">
              <a:spcBef>
                <a:spcPts val="0"/>
              </a:spcBef>
              <a:spcAft>
                <a:spcPts val="0"/>
              </a:spcAft>
              <a:buSzPts val="5400"/>
              <a:buChar char="●"/>
            </a:pPr>
            <a:r>
              <a:rPr lang="en-GB"/>
              <a:t>Using </a:t>
            </a:r>
            <a:r>
              <a:rPr lang="en-GB">
                <a:solidFill>
                  <a:srgbClr val="FFFF00"/>
                </a:solidFill>
                <a:latin typeface="Consolas"/>
                <a:ea typeface="Consolas"/>
                <a:cs typeface="Consolas"/>
                <a:sym typeface="Consolas"/>
              </a:rPr>
              <a:t>BlueprintCallable()</a:t>
            </a:r>
            <a:r>
              <a:rPr lang="en-GB"/>
              <a:t> to call C++ from BP</a:t>
            </a:r>
            <a:endParaRPr/>
          </a:p>
          <a:p>
            <a:pPr indent="-800100" lvl="0" marL="914400" rtl="0" algn="l">
              <a:spcBef>
                <a:spcPts val="0"/>
              </a:spcBef>
              <a:spcAft>
                <a:spcPts val="0"/>
              </a:spcAft>
              <a:buSzPts val="5400"/>
              <a:buChar char="●"/>
            </a:pPr>
            <a:r>
              <a:rPr lang="en-GB"/>
              <a:t>Finding the start position of or projectile.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5">
                                            <p:txEl>
                                              <p:pRg end="0" st="0"/>
                                            </p:txEl>
                                          </p:spTgt>
                                        </p:tgtEl>
                                        <p:attrNameLst>
                                          <p:attrName>style.visibility</p:attrName>
                                        </p:attrNameLst>
                                      </p:cBhvr>
                                      <p:to>
                                        <p:strVal val="visible"/>
                                      </p:to>
                                    </p:set>
                                    <p:animEffect filter="fade" transition="in">
                                      <p:cBhvr>
                                        <p:cTn dur="1000"/>
                                        <p:tgtEl>
                                          <p:spTgt spid="9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5">
                                            <p:txEl>
                                              <p:pRg end="1" st="1"/>
                                            </p:txEl>
                                          </p:spTgt>
                                        </p:tgtEl>
                                        <p:attrNameLst>
                                          <p:attrName>style.visibility</p:attrName>
                                        </p:attrNameLst>
                                      </p:cBhvr>
                                      <p:to>
                                        <p:strVal val="visible"/>
                                      </p:to>
                                    </p:set>
                                    <p:animEffect filter="fade" transition="in">
                                      <p:cBhvr>
                                        <p:cTn dur="1000"/>
                                        <p:tgtEl>
                                          <p:spTgt spid="9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5">
                                            <p:txEl>
                                              <p:pRg end="2" st="2"/>
                                            </p:txEl>
                                          </p:spTgt>
                                        </p:tgtEl>
                                        <p:attrNameLst>
                                          <p:attrName>style.visibility</p:attrName>
                                        </p:attrNameLst>
                                      </p:cBhvr>
                                      <p:to>
                                        <p:strVal val="visible"/>
                                      </p:to>
                                    </p:set>
                                    <p:animEffect filter="fade" transition="in">
                                      <p:cBhvr>
                                        <p:cTn dur="1000"/>
                                        <p:tgtEl>
                                          <p:spTgt spid="9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5">
                                            <p:txEl>
                                              <p:pRg end="3" st="3"/>
                                            </p:txEl>
                                          </p:spTgt>
                                        </p:tgtEl>
                                        <p:attrNameLst>
                                          <p:attrName>style.visibility</p:attrName>
                                        </p:attrNameLst>
                                      </p:cBhvr>
                                      <p:to>
                                        <p:strVal val="visible"/>
                                      </p:to>
                                    </p:set>
                                    <p:animEffect filter="fade" transition="in">
                                      <p:cBhvr>
                                        <p:cTn dur="1000"/>
                                        <p:tgtEl>
                                          <p:spTgt spid="9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5">
                                            <p:txEl>
                                              <p:pRg end="4" st="4"/>
                                            </p:txEl>
                                          </p:spTgt>
                                        </p:tgtEl>
                                        <p:attrNameLst>
                                          <p:attrName>style.visibility</p:attrName>
                                        </p:attrNameLst>
                                      </p:cBhvr>
                                      <p:to>
                                        <p:strVal val="visible"/>
                                      </p:to>
                                    </p:set>
                                    <p:animEffect filter="fade" transition="in">
                                      <p:cBhvr>
                                        <p:cTn dur="1000"/>
                                        <p:tgtEl>
                                          <p:spTgt spid="93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9" name="Shape 939"/>
        <p:cNvGrpSpPr/>
        <p:nvPr/>
      </p:nvGrpSpPr>
      <p:grpSpPr>
        <a:xfrm>
          <a:off x="0" y="0"/>
          <a:ext cx="0" cy="0"/>
          <a:chOff x="0" y="0"/>
          <a:chExt cx="0" cy="0"/>
        </a:xfrm>
      </p:grpSpPr>
      <p:sp>
        <p:nvSpPr>
          <p:cNvPr id="940" name="Google Shape;940;p150"/>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Our Projectile Flight</a:t>
            </a:r>
            <a:endParaRPr/>
          </a:p>
        </p:txBody>
      </p:sp>
      <p:sp>
        <p:nvSpPr>
          <p:cNvPr id="941" name="Google Shape;941;p150"/>
          <p:cNvSpPr/>
          <p:nvPr/>
        </p:nvSpPr>
        <p:spPr>
          <a:xfrm>
            <a:off x="2671750" y="3688231"/>
            <a:ext cx="11684600" cy="1764200"/>
          </a:xfrm>
          <a:custGeom>
            <a:rect b="b" l="l" r="r" t="t"/>
            <a:pathLst>
              <a:path extrusionOk="0" h="35284" w="233692">
                <a:moveTo>
                  <a:pt x="0" y="35284"/>
                </a:moveTo>
                <a:cubicBezTo>
                  <a:pt x="19856" y="29404"/>
                  <a:pt x="80188" y="230"/>
                  <a:pt x="119137" y="1"/>
                </a:cubicBezTo>
                <a:cubicBezTo>
                  <a:pt x="158086" y="-228"/>
                  <a:pt x="214600" y="28258"/>
                  <a:pt x="233692" y="33909"/>
                </a:cubicBezTo>
              </a:path>
            </a:pathLst>
          </a:custGeom>
          <a:noFill/>
          <a:ln cap="flat" cmpd="sng" w="38100">
            <a:solidFill>
              <a:srgbClr val="FFFF00"/>
            </a:solidFill>
            <a:prstDash val="solid"/>
            <a:round/>
            <a:headEnd len="med" w="med" type="none"/>
            <a:tailEnd len="med" w="med" type="stealth"/>
          </a:ln>
        </p:spPr>
      </p:sp>
      <p:sp>
        <p:nvSpPr>
          <p:cNvPr id="942" name="Google Shape;942;p150"/>
          <p:cNvSpPr txBox="1"/>
          <p:nvPr/>
        </p:nvSpPr>
        <p:spPr>
          <a:xfrm>
            <a:off x="1286150" y="5089050"/>
            <a:ext cx="3858000" cy="8682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2800">
                <a:solidFill>
                  <a:srgbClr val="FFFFFF"/>
                </a:solidFill>
              </a:rPr>
              <a:t>Barrel</a:t>
            </a:r>
            <a:endParaRPr sz="2800">
              <a:solidFill>
                <a:srgbClr val="FFFFFF"/>
              </a:solidFill>
            </a:endParaRPr>
          </a:p>
        </p:txBody>
      </p:sp>
      <p:sp>
        <p:nvSpPr>
          <p:cNvPr id="943" name="Google Shape;943;p150"/>
          <p:cNvSpPr txBox="1"/>
          <p:nvPr/>
        </p:nvSpPr>
        <p:spPr>
          <a:xfrm>
            <a:off x="14558650" y="5089050"/>
            <a:ext cx="3858000" cy="8682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2800">
                <a:solidFill>
                  <a:srgbClr val="FFFFFF"/>
                </a:solidFill>
              </a:rPr>
              <a:t>HitPoint</a:t>
            </a:r>
            <a:endParaRPr sz="28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2"/>
                                        </p:tgtEl>
                                        <p:attrNameLst>
                                          <p:attrName>style.visibility</p:attrName>
                                        </p:attrNameLst>
                                      </p:cBhvr>
                                      <p:to>
                                        <p:strVal val="visible"/>
                                      </p:to>
                                    </p:set>
                                    <p:animEffect filter="fade" transition="in">
                                      <p:cBhvr>
                                        <p:cTn dur="1000"/>
                                        <p:tgtEl>
                                          <p:spTgt spid="9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7" name="Shape 947"/>
        <p:cNvGrpSpPr/>
        <p:nvPr/>
      </p:nvGrpSpPr>
      <p:grpSpPr>
        <a:xfrm>
          <a:off x="0" y="0"/>
          <a:ext cx="0" cy="0"/>
          <a:chOff x="0" y="0"/>
          <a:chExt cx="0" cy="0"/>
        </a:xfrm>
      </p:grpSpPr>
      <p:sp>
        <p:nvSpPr>
          <p:cNvPr id="948" name="Google Shape;948;p151"/>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solidFill>
                  <a:srgbClr val="FFFF00"/>
                </a:solidFill>
                <a:latin typeface="Consolas"/>
                <a:ea typeface="Consolas"/>
                <a:cs typeface="Consolas"/>
                <a:sym typeface="Consolas"/>
              </a:rPr>
              <a:t>SuggestProjectileVelocity()</a:t>
            </a:r>
            <a:endParaRPr>
              <a:solidFill>
                <a:srgbClr val="FFFF00"/>
              </a:solidFill>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5"/>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Write &amp; Share Your GDD</a:t>
            </a:r>
            <a:endParaRPr/>
          </a:p>
        </p:txBody>
      </p:sp>
      <p:sp>
        <p:nvSpPr>
          <p:cNvPr id="182" name="Google Shape;182;p35"/>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Write your understanding of the </a:t>
            </a:r>
            <a:r>
              <a:rPr b="1" lang="en-GB"/>
              <a:t>Concept</a:t>
            </a:r>
            <a:endParaRPr b="1"/>
          </a:p>
          <a:p>
            <a:pPr indent="-800100" lvl="0" marL="914400" rtl="0" algn="l">
              <a:spcBef>
                <a:spcPts val="0"/>
              </a:spcBef>
              <a:spcAft>
                <a:spcPts val="0"/>
              </a:spcAft>
              <a:buSzPts val="5400"/>
              <a:buChar char="●"/>
            </a:pPr>
            <a:r>
              <a:rPr lang="en-GB"/>
              <a:t>Write out the </a:t>
            </a:r>
            <a:r>
              <a:rPr b="1" lang="en-GB"/>
              <a:t>Rules</a:t>
            </a:r>
            <a:r>
              <a:rPr lang="en-GB"/>
              <a:t> you can think of</a:t>
            </a:r>
            <a:endParaRPr/>
          </a:p>
          <a:p>
            <a:pPr indent="-800100" lvl="0" marL="914400" rtl="0" algn="l">
              <a:spcBef>
                <a:spcPts val="0"/>
              </a:spcBef>
              <a:spcAft>
                <a:spcPts val="0"/>
              </a:spcAft>
              <a:buSzPts val="5400"/>
              <a:buChar char="●"/>
            </a:pPr>
            <a:r>
              <a:rPr lang="en-GB"/>
              <a:t>List the asset </a:t>
            </a:r>
            <a:r>
              <a:rPr b="1" lang="en-GB"/>
              <a:t>Requirements</a:t>
            </a:r>
            <a:r>
              <a:rPr lang="en-GB"/>
              <a:t> (graphic, sound, etc)</a:t>
            </a:r>
            <a:endParaRPr/>
          </a:p>
          <a:p>
            <a:pPr indent="-800100" lvl="0" marL="914400" rtl="0" algn="l">
              <a:spcBef>
                <a:spcPts val="0"/>
              </a:spcBef>
              <a:spcAft>
                <a:spcPts val="0"/>
              </a:spcAft>
              <a:buSzPts val="5400"/>
              <a:buChar char="●"/>
            </a:pPr>
            <a:r>
              <a:rPr lang="en-GB"/>
              <a:t>Share your work with us.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0" st="0"/>
                                            </p:txEl>
                                          </p:spTgt>
                                        </p:tgtEl>
                                        <p:attrNameLst>
                                          <p:attrName>style.visibility</p:attrName>
                                        </p:attrNameLst>
                                      </p:cBhvr>
                                      <p:to>
                                        <p:strVal val="visible"/>
                                      </p:to>
                                    </p:set>
                                    <p:animEffect filter="fade" transition="in">
                                      <p:cBhvr>
                                        <p:cTn dur="1000"/>
                                        <p:tgtEl>
                                          <p:spTgt spid="1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1" st="1"/>
                                            </p:txEl>
                                          </p:spTgt>
                                        </p:tgtEl>
                                        <p:attrNameLst>
                                          <p:attrName>style.visibility</p:attrName>
                                        </p:attrNameLst>
                                      </p:cBhvr>
                                      <p:to>
                                        <p:strVal val="visible"/>
                                      </p:to>
                                    </p:set>
                                    <p:animEffect filter="fade" transition="in">
                                      <p:cBhvr>
                                        <p:cTn dur="1000"/>
                                        <p:tgtEl>
                                          <p:spTgt spid="1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2" st="2"/>
                                            </p:txEl>
                                          </p:spTgt>
                                        </p:tgtEl>
                                        <p:attrNameLst>
                                          <p:attrName>style.visibility</p:attrName>
                                        </p:attrNameLst>
                                      </p:cBhvr>
                                      <p:to>
                                        <p:strVal val="visible"/>
                                      </p:to>
                                    </p:set>
                                    <p:animEffect filter="fade" transition="in">
                                      <p:cBhvr>
                                        <p:cTn dur="1000"/>
                                        <p:tgtEl>
                                          <p:spTgt spid="1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3" st="3"/>
                                            </p:txEl>
                                          </p:spTgt>
                                        </p:tgtEl>
                                        <p:attrNameLst>
                                          <p:attrName>style.visibility</p:attrName>
                                        </p:attrNameLst>
                                      </p:cBhvr>
                                      <p:to>
                                        <p:strVal val="visible"/>
                                      </p:to>
                                    </p:set>
                                    <p:animEffect filter="fade" transition="in">
                                      <p:cBhvr>
                                        <p:cTn dur="1000"/>
                                        <p:tgtEl>
                                          <p:spTgt spid="18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2" name="Shape 952"/>
        <p:cNvGrpSpPr/>
        <p:nvPr/>
      </p:nvGrpSpPr>
      <p:grpSpPr>
        <a:xfrm>
          <a:off x="0" y="0"/>
          <a:ext cx="0" cy="0"/>
          <a:chOff x="0" y="0"/>
          <a:chExt cx="0" cy="0"/>
        </a:xfrm>
      </p:grpSpPr>
      <p:sp>
        <p:nvSpPr>
          <p:cNvPr id="953" name="Google Shape;953;p152"/>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954" name="Google Shape;954;p152"/>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How speed and velocity relate</a:t>
            </a:r>
            <a:endParaRPr/>
          </a:p>
          <a:p>
            <a:pPr indent="-800100" lvl="0" marL="914400" rtl="0" algn="l">
              <a:spcBef>
                <a:spcPts val="0"/>
              </a:spcBef>
              <a:spcAft>
                <a:spcPts val="0"/>
              </a:spcAft>
              <a:buSzPts val="5400"/>
              <a:buChar char="●"/>
            </a:pPr>
            <a:r>
              <a:rPr lang="en-GB"/>
              <a:t>The high and low projectile arc</a:t>
            </a:r>
            <a:endParaRPr/>
          </a:p>
          <a:p>
            <a:pPr indent="-800100" lvl="0" marL="914400" rtl="0" algn="l">
              <a:spcBef>
                <a:spcPts val="0"/>
              </a:spcBef>
              <a:spcAft>
                <a:spcPts val="0"/>
              </a:spcAft>
              <a:buSzPts val="5400"/>
              <a:buChar char="●"/>
            </a:pPr>
            <a:r>
              <a:rPr lang="en-GB"/>
              <a:t>Setting a launch speed on the tank</a:t>
            </a:r>
            <a:endParaRPr/>
          </a:p>
          <a:p>
            <a:pPr indent="-800100" lvl="0" marL="914400" rtl="0" algn="l">
              <a:spcBef>
                <a:spcPts val="0"/>
              </a:spcBef>
              <a:spcAft>
                <a:spcPts val="0"/>
              </a:spcAft>
              <a:buSzPts val="5400"/>
              <a:buChar char="●"/>
            </a:pPr>
            <a:r>
              <a:rPr lang="en-GB"/>
              <a:t>Introducing </a:t>
            </a:r>
            <a:r>
              <a:rPr lang="en-GB">
                <a:solidFill>
                  <a:srgbClr val="FFFF00"/>
                </a:solidFill>
                <a:latin typeface="Consolas"/>
                <a:ea typeface="Consolas"/>
                <a:cs typeface="Consolas"/>
                <a:sym typeface="Consolas"/>
              </a:rPr>
              <a:t>SuggestProjectileVelocity()</a:t>
            </a:r>
            <a:endParaRPr>
              <a:solidFill>
                <a:srgbClr val="FFFF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4">
                                            <p:txEl>
                                              <p:pRg end="0" st="0"/>
                                            </p:txEl>
                                          </p:spTgt>
                                        </p:tgtEl>
                                        <p:attrNameLst>
                                          <p:attrName>style.visibility</p:attrName>
                                        </p:attrNameLst>
                                      </p:cBhvr>
                                      <p:to>
                                        <p:strVal val="visible"/>
                                      </p:to>
                                    </p:set>
                                    <p:animEffect filter="fade" transition="in">
                                      <p:cBhvr>
                                        <p:cTn dur="1000"/>
                                        <p:tgtEl>
                                          <p:spTgt spid="9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4">
                                            <p:txEl>
                                              <p:pRg end="1" st="1"/>
                                            </p:txEl>
                                          </p:spTgt>
                                        </p:tgtEl>
                                        <p:attrNameLst>
                                          <p:attrName>style.visibility</p:attrName>
                                        </p:attrNameLst>
                                      </p:cBhvr>
                                      <p:to>
                                        <p:strVal val="visible"/>
                                      </p:to>
                                    </p:set>
                                    <p:animEffect filter="fade" transition="in">
                                      <p:cBhvr>
                                        <p:cTn dur="1000"/>
                                        <p:tgtEl>
                                          <p:spTgt spid="9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4">
                                            <p:txEl>
                                              <p:pRg end="2" st="2"/>
                                            </p:txEl>
                                          </p:spTgt>
                                        </p:tgtEl>
                                        <p:attrNameLst>
                                          <p:attrName>style.visibility</p:attrName>
                                        </p:attrNameLst>
                                      </p:cBhvr>
                                      <p:to>
                                        <p:strVal val="visible"/>
                                      </p:to>
                                    </p:set>
                                    <p:animEffect filter="fade" transition="in">
                                      <p:cBhvr>
                                        <p:cTn dur="1000"/>
                                        <p:tgtEl>
                                          <p:spTgt spid="9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4">
                                            <p:txEl>
                                              <p:pRg end="3" st="3"/>
                                            </p:txEl>
                                          </p:spTgt>
                                        </p:tgtEl>
                                        <p:attrNameLst>
                                          <p:attrName>style.visibility</p:attrName>
                                        </p:attrNameLst>
                                      </p:cBhvr>
                                      <p:to>
                                        <p:strVal val="visible"/>
                                      </p:to>
                                    </p:set>
                                    <p:animEffect filter="fade" transition="in">
                                      <p:cBhvr>
                                        <p:cTn dur="1000"/>
                                        <p:tgtEl>
                                          <p:spTgt spid="95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8" name="Shape 958"/>
        <p:cNvGrpSpPr/>
        <p:nvPr/>
      </p:nvGrpSpPr>
      <p:grpSpPr>
        <a:xfrm>
          <a:off x="0" y="0"/>
          <a:ext cx="0" cy="0"/>
          <a:chOff x="0" y="0"/>
          <a:chExt cx="0" cy="0"/>
        </a:xfrm>
      </p:grpSpPr>
      <p:sp>
        <p:nvSpPr>
          <p:cNvPr id="959" name="Google Shape;959;p153"/>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Projectile Speed &amp; Velocity</a:t>
            </a:r>
            <a:endParaRPr/>
          </a:p>
        </p:txBody>
      </p:sp>
      <p:cxnSp>
        <p:nvCxnSpPr>
          <p:cNvPr id="960" name="Google Shape;960;p153"/>
          <p:cNvCxnSpPr/>
          <p:nvPr/>
        </p:nvCxnSpPr>
        <p:spPr>
          <a:xfrm flipH="1" rot="10800000">
            <a:off x="4002150" y="3288800"/>
            <a:ext cx="6681600" cy="3675600"/>
          </a:xfrm>
          <a:prstGeom prst="straightConnector1">
            <a:avLst/>
          </a:prstGeom>
          <a:noFill/>
          <a:ln cap="flat" cmpd="sng" w="38100">
            <a:solidFill>
              <a:srgbClr val="00FF00"/>
            </a:solidFill>
            <a:prstDash val="solid"/>
            <a:round/>
            <a:headEnd len="med" w="med" type="none"/>
            <a:tailEnd len="med" w="med" type="triangle"/>
          </a:ln>
        </p:spPr>
      </p:cxnSp>
      <p:cxnSp>
        <p:nvCxnSpPr>
          <p:cNvPr id="961" name="Google Shape;961;p153"/>
          <p:cNvCxnSpPr/>
          <p:nvPr/>
        </p:nvCxnSpPr>
        <p:spPr>
          <a:xfrm flipH="1" rot="10800000">
            <a:off x="4002150" y="6194600"/>
            <a:ext cx="1409400" cy="769800"/>
          </a:xfrm>
          <a:prstGeom prst="straightConnector1">
            <a:avLst/>
          </a:prstGeom>
          <a:noFill/>
          <a:ln cap="flat" cmpd="sng" w="38100">
            <a:solidFill>
              <a:srgbClr val="FFFFFF"/>
            </a:solidFill>
            <a:prstDash val="solid"/>
            <a:round/>
            <a:headEnd len="med" w="med" type="none"/>
            <a:tailEnd len="med" w="med" type="triangle"/>
          </a:ln>
        </p:spPr>
      </p:cxnSp>
      <p:sp>
        <p:nvSpPr>
          <p:cNvPr id="962" name="Google Shape;962;p153"/>
          <p:cNvSpPr txBox="1"/>
          <p:nvPr/>
        </p:nvSpPr>
        <p:spPr>
          <a:xfrm>
            <a:off x="11014550" y="2975500"/>
            <a:ext cx="2853600" cy="11058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2800">
                <a:solidFill>
                  <a:srgbClr val="00FF00"/>
                </a:solidFill>
              </a:rPr>
              <a:t>LaunchVelocity</a:t>
            </a:r>
            <a:endParaRPr sz="2800">
              <a:solidFill>
                <a:srgbClr val="00FF00"/>
              </a:solidFill>
            </a:endParaRPr>
          </a:p>
          <a:p>
            <a:pPr indent="0" lvl="0" marL="0" rtl="0" algn="l">
              <a:spcBef>
                <a:spcPts val="0"/>
              </a:spcBef>
              <a:spcAft>
                <a:spcPts val="0"/>
              </a:spcAft>
              <a:buNone/>
            </a:pPr>
            <a:r>
              <a:rPr lang="en-GB" sz="2800">
                <a:solidFill>
                  <a:srgbClr val="00FF00"/>
                </a:solidFill>
              </a:rPr>
              <a:t>Length = 5</a:t>
            </a:r>
            <a:endParaRPr sz="2800">
              <a:solidFill>
                <a:srgbClr val="00FF00"/>
              </a:solidFill>
            </a:endParaRPr>
          </a:p>
        </p:txBody>
      </p:sp>
      <p:sp>
        <p:nvSpPr>
          <p:cNvPr id="963" name="Google Shape;963;p153"/>
          <p:cNvSpPr txBox="1"/>
          <p:nvPr/>
        </p:nvSpPr>
        <p:spPr>
          <a:xfrm>
            <a:off x="5698950" y="5994750"/>
            <a:ext cx="4255200" cy="12540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2800">
                <a:solidFill>
                  <a:srgbClr val="FFFFFF"/>
                </a:solidFill>
              </a:rPr>
              <a:t>LaunchDirection</a:t>
            </a:r>
            <a:endParaRPr sz="2800">
              <a:solidFill>
                <a:srgbClr val="FFFFFF"/>
              </a:solidFill>
            </a:endParaRPr>
          </a:p>
          <a:p>
            <a:pPr indent="0" lvl="0" marL="0" rtl="0" algn="l">
              <a:spcBef>
                <a:spcPts val="0"/>
              </a:spcBef>
              <a:spcAft>
                <a:spcPts val="0"/>
              </a:spcAft>
              <a:buNone/>
            </a:pPr>
            <a:r>
              <a:rPr lang="en-GB" sz="2800">
                <a:solidFill>
                  <a:srgbClr val="FFFFFF"/>
                </a:solidFill>
              </a:rPr>
              <a:t>Length = 1</a:t>
            </a:r>
            <a:endParaRPr sz="2800">
              <a:solidFill>
                <a:srgbClr val="FFFFFF"/>
              </a:solidFill>
            </a:endParaRPr>
          </a:p>
        </p:txBody>
      </p:sp>
      <p:sp>
        <p:nvSpPr>
          <p:cNvPr id="964" name="Google Shape;964;p153"/>
          <p:cNvSpPr txBox="1"/>
          <p:nvPr/>
        </p:nvSpPr>
        <p:spPr>
          <a:xfrm>
            <a:off x="10683750" y="5224950"/>
            <a:ext cx="4255200" cy="7698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2800">
                <a:solidFill>
                  <a:srgbClr val="FFFF00"/>
                </a:solidFill>
              </a:rPr>
              <a:t>LaunchSpeed = 5</a:t>
            </a:r>
            <a:endParaRPr sz="2800">
              <a:solidFill>
                <a:srgbClr val="FFFF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3"/>
                                        </p:tgtEl>
                                        <p:attrNameLst>
                                          <p:attrName>style.visibility</p:attrName>
                                        </p:attrNameLst>
                                      </p:cBhvr>
                                      <p:to>
                                        <p:strVal val="visible"/>
                                      </p:to>
                                    </p:set>
                                    <p:animEffect filter="fade" transition="in">
                                      <p:cBhvr>
                                        <p:cTn dur="1000"/>
                                        <p:tgtEl>
                                          <p:spTgt spid="963"/>
                                        </p:tgtEl>
                                      </p:cBhvr>
                                    </p:animEffect>
                                  </p:childTnLst>
                                </p:cTn>
                              </p:par>
                              <p:par>
                                <p:cTn fill="hold" nodeType="withEffect" presetClass="entr" presetID="10" presetSubtype="0">
                                  <p:stCondLst>
                                    <p:cond delay="0"/>
                                  </p:stCondLst>
                                  <p:childTnLst>
                                    <p:set>
                                      <p:cBhvr>
                                        <p:cTn dur="1" fill="hold">
                                          <p:stCondLst>
                                            <p:cond delay="0"/>
                                          </p:stCondLst>
                                        </p:cTn>
                                        <p:tgtEl>
                                          <p:spTgt spid="961"/>
                                        </p:tgtEl>
                                        <p:attrNameLst>
                                          <p:attrName>style.visibility</p:attrName>
                                        </p:attrNameLst>
                                      </p:cBhvr>
                                      <p:to>
                                        <p:strVal val="visible"/>
                                      </p:to>
                                    </p:set>
                                    <p:animEffect filter="fade" transition="in">
                                      <p:cBhvr>
                                        <p:cTn dur="1000"/>
                                        <p:tgtEl>
                                          <p:spTgt spid="9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4"/>
                                        </p:tgtEl>
                                        <p:attrNameLst>
                                          <p:attrName>style.visibility</p:attrName>
                                        </p:attrNameLst>
                                      </p:cBhvr>
                                      <p:to>
                                        <p:strVal val="visible"/>
                                      </p:to>
                                    </p:set>
                                    <p:animEffect filter="fade" transition="in">
                                      <p:cBhvr>
                                        <p:cTn dur="1000"/>
                                        <p:tgtEl>
                                          <p:spTgt spid="9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8" name="Shape 968"/>
        <p:cNvGrpSpPr/>
        <p:nvPr/>
      </p:nvGrpSpPr>
      <p:grpSpPr>
        <a:xfrm>
          <a:off x="0" y="0"/>
          <a:ext cx="0" cy="0"/>
          <a:chOff x="0" y="0"/>
          <a:chExt cx="0" cy="0"/>
        </a:xfrm>
      </p:grpSpPr>
      <p:sp>
        <p:nvSpPr>
          <p:cNvPr id="969" name="Google Shape;969;p154"/>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Two Projectile Arcs</a:t>
            </a:r>
            <a:endParaRPr/>
          </a:p>
        </p:txBody>
      </p:sp>
      <p:sp>
        <p:nvSpPr>
          <p:cNvPr id="970" name="Google Shape;970;p154"/>
          <p:cNvSpPr/>
          <p:nvPr/>
        </p:nvSpPr>
        <p:spPr>
          <a:xfrm>
            <a:off x="2566050" y="2620806"/>
            <a:ext cx="11661500" cy="5200650"/>
          </a:xfrm>
          <a:custGeom>
            <a:rect b="b" l="l" r="r" t="t"/>
            <a:pathLst>
              <a:path extrusionOk="0" h="104013" w="233230">
                <a:moveTo>
                  <a:pt x="0" y="104013"/>
                </a:moveTo>
                <a:cubicBezTo>
                  <a:pt x="20162" y="86678"/>
                  <a:pt x="82097" y="319"/>
                  <a:pt x="120969" y="1"/>
                </a:cubicBezTo>
                <a:cubicBezTo>
                  <a:pt x="159841" y="-317"/>
                  <a:pt x="214520" y="85087"/>
                  <a:pt x="233230" y="102104"/>
                </a:cubicBezTo>
              </a:path>
            </a:pathLst>
          </a:custGeom>
          <a:noFill/>
          <a:ln cap="flat" cmpd="sng" w="38100">
            <a:solidFill>
              <a:srgbClr val="FFFF00"/>
            </a:solidFill>
            <a:prstDash val="solid"/>
            <a:round/>
            <a:headEnd len="med" w="med" type="none"/>
            <a:tailEnd len="med" w="med" type="stealth"/>
          </a:ln>
        </p:spPr>
      </p:sp>
      <p:sp>
        <p:nvSpPr>
          <p:cNvPr id="971" name="Google Shape;971;p154"/>
          <p:cNvSpPr/>
          <p:nvPr/>
        </p:nvSpPr>
        <p:spPr>
          <a:xfrm>
            <a:off x="2543100" y="6080331"/>
            <a:ext cx="11684600" cy="1764200"/>
          </a:xfrm>
          <a:custGeom>
            <a:rect b="b" l="l" r="r" t="t"/>
            <a:pathLst>
              <a:path extrusionOk="0" h="35284" w="233692">
                <a:moveTo>
                  <a:pt x="0" y="35284"/>
                </a:moveTo>
                <a:cubicBezTo>
                  <a:pt x="19856" y="29404"/>
                  <a:pt x="80188" y="230"/>
                  <a:pt x="119137" y="1"/>
                </a:cubicBezTo>
                <a:cubicBezTo>
                  <a:pt x="158086" y="-228"/>
                  <a:pt x="214600" y="28258"/>
                  <a:pt x="233692" y="33909"/>
                </a:cubicBezTo>
              </a:path>
            </a:pathLst>
          </a:custGeom>
          <a:noFill/>
          <a:ln cap="flat" cmpd="sng" w="38100">
            <a:solidFill>
              <a:srgbClr val="FFFF00"/>
            </a:solidFill>
            <a:prstDash val="solid"/>
            <a:round/>
            <a:headEnd len="med" w="med" type="none"/>
            <a:tailEnd len="med" w="med" type="stealth"/>
          </a:ln>
        </p:spPr>
      </p:sp>
      <p:sp>
        <p:nvSpPr>
          <p:cNvPr id="972" name="Google Shape;972;p154"/>
          <p:cNvSpPr txBox="1"/>
          <p:nvPr/>
        </p:nvSpPr>
        <p:spPr>
          <a:xfrm>
            <a:off x="745900" y="8349350"/>
            <a:ext cx="14866800" cy="1105800"/>
          </a:xfrm>
          <a:prstGeom prst="rect">
            <a:avLst/>
          </a:prstGeom>
          <a:noFill/>
          <a:ln>
            <a:noFill/>
          </a:ln>
        </p:spPr>
        <p:txBody>
          <a:bodyPr anchorCtr="0" anchor="ctr" bIns="182850" lIns="182850" spcFirstLastPara="1" rIns="182850" wrap="square" tIns="182850">
            <a:noAutofit/>
          </a:bodyPr>
          <a:lstStyle/>
          <a:p>
            <a:pPr indent="0" lvl="0" marL="0" rtl="0" algn="l">
              <a:spcBef>
                <a:spcPts val="0"/>
              </a:spcBef>
              <a:spcAft>
                <a:spcPts val="0"/>
              </a:spcAft>
              <a:buNone/>
            </a:pPr>
            <a:r>
              <a:rPr lang="en-GB" sz="3600" u="sng">
                <a:solidFill>
                  <a:srgbClr val="FFFFFF"/>
                </a:solidFill>
                <a:hlinkClick r:id="rId3"/>
              </a:rPr>
              <a:t>https://en.wikipedia.org/wiki/Trajectory_of_a_projectile</a:t>
            </a:r>
            <a:endParaRPr sz="3600">
              <a:solidFill>
                <a:srgbClr val="FFFFFF"/>
              </a:solidFill>
            </a:endParaRPr>
          </a:p>
        </p:txBody>
      </p:sp>
      <p:cxnSp>
        <p:nvCxnSpPr>
          <p:cNvPr id="973" name="Google Shape;973;p154"/>
          <p:cNvCxnSpPr/>
          <p:nvPr/>
        </p:nvCxnSpPr>
        <p:spPr>
          <a:xfrm flipH="1" rot="10800000">
            <a:off x="2478150" y="5933600"/>
            <a:ext cx="1854600" cy="1945200"/>
          </a:xfrm>
          <a:prstGeom prst="straightConnector1">
            <a:avLst/>
          </a:prstGeom>
          <a:noFill/>
          <a:ln cap="flat" cmpd="sng" w="38100">
            <a:solidFill>
              <a:srgbClr val="00FF00"/>
            </a:solidFill>
            <a:prstDash val="solid"/>
            <a:round/>
            <a:headEnd len="med" w="med" type="none"/>
            <a:tailEnd len="med" w="med" type="triangle"/>
          </a:ln>
        </p:spPr>
      </p:cxnSp>
      <p:cxnSp>
        <p:nvCxnSpPr>
          <p:cNvPr id="974" name="Google Shape;974;p154"/>
          <p:cNvCxnSpPr/>
          <p:nvPr/>
        </p:nvCxnSpPr>
        <p:spPr>
          <a:xfrm flipH="1" rot="10800000">
            <a:off x="2478150" y="6944600"/>
            <a:ext cx="2485800" cy="934200"/>
          </a:xfrm>
          <a:prstGeom prst="straightConnector1">
            <a:avLst/>
          </a:prstGeom>
          <a:noFill/>
          <a:ln cap="flat" cmpd="sng" w="38100">
            <a:solidFill>
              <a:srgbClr val="00FF00"/>
            </a:solidFill>
            <a:prstDash val="solid"/>
            <a:round/>
            <a:headEnd len="med" w="med" type="none"/>
            <a:tailEnd len="med" w="med" type="triangle"/>
          </a:ln>
        </p:spPr>
      </p:cxnSp>
      <p:sp>
        <p:nvSpPr>
          <p:cNvPr id="975" name="Google Shape;975;p154"/>
          <p:cNvSpPr txBox="1"/>
          <p:nvPr/>
        </p:nvSpPr>
        <p:spPr>
          <a:xfrm>
            <a:off x="4029925" y="7388000"/>
            <a:ext cx="3040800" cy="4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00FF00"/>
                </a:solidFill>
                <a:latin typeface="Helvetica Neue"/>
                <a:ea typeface="Helvetica Neue"/>
                <a:cs typeface="Helvetica Neue"/>
                <a:sym typeface="Helvetica Neue"/>
              </a:rPr>
              <a:t>Same Launch Speed</a:t>
            </a:r>
            <a:endParaRPr sz="2400">
              <a:solidFill>
                <a:srgbClr val="00FF00"/>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1"/>
                                        </p:tgtEl>
                                        <p:attrNameLst>
                                          <p:attrName>style.visibility</p:attrName>
                                        </p:attrNameLst>
                                      </p:cBhvr>
                                      <p:to>
                                        <p:strVal val="visible"/>
                                      </p:to>
                                    </p:set>
                                    <p:animEffect filter="fade" transition="in">
                                      <p:cBhvr>
                                        <p:cTn dur="1000"/>
                                        <p:tgtEl>
                                          <p:spTgt spid="9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3"/>
                                        </p:tgtEl>
                                        <p:attrNameLst>
                                          <p:attrName>style.visibility</p:attrName>
                                        </p:attrNameLst>
                                      </p:cBhvr>
                                      <p:to>
                                        <p:strVal val="visible"/>
                                      </p:to>
                                    </p:set>
                                    <p:animEffect filter="fade" transition="in">
                                      <p:cBhvr>
                                        <p:cTn dur="1000"/>
                                        <p:tgtEl>
                                          <p:spTgt spid="9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0"/>
                                        </p:tgtEl>
                                        <p:attrNameLst>
                                          <p:attrName>style.visibility</p:attrName>
                                        </p:attrNameLst>
                                      </p:cBhvr>
                                      <p:to>
                                        <p:strVal val="visible"/>
                                      </p:to>
                                    </p:set>
                                    <p:animEffect filter="fade" transition="in">
                                      <p:cBhvr>
                                        <p:cTn dur="1000"/>
                                        <p:tgtEl>
                                          <p:spTgt spid="9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2"/>
                                        </p:tgtEl>
                                        <p:attrNameLst>
                                          <p:attrName>style.visibility</p:attrName>
                                        </p:attrNameLst>
                                      </p:cBhvr>
                                      <p:to>
                                        <p:strVal val="visible"/>
                                      </p:to>
                                    </p:set>
                                    <p:animEffect filter="fade" transition="in">
                                      <p:cBhvr>
                                        <p:cTn dur="1000"/>
                                        <p:tgtEl>
                                          <p:spTgt spid="9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9" name="Shape 979"/>
        <p:cNvGrpSpPr/>
        <p:nvPr/>
      </p:nvGrpSpPr>
      <p:grpSpPr>
        <a:xfrm>
          <a:off x="0" y="0"/>
          <a:ext cx="0" cy="0"/>
          <a:chOff x="0" y="0"/>
          <a:chExt cx="0" cy="0"/>
        </a:xfrm>
      </p:grpSpPr>
      <p:sp>
        <p:nvSpPr>
          <p:cNvPr id="980" name="Google Shape;980;p155"/>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Research SuggestProjectileVelocity()</a:t>
            </a:r>
            <a:endParaRPr/>
          </a:p>
        </p:txBody>
      </p:sp>
      <p:sp>
        <p:nvSpPr>
          <p:cNvPr id="981" name="Google Shape;981;p155"/>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Research the method</a:t>
            </a:r>
            <a:endParaRPr/>
          </a:p>
          <a:p>
            <a:pPr indent="-800100" lvl="0" marL="914400" rtl="0" algn="l">
              <a:spcBef>
                <a:spcPts val="0"/>
              </a:spcBef>
              <a:spcAft>
                <a:spcPts val="0"/>
              </a:spcAft>
              <a:buSzPts val="5400"/>
              <a:buChar char="●"/>
            </a:pPr>
            <a:r>
              <a:rPr lang="en-GB"/>
              <a:t>Recap this video</a:t>
            </a:r>
            <a:endParaRPr/>
          </a:p>
          <a:p>
            <a:pPr indent="-800100" lvl="0" marL="914400" rtl="0" algn="l">
              <a:spcBef>
                <a:spcPts val="0"/>
              </a:spcBef>
              <a:spcAft>
                <a:spcPts val="0"/>
              </a:spcAft>
              <a:buSzPts val="5400"/>
              <a:buChar char="●"/>
            </a:pPr>
            <a:r>
              <a:rPr lang="en-GB"/>
              <a:t>Make sure it all makes sense.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1">
                                            <p:txEl>
                                              <p:pRg end="0" st="0"/>
                                            </p:txEl>
                                          </p:spTgt>
                                        </p:tgtEl>
                                        <p:attrNameLst>
                                          <p:attrName>style.visibility</p:attrName>
                                        </p:attrNameLst>
                                      </p:cBhvr>
                                      <p:to>
                                        <p:strVal val="visible"/>
                                      </p:to>
                                    </p:set>
                                    <p:animEffect filter="fade" transition="in">
                                      <p:cBhvr>
                                        <p:cTn dur="1000"/>
                                        <p:tgtEl>
                                          <p:spTgt spid="9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1">
                                            <p:txEl>
                                              <p:pRg end="1" st="1"/>
                                            </p:txEl>
                                          </p:spTgt>
                                        </p:tgtEl>
                                        <p:attrNameLst>
                                          <p:attrName>style.visibility</p:attrName>
                                        </p:attrNameLst>
                                      </p:cBhvr>
                                      <p:to>
                                        <p:strVal val="visible"/>
                                      </p:to>
                                    </p:set>
                                    <p:animEffect filter="fade" transition="in">
                                      <p:cBhvr>
                                        <p:cTn dur="1000"/>
                                        <p:tgtEl>
                                          <p:spTgt spid="9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1">
                                            <p:txEl>
                                              <p:pRg end="2" st="2"/>
                                            </p:txEl>
                                          </p:spTgt>
                                        </p:tgtEl>
                                        <p:attrNameLst>
                                          <p:attrName>style.visibility</p:attrName>
                                        </p:attrNameLst>
                                      </p:cBhvr>
                                      <p:to>
                                        <p:strVal val="visible"/>
                                      </p:to>
                                    </p:set>
                                    <p:animEffect filter="fade" transition="in">
                                      <p:cBhvr>
                                        <p:cTn dur="1000"/>
                                        <p:tgtEl>
                                          <p:spTgt spid="98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5" name="Shape 985"/>
        <p:cNvGrpSpPr/>
        <p:nvPr/>
      </p:nvGrpSpPr>
      <p:grpSpPr>
        <a:xfrm>
          <a:off x="0" y="0"/>
          <a:ext cx="0" cy="0"/>
          <a:chOff x="0" y="0"/>
          <a:chExt cx="0" cy="0"/>
        </a:xfrm>
      </p:grpSpPr>
      <p:sp>
        <p:nvSpPr>
          <p:cNvPr id="986" name="Google Shape;986;p156"/>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Predict Projectile Landing Point</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0" name="Shape 990"/>
        <p:cNvGrpSpPr/>
        <p:nvPr/>
      </p:nvGrpSpPr>
      <p:grpSpPr>
        <a:xfrm>
          <a:off x="0" y="0"/>
          <a:ext cx="0" cy="0"/>
          <a:chOff x="0" y="0"/>
          <a:chExt cx="0" cy="0"/>
        </a:xfrm>
      </p:grpSpPr>
      <p:sp>
        <p:nvSpPr>
          <p:cNvPr id="991" name="Google Shape;991;p157"/>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992" name="Google Shape;992;p157"/>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Use </a:t>
            </a:r>
            <a:r>
              <a:rPr lang="en-GB">
                <a:solidFill>
                  <a:srgbClr val="FFFF00"/>
                </a:solidFill>
                <a:latin typeface="Consolas"/>
                <a:ea typeface="Consolas"/>
                <a:cs typeface="Consolas"/>
                <a:sym typeface="Consolas"/>
              </a:rPr>
              <a:t>SuggestProjectileVelocity()</a:t>
            </a:r>
            <a:r>
              <a:rPr lang="en-GB"/>
              <a:t> in Unreal</a:t>
            </a:r>
            <a:endParaRPr/>
          </a:p>
          <a:p>
            <a:pPr indent="-800100" lvl="0" marL="914400" rtl="0" algn="l">
              <a:spcBef>
                <a:spcPts val="0"/>
              </a:spcBef>
              <a:spcAft>
                <a:spcPts val="0"/>
              </a:spcAft>
              <a:buSzPts val="5400"/>
              <a:buChar char="●"/>
            </a:pPr>
            <a:r>
              <a:rPr lang="en-GB"/>
              <a:t>Work out where a projectile will land.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2">
                                            <p:txEl>
                                              <p:pRg end="0" st="0"/>
                                            </p:txEl>
                                          </p:spTgt>
                                        </p:tgtEl>
                                        <p:attrNameLst>
                                          <p:attrName>style.visibility</p:attrName>
                                        </p:attrNameLst>
                                      </p:cBhvr>
                                      <p:to>
                                        <p:strVal val="visible"/>
                                      </p:to>
                                    </p:set>
                                    <p:animEffect filter="fade" transition="in">
                                      <p:cBhvr>
                                        <p:cTn dur="1000"/>
                                        <p:tgtEl>
                                          <p:spTgt spid="9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2">
                                            <p:txEl>
                                              <p:pRg end="1" st="1"/>
                                            </p:txEl>
                                          </p:spTgt>
                                        </p:tgtEl>
                                        <p:attrNameLst>
                                          <p:attrName>style.visibility</p:attrName>
                                        </p:attrNameLst>
                                      </p:cBhvr>
                                      <p:to>
                                        <p:strVal val="visible"/>
                                      </p:to>
                                    </p:set>
                                    <p:animEffect filter="fade" transition="in">
                                      <p:cBhvr>
                                        <p:cTn dur="1000"/>
                                        <p:tgtEl>
                                          <p:spTgt spid="99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6" name="Shape 996"/>
        <p:cNvGrpSpPr/>
        <p:nvPr/>
      </p:nvGrpSpPr>
      <p:grpSpPr>
        <a:xfrm>
          <a:off x="0" y="0"/>
          <a:ext cx="0" cy="0"/>
          <a:chOff x="0" y="0"/>
          <a:chExt cx="0" cy="0"/>
        </a:xfrm>
      </p:grpSpPr>
      <p:sp>
        <p:nvSpPr>
          <p:cNvPr id="997" name="Google Shape;997;p158"/>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Get Launch Direction</a:t>
            </a:r>
            <a:endParaRPr/>
          </a:p>
        </p:txBody>
      </p:sp>
      <p:sp>
        <p:nvSpPr>
          <p:cNvPr id="998" name="Google Shape;998;p158"/>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Use </a:t>
            </a:r>
            <a:r>
              <a:rPr lang="en-GB">
                <a:solidFill>
                  <a:srgbClr val="FFFF00"/>
                </a:solidFill>
                <a:latin typeface="Consolas"/>
                <a:ea typeface="Consolas"/>
                <a:cs typeface="Consolas"/>
                <a:sym typeface="Consolas"/>
              </a:rPr>
              <a:t>SuggestProjectileVelocity()</a:t>
            </a:r>
            <a:endParaRPr>
              <a:solidFill>
                <a:srgbClr val="FFFF00"/>
              </a:solidFill>
              <a:latin typeface="Consolas"/>
              <a:ea typeface="Consolas"/>
              <a:cs typeface="Consolas"/>
              <a:sym typeface="Consolas"/>
            </a:endParaRPr>
          </a:p>
          <a:p>
            <a:pPr indent="-800100" lvl="0" marL="914400" rtl="0" algn="l">
              <a:spcBef>
                <a:spcPts val="0"/>
              </a:spcBef>
              <a:spcAft>
                <a:spcPts val="0"/>
              </a:spcAft>
              <a:buSzPts val="5400"/>
              <a:buChar char="●"/>
            </a:pPr>
            <a:r>
              <a:rPr lang="en-GB"/>
              <a:t>Use </a:t>
            </a:r>
            <a:r>
              <a:rPr lang="en-GB">
                <a:solidFill>
                  <a:srgbClr val="FFFF00"/>
                </a:solidFill>
                <a:latin typeface="Consolas"/>
                <a:ea typeface="Consolas"/>
                <a:cs typeface="Consolas"/>
                <a:sym typeface="Consolas"/>
              </a:rPr>
              <a:t>OutLaunchVelocity.GetSafeNormal()</a:t>
            </a:r>
            <a:endParaRPr/>
          </a:p>
          <a:p>
            <a:pPr indent="-800100" lvl="0" marL="914400" rtl="0" algn="l">
              <a:spcBef>
                <a:spcPts val="0"/>
              </a:spcBef>
              <a:spcAft>
                <a:spcPts val="0"/>
              </a:spcAft>
              <a:buSzPts val="5400"/>
              <a:buChar char="●"/>
            </a:pPr>
            <a:r>
              <a:rPr lang="en-GB"/>
              <a:t>Log out the required aim direction.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8">
                                            <p:txEl>
                                              <p:pRg end="0" st="0"/>
                                            </p:txEl>
                                          </p:spTgt>
                                        </p:tgtEl>
                                        <p:attrNameLst>
                                          <p:attrName>style.visibility</p:attrName>
                                        </p:attrNameLst>
                                      </p:cBhvr>
                                      <p:to>
                                        <p:strVal val="visible"/>
                                      </p:to>
                                    </p:set>
                                    <p:animEffect filter="fade" transition="in">
                                      <p:cBhvr>
                                        <p:cTn dur="1000"/>
                                        <p:tgtEl>
                                          <p:spTgt spid="9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8">
                                            <p:txEl>
                                              <p:pRg end="1" st="1"/>
                                            </p:txEl>
                                          </p:spTgt>
                                        </p:tgtEl>
                                        <p:attrNameLst>
                                          <p:attrName>style.visibility</p:attrName>
                                        </p:attrNameLst>
                                      </p:cBhvr>
                                      <p:to>
                                        <p:strVal val="visible"/>
                                      </p:to>
                                    </p:set>
                                    <p:animEffect filter="fade" transition="in">
                                      <p:cBhvr>
                                        <p:cTn dur="1000"/>
                                        <p:tgtEl>
                                          <p:spTgt spid="9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8">
                                            <p:txEl>
                                              <p:pRg end="2" st="2"/>
                                            </p:txEl>
                                          </p:spTgt>
                                        </p:tgtEl>
                                        <p:attrNameLst>
                                          <p:attrName>style.visibility</p:attrName>
                                        </p:attrNameLst>
                                      </p:cBhvr>
                                      <p:to>
                                        <p:strVal val="visible"/>
                                      </p:to>
                                    </p:set>
                                    <p:animEffect filter="fade" transition="in">
                                      <p:cBhvr>
                                        <p:cTn dur="1000"/>
                                        <p:tgtEl>
                                          <p:spTgt spid="99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2" name="Shape 1002"/>
        <p:cNvGrpSpPr/>
        <p:nvPr/>
      </p:nvGrpSpPr>
      <p:grpSpPr>
        <a:xfrm>
          <a:off x="0" y="0"/>
          <a:ext cx="0" cy="0"/>
          <a:chOff x="0" y="0"/>
          <a:chExt cx="0" cy="0"/>
        </a:xfrm>
      </p:grpSpPr>
      <p:sp>
        <p:nvSpPr>
          <p:cNvPr id="1003" name="Google Shape;1003;p159"/>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Using </a:t>
            </a:r>
            <a:r>
              <a:rPr lang="en-GB">
                <a:solidFill>
                  <a:srgbClr val="FFFF00"/>
                </a:solidFill>
                <a:latin typeface="Consolas"/>
                <a:ea typeface="Consolas"/>
                <a:cs typeface="Consolas"/>
                <a:sym typeface="Consolas"/>
              </a:rPr>
              <a:t>FRotators </a:t>
            </a:r>
            <a:r>
              <a:rPr lang="en-GB"/>
              <a:t>in Unreal</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7" name="Shape 1007"/>
        <p:cNvGrpSpPr/>
        <p:nvPr/>
      </p:nvGrpSpPr>
      <p:grpSpPr>
        <a:xfrm>
          <a:off x="0" y="0"/>
          <a:ext cx="0" cy="0"/>
          <a:chOff x="0" y="0"/>
          <a:chExt cx="0" cy="0"/>
        </a:xfrm>
      </p:grpSpPr>
      <p:sp>
        <p:nvSpPr>
          <p:cNvPr id="1008" name="Google Shape;1008;p160"/>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1009" name="Google Shape;1009;p160"/>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A </a:t>
            </a:r>
            <a:r>
              <a:rPr lang="en-GB">
                <a:solidFill>
                  <a:srgbClr val="FFFF00"/>
                </a:solidFill>
                <a:latin typeface="Consolas"/>
                <a:ea typeface="Consolas"/>
                <a:cs typeface="Consolas"/>
                <a:sym typeface="Consolas"/>
              </a:rPr>
              <a:t>FRotaor</a:t>
            </a:r>
            <a:r>
              <a:rPr lang="en-GB"/>
              <a:t> is a struct</a:t>
            </a:r>
            <a:endParaRPr/>
          </a:p>
          <a:p>
            <a:pPr indent="-800100" lvl="0" marL="914400" rtl="0" algn="l">
              <a:spcBef>
                <a:spcPts val="0"/>
              </a:spcBef>
              <a:spcAft>
                <a:spcPts val="0"/>
              </a:spcAft>
              <a:buSzPts val="5400"/>
              <a:buChar char="●"/>
            </a:pPr>
            <a:r>
              <a:rPr lang="en-GB"/>
              <a:t>It contains Roll, Pitch and Yaw as floats</a:t>
            </a:r>
            <a:endParaRPr/>
          </a:p>
          <a:p>
            <a:pPr indent="-800100" lvl="0" marL="914400" rtl="0" algn="l">
              <a:spcBef>
                <a:spcPts val="0"/>
              </a:spcBef>
              <a:spcAft>
                <a:spcPts val="0"/>
              </a:spcAft>
              <a:buSzPts val="5400"/>
              <a:buChar char="●"/>
            </a:pPr>
            <a:r>
              <a:rPr lang="en-GB"/>
              <a:t>Convert using </a:t>
            </a:r>
            <a:r>
              <a:rPr lang="en-GB">
                <a:solidFill>
                  <a:srgbClr val="FFFF00"/>
                </a:solidFill>
                <a:latin typeface="Consolas"/>
                <a:ea typeface="Consolas"/>
                <a:cs typeface="Consolas"/>
                <a:sym typeface="Consolas"/>
              </a:rPr>
              <a:t>.Rotation()</a:t>
            </a:r>
            <a:r>
              <a:rPr lang="en-GB"/>
              <a:t> method</a:t>
            </a:r>
            <a:endParaRPr/>
          </a:p>
          <a:p>
            <a:pPr indent="-800100" lvl="0" marL="914400" rtl="0" algn="l">
              <a:spcBef>
                <a:spcPts val="0"/>
              </a:spcBef>
              <a:spcAft>
                <a:spcPts val="0"/>
              </a:spcAft>
              <a:buSzPts val="5400"/>
              <a:buChar char="●"/>
            </a:pPr>
            <a:r>
              <a:rPr lang="en-GB"/>
              <a:t>Report aim direction as a rotator</a:t>
            </a:r>
            <a:endParaRPr/>
          </a:p>
          <a:p>
            <a:pPr indent="-800100" lvl="0" marL="914400" rtl="0" algn="l">
              <a:spcBef>
                <a:spcPts val="0"/>
              </a:spcBef>
              <a:spcAft>
                <a:spcPts val="0"/>
              </a:spcAft>
              <a:buSzPts val="5400"/>
              <a:buChar char="●"/>
            </a:pPr>
            <a:r>
              <a:rPr lang="en-GB"/>
              <a:t>Log result to the console in Unreal.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9">
                                            <p:txEl>
                                              <p:pRg end="0" st="0"/>
                                            </p:txEl>
                                          </p:spTgt>
                                        </p:tgtEl>
                                        <p:attrNameLst>
                                          <p:attrName>style.visibility</p:attrName>
                                        </p:attrNameLst>
                                      </p:cBhvr>
                                      <p:to>
                                        <p:strVal val="visible"/>
                                      </p:to>
                                    </p:set>
                                    <p:animEffect filter="fade" transition="in">
                                      <p:cBhvr>
                                        <p:cTn dur="1000"/>
                                        <p:tgtEl>
                                          <p:spTgt spid="10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9">
                                            <p:txEl>
                                              <p:pRg end="1" st="1"/>
                                            </p:txEl>
                                          </p:spTgt>
                                        </p:tgtEl>
                                        <p:attrNameLst>
                                          <p:attrName>style.visibility</p:attrName>
                                        </p:attrNameLst>
                                      </p:cBhvr>
                                      <p:to>
                                        <p:strVal val="visible"/>
                                      </p:to>
                                    </p:set>
                                    <p:animEffect filter="fade" transition="in">
                                      <p:cBhvr>
                                        <p:cTn dur="1000"/>
                                        <p:tgtEl>
                                          <p:spTgt spid="10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9">
                                            <p:txEl>
                                              <p:pRg end="2" st="2"/>
                                            </p:txEl>
                                          </p:spTgt>
                                        </p:tgtEl>
                                        <p:attrNameLst>
                                          <p:attrName>style.visibility</p:attrName>
                                        </p:attrNameLst>
                                      </p:cBhvr>
                                      <p:to>
                                        <p:strVal val="visible"/>
                                      </p:to>
                                    </p:set>
                                    <p:animEffect filter="fade" transition="in">
                                      <p:cBhvr>
                                        <p:cTn dur="1000"/>
                                        <p:tgtEl>
                                          <p:spTgt spid="10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9">
                                            <p:txEl>
                                              <p:pRg end="3" st="3"/>
                                            </p:txEl>
                                          </p:spTgt>
                                        </p:tgtEl>
                                        <p:attrNameLst>
                                          <p:attrName>style.visibility</p:attrName>
                                        </p:attrNameLst>
                                      </p:cBhvr>
                                      <p:to>
                                        <p:strVal val="visible"/>
                                      </p:to>
                                    </p:set>
                                    <p:animEffect filter="fade" transition="in">
                                      <p:cBhvr>
                                        <p:cTn dur="1000"/>
                                        <p:tgtEl>
                                          <p:spTgt spid="10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9">
                                            <p:txEl>
                                              <p:pRg end="4" st="4"/>
                                            </p:txEl>
                                          </p:spTgt>
                                        </p:tgtEl>
                                        <p:attrNameLst>
                                          <p:attrName>style.visibility</p:attrName>
                                        </p:attrNameLst>
                                      </p:cBhvr>
                                      <p:to>
                                        <p:strVal val="visible"/>
                                      </p:to>
                                    </p:set>
                                    <p:animEffect filter="fade" transition="in">
                                      <p:cBhvr>
                                        <p:cTn dur="1000"/>
                                        <p:tgtEl>
                                          <p:spTgt spid="100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3" name="Shape 1013"/>
        <p:cNvGrpSpPr/>
        <p:nvPr/>
      </p:nvGrpSpPr>
      <p:grpSpPr>
        <a:xfrm>
          <a:off x="0" y="0"/>
          <a:ext cx="0" cy="0"/>
          <a:chOff x="0" y="0"/>
          <a:chExt cx="0" cy="0"/>
        </a:xfrm>
      </p:grpSpPr>
      <p:sp>
        <p:nvSpPr>
          <p:cNvPr id="1014" name="Google Shape;1014;p161"/>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Pseudocode </a:t>
            </a:r>
            <a:r>
              <a:rPr lang="en-GB">
                <a:solidFill>
                  <a:srgbClr val="FFFF00"/>
                </a:solidFill>
                <a:latin typeface="Consolas"/>
                <a:ea typeface="Consolas"/>
                <a:cs typeface="Consolas"/>
                <a:sym typeface="Consolas"/>
              </a:rPr>
              <a:t>MoveBarrel()</a:t>
            </a:r>
            <a:endParaRPr>
              <a:solidFill>
                <a:srgbClr val="FFFF00"/>
              </a:solidFill>
              <a:latin typeface="Consolas"/>
              <a:ea typeface="Consolas"/>
              <a:cs typeface="Consolas"/>
              <a:sym typeface="Consolas"/>
            </a:endParaRPr>
          </a:p>
        </p:txBody>
      </p:sp>
      <p:sp>
        <p:nvSpPr>
          <p:cNvPr id="1015" name="Google Shape;1015;p161"/>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Abstract at higher level than actual code</a:t>
            </a:r>
            <a:endParaRPr/>
          </a:p>
          <a:p>
            <a:pPr indent="-800100" lvl="0" marL="914400" rtl="0" algn="l">
              <a:spcBef>
                <a:spcPts val="0"/>
              </a:spcBef>
              <a:spcAft>
                <a:spcPts val="0"/>
              </a:spcAft>
              <a:buSzPts val="5400"/>
              <a:buChar char="●"/>
            </a:pPr>
            <a:r>
              <a:rPr lang="en-GB"/>
              <a:t>Use plain English</a:t>
            </a:r>
            <a:endParaRPr/>
          </a:p>
          <a:p>
            <a:pPr indent="-800100" lvl="0" marL="914400" rtl="0" algn="l">
              <a:spcBef>
                <a:spcPts val="0"/>
              </a:spcBef>
              <a:spcAft>
                <a:spcPts val="0"/>
              </a:spcAft>
              <a:buSzPts val="5400"/>
              <a:buChar char="●"/>
            </a:pPr>
            <a:r>
              <a:rPr lang="en-GB"/>
              <a:t>Have fun, it’s just an exercise.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5">
                                            <p:txEl>
                                              <p:pRg end="0" st="0"/>
                                            </p:txEl>
                                          </p:spTgt>
                                        </p:tgtEl>
                                        <p:attrNameLst>
                                          <p:attrName>style.visibility</p:attrName>
                                        </p:attrNameLst>
                                      </p:cBhvr>
                                      <p:to>
                                        <p:strVal val="visible"/>
                                      </p:to>
                                    </p:set>
                                    <p:animEffect filter="fade" transition="in">
                                      <p:cBhvr>
                                        <p:cTn dur="1000"/>
                                        <p:tgtEl>
                                          <p:spTgt spid="10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5">
                                            <p:txEl>
                                              <p:pRg end="1" st="1"/>
                                            </p:txEl>
                                          </p:spTgt>
                                        </p:tgtEl>
                                        <p:attrNameLst>
                                          <p:attrName>style.visibility</p:attrName>
                                        </p:attrNameLst>
                                      </p:cBhvr>
                                      <p:to>
                                        <p:strVal val="visible"/>
                                      </p:to>
                                    </p:set>
                                    <p:animEffect filter="fade" transition="in">
                                      <p:cBhvr>
                                        <p:cTn dur="1000"/>
                                        <p:tgtEl>
                                          <p:spTgt spid="10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5">
                                            <p:txEl>
                                              <p:pRg end="2" st="2"/>
                                            </p:txEl>
                                          </p:spTgt>
                                        </p:tgtEl>
                                        <p:attrNameLst>
                                          <p:attrName>style.visibility</p:attrName>
                                        </p:attrNameLst>
                                      </p:cBhvr>
                                      <p:to>
                                        <p:strVal val="visible"/>
                                      </p:to>
                                    </p:set>
                                    <p:animEffect filter="fade" transition="in">
                                      <p:cBhvr>
                                        <p:cTn dur="1000"/>
                                        <p:tgtEl>
                                          <p:spTgt spid="101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6"/>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Setting Up a GitHub “Repo”</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9" name="Shape 1019"/>
        <p:cNvGrpSpPr/>
        <p:nvPr/>
      </p:nvGrpSpPr>
      <p:grpSpPr>
        <a:xfrm>
          <a:off x="0" y="0"/>
          <a:ext cx="0" cy="0"/>
          <a:chOff x="0" y="0"/>
          <a:chExt cx="0" cy="0"/>
        </a:xfrm>
      </p:grpSpPr>
      <p:sp>
        <p:nvSpPr>
          <p:cNvPr id="1020" name="Google Shape;1020;p162"/>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The C++ Compilation Process</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4" name="Shape 1024"/>
        <p:cNvGrpSpPr/>
        <p:nvPr/>
      </p:nvGrpSpPr>
      <p:grpSpPr>
        <a:xfrm>
          <a:off x="0" y="0"/>
          <a:ext cx="0" cy="0"/>
          <a:chOff x="0" y="0"/>
          <a:chExt cx="0" cy="0"/>
        </a:xfrm>
      </p:grpSpPr>
      <p:sp>
        <p:nvSpPr>
          <p:cNvPr id="1025" name="Google Shape;1025;p163"/>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1026" name="Google Shape;1026;p163"/>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More about the Unreal Header Tool (UHT)</a:t>
            </a:r>
            <a:endParaRPr/>
          </a:p>
          <a:p>
            <a:pPr indent="-800100" lvl="0" marL="914400" rtl="0" algn="l">
              <a:spcBef>
                <a:spcPts val="0"/>
              </a:spcBef>
              <a:spcAft>
                <a:spcPts val="0"/>
              </a:spcAft>
              <a:buSzPts val="5400"/>
              <a:buChar char="●"/>
            </a:pPr>
            <a:r>
              <a:rPr lang="en-GB"/>
              <a:t>Pre-processing happens first, e.g. on macros</a:t>
            </a:r>
            <a:endParaRPr/>
          </a:p>
          <a:p>
            <a:pPr indent="-800100" lvl="0" marL="914400" rtl="0" algn="l">
              <a:spcBef>
                <a:spcPts val="0"/>
              </a:spcBef>
              <a:spcAft>
                <a:spcPts val="0"/>
              </a:spcAft>
              <a:buSzPts val="5400"/>
              <a:buChar char="●"/>
            </a:pPr>
            <a:r>
              <a:rPr lang="en-GB"/>
              <a:t>Then compilation produces .obj files</a:t>
            </a:r>
            <a:endParaRPr/>
          </a:p>
          <a:p>
            <a:pPr indent="-800100" lvl="0" marL="914400" rtl="0" algn="l">
              <a:spcBef>
                <a:spcPts val="0"/>
              </a:spcBef>
              <a:spcAft>
                <a:spcPts val="0"/>
              </a:spcAft>
              <a:buSzPts val="5400"/>
              <a:buChar char="●"/>
            </a:pPr>
            <a:r>
              <a:rPr lang="en-GB"/>
              <a:t>These .obj files are linked by the linker</a:t>
            </a:r>
            <a:endParaRPr/>
          </a:p>
          <a:p>
            <a:pPr indent="-800100" lvl="0" marL="914400" rtl="0" algn="l">
              <a:spcBef>
                <a:spcPts val="0"/>
              </a:spcBef>
              <a:spcAft>
                <a:spcPts val="0"/>
              </a:spcAft>
              <a:buSzPts val="5400"/>
              <a:buChar char="●"/>
            </a:pPr>
            <a:r>
              <a:rPr lang="en-GB"/>
              <a:t>How to </a:t>
            </a:r>
            <a:r>
              <a:rPr lang="en-GB">
                <a:solidFill>
                  <a:srgbClr val="FFFF00"/>
                </a:solidFill>
                <a:latin typeface="Consolas"/>
                <a:ea typeface="Consolas"/>
                <a:cs typeface="Consolas"/>
                <a:sym typeface="Consolas"/>
              </a:rPr>
              <a:t>#include</a:t>
            </a:r>
            <a:r>
              <a:rPr lang="en-GB"/>
              <a:t> strategically.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6">
                                            <p:txEl>
                                              <p:pRg end="0" st="0"/>
                                            </p:txEl>
                                          </p:spTgt>
                                        </p:tgtEl>
                                        <p:attrNameLst>
                                          <p:attrName>style.visibility</p:attrName>
                                        </p:attrNameLst>
                                      </p:cBhvr>
                                      <p:to>
                                        <p:strVal val="visible"/>
                                      </p:to>
                                    </p:set>
                                    <p:animEffect filter="fade" transition="in">
                                      <p:cBhvr>
                                        <p:cTn dur="1000"/>
                                        <p:tgtEl>
                                          <p:spTgt spid="10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6">
                                            <p:txEl>
                                              <p:pRg end="1" st="1"/>
                                            </p:txEl>
                                          </p:spTgt>
                                        </p:tgtEl>
                                        <p:attrNameLst>
                                          <p:attrName>style.visibility</p:attrName>
                                        </p:attrNameLst>
                                      </p:cBhvr>
                                      <p:to>
                                        <p:strVal val="visible"/>
                                      </p:to>
                                    </p:set>
                                    <p:animEffect filter="fade" transition="in">
                                      <p:cBhvr>
                                        <p:cTn dur="1000"/>
                                        <p:tgtEl>
                                          <p:spTgt spid="10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6">
                                            <p:txEl>
                                              <p:pRg end="2" st="2"/>
                                            </p:txEl>
                                          </p:spTgt>
                                        </p:tgtEl>
                                        <p:attrNameLst>
                                          <p:attrName>style.visibility</p:attrName>
                                        </p:attrNameLst>
                                      </p:cBhvr>
                                      <p:to>
                                        <p:strVal val="visible"/>
                                      </p:to>
                                    </p:set>
                                    <p:animEffect filter="fade" transition="in">
                                      <p:cBhvr>
                                        <p:cTn dur="1000"/>
                                        <p:tgtEl>
                                          <p:spTgt spid="10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6">
                                            <p:txEl>
                                              <p:pRg end="3" st="3"/>
                                            </p:txEl>
                                          </p:spTgt>
                                        </p:tgtEl>
                                        <p:attrNameLst>
                                          <p:attrName>style.visibility</p:attrName>
                                        </p:attrNameLst>
                                      </p:cBhvr>
                                      <p:to>
                                        <p:strVal val="visible"/>
                                      </p:to>
                                    </p:set>
                                    <p:animEffect filter="fade" transition="in">
                                      <p:cBhvr>
                                        <p:cTn dur="1000"/>
                                        <p:tgtEl>
                                          <p:spTgt spid="10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6">
                                            <p:txEl>
                                              <p:pRg end="4" st="4"/>
                                            </p:txEl>
                                          </p:spTgt>
                                        </p:tgtEl>
                                        <p:attrNameLst>
                                          <p:attrName>style.visibility</p:attrName>
                                        </p:attrNameLst>
                                      </p:cBhvr>
                                      <p:to>
                                        <p:strVal val="visible"/>
                                      </p:to>
                                    </p:set>
                                    <p:animEffect filter="fade" transition="in">
                                      <p:cBhvr>
                                        <p:cTn dur="1000"/>
                                        <p:tgtEl>
                                          <p:spTgt spid="102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0" name="Shape 1030"/>
        <p:cNvGrpSpPr/>
        <p:nvPr/>
      </p:nvGrpSpPr>
      <p:grpSpPr>
        <a:xfrm>
          <a:off x="0" y="0"/>
          <a:ext cx="0" cy="0"/>
          <a:chOff x="0" y="0"/>
          <a:chExt cx="0" cy="0"/>
        </a:xfrm>
      </p:grpSpPr>
      <p:sp>
        <p:nvSpPr>
          <p:cNvPr id="1031" name="Google Shape;1031;p164"/>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The Compilation Process</a:t>
            </a:r>
            <a:endParaRPr/>
          </a:p>
        </p:txBody>
      </p:sp>
      <p:sp>
        <p:nvSpPr>
          <p:cNvPr id="1032" name="Google Shape;1032;p164"/>
          <p:cNvSpPr/>
          <p:nvPr/>
        </p:nvSpPr>
        <p:spPr>
          <a:xfrm>
            <a:off x="6477150" y="2245300"/>
            <a:ext cx="3088800" cy="103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Tank.h</a:t>
            </a:r>
            <a:endParaRPr sz="2800"/>
          </a:p>
        </p:txBody>
      </p:sp>
      <p:sp>
        <p:nvSpPr>
          <p:cNvPr id="1033" name="Google Shape;1033;p164"/>
          <p:cNvSpPr/>
          <p:nvPr/>
        </p:nvSpPr>
        <p:spPr>
          <a:xfrm>
            <a:off x="6477150" y="4277999"/>
            <a:ext cx="3088800" cy="103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Tank.cpp</a:t>
            </a:r>
            <a:endParaRPr sz="2800"/>
          </a:p>
        </p:txBody>
      </p:sp>
      <p:sp>
        <p:nvSpPr>
          <p:cNvPr id="1034" name="Google Shape;1034;p164"/>
          <p:cNvSpPr/>
          <p:nvPr/>
        </p:nvSpPr>
        <p:spPr>
          <a:xfrm>
            <a:off x="6477150" y="6310699"/>
            <a:ext cx="3088800" cy="103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Tank.obj</a:t>
            </a:r>
            <a:endParaRPr sz="2800"/>
          </a:p>
        </p:txBody>
      </p:sp>
      <p:cxnSp>
        <p:nvCxnSpPr>
          <p:cNvPr id="1035" name="Google Shape;1035;p164"/>
          <p:cNvCxnSpPr>
            <a:stCxn id="1032" idx="2"/>
            <a:endCxn id="1033" idx="0"/>
          </p:cNvCxnSpPr>
          <p:nvPr/>
        </p:nvCxnSpPr>
        <p:spPr>
          <a:xfrm>
            <a:off x="8021550" y="3277300"/>
            <a:ext cx="0" cy="1000800"/>
          </a:xfrm>
          <a:prstGeom prst="straightConnector1">
            <a:avLst/>
          </a:prstGeom>
          <a:noFill/>
          <a:ln cap="flat" cmpd="sng" w="38100">
            <a:solidFill>
              <a:schemeClr val="dk2"/>
            </a:solidFill>
            <a:prstDash val="solid"/>
            <a:round/>
            <a:headEnd len="med" w="med" type="none"/>
            <a:tailEnd len="med" w="med" type="triangle"/>
          </a:ln>
        </p:spPr>
      </p:cxnSp>
      <p:cxnSp>
        <p:nvCxnSpPr>
          <p:cNvPr id="1036" name="Google Shape;1036;p164"/>
          <p:cNvCxnSpPr>
            <a:stCxn id="1033" idx="2"/>
            <a:endCxn id="1034" idx="0"/>
          </p:cNvCxnSpPr>
          <p:nvPr/>
        </p:nvCxnSpPr>
        <p:spPr>
          <a:xfrm>
            <a:off x="8021550" y="5309999"/>
            <a:ext cx="0" cy="1000800"/>
          </a:xfrm>
          <a:prstGeom prst="straightConnector1">
            <a:avLst/>
          </a:prstGeom>
          <a:noFill/>
          <a:ln cap="flat" cmpd="sng" w="38100">
            <a:solidFill>
              <a:schemeClr val="dk2"/>
            </a:solidFill>
            <a:prstDash val="solid"/>
            <a:round/>
            <a:headEnd len="med" w="med" type="none"/>
            <a:tailEnd len="med" w="med" type="triangle"/>
          </a:ln>
        </p:spPr>
      </p:cxnSp>
      <p:sp>
        <p:nvSpPr>
          <p:cNvPr id="1037" name="Google Shape;1037;p164"/>
          <p:cNvSpPr/>
          <p:nvPr/>
        </p:nvSpPr>
        <p:spPr>
          <a:xfrm>
            <a:off x="10704800" y="2245300"/>
            <a:ext cx="3088800" cy="103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TankBarrel.h</a:t>
            </a:r>
            <a:endParaRPr sz="2800"/>
          </a:p>
        </p:txBody>
      </p:sp>
      <p:sp>
        <p:nvSpPr>
          <p:cNvPr id="1038" name="Google Shape;1038;p164"/>
          <p:cNvSpPr/>
          <p:nvPr/>
        </p:nvSpPr>
        <p:spPr>
          <a:xfrm>
            <a:off x="10704800" y="4277999"/>
            <a:ext cx="3088800" cy="103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TankBarrel.cpp</a:t>
            </a:r>
            <a:endParaRPr sz="2800"/>
          </a:p>
        </p:txBody>
      </p:sp>
      <p:sp>
        <p:nvSpPr>
          <p:cNvPr id="1039" name="Google Shape;1039;p164"/>
          <p:cNvSpPr/>
          <p:nvPr/>
        </p:nvSpPr>
        <p:spPr>
          <a:xfrm>
            <a:off x="10704800" y="6310699"/>
            <a:ext cx="3088800" cy="103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TankBarrel.obj</a:t>
            </a:r>
            <a:endParaRPr sz="2800"/>
          </a:p>
        </p:txBody>
      </p:sp>
      <p:cxnSp>
        <p:nvCxnSpPr>
          <p:cNvPr id="1040" name="Google Shape;1040;p164"/>
          <p:cNvCxnSpPr>
            <a:stCxn id="1037" idx="2"/>
            <a:endCxn id="1038" idx="0"/>
          </p:cNvCxnSpPr>
          <p:nvPr/>
        </p:nvCxnSpPr>
        <p:spPr>
          <a:xfrm>
            <a:off x="12249200" y="3277300"/>
            <a:ext cx="0" cy="1000800"/>
          </a:xfrm>
          <a:prstGeom prst="straightConnector1">
            <a:avLst/>
          </a:prstGeom>
          <a:noFill/>
          <a:ln cap="flat" cmpd="sng" w="38100">
            <a:solidFill>
              <a:schemeClr val="dk2"/>
            </a:solidFill>
            <a:prstDash val="solid"/>
            <a:round/>
            <a:headEnd len="med" w="med" type="none"/>
            <a:tailEnd len="med" w="med" type="triangle"/>
          </a:ln>
        </p:spPr>
      </p:cxnSp>
      <p:cxnSp>
        <p:nvCxnSpPr>
          <p:cNvPr id="1041" name="Google Shape;1041;p164"/>
          <p:cNvCxnSpPr>
            <a:stCxn id="1038" idx="2"/>
            <a:endCxn id="1039" idx="0"/>
          </p:cNvCxnSpPr>
          <p:nvPr/>
        </p:nvCxnSpPr>
        <p:spPr>
          <a:xfrm>
            <a:off x="12249200" y="5309999"/>
            <a:ext cx="0" cy="1000800"/>
          </a:xfrm>
          <a:prstGeom prst="straightConnector1">
            <a:avLst/>
          </a:prstGeom>
          <a:noFill/>
          <a:ln cap="flat" cmpd="sng" w="38100">
            <a:solidFill>
              <a:schemeClr val="dk2"/>
            </a:solidFill>
            <a:prstDash val="solid"/>
            <a:round/>
            <a:headEnd len="med" w="med" type="none"/>
            <a:tailEnd len="med" w="med" type="triangle"/>
          </a:ln>
        </p:spPr>
      </p:cxnSp>
      <p:sp>
        <p:nvSpPr>
          <p:cNvPr id="1042" name="Google Shape;1042;p164"/>
          <p:cNvSpPr/>
          <p:nvPr/>
        </p:nvSpPr>
        <p:spPr>
          <a:xfrm>
            <a:off x="2165200" y="2245300"/>
            <a:ext cx="3088800" cy="103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Controller.h</a:t>
            </a:r>
            <a:endParaRPr sz="2800"/>
          </a:p>
        </p:txBody>
      </p:sp>
      <p:sp>
        <p:nvSpPr>
          <p:cNvPr id="1043" name="Google Shape;1043;p164"/>
          <p:cNvSpPr/>
          <p:nvPr/>
        </p:nvSpPr>
        <p:spPr>
          <a:xfrm>
            <a:off x="2165200" y="4277999"/>
            <a:ext cx="3088800" cy="103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solidFill>
                  <a:schemeClr val="dk1"/>
                </a:solidFill>
              </a:rPr>
              <a:t>Controller</a:t>
            </a:r>
            <a:r>
              <a:rPr lang="en-GB" sz="2800"/>
              <a:t>.cpp</a:t>
            </a:r>
            <a:endParaRPr sz="2800"/>
          </a:p>
        </p:txBody>
      </p:sp>
      <p:sp>
        <p:nvSpPr>
          <p:cNvPr id="1044" name="Google Shape;1044;p164"/>
          <p:cNvSpPr/>
          <p:nvPr/>
        </p:nvSpPr>
        <p:spPr>
          <a:xfrm>
            <a:off x="2165200" y="6310699"/>
            <a:ext cx="3088800" cy="103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solidFill>
                  <a:schemeClr val="dk1"/>
                </a:solidFill>
              </a:rPr>
              <a:t>Controller</a:t>
            </a:r>
            <a:r>
              <a:rPr lang="en-GB" sz="2800"/>
              <a:t>.obj</a:t>
            </a:r>
            <a:endParaRPr sz="2800"/>
          </a:p>
        </p:txBody>
      </p:sp>
      <p:cxnSp>
        <p:nvCxnSpPr>
          <p:cNvPr id="1045" name="Google Shape;1045;p164"/>
          <p:cNvCxnSpPr>
            <a:stCxn id="1042" idx="2"/>
            <a:endCxn id="1043" idx="0"/>
          </p:cNvCxnSpPr>
          <p:nvPr/>
        </p:nvCxnSpPr>
        <p:spPr>
          <a:xfrm>
            <a:off x="3709600" y="3277300"/>
            <a:ext cx="0" cy="1000800"/>
          </a:xfrm>
          <a:prstGeom prst="straightConnector1">
            <a:avLst/>
          </a:prstGeom>
          <a:noFill/>
          <a:ln cap="flat" cmpd="sng" w="38100">
            <a:solidFill>
              <a:schemeClr val="dk2"/>
            </a:solidFill>
            <a:prstDash val="solid"/>
            <a:round/>
            <a:headEnd len="med" w="med" type="none"/>
            <a:tailEnd len="med" w="med" type="triangle"/>
          </a:ln>
        </p:spPr>
      </p:cxnSp>
      <p:cxnSp>
        <p:nvCxnSpPr>
          <p:cNvPr id="1046" name="Google Shape;1046;p164"/>
          <p:cNvCxnSpPr>
            <a:stCxn id="1044" idx="2"/>
            <a:endCxn id="1047" idx="1"/>
          </p:cNvCxnSpPr>
          <p:nvPr/>
        </p:nvCxnSpPr>
        <p:spPr>
          <a:xfrm>
            <a:off x="3709600" y="7342699"/>
            <a:ext cx="2767500" cy="1516800"/>
          </a:xfrm>
          <a:prstGeom prst="straightConnector1">
            <a:avLst/>
          </a:prstGeom>
          <a:noFill/>
          <a:ln cap="flat" cmpd="sng" w="38100">
            <a:solidFill>
              <a:schemeClr val="dk2"/>
            </a:solidFill>
            <a:prstDash val="solid"/>
            <a:round/>
            <a:headEnd len="med" w="med" type="none"/>
            <a:tailEnd len="med" w="med" type="triangle"/>
          </a:ln>
        </p:spPr>
      </p:cxnSp>
      <p:cxnSp>
        <p:nvCxnSpPr>
          <p:cNvPr id="1048" name="Google Shape;1048;p164"/>
          <p:cNvCxnSpPr>
            <a:stCxn id="1037" idx="1"/>
            <a:endCxn id="1032" idx="3"/>
          </p:cNvCxnSpPr>
          <p:nvPr/>
        </p:nvCxnSpPr>
        <p:spPr>
          <a:xfrm rot="10800000">
            <a:off x="9566000" y="2761300"/>
            <a:ext cx="1138800" cy="0"/>
          </a:xfrm>
          <a:prstGeom prst="straightConnector1">
            <a:avLst/>
          </a:prstGeom>
          <a:noFill/>
          <a:ln cap="flat" cmpd="sng" w="38100">
            <a:solidFill>
              <a:srgbClr val="FF0000"/>
            </a:solidFill>
            <a:prstDash val="solid"/>
            <a:round/>
            <a:headEnd len="med" w="med" type="none"/>
            <a:tailEnd len="med" w="med" type="triangle"/>
          </a:ln>
        </p:spPr>
      </p:cxnSp>
      <p:sp>
        <p:nvSpPr>
          <p:cNvPr id="1049" name="Google Shape;1049;p164"/>
          <p:cNvSpPr txBox="1"/>
          <p:nvPr/>
        </p:nvSpPr>
        <p:spPr>
          <a:xfrm>
            <a:off x="12924600" y="3324350"/>
            <a:ext cx="3974400" cy="906600"/>
          </a:xfrm>
          <a:prstGeom prst="rect">
            <a:avLst/>
          </a:prstGeom>
          <a:noFill/>
          <a:ln>
            <a:noFill/>
          </a:ln>
        </p:spPr>
        <p:txBody>
          <a:bodyPr anchorCtr="0" anchor="ctr" bIns="182850" lIns="182850" spcFirstLastPara="1" rIns="182850" wrap="square" tIns="182850">
            <a:noAutofit/>
          </a:bodyPr>
          <a:lstStyle/>
          <a:p>
            <a:pPr indent="0" lvl="0" marL="0" rtl="0" algn="l">
              <a:spcBef>
                <a:spcPts val="0"/>
              </a:spcBef>
              <a:spcAft>
                <a:spcPts val="0"/>
              </a:spcAft>
              <a:buNone/>
            </a:pPr>
            <a:r>
              <a:rPr lang="en-GB" sz="2800">
                <a:solidFill>
                  <a:srgbClr val="FFFFFF"/>
                </a:solidFill>
              </a:rPr>
              <a:t>Pre-Processor(s)</a:t>
            </a:r>
            <a:endParaRPr sz="2800">
              <a:solidFill>
                <a:srgbClr val="FFFFFF"/>
              </a:solidFill>
            </a:endParaRPr>
          </a:p>
        </p:txBody>
      </p:sp>
      <p:sp>
        <p:nvSpPr>
          <p:cNvPr id="1050" name="Google Shape;1050;p164"/>
          <p:cNvSpPr txBox="1"/>
          <p:nvPr/>
        </p:nvSpPr>
        <p:spPr>
          <a:xfrm>
            <a:off x="12924600" y="5357050"/>
            <a:ext cx="3974400" cy="906600"/>
          </a:xfrm>
          <a:prstGeom prst="rect">
            <a:avLst/>
          </a:prstGeom>
          <a:noFill/>
          <a:ln>
            <a:noFill/>
          </a:ln>
        </p:spPr>
        <p:txBody>
          <a:bodyPr anchorCtr="0" anchor="ctr" bIns="182850" lIns="182850" spcFirstLastPara="1" rIns="182850" wrap="square" tIns="182850">
            <a:noAutofit/>
          </a:bodyPr>
          <a:lstStyle/>
          <a:p>
            <a:pPr indent="0" lvl="0" marL="0" rtl="0" algn="l">
              <a:spcBef>
                <a:spcPts val="0"/>
              </a:spcBef>
              <a:spcAft>
                <a:spcPts val="0"/>
              </a:spcAft>
              <a:buNone/>
            </a:pPr>
            <a:r>
              <a:rPr lang="en-GB" sz="2800">
                <a:solidFill>
                  <a:srgbClr val="FFFFFF"/>
                </a:solidFill>
              </a:rPr>
              <a:t>Compiler</a:t>
            </a:r>
            <a:endParaRPr sz="2800">
              <a:solidFill>
                <a:srgbClr val="FFFFFF"/>
              </a:solidFill>
            </a:endParaRPr>
          </a:p>
        </p:txBody>
      </p:sp>
      <p:sp>
        <p:nvSpPr>
          <p:cNvPr id="1047" name="Google Shape;1047;p164"/>
          <p:cNvSpPr/>
          <p:nvPr/>
        </p:nvSpPr>
        <p:spPr>
          <a:xfrm>
            <a:off x="6477150" y="8343399"/>
            <a:ext cx="3088800" cy="103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Executable</a:t>
            </a:r>
            <a:endParaRPr sz="2800"/>
          </a:p>
          <a:p>
            <a:pPr indent="0" lvl="0" marL="0" rtl="0" algn="ctr">
              <a:spcBef>
                <a:spcPts val="0"/>
              </a:spcBef>
              <a:spcAft>
                <a:spcPts val="0"/>
              </a:spcAft>
              <a:buNone/>
            </a:pPr>
            <a:r>
              <a:rPr lang="en-GB" sz="2800"/>
              <a:t>(eg .exe)</a:t>
            </a:r>
            <a:endParaRPr sz="2800"/>
          </a:p>
        </p:txBody>
      </p:sp>
      <p:cxnSp>
        <p:nvCxnSpPr>
          <p:cNvPr id="1051" name="Google Shape;1051;p164"/>
          <p:cNvCxnSpPr>
            <a:stCxn id="1043" idx="2"/>
            <a:endCxn id="1044" idx="0"/>
          </p:cNvCxnSpPr>
          <p:nvPr/>
        </p:nvCxnSpPr>
        <p:spPr>
          <a:xfrm>
            <a:off x="3709600" y="5309999"/>
            <a:ext cx="0" cy="1000800"/>
          </a:xfrm>
          <a:prstGeom prst="straightConnector1">
            <a:avLst/>
          </a:prstGeom>
          <a:noFill/>
          <a:ln cap="flat" cmpd="sng" w="38100">
            <a:solidFill>
              <a:schemeClr val="dk2"/>
            </a:solidFill>
            <a:prstDash val="solid"/>
            <a:round/>
            <a:headEnd len="med" w="med" type="none"/>
            <a:tailEnd len="med" w="med" type="triangle"/>
          </a:ln>
        </p:spPr>
      </p:cxnSp>
      <p:cxnSp>
        <p:nvCxnSpPr>
          <p:cNvPr id="1052" name="Google Shape;1052;p164"/>
          <p:cNvCxnSpPr>
            <a:stCxn id="1034" idx="2"/>
            <a:endCxn id="1047" idx="0"/>
          </p:cNvCxnSpPr>
          <p:nvPr/>
        </p:nvCxnSpPr>
        <p:spPr>
          <a:xfrm>
            <a:off x="8021550" y="7342699"/>
            <a:ext cx="0" cy="1000800"/>
          </a:xfrm>
          <a:prstGeom prst="straightConnector1">
            <a:avLst/>
          </a:prstGeom>
          <a:noFill/>
          <a:ln cap="flat" cmpd="sng" w="38100">
            <a:solidFill>
              <a:schemeClr val="dk2"/>
            </a:solidFill>
            <a:prstDash val="solid"/>
            <a:round/>
            <a:headEnd len="med" w="med" type="none"/>
            <a:tailEnd len="med" w="med" type="triangle"/>
          </a:ln>
        </p:spPr>
      </p:cxnSp>
      <p:cxnSp>
        <p:nvCxnSpPr>
          <p:cNvPr id="1053" name="Google Shape;1053;p164"/>
          <p:cNvCxnSpPr>
            <a:stCxn id="1039" idx="2"/>
            <a:endCxn id="1047" idx="3"/>
          </p:cNvCxnSpPr>
          <p:nvPr/>
        </p:nvCxnSpPr>
        <p:spPr>
          <a:xfrm flipH="1">
            <a:off x="9566000" y="7342699"/>
            <a:ext cx="2683200" cy="1516800"/>
          </a:xfrm>
          <a:prstGeom prst="straightConnector1">
            <a:avLst/>
          </a:prstGeom>
          <a:noFill/>
          <a:ln cap="flat" cmpd="sng" w="38100">
            <a:solidFill>
              <a:schemeClr val="dk2"/>
            </a:solidFill>
            <a:prstDash val="solid"/>
            <a:round/>
            <a:headEnd len="med" w="med" type="none"/>
            <a:tailEnd len="med" w="med" type="triangle"/>
          </a:ln>
        </p:spPr>
      </p:cxnSp>
      <p:sp>
        <p:nvSpPr>
          <p:cNvPr id="1054" name="Google Shape;1054;p164"/>
          <p:cNvSpPr txBox="1"/>
          <p:nvPr/>
        </p:nvSpPr>
        <p:spPr>
          <a:xfrm>
            <a:off x="11754300" y="7647800"/>
            <a:ext cx="3974400" cy="906600"/>
          </a:xfrm>
          <a:prstGeom prst="rect">
            <a:avLst/>
          </a:prstGeom>
          <a:noFill/>
          <a:ln>
            <a:noFill/>
          </a:ln>
        </p:spPr>
        <p:txBody>
          <a:bodyPr anchorCtr="0" anchor="ctr" bIns="182850" lIns="182850" spcFirstLastPara="1" rIns="182850" wrap="square" tIns="182850">
            <a:noAutofit/>
          </a:bodyPr>
          <a:lstStyle/>
          <a:p>
            <a:pPr indent="0" lvl="0" marL="0" rtl="0" algn="l">
              <a:spcBef>
                <a:spcPts val="0"/>
              </a:spcBef>
              <a:spcAft>
                <a:spcPts val="0"/>
              </a:spcAft>
              <a:buNone/>
            </a:pPr>
            <a:r>
              <a:rPr lang="en-GB" sz="2800">
                <a:solidFill>
                  <a:srgbClr val="FFFFFF"/>
                </a:solidFill>
              </a:rPr>
              <a:t>Linker</a:t>
            </a:r>
            <a:endParaRPr sz="2800">
              <a:solidFill>
                <a:srgbClr val="FFFFFF"/>
              </a:solidFill>
            </a:endParaRPr>
          </a:p>
        </p:txBody>
      </p:sp>
      <p:cxnSp>
        <p:nvCxnSpPr>
          <p:cNvPr id="1055" name="Google Shape;1055;p164"/>
          <p:cNvCxnSpPr>
            <a:stCxn id="1037" idx="1"/>
            <a:endCxn id="1033" idx="0"/>
          </p:cNvCxnSpPr>
          <p:nvPr/>
        </p:nvCxnSpPr>
        <p:spPr>
          <a:xfrm flipH="1">
            <a:off x="8021600" y="2761300"/>
            <a:ext cx="2683200" cy="1516800"/>
          </a:xfrm>
          <a:prstGeom prst="straightConnector1">
            <a:avLst/>
          </a:prstGeom>
          <a:noFill/>
          <a:ln cap="flat" cmpd="sng" w="38100">
            <a:solidFill>
              <a:srgbClr val="93C47D"/>
            </a:solidFill>
            <a:prstDash val="solid"/>
            <a:round/>
            <a:headEnd len="med" w="med" type="none"/>
            <a:tailEnd len="med" w="med" type="triangle"/>
          </a:ln>
        </p:spPr>
      </p:cxnSp>
      <p:cxnSp>
        <p:nvCxnSpPr>
          <p:cNvPr id="1056" name="Google Shape;1056;p164"/>
          <p:cNvCxnSpPr>
            <a:stCxn id="1032" idx="1"/>
            <a:endCxn id="1042" idx="3"/>
          </p:cNvCxnSpPr>
          <p:nvPr/>
        </p:nvCxnSpPr>
        <p:spPr>
          <a:xfrm rot="10800000">
            <a:off x="5254050" y="2761300"/>
            <a:ext cx="1223100" cy="0"/>
          </a:xfrm>
          <a:prstGeom prst="straightConnector1">
            <a:avLst/>
          </a:prstGeom>
          <a:noFill/>
          <a:ln cap="flat" cmpd="sng" w="38100">
            <a:solidFill>
              <a:srgbClr val="FF0000"/>
            </a:solidFill>
            <a:prstDash val="solid"/>
            <a:round/>
            <a:headEnd len="med" w="med" type="none"/>
            <a:tailEnd len="med" w="med" type="triangle"/>
          </a:ln>
        </p:spPr>
      </p:cxnSp>
      <p:cxnSp>
        <p:nvCxnSpPr>
          <p:cNvPr id="1057" name="Google Shape;1057;p164"/>
          <p:cNvCxnSpPr>
            <a:stCxn id="1032" idx="1"/>
            <a:endCxn id="1043" idx="0"/>
          </p:cNvCxnSpPr>
          <p:nvPr/>
        </p:nvCxnSpPr>
        <p:spPr>
          <a:xfrm flipH="1">
            <a:off x="3709650" y="2761300"/>
            <a:ext cx="2767500" cy="1516800"/>
          </a:xfrm>
          <a:prstGeom prst="straightConnector1">
            <a:avLst/>
          </a:prstGeom>
          <a:noFill/>
          <a:ln cap="flat" cmpd="sng" w="38100">
            <a:solidFill>
              <a:srgbClr val="93C47D"/>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2"/>
                                        </p:tgtEl>
                                        <p:attrNameLst>
                                          <p:attrName>style.visibility</p:attrName>
                                        </p:attrNameLst>
                                      </p:cBhvr>
                                      <p:to>
                                        <p:strVal val="visible"/>
                                      </p:to>
                                    </p:set>
                                    <p:animEffect filter="fade" transition="in">
                                      <p:cBhvr>
                                        <p:cTn dur="1000"/>
                                        <p:tgtEl>
                                          <p:spTgt spid="1042"/>
                                        </p:tgtEl>
                                      </p:cBhvr>
                                    </p:animEffect>
                                  </p:childTnLst>
                                </p:cTn>
                              </p:par>
                              <p:par>
                                <p:cTn fill="hold" nodeType="withEffect" presetClass="entr" presetID="10" presetSubtype="0">
                                  <p:stCondLst>
                                    <p:cond delay="0"/>
                                  </p:stCondLst>
                                  <p:childTnLst>
                                    <p:set>
                                      <p:cBhvr>
                                        <p:cTn dur="1" fill="hold">
                                          <p:stCondLst>
                                            <p:cond delay="0"/>
                                          </p:stCondLst>
                                        </p:cTn>
                                        <p:tgtEl>
                                          <p:spTgt spid="1045"/>
                                        </p:tgtEl>
                                        <p:attrNameLst>
                                          <p:attrName>style.visibility</p:attrName>
                                        </p:attrNameLst>
                                      </p:cBhvr>
                                      <p:to>
                                        <p:strVal val="visible"/>
                                      </p:to>
                                    </p:set>
                                    <p:animEffect filter="fade" transition="in">
                                      <p:cBhvr>
                                        <p:cTn dur="1000"/>
                                        <p:tgtEl>
                                          <p:spTgt spid="1045"/>
                                        </p:tgtEl>
                                      </p:cBhvr>
                                    </p:animEffect>
                                  </p:childTnLst>
                                </p:cTn>
                              </p:par>
                              <p:par>
                                <p:cTn fill="hold" nodeType="withEffect" presetClass="entr" presetID="10" presetSubtype="0">
                                  <p:stCondLst>
                                    <p:cond delay="0"/>
                                  </p:stCondLst>
                                  <p:childTnLst>
                                    <p:set>
                                      <p:cBhvr>
                                        <p:cTn dur="1" fill="hold">
                                          <p:stCondLst>
                                            <p:cond delay="0"/>
                                          </p:stCondLst>
                                        </p:cTn>
                                        <p:tgtEl>
                                          <p:spTgt spid="1043"/>
                                        </p:tgtEl>
                                        <p:attrNameLst>
                                          <p:attrName>style.visibility</p:attrName>
                                        </p:attrNameLst>
                                      </p:cBhvr>
                                      <p:to>
                                        <p:strVal val="visible"/>
                                      </p:to>
                                    </p:set>
                                    <p:animEffect filter="fade" transition="in">
                                      <p:cBhvr>
                                        <p:cTn dur="1000"/>
                                        <p:tgtEl>
                                          <p:spTgt spid="1043"/>
                                        </p:tgtEl>
                                      </p:cBhvr>
                                    </p:animEffect>
                                  </p:childTnLst>
                                </p:cTn>
                              </p:par>
                              <p:par>
                                <p:cTn fill="hold" nodeType="withEffect" presetClass="entr" presetID="10" presetSubtype="0">
                                  <p:stCondLst>
                                    <p:cond delay="0"/>
                                  </p:stCondLst>
                                  <p:childTnLst>
                                    <p:set>
                                      <p:cBhvr>
                                        <p:cTn dur="1" fill="hold">
                                          <p:stCondLst>
                                            <p:cond delay="0"/>
                                          </p:stCondLst>
                                        </p:cTn>
                                        <p:tgtEl>
                                          <p:spTgt spid="1049"/>
                                        </p:tgtEl>
                                        <p:attrNameLst>
                                          <p:attrName>style.visibility</p:attrName>
                                        </p:attrNameLst>
                                      </p:cBhvr>
                                      <p:to>
                                        <p:strVal val="visible"/>
                                      </p:to>
                                    </p:set>
                                    <p:animEffect filter="fade" transition="in">
                                      <p:cBhvr>
                                        <p:cTn dur="1000"/>
                                        <p:tgtEl>
                                          <p:spTgt spid="10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2"/>
                                        </p:tgtEl>
                                        <p:attrNameLst>
                                          <p:attrName>style.visibility</p:attrName>
                                        </p:attrNameLst>
                                      </p:cBhvr>
                                      <p:to>
                                        <p:strVal val="visible"/>
                                      </p:to>
                                    </p:set>
                                    <p:animEffect filter="fade" transition="in">
                                      <p:cBhvr>
                                        <p:cTn dur="1000"/>
                                        <p:tgtEl>
                                          <p:spTgt spid="1032"/>
                                        </p:tgtEl>
                                      </p:cBhvr>
                                    </p:animEffect>
                                  </p:childTnLst>
                                </p:cTn>
                              </p:par>
                              <p:par>
                                <p:cTn fill="hold" nodeType="withEffect" presetClass="entr" presetID="10" presetSubtype="0">
                                  <p:stCondLst>
                                    <p:cond delay="0"/>
                                  </p:stCondLst>
                                  <p:childTnLst>
                                    <p:set>
                                      <p:cBhvr>
                                        <p:cTn dur="1" fill="hold">
                                          <p:stCondLst>
                                            <p:cond delay="0"/>
                                          </p:stCondLst>
                                        </p:cTn>
                                        <p:tgtEl>
                                          <p:spTgt spid="1057"/>
                                        </p:tgtEl>
                                        <p:attrNameLst>
                                          <p:attrName>style.visibility</p:attrName>
                                        </p:attrNameLst>
                                      </p:cBhvr>
                                      <p:to>
                                        <p:strVal val="visible"/>
                                      </p:to>
                                    </p:set>
                                    <p:animEffect filter="fade" transition="in">
                                      <p:cBhvr>
                                        <p:cTn dur="1000"/>
                                        <p:tgtEl>
                                          <p:spTgt spid="10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1"/>
                                        </p:tgtEl>
                                        <p:attrNameLst>
                                          <p:attrName>style.visibility</p:attrName>
                                        </p:attrNameLst>
                                      </p:cBhvr>
                                      <p:to>
                                        <p:strVal val="visible"/>
                                      </p:to>
                                    </p:set>
                                    <p:animEffect filter="fade" transition="in">
                                      <p:cBhvr>
                                        <p:cTn dur="1000"/>
                                        <p:tgtEl>
                                          <p:spTgt spid="1051"/>
                                        </p:tgtEl>
                                      </p:cBhvr>
                                    </p:animEffect>
                                  </p:childTnLst>
                                </p:cTn>
                              </p:par>
                              <p:par>
                                <p:cTn fill="hold" nodeType="withEffect" presetClass="entr" presetID="10" presetSubtype="0">
                                  <p:stCondLst>
                                    <p:cond delay="0"/>
                                  </p:stCondLst>
                                  <p:childTnLst>
                                    <p:set>
                                      <p:cBhvr>
                                        <p:cTn dur="1" fill="hold">
                                          <p:stCondLst>
                                            <p:cond delay="0"/>
                                          </p:stCondLst>
                                        </p:cTn>
                                        <p:tgtEl>
                                          <p:spTgt spid="1044"/>
                                        </p:tgtEl>
                                        <p:attrNameLst>
                                          <p:attrName>style.visibility</p:attrName>
                                        </p:attrNameLst>
                                      </p:cBhvr>
                                      <p:to>
                                        <p:strVal val="visible"/>
                                      </p:to>
                                    </p:set>
                                    <p:animEffect filter="fade" transition="in">
                                      <p:cBhvr>
                                        <p:cTn dur="1000"/>
                                        <p:tgtEl>
                                          <p:spTgt spid="1044"/>
                                        </p:tgtEl>
                                      </p:cBhvr>
                                    </p:animEffect>
                                  </p:childTnLst>
                                </p:cTn>
                              </p:par>
                              <p:par>
                                <p:cTn fill="hold" nodeType="withEffect" presetClass="entr" presetID="10" presetSubtype="0">
                                  <p:stCondLst>
                                    <p:cond delay="0"/>
                                  </p:stCondLst>
                                  <p:childTnLst>
                                    <p:set>
                                      <p:cBhvr>
                                        <p:cTn dur="1" fill="hold">
                                          <p:stCondLst>
                                            <p:cond delay="0"/>
                                          </p:stCondLst>
                                        </p:cTn>
                                        <p:tgtEl>
                                          <p:spTgt spid="1050"/>
                                        </p:tgtEl>
                                        <p:attrNameLst>
                                          <p:attrName>style.visibility</p:attrName>
                                        </p:attrNameLst>
                                      </p:cBhvr>
                                      <p:to>
                                        <p:strVal val="visible"/>
                                      </p:to>
                                    </p:set>
                                    <p:animEffect filter="fade" transition="in">
                                      <p:cBhvr>
                                        <p:cTn dur="1000"/>
                                        <p:tgtEl>
                                          <p:spTgt spid="10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5"/>
                                        </p:tgtEl>
                                        <p:attrNameLst>
                                          <p:attrName>style.visibility</p:attrName>
                                        </p:attrNameLst>
                                      </p:cBhvr>
                                      <p:to>
                                        <p:strVal val="visible"/>
                                      </p:to>
                                    </p:set>
                                    <p:animEffect filter="fade" transition="in">
                                      <p:cBhvr>
                                        <p:cTn dur="1000"/>
                                        <p:tgtEl>
                                          <p:spTgt spid="1035"/>
                                        </p:tgtEl>
                                      </p:cBhvr>
                                    </p:animEffect>
                                  </p:childTnLst>
                                </p:cTn>
                              </p:par>
                              <p:par>
                                <p:cTn fill="hold" nodeType="withEffect" presetClass="entr" presetID="10" presetSubtype="0">
                                  <p:stCondLst>
                                    <p:cond delay="0"/>
                                  </p:stCondLst>
                                  <p:childTnLst>
                                    <p:set>
                                      <p:cBhvr>
                                        <p:cTn dur="1" fill="hold">
                                          <p:stCondLst>
                                            <p:cond delay="0"/>
                                          </p:stCondLst>
                                        </p:cTn>
                                        <p:tgtEl>
                                          <p:spTgt spid="1033"/>
                                        </p:tgtEl>
                                        <p:attrNameLst>
                                          <p:attrName>style.visibility</p:attrName>
                                        </p:attrNameLst>
                                      </p:cBhvr>
                                      <p:to>
                                        <p:strVal val="visible"/>
                                      </p:to>
                                    </p:set>
                                    <p:animEffect filter="fade" transition="in">
                                      <p:cBhvr>
                                        <p:cTn dur="1000"/>
                                        <p:tgtEl>
                                          <p:spTgt spid="10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7"/>
                                        </p:tgtEl>
                                        <p:attrNameLst>
                                          <p:attrName>style.visibility</p:attrName>
                                        </p:attrNameLst>
                                      </p:cBhvr>
                                      <p:to>
                                        <p:strVal val="visible"/>
                                      </p:to>
                                    </p:set>
                                    <p:animEffect filter="fade" transition="in">
                                      <p:cBhvr>
                                        <p:cTn dur="1000"/>
                                        <p:tgtEl>
                                          <p:spTgt spid="1037"/>
                                        </p:tgtEl>
                                      </p:cBhvr>
                                    </p:animEffect>
                                  </p:childTnLst>
                                </p:cTn>
                              </p:par>
                              <p:par>
                                <p:cTn fill="hold" nodeType="withEffect" presetClass="entr" presetID="10" presetSubtype="0">
                                  <p:stCondLst>
                                    <p:cond delay="0"/>
                                  </p:stCondLst>
                                  <p:childTnLst>
                                    <p:set>
                                      <p:cBhvr>
                                        <p:cTn dur="1" fill="hold">
                                          <p:stCondLst>
                                            <p:cond delay="0"/>
                                          </p:stCondLst>
                                        </p:cTn>
                                        <p:tgtEl>
                                          <p:spTgt spid="1055"/>
                                        </p:tgtEl>
                                        <p:attrNameLst>
                                          <p:attrName>style.visibility</p:attrName>
                                        </p:attrNameLst>
                                      </p:cBhvr>
                                      <p:to>
                                        <p:strVal val="visible"/>
                                      </p:to>
                                    </p:set>
                                    <p:animEffect filter="fade" transition="in">
                                      <p:cBhvr>
                                        <p:cTn dur="1000"/>
                                        <p:tgtEl>
                                          <p:spTgt spid="10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4"/>
                                        </p:tgtEl>
                                        <p:attrNameLst>
                                          <p:attrName>style.visibility</p:attrName>
                                        </p:attrNameLst>
                                      </p:cBhvr>
                                      <p:to>
                                        <p:strVal val="visible"/>
                                      </p:to>
                                    </p:set>
                                    <p:animEffect filter="fade" transition="in">
                                      <p:cBhvr>
                                        <p:cTn dur="1000"/>
                                        <p:tgtEl>
                                          <p:spTgt spid="1034"/>
                                        </p:tgtEl>
                                      </p:cBhvr>
                                    </p:animEffect>
                                  </p:childTnLst>
                                </p:cTn>
                              </p:par>
                              <p:par>
                                <p:cTn fill="hold" nodeType="withEffect" presetClass="entr" presetID="10" presetSubtype="0">
                                  <p:stCondLst>
                                    <p:cond delay="0"/>
                                  </p:stCondLst>
                                  <p:childTnLst>
                                    <p:set>
                                      <p:cBhvr>
                                        <p:cTn dur="1" fill="hold">
                                          <p:stCondLst>
                                            <p:cond delay="0"/>
                                          </p:stCondLst>
                                        </p:cTn>
                                        <p:tgtEl>
                                          <p:spTgt spid="1036"/>
                                        </p:tgtEl>
                                        <p:attrNameLst>
                                          <p:attrName>style.visibility</p:attrName>
                                        </p:attrNameLst>
                                      </p:cBhvr>
                                      <p:to>
                                        <p:strVal val="visible"/>
                                      </p:to>
                                    </p:set>
                                    <p:animEffect filter="fade" transition="in">
                                      <p:cBhvr>
                                        <p:cTn dur="1000"/>
                                        <p:tgtEl>
                                          <p:spTgt spid="10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6"/>
                                        </p:tgtEl>
                                        <p:attrNameLst>
                                          <p:attrName>style.visibility</p:attrName>
                                        </p:attrNameLst>
                                      </p:cBhvr>
                                      <p:to>
                                        <p:strVal val="visible"/>
                                      </p:to>
                                    </p:set>
                                    <p:animEffect filter="fade" transition="in">
                                      <p:cBhvr>
                                        <p:cTn dur="1000"/>
                                        <p:tgtEl>
                                          <p:spTgt spid="1046"/>
                                        </p:tgtEl>
                                      </p:cBhvr>
                                    </p:animEffect>
                                  </p:childTnLst>
                                </p:cTn>
                              </p:par>
                              <p:par>
                                <p:cTn fill="hold" nodeType="withEffect" presetClass="entr" presetID="10" presetSubtype="0">
                                  <p:stCondLst>
                                    <p:cond delay="0"/>
                                  </p:stCondLst>
                                  <p:childTnLst>
                                    <p:set>
                                      <p:cBhvr>
                                        <p:cTn dur="1" fill="hold">
                                          <p:stCondLst>
                                            <p:cond delay="0"/>
                                          </p:stCondLst>
                                        </p:cTn>
                                        <p:tgtEl>
                                          <p:spTgt spid="1052"/>
                                        </p:tgtEl>
                                        <p:attrNameLst>
                                          <p:attrName>style.visibility</p:attrName>
                                        </p:attrNameLst>
                                      </p:cBhvr>
                                      <p:to>
                                        <p:strVal val="visible"/>
                                      </p:to>
                                    </p:set>
                                    <p:animEffect filter="fade" transition="in">
                                      <p:cBhvr>
                                        <p:cTn dur="1000"/>
                                        <p:tgtEl>
                                          <p:spTgt spid="1052"/>
                                        </p:tgtEl>
                                      </p:cBhvr>
                                    </p:animEffect>
                                  </p:childTnLst>
                                </p:cTn>
                              </p:par>
                              <p:par>
                                <p:cTn fill="hold" nodeType="withEffect" presetClass="entr" presetID="10" presetSubtype="0">
                                  <p:stCondLst>
                                    <p:cond delay="0"/>
                                  </p:stCondLst>
                                  <p:childTnLst>
                                    <p:set>
                                      <p:cBhvr>
                                        <p:cTn dur="1" fill="hold">
                                          <p:stCondLst>
                                            <p:cond delay="0"/>
                                          </p:stCondLst>
                                        </p:cTn>
                                        <p:tgtEl>
                                          <p:spTgt spid="1047"/>
                                        </p:tgtEl>
                                        <p:attrNameLst>
                                          <p:attrName>style.visibility</p:attrName>
                                        </p:attrNameLst>
                                      </p:cBhvr>
                                      <p:to>
                                        <p:strVal val="visible"/>
                                      </p:to>
                                    </p:set>
                                    <p:animEffect filter="fade" transition="in">
                                      <p:cBhvr>
                                        <p:cTn dur="1000"/>
                                        <p:tgtEl>
                                          <p:spTgt spid="1047"/>
                                        </p:tgtEl>
                                      </p:cBhvr>
                                    </p:animEffect>
                                  </p:childTnLst>
                                </p:cTn>
                              </p:par>
                              <p:par>
                                <p:cTn fill="hold" nodeType="withEffect" presetClass="entr" presetID="10" presetSubtype="0">
                                  <p:stCondLst>
                                    <p:cond delay="0"/>
                                  </p:stCondLst>
                                  <p:childTnLst>
                                    <p:set>
                                      <p:cBhvr>
                                        <p:cTn dur="1" fill="hold">
                                          <p:stCondLst>
                                            <p:cond delay="0"/>
                                          </p:stCondLst>
                                        </p:cTn>
                                        <p:tgtEl>
                                          <p:spTgt spid="1054"/>
                                        </p:tgtEl>
                                        <p:attrNameLst>
                                          <p:attrName>style.visibility</p:attrName>
                                        </p:attrNameLst>
                                      </p:cBhvr>
                                      <p:to>
                                        <p:strVal val="visible"/>
                                      </p:to>
                                    </p:set>
                                    <p:animEffect filter="fade" transition="in">
                                      <p:cBhvr>
                                        <p:cTn dur="1000"/>
                                        <p:tgtEl>
                                          <p:spTgt spid="10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8"/>
                                        </p:tgtEl>
                                        <p:attrNameLst>
                                          <p:attrName>style.visibility</p:attrName>
                                        </p:attrNameLst>
                                      </p:cBhvr>
                                      <p:to>
                                        <p:strVal val="visible"/>
                                      </p:to>
                                    </p:set>
                                    <p:animEffect filter="fade" transition="in">
                                      <p:cBhvr>
                                        <p:cTn dur="1000"/>
                                        <p:tgtEl>
                                          <p:spTgt spid="1038"/>
                                        </p:tgtEl>
                                      </p:cBhvr>
                                    </p:animEffect>
                                  </p:childTnLst>
                                </p:cTn>
                              </p:par>
                              <p:par>
                                <p:cTn fill="hold" nodeType="withEffect" presetClass="entr" presetID="10" presetSubtype="0">
                                  <p:stCondLst>
                                    <p:cond delay="0"/>
                                  </p:stCondLst>
                                  <p:childTnLst>
                                    <p:set>
                                      <p:cBhvr>
                                        <p:cTn dur="1" fill="hold">
                                          <p:stCondLst>
                                            <p:cond delay="0"/>
                                          </p:stCondLst>
                                        </p:cTn>
                                        <p:tgtEl>
                                          <p:spTgt spid="1039"/>
                                        </p:tgtEl>
                                        <p:attrNameLst>
                                          <p:attrName>style.visibility</p:attrName>
                                        </p:attrNameLst>
                                      </p:cBhvr>
                                      <p:to>
                                        <p:strVal val="visible"/>
                                      </p:to>
                                    </p:set>
                                    <p:animEffect filter="fade" transition="in">
                                      <p:cBhvr>
                                        <p:cTn dur="1000"/>
                                        <p:tgtEl>
                                          <p:spTgt spid="1039"/>
                                        </p:tgtEl>
                                      </p:cBhvr>
                                    </p:animEffect>
                                  </p:childTnLst>
                                </p:cTn>
                              </p:par>
                              <p:par>
                                <p:cTn fill="hold" nodeType="withEffect" presetClass="entr" presetID="10" presetSubtype="0">
                                  <p:stCondLst>
                                    <p:cond delay="0"/>
                                  </p:stCondLst>
                                  <p:childTnLst>
                                    <p:set>
                                      <p:cBhvr>
                                        <p:cTn dur="1" fill="hold">
                                          <p:stCondLst>
                                            <p:cond delay="0"/>
                                          </p:stCondLst>
                                        </p:cTn>
                                        <p:tgtEl>
                                          <p:spTgt spid="1040"/>
                                        </p:tgtEl>
                                        <p:attrNameLst>
                                          <p:attrName>style.visibility</p:attrName>
                                        </p:attrNameLst>
                                      </p:cBhvr>
                                      <p:to>
                                        <p:strVal val="visible"/>
                                      </p:to>
                                    </p:set>
                                    <p:animEffect filter="fade" transition="in">
                                      <p:cBhvr>
                                        <p:cTn dur="1000"/>
                                        <p:tgtEl>
                                          <p:spTgt spid="1040"/>
                                        </p:tgtEl>
                                      </p:cBhvr>
                                    </p:animEffect>
                                  </p:childTnLst>
                                </p:cTn>
                              </p:par>
                              <p:par>
                                <p:cTn fill="hold" nodeType="withEffect" presetClass="entr" presetID="10" presetSubtype="0">
                                  <p:stCondLst>
                                    <p:cond delay="0"/>
                                  </p:stCondLst>
                                  <p:childTnLst>
                                    <p:set>
                                      <p:cBhvr>
                                        <p:cTn dur="1" fill="hold">
                                          <p:stCondLst>
                                            <p:cond delay="0"/>
                                          </p:stCondLst>
                                        </p:cTn>
                                        <p:tgtEl>
                                          <p:spTgt spid="1041"/>
                                        </p:tgtEl>
                                        <p:attrNameLst>
                                          <p:attrName>style.visibility</p:attrName>
                                        </p:attrNameLst>
                                      </p:cBhvr>
                                      <p:to>
                                        <p:strVal val="visible"/>
                                      </p:to>
                                    </p:set>
                                    <p:animEffect filter="fade" transition="in">
                                      <p:cBhvr>
                                        <p:cTn dur="1000"/>
                                        <p:tgtEl>
                                          <p:spTgt spid="1041"/>
                                        </p:tgtEl>
                                      </p:cBhvr>
                                    </p:animEffect>
                                  </p:childTnLst>
                                </p:cTn>
                              </p:par>
                              <p:par>
                                <p:cTn fill="hold" nodeType="withEffect" presetClass="entr" presetID="10" presetSubtype="0">
                                  <p:stCondLst>
                                    <p:cond delay="0"/>
                                  </p:stCondLst>
                                  <p:childTnLst>
                                    <p:set>
                                      <p:cBhvr>
                                        <p:cTn dur="1" fill="hold">
                                          <p:stCondLst>
                                            <p:cond delay="0"/>
                                          </p:stCondLst>
                                        </p:cTn>
                                        <p:tgtEl>
                                          <p:spTgt spid="1053"/>
                                        </p:tgtEl>
                                        <p:attrNameLst>
                                          <p:attrName>style.visibility</p:attrName>
                                        </p:attrNameLst>
                                      </p:cBhvr>
                                      <p:to>
                                        <p:strVal val="visible"/>
                                      </p:to>
                                    </p:set>
                                    <p:animEffect filter="fade" transition="in">
                                      <p:cBhvr>
                                        <p:cTn dur="1000"/>
                                        <p:tgtEl>
                                          <p:spTgt spid="10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6"/>
                                        </p:tgtEl>
                                        <p:attrNameLst>
                                          <p:attrName>style.visibility</p:attrName>
                                        </p:attrNameLst>
                                      </p:cBhvr>
                                      <p:to>
                                        <p:strVal val="visible"/>
                                      </p:to>
                                    </p:set>
                                    <p:animEffect filter="fade" transition="in">
                                      <p:cBhvr>
                                        <p:cTn dur="1000"/>
                                        <p:tgtEl>
                                          <p:spTgt spid="10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8"/>
                                        </p:tgtEl>
                                        <p:attrNameLst>
                                          <p:attrName>style.visibility</p:attrName>
                                        </p:attrNameLst>
                                      </p:cBhvr>
                                      <p:to>
                                        <p:strVal val="visible"/>
                                      </p:to>
                                    </p:set>
                                    <p:animEffect filter="fade" transition="in">
                                      <p:cBhvr>
                                        <p:cTn dur="1000"/>
                                        <p:tgtEl>
                                          <p:spTgt spid="10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1" name="Shape 1061"/>
        <p:cNvGrpSpPr/>
        <p:nvPr/>
      </p:nvGrpSpPr>
      <p:grpSpPr>
        <a:xfrm>
          <a:off x="0" y="0"/>
          <a:ext cx="0" cy="0"/>
          <a:chOff x="0" y="0"/>
          <a:chExt cx="0" cy="0"/>
        </a:xfrm>
      </p:grpSpPr>
      <p:sp>
        <p:nvSpPr>
          <p:cNvPr id="1062" name="Google Shape;1062;p165"/>
          <p:cNvSpPr/>
          <p:nvPr/>
        </p:nvSpPr>
        <p:spPr>
          <a:xfrm>
            <a:off x="1772500" y="4097600"/>
            <a:ext cx="3910200" cy="14388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063" name="Google Shape;1063;p165"/>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The Compilation Process</a:t>
            </a:r>
            <a:endParaRPr/>
          </a:p>
        </p:txBody>
      </p:sp>
      <p:grpSp>
        <p:nvGrpSpPr>
          <p:cNvPr id="1064" name="Google Shape;1064;p165"/>
          <p:cNvGrpSpPr/>
          <p:nvPr/>
        </p:nvGrpSpPr>
        <p:grpSpPr>
          <a:xfrm>
            <a:off x="2186050" y="2245300"/>
            <a:ext cx="3088800" cy="5097399"/>
            <a:chOff x="1645625" y="1122650"/>
            <a:chExt cx="1544400" cy="2548699"/>
          </a:xfrm>
        </p:grpSpPr>
        <p:sp>
          <p:nvSpPr>
            <p:cNvPr id="1065" name="Google Shape;1065;p165"/>
            <p:cNvSpPr/>
            <p:nvPr/>
          </p:nvSpPr>
          <p:spPr>
            <a:xfrm>
              <a:off x="1645625" y="1122650"/>
              <a:ext cx="1544400" cy="51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Controller.h</a:t>
              </a:r>
              <a:endParaRPr sz="2800"/>
            </a:p>
          </p:txBody>
        </p:sp>
        <p:sp>
          <p:nvSpPr>
            <p:cNvPr id="1066" name="Google Shape;1066;p165"/>
            <p:cNvSpPr/>
            <p:nvPr/>
          </p:nvSpPr>
          <p:spPr>
            <a:xfrm>
              <a:off x="1645625" y="2139000"/>
              <a:ext cx="1544400" cy="51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solidFill>
                    <a:schemeClr val="dk1"/>
                  </a:solidFill>
                </a:rPr>
                <a:t>Controller</a:t>
              </a:r>
              <a:r>
                <a:rPr lang="en-GB" sz="2800"/>
                <a:t>.cpp</a:t>
              </a:r>
              <a:endParaRPr sz="2800"/>
            </a:p>
          </p:txBody>
        </p:sp>
        <p:sp>
          <p:nvSpPr>
            <p:cNvPr id="1067" name="Google Shape;1067;p165"/>
            <p:cNvSpPr/>
            <p:nvPr/>
          </p:nvSpPr>
          <p:spPr>
            <a:xfrm>
              <a:off x="1645625" y="3155349"/>
              <a:ext cx="1544400" cy="51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solidFill>
                    <a:schemeClr val="dk1"/>
                  </a:solidFill>
                </a:rPr>
                <a:t>Controller</a:t>
              </a:r>
              <a:r>
                <a:rPr lang="en-GB" sz="2800"/>
                <a:t>.obj</a:t>
              </a:r>
              <a:endParaRPr sz="2800"/>
            </a:p>
          </p:txBody>
        </p:sp>
        <p:cxnSp>
          <p:nvCxnSpPr>
            <p:cNvPr id="1068" name="Google Shape;1068;p165"/>
            <p:cNvCxnSpPr>
              <a:stCxn id="1065" idx="2"/>
              <a:endCxn id="1066" idx="0"/>
            </p:cNvCxnSpPr>
            <p:nvPr/>
          </p:nvCxnSpPr>
          <p:spPr>
            <a:xfrm>
              <a:off x="2417825" y="1638650"/>
              <a:ext cx="0" cy="500400"/>
            </a:xfrm>
            <a:prstGeom prst="straightConnector1">
              <a:avLst/>
            </a:prstGeom>
            <a:noFill/>
            <a:ln cap="flat" cmpd="sng" w="38100">
              <a:solidFill>
                <a:schemeClr val="dk2"/>
              </a:solidFill>
              <a:prstDash val="solid"/>
              <a:round/>
              <a:headEnd len="med" w="med" type="none"/>
              <a:tailEnd len="med" w="med" type="triangle"/>
            </a:ln>
          </p:spPr>
        </p:cxnSp>
        <p:cxnSp>
          <p:nvCxnSpPr>
            <p:cNvPr id="1069" name="Google Shape;1069;p165"/>
            <p:cNvCxnSpPr>
              <a:stCxn id="1066" idx="2"/>
              <a:endCxn id="1067" idx="0"/>
            </p:cNvCxnSpPr>
            <p:nvPr/>
          </p:nvCxnSpPr>
          <p:spPr>
            <a:xfrm>
              <a:off x="2417825" y="2655000"/>
              <a:ext cx="0" cy="500400"/>
            </a:xfrm>
            <a:prstGeom prst="straightConnector1">
              <a:avLst/>
            </a:prstGeom>
            <a:noFill/>
            <a:ln cap="flat" cmpd="sng" w="38100">
              <a:solidFill>
                <a:schemeClr val="dk2"/>
              </a:solidFill>
              <a:prstDash val="solid"/>
              <a:round/>
              <a:headEnd len="med" w="med" type="none"/>
              <a:tailEnd len="med" w="med" type="triangle"/>
            </a:ln>
          </p:spPr>
        </p:cxnSp>
      </p:grpSp>
      <p:sp>
        <p:nvSpPr>
          <p:cNvPr id="1070" name="Google Shape;1070;p165"/>
          <p:cNvSpPr/>
          <p:nvPr/>
        </p:nvSpPr>
        <p:spPr>
          <a:xfrm>
            <a:off x="8208050" y="2025150"/>
            <a:ext cx="5899200" cy="73500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cxnSp>
        <p:nvCxnSpPr>
          <p:cNvPr id="1071" name="Google Shape;1071;p165"/>
          <p:cNvCxnSpPr/>
          <p:nvPr/>
        </p:nvCxnSpPr>
        <p:spPr>
          <a:xfrm flipH="1" rot="10800000">
            <a:off x="5494750" y="2168600"/>
            <a:ext cx="3159000" cy="1929000"/>
          </a:xfrm>
          <a:prstGeom prst="straightConnector1">
            <a:avLst/>
          </a:prstGeom>
          <a:noFill/>
          <a:ln cap="flat" cmpd="sng" w="28575">
            <a:solidFill>
              <a:srgbClr val="FF0000"/>
            </a:solidFill>
            <a:prstDash val="solid"/>
            <a:round/>
            <a:headEnd len="med" w="med" type="none"/>
            <a:tailEnd len="med" w="med" type="none"/>
          </a:ln>
        </p:spPr>
      </p:cxnSp>
      <p:cxnSp>
        <p:nvCxnSpPr>
          <p:cNvPr id="1072" name="Google Shape;1072;p165"/>
          <p:cNvCxnSpPr/>
          <p:nvPr/>
        </p:nvCxnSpPr>
        <p:spPr>
          <a:xfrm>
            <a:off x="5515600" y="5526000"/>
            <a:ext cx="3003000" cy="3607800"/>
          </a:xfrm>
          <a:prstGeom prst="straightConnector1">
            <a:avLst/>
          </a:prstGeom>
          <a:noFill/>
          <a:ln cap="flat" cmpd="sng" w="28575">
            <a:solidFill>
              <a:srgbClr val="FF0000"/>
            </a:solidFill>
            <a:prstDash val="solid"/>
            <a:round/>
            <a:headEnd len="med" w="med" type="none"/>
            <a:tailEnd len="med" w="med" type="none"/>
          </a:ln>
        </p:spPr>
      </p:cxnSp>
      <p:sp>
        <p:nvSpPr>
          <p:cNvPr id="1073" name="Google Shape;1073;p165"/>
          <p:cNvSpPr txBox="1"/>
          <p:nvPr/>
        </p:nvSpPr>
        <p:spPr>
          <a:xfrm>
            <a:off x="8779050" y="2585750"/>
            <a:ext cx="4671000" cy="61410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2800">
                <a:solidFill>
                  <a:srgbClr val="FFFFFF"/>
                </a:solidFill>
              </a:rPr>
              <a:t>C</a:t>
            </a:r>
            <a:r>
              <a:rPr lang="en-GB" sz="2800">
                <a:solidFill>
                  <a:srgbClr val="FFFFFF"/>
                </a:solidFill>
              </a:rPr>
              <a:t>ontents of .h files</a:t>
            </a:r>
            <a:endParaRPr sz="2800">
              <a:solidFill>
                <a:srgbClr val="FFFFFF"/>
              </a:solidFill>
            </a:endParaRPr>
          </a:p>
          <a:p>
            <a:pPr indent="0" lvl="0" marL="0" rtl="0" algn="l">
              <a:spcBef>
                <a:spcPts val="0"/>
              </a:spcBef>
              <a:spcAft>
                <a:spcPts val="0"/>
              </a:spcAft>
              <a:buNone/>
            </a:pPr>
            <a:r>
              <a:rPr lang="en-GB" sz="2800">
                <a:solidFill>
                  <a:srgbClr val="FFFFFF"/>
                </a:solidFill>
              </a:rPr>
              <a:t>	</a:t>
            </a:r>
            <a:r>
              <a:rPr lang="en-GB" sz="2800">
                <a:solidFill>
                  <a:srgbClr val="FFFF00"/>
                </a:solidFill>
                <a:latin typeface="Consolas"/>
                <a:ea typeface="Consolas"/>
                <a:cs typeface="Consolas"/>
                <a:sym typeface="Consolas"/>
              </a:rPr>
              <a:t>Class </a:t>
            </a:r>
            <a:r>
              <a:rPr lang="en-GB" sz="2800">
                <a:solidFill>
                  <a:srgbClr val="93C47D"/>
                </a:solidFill>
                <a:latin typeface="Consolas"/>
                <a:ea typeface="Consolas"/>
                <a:cs typeface="Consolas"/>
                <a:sym typeface="Consolas"/>
              </a:rPr>
              <a:t>ATank</a:t>
            </a:r>
            <a:r>
              <a:rPr lang="en-GB" sz="2800">
                <a:solidFill>
                  <a:srgbClr val="FFFF00"/>
                </a:solidFill>
                <a:latin typeface="Consolas"/>
                <a:ea typeface="Consolas"/>
                <a:cs typeface="Consolas"/>
                <a:sym typeface="Consolas"/>
              </a:rPr>
              <a:t>;</a:t>
            </a:r>
            <a:endParaRPr sz="2800">
              <a:solidFill>
                <a:srgbClr val="FFFFFF"/>
              </a:solidFill>
            </a:endParaRPr>
          </a:p>
          <a:p>
            <a:pPr indent="0" lvl="0" marL="0" rtl="0" algn="l">
              <a:spcBef>
                <a:spcPts val="0"/>
              </a:spcBef>
              <a:spcAft>
                <a:spcPts val="0"/>
              </a:spcAft>
              <a:buNone/>
            </a:pPr>
            <a:r>
              <a:rPr lang="en-GB" sz="2800">
                <a:solidFill>
                  <a:srgbClr val="FFFFFF"/>
                </a:solidFill>
              </a:rPr>
              <a:t>Controller.cpp</a:t>
            </a:r>
            <a:endParaRPr sz="2800">
              <a:solidFill>
                <a:srgbClr val="FFFFFF"/>
              </a:solidFill>
            </a:endParaRPr>
          </a:p>
          <a:p>
            <a:pPr indent="0" lvl="0" marL="0" rtl="0" algn="l">
              <a:spcBef>
                <a:spcPts val="0"/>
              </a:spcBef>
              <a:spcAft>
                <a:spcPts val="0"/>
              </a:spcAft>
              <a:buNone/>
            </a:pPr>
            <a:r>
              <a:rPr lang="en-GB" sz="2800">
                <a:solidFill>
                  <a:srgbClr val="FFFFFF"/>
                </a:solidFill>
              </a:rPr>
              <a:t>	</a:t>
            </a:r>
            <a:r>
              <a:rPr lang="en-GB" sz="2800">
                <a:solidFill>
                  <a:srgbClr val="93C47D"/>
                </a:solidFill>
                <a:latin typeface="Consolas"/>
                <a:ea typeface="Consolas"/>
                <a:cs typeface="Consolas"/>
                <a:sym typeface="Consolas"/>
              </a:rPr>
              <a:t>ATank</a:t>
            </a:r>
            <a:r>
              <a:rPr lang="en-GB" sz="2800">
                <a:solidFill>
                  <a:srgbClr val="FFFF00"/>
                </a:solidFill>
                <a:latin typeface="Consolas"/>
                <a:ea typeface="Consolas"/>
                <a:cs typeface="Consolas"/>
                <a:sym typeface="Consolas"/>
              </a:rPr>
              <a:t>* Tank;</a:t>
            </a:r>
            <a:endParaRPr sz="2800">
              <a:solidFill>
                <a:srgbClr val="FFFF00"/>
              </a:solidFill>
              <a:latin typeface="Consolas"/>
              <a:ea typeface="Consolas"/>
              <a:cs typeface="Consolas"/>
              <a:sym typeface="Consolas"/>
            </a:endParaRPr>
          </a:p>
        </p:txBody>
      </p:sp>
      <p:grpSp>
        <p:nvGrpSpPr>
          <p:cNvPr id="1074" name="Google Shape;1074;p165"/>
          <p:cNvGrpSpPr/>
          <p:nvPr/>
        </p:nvGrpSpPr>
        <p:grpSpPr>
          <a:xfrm>
            <a:off x="14795150" y="2637900"/>
            <a:ext cx="2554650" cy="5838600"/>
            <a:chOff x="7397575" y="1318950"/>
            <a:chExt cx="1277325" cy="2919300"/>
          </a:xfrm>
        </p:grpSpPr>
        <p:cxnSp>
          <p:nvCxnSpPr>
            <p:cNvPr id="1075" name="Google Shape;1075;p165"/>
            <p:cNvCxnSpPr/>
            <p:nvPr/>
          </p:nvCxnSpPr>
          <p:spPr>
            <a:xfrm>
              <a:off x="7397575" y="1318950"/>
              <a:ext cx="0" cy="2919300"/>
            </a:xfrm>
            <a:prstGeom prst="straightConnector1">
              <a:avLst/>
            </a:prstGeom>
            <a:noFill/>
            <a:ln cap="flat" cmpd="sng" w="38100">
              <a:solidFill>
                <a:schemeClr val="dk2"/>
              </a:solidFill>
              <a:prstDash val="solid"/>
              <a:round/>
              <a:headEnd len="med" w="med" type="none"/>
              <a:tailEnd len="med" w="med" type="triangle"/>
            </a:ln>
          </p:spPr>
        </p:cxnSp>
        <p:sp>
          <p:nvSpPr>
            <p:cNvPr id="1076" name="Google Shape;1076;p165"/>
            <p:cNvSpPr txBox="1"/>
            <p:nvPr/>
          </p:nvSpPr>
          <p:spPr>
            <a:xfrm>
              <a:off x="7576000" y="2324775"/>
              <a:ext cx="1098900" cy="7770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2800">
                  <a:solidFill>
                    <a:srgbClr val="FFFFFF"/>
                  </a:solidFill>
                </a:rPr>
                <a:t>Compile</a:t>
              </a:r>
              <a:endParaRPr sz="2800">
                <a:solidFill>
                  <a:srgbClr val="FFFFFF"/>
                </a:solidFill>
              </a:endParaRPr>
            </a:p>
            <a:p>
              <a:pPr indent="0" lvl="0" marL="0" rtl="0" algn="l">
                <a:spcBef>
                  <a:spcPts val="0"/>
                </a:spcBef>
                <a:spcAft>
                  <a:spcPts val="0"/>
                </a:spcAft>
                <a:buNone/>
              </a:pPr>
              <a:r>
                <a:rPr lang="en-GB" sz="2800">
                  <a:solidFill>
                    <a:srgbClr val="FFFFFF"/>
                  </a:solidFill>
                </a:rPr>
                <a:t>Pass</a:t>
              </a:r>
              <a:endParaRPr sz="2800">
                <a:solidFill>
                  <a:srgbClr val="FFFFFF"/>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4"/>
                                        </p:tgtEl>
                                        <p:attrNameLst>
                                          <p:attrName>style.visibility</p:attrName>
                                        </p:attrNameLst>
                                      </p:cBhvr>
                                      <p:to>
                                        <p:strVal val="visible"/>
                                      </p:to>
                                    </p:set>
                                    <p:animEffect filter="fade" transition="in">
                                      <p:cBhvr>
                                        <p:cTn dur="1000"/>
                                        <p:tgtEl>
                                          <p:spTgt spid="10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2"/>
                                        </p:tgtEl>
                                        <p:attrNameLst>
                                          <p:attrName>style.visibility</p:attrName>
                                        </p:attrNameLst>
                                      </p:cBhvr>
                                      <p:to>
                                        <p:strVal val="visible"/>
                                      </p:to>
                                    </p:set>
                                    <p:animEffect filter="fade" transition="in">
                                      <p:cBhvr>
                                        <p:cTn dur="1000"/>
                                        <p:tgtEl>
                                          <p:spTgt spid="10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1"/>
                                        </p:tgtEl>
                                        <p:attrNameLst>
                                          <p:attrName>style.visibility</p:attrName>
                                        </p:attrNameLst>
                                      </p:cBhvr>
                                      <p:to>
                                        <p:strVal val="visible"/>
                                      </p:to>
                                    </p:set>
                                    <p:animEffect filter="fade" transition="in">
                                      <p:cBhvr>
                                        <p:cTn dur="1000"/>
                                        <p:tgtEl>
                                          <p:spTgt spid="1071"/>
                                        </p:tgtEl>
                                      </p:cBhvr>
                                    </p:animEffect>
                                  </p:childTnLst>
                                </p:cTn>
                              </p:par>
                              <p:par>
                                <p:cTn fill="hold" nodeType="withEffect" presetClass="entr" presetID="10" presetSubtype="0">
                                  <p:stCondLst>
                                    <p:cond delay="0"/>
                                  </p:stCondLst>
                                  <p:childTnLst>
                                    <p:set>
                                      <p:cBhvr>
                                        <p:cTn dur="1" fill="hold">
                                          <p:stCondLst>
                                            <p:cond delay="0"/>
                                          </p:stCondLst>
                                        </p:cTn>
                                        <p:tgtEl>
                                          <p:spTgt spid="1072"/>
                                        </p:tgtEl>
                                        <p:attrNameLst>
                                          <p:attrName>style.visibility</p:attrName>
                                        </p:attrNameLst>
                                      </p:cBhvr>
                                      <p:to>
                                        <p:strVal val="visible"/>
                                      </p:to>
                                    </p:set>
                                    <p:animEffect filter="fade" transition="in">
                                      <p:cBhvr>
                                        <p:cTn dur="1000"/>
                                        <p:tgtEl>
                                          <p:spTgt spid="1072"/>
                                        </p:tgtEl>
                                      </p:cBhvr>
                                    </p:animEffect>
                                  </p:childTnLst>
                                </p:cTn>
                              </p:par>
                              <p:par>
                                <p:cTn fill="hold" nodeType="withEffect" presetClass="entr" presetID="10" presetSubtype="0">
                                  <p:stCondLst>
                                    <p:cond delay="0"/>
                                  </p:stCondLst>
                                  <p:childTnLst>
                                    <p:set>
                                      <p:cBhvr>
                                        <p:cTn dur="1" fill="hold">
                                          <p:stCondLst>
                                            <p:cond delay="0"/>
                                          </p:stCondLst>
                                        </p:cTn>
                                        <p:tgtEl>
                                          <p:spTgt spid="1070"/>
                                        </p:tgtEl>
                                        <p:attrNameLst>
                                          <p:attrName>style.visibility</p:attrName>
                                        </p:attrNameLst>
                                      </p:cBhvr>
                                      <p:to>
                                        <p:strVal val="visible"/>
                                      </p:to>
                                    </p:set>
                                    <p:animEffect filter="fade" transition="in">
                                      <p:cBhvr>
                                        <p:cTn dur="1000"/>
                                        <p:tgtEl>
                                          <p:spTgt spid="1070"/>
                                        </p:tgtEl>
                                      </p:cBhvr>
                                    </p:animEffect>
                                  </p:childTnLst>
                                </p:cTn>
                              </p:par>
                              <p:par>
                                <p:cTn fill="hold" nodeType="withEffect" presetClass="entr" presetID="10" presetSubtype="0">
                                  <p:stCondLst>
                                    <p:cond delay="0"/>
                                  </p:stCondLst>
                                  <p:childTnLst>
                                    <p:set>
                                      <p:cBhvr>
                                        <p:cTn dur="1" fill="hold">
                                          <p:stCondLst>
                                            <p:cond delay="0"/>
                                          </p:stCondLst>
                                        </p:cTn>
                                        <p:tgtEl>
                                          <p:spTgt spid="1073"/>
                                        </p:tgtEl>
                                        <p:attrNameLst>
                                          <p:attrName>style.visibility</p:attrName>
                                        </p:attrNameLst>
                                      </p:cBhvr>
                                      <p:to>
                                        <p:strVal val="visible"/>
                                      </p:to>
                                    </p:set>
                                    <p:animEffect filter="fade" transition="in">
                                      <p:cBhvr>
                                        <p:cTn dur="1000"/>
                                        <p:tgtEl>
                                          <p:spTgt spid="10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4"/>
                                        </p:tgtEl>
                                        <p:attrNameLst>
                                          <p:attrName>style.visibility</p:attrName>
                                        </p:attrNameLst>
                                      </p:cBhvr>
                                      <p:to>
                                        <p:strVal val="visible"/>
                                      </p:to>
                                    </p:set>
                                    <p:animEffect filter="fade" transition="in">
                                      <p:cBhvr>
                                        <p:cTn dur="1000"/>
                                        <p:tgtEl>
                                          <p:spTgt spid="10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0" name="Shape 1080"/>
        <p:cNvGrpSpPr/>
        <p:nvPr/>
      </p:nvGrpSpPr>
      <p:grpSpPr>
        <a:xfrm>
          <a:off x="0" y="0"/>
          <a:ext cx="0" cy="0"/>
          <a:chOff x="0" y="0"/>
          <a:chExt cx="0" cy="0"/>
        </a:xfrm>
      </p:grpSpPr>
      <p:sp>
        <p:nvSpPr>
          <p:cNvPr id="1081" name="Google Shape;1081;p166"/>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Try This For Yourself</a:t>
            </a:r>
            <a:endParaRPr/>
          </a:p>
        </p:txBody>
      </p:sp>
      <p:sp>
        <p:nvSpPr>
          <p:cNvPr id="1082" name="Google Shape;1082;p166"/>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Open TankPlayerController.h</a:t>
            </a:r>
            <a:endParaRPr/>
          </a:p>
          <a:p>
            <a:pPr indent="-800100" lvl="0" marL="914400" rtl="0" algn="l">
              <a:spcBef>
                <a:spcPts val="0"/>
              </a:spcBef>
              <a:spcAft>
                <a:spcPts val="0"/>
              </a:spcAft>
              <a:buSzPts val="5400"/>
              <a:buChar char="●"/>
            </a:pPr>
            <a:r>
              <a:rPr lang="en-GB"/>
              <a:t>Move </a:t>
            </a:r>
            <a:r>
              <a:rPr lang="en-GB">
                <a:solidFill>
                  <a:srgbClr val="FFFF00"/>
                </a:solidFill>
                <a:latin typeface="Consolas"/>
                <a:ea typeface="Consolas"/>
                <a:cs typeface="Consolas"/>
                <a:sym typeface="Consolas"/>
              </a:rPr>
              <a:t>#include “Tank.h”</a:t>
            </a:r>
            <a:r>
              <a:rPr lang="en-GB"/>
              <a:t> to the .cpp file</a:t>
            </a:r>
            <a:endParaRPr/>
          </a:p>
          <a:p>
            <a:pPr indent="-800100" lvl="0" marL="914400" rtl="0" algn="l">
              <a:spcBef>
                <a:spcPts val="0"/>
              </a:spcBef>
              <a:spcAft>
                <a:spcPts val="0"/>
              </a:spcAft>
              <a:buSzPts val="5400"/>
              <a:buChar char="●"/>
            </a:pPr>
            <a:r>
              <a:rPr lang="en-GB"/>
              <a:t>Try it both above and below the following line…</a:t>
            </a:r>
            <a:endParaRPr/>
          </a:p>
          <a:p>
            <a:pPr indent="-800100" lvl="0" marL="914400" rtl="0" algn="l">
              <a:spcBef>
                <a:spcPts val="0"/>
              </a:spcBef>
              <a:spcAft>
                <a:spcPts val="0"/>
              </a:spcAft>
              <a:buSzPts val="5400"/>
              <a:buChar char="●"/>
            </a:pPr>
            <a:r>
              <a:rPr lang="en-GB">
                <a:solidFill>
                  <a:srgbClr val="FFFF00"/>
                </a:solidFill>
                <a:latin typeface="Consolas"/>
                <a:ea typeface="Consolas"/>
                <a:cs typeface="Consolas"/>
                <a:sym typeface="Consolas"/>
              </a:rPr>
              <a:t>#include “TankPlayerController.h”</a:t>
            </a:r>
            <a:endParaRPr/>
          </a:p>
          <a:p>
            <a:pPr indent="-800100" lvl="0" marL="914400" rtl="0" algn="l">
              <a:spcBef>
                <a:spcPts val="0"/>
              </a:spcBef>
              <a:spcAft>
                <a:spcPts val="0"/>
              </a:spcAft>
              <a:buSzPts val="5400"/>
              <a:buChar char="●"/>
            </a:pPr>
            <a:r>
              <a:rPr lang="en-GB"/>
              <a:t>Put your code back to original state for now.</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2">
                                            <p:txEl>
                                              <p:pRg end="0" st="0"/>
                                            </p:txEl>
                                          </p:spTgt>
                                        </p:tgtEl>
                                        <p:attrNameLst>
                                          <p:attrName>style.visibility</p:attrName>
                                        </p:attrNameLst>
                                      </p:cBhvr>
                                      <p:to>
                                        <p:strVal val="visible"/>
                                      </p:to>
                                    </p:set>
                                    <p:animEffect filter="fade" transition="in">
                                      <p:cBhvr>
                                        <p:cTn dur="1000"/>
                                        <p:tgtEl>
                                          <p:spTgt spid="10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2">
                                            <p:txEl>
                                              <p:pRg end="1" st="1"/>
                                            </p:txEl>
                                          </p:spTgt>
                                        </p:tgtEl>
                                        <p:attrNameLst>
                                          <p:attrName>style.visibility</p:attrName>
                                        </p:attrNameLst>
                                      </p:cBhvr>
                                      <p:to>
                                        <p:strVal val="visible"/>
                                      </p:to>
                                    </p:set>
                                    <p:animEffect filter="fade" transition="in">
                                      <p:cBhvr>
                                        <p:cTn dur="1000"/>
                                        <p:tgtEl>
                                          <p:spTgt spid="10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2">
                                            <p:txEl>
                                              <p:pRg end="2" st="2"/>
                                            </p:txEl>
                                          </p:spTgt>
                                        </p:tgtEl>
                                        <p:attrNameLst>
                                          <p:attrName>style.visibility</p:attrName>
                                        </p:attrNameLst>
                                      </p:cBhvr>
                                      <p:to>
                                        <p:strVal val="visible"/>
                                      </p:to>
                                    </p:set>
                                    <p:animEffect filter="fade" transition="in">
                                      <p:cBhvr>
                                        <p:cTn dur="1000"/>
                                        <p:tgtEl>
                                          <p:spTgt spid="10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2">
                                            <p:txEl>
                                              <p:pRg end="3" st="3"/>
                                            </p:txEl>
                                          </p:spTgt>
                                        </p:tgtEl>
                                        <p:attrNameLst>
                                          <p:attrName>style.visibility</p:attrName>
                                        </p:attrNameLst>
                                      </p:cBhvr>
                                      <p:to>
                                        <p:strVal val="visible"/>
                                      </p:to>
                                    </p:set>
                                    <p:animEffect filter="fade" transition="in">
                                      <p:cBhvr>
                                        <p:cTn dur="1000"/>
                                        <p:tgtEl>
                                          <p:spTgt spid="108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2">
                                            <p:txEl>
                                              <p:pRg end="4" st="4"/>
                                            </p:txEl>
                                          </p:spTgt>
                                        </p:tgtEl>
                                        <p:attrNameLst>
                                          <p:attrName>style.visibility</p:attrName>
                                        </p:attrNameLst>
                                      </p:cBhvr>
                                      <p:to>
                                        <p:strVal val="visible"/>
                                      </p:to>
                                    </p:set>
                                    <p:animEffect filter="fade" transition="in">
                                      <p:cBhvr>
                                        <p:cTn dur="1000"/>
                                        <p:tgtEl>
                                          <p:spTgt spid="108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6" name="Shape 1086"/>
        <p:cNvGrpSpPr/>
        <p:nvPr/>
      </p:nvGrpSpPr>
      <p:grpSpPr>
        <a:xfrm>
          <a:off x="0" y="0"/>
          <a:ext cx="0" cy="0"/>
          <a:chOff x="0" y="0"/>
          <a:chExt cx="0" cy="0"/>
        </a:xfrm>
      </p:grpSpPr>
      <p:sp>
        <p:nvSpPr>
          <p:cNvPr id="1087" name="Google Shape;1087;p167"/>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Using Forward Declarations</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1" name="Shape 1091"/>
        <p:cNvGrpSpPr/>
        <p:nvPr/>
      </p:nvGrpSpPr>
      <p:grpSpPr>
        <a:xfrm>
          <a:off x="0" y="0"/>
          <a:ext cx="0" cy="0"/>
          <a:chOff x="0" y="0"/>
          <a:chExt cx="0" cy="0"/>
        </a:xfrm>
      </p:grpSpPr>
      <p:sp>
        <p:nvSpPr>
          <p:cNvPr id="1092" name="Google Shape;1092;p168"/>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1093" name="Google Shape;1093;p168"/>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Usually only include classes in </a:t>
            </a:r>
            <a:r>
              <a:rPr lang="en-GB">
                <a:solidFill>
                  <a:srgbClr val="FFFF00"/>
                </a:solidFill>
                <a:latin typeface="Consolas"/>
                <a:ea typeface="Consolas"/>
                <a:cs typeface="Consolas"/>
                <a:sym typeface="Consolas"/>
              </a:rPr>
              <a:t>.h</a:t>
            </a:r>
            <a:r>
              <a:rPr lang="en-GB"/>
              <a:t> when inheriting*</a:t>
            </a:r>
            <a:endParaRPr/>
          </a:p>
          <a:p>
            <a:pPr indent="-800100" lvl="0" marL="914400" rtl="0" algn="l">
              <a:spcBef>
                <a:spcPts val="0"/>
              </a:spcBef>
              <a:spcAft>
                <a:spcPts val="0"/>
              </a:spcAft>
              <a:buSzPts val="5400"/>
              <a:buChar char="●"/>
            </a:pPr>
            <a:r>
              <a:rPr lang="en-GB"/>
              <a:t>But you will need referenced types to compile</a:t>
            </a:r>
            <a:endParaRPr/>
          </a:p>
          <a:p>
            <a:pPr indent="-800100" lvl="0" marL="914400" rtl="0" algn="l">
              <a:spcBef>
                <a:spcPts val="0"/>
              </a:spcBef>
              <a:spcAft>
                <a:spcPts val="0"/>
              </a:spcAft>
              <a:buSzPts val="5400"/>
              <a:buChar char="●"/>
            </a:pPr>
            <a:r>
              <a:rPr lang="en-GB"/>
              <a:t>You </a:t>
            </a:r>
            <a:r>
              <a:rPr i="1" lang="en-GB"/>
              <a:t>could</a:t>
            </a:r>
            <a:r>
              <a:rPr lang="en-GB"/>
              <a:t> </a:t>
            </a:r>
            <a:r>
              <a:rPr lang="en-GB">
                <a:solidFill>
                  <a:srgbClr val="FFFF00"/>
                </a:solidFill>
                <a:latin typeface="Consolas"/>
                <a:ea typeface="Consolas"/>
                <a:cs typeface="Consolas"/>
                <a:sym typeface="Consolas"/>
              </a:rPr>
              <a:t>#include</a:t>
            </a:r>
            <a:r>
              <a:rPr lang="en-GB"/>
              <a:t> other in the .cpp above</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We don’t want order dependence</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So forward declarations are the way to go.</a:t>
            </a:r>
            <a:endParaRPr>
              <a:solidFill>
                <a:schemeClr val="lt1"/>
              </a:solidFill>
            </a:endParaRPr>
          </a:p>
          <a:p>
            <a:pPr indent="0" lvl="0" marL="0" rtl="0" algn="l">
              <a:spcBef>
                <a:spcPts val="0"/>
              </a:spcBef>
              <a:spcAft>
                <a:spcPts val="0"/>
              </a:spcAft>
              <a:buNone/>
            </a:pPr>
            <a:r>
              <a:rPr i="1" lang="en-GB">
                <a:solidFill>
                  <a:schemeClr val="lt1"/>
                </a:solidFill>
              </a:rPr>
              <a:t>* or when not a pointer, or a few other cases.</a:t>
            </a:r>
            <a:endParaRPr i="1">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3">
                                            <p:txEl>
                                              <p:pRg end="0" st="0"/>
                                            </p:txEl>
                                          </p:spTgt>
                                        </p:tgtEl>
                                        <p:attrNameLst>
                                          <p:attrName>style.visibility</p:attrName>
                                        </p:attrNameLst>
                                      </p:cBhvr>
                                      <p:to>
                                        <p:strVal val="visible"/>
                                      </p:to>
                                    </p:set>
                                    <p:animEffect filter="fade" transition="in">
                                      <p:cBhvr>
                                        <p:cTn dur="1000"/>
                                        <p:tgtEl>
                                          <p:spTgt spid="10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3">
                                            <p:txEl>
                                              <p:pRg end="1" st="1"/>
                                            </p:txEl>
                                          </p:spTgt>
                                        </p:tgtEl>
                                        <p:attrNameLst>
                                          <p:attrName>style.visibility</p:attrName>
                                        </p:attrNameLst>
                                      </p:cBhvr>
                                      <p:to>
                                        <p:strVal val="visible"/>
                                      </p:to>
                                    </p:set>
                                    <p:animEffect filter="fade" transition="in">
                                      <p:cBhvr>
                                        <p:cTn dur="1000"/>
                                        <p:tgtEl>
                                          <p:spTgt spid="10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3">
                                            <p:txEl>
                                              <p:pRg end="2" st="2"/>
                                            </p:txEl>
                                          </p:spTgt>
                                        </p:tgtEl>
                                        <p:attrNameLst>
                                          <p:attrName>style.visibility</p:attrName>
                                        </p:attrNameLst>
                                      </p:cBhvr>
                                      <p:to>
                                        <p:strVal val="visible"/>
                                      </p:to>
                                    </p:set>
                                    <p:animEffect filter="fade" transition="in">
                                      <p:cBhvr>
                                        <p:cTn dur="1000"/>
                                        <p:tgtEl>
                                          <p:spTgt spid="10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3">
                                            <p:txEl>
                                              <p:pRg end="3" st="3"/>
                                            </p:txEl>
                                          </p:spTgt>
                                        </p:tgtEl>
                                        <p:attrNameLst>
                                          <p:attrName>style.visibility</p:attrName>
                                        </p:attrNameLst>
                                      </p:cBhvr>
                                      <p:to>
                                        <p:strVal val="visible"/>
                                      </p:to>
                                    </p:set>
                                    <p:animEffect filter="fade" transition="in">
                                      <p:cBhvr>
                                        <p:cTn dur="1000"/>
                                        <p:tgtEl>
                                          <p:spTgt spid="10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3">
                                            <p:txEl>
                                              <p:pRg end="4" st="4"/>
                                            </p:txEl>
                                          </p:spTgt>
                                        </p:tgtEl>
                                        <p:attrNameLst>
                                          <p:attrName>style.visibility</p:attrName>
                                        </p:attrNameLst>
                                      </p:cBhvr>
                                      <p:to>
                                        <p:strVal val="visible"/>
                                      </p:to>
                                    </p:set>
                                    <p:animEffect filter="fade" transition="in">
                                      <p:cBhvr>
                                        <p:cTn dur="1000"/>
                                        <p:tgtEl>
                                          <p:spTgt spid="109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3">
                                            <p:txEl>
                                              <p:pRg end="5" st="5"/>
                                            </p:txEl>
                                          </p:spTgt>
                                        </p:tgtEl>
                                        <p:attrNameLst>
                                          <p:attrName>style.visibility</p:attrName>
                                        </p:attrNameLst>
                                      </p:cBhvr>
                                      <p:to>
                                        <p:strVal val="visible"/>
                                      </p:to>
                                    </p:set>
                                    <p:animEffect filter="fade" transition="in">
                                      <p:cBhvr>
                                        <p:cTn dur="1000"/>
                                        <p:tgtEl>
                                          <p:spTgt spid="109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7" name="Shape 1097"/>
        <p:cNvGrpSpPr/>
        <p:nvPr/>
      </p:nvGrpSpPr>
      <p:grpSpPr>
        <a:xfrm>
          <a:off x="0" y="0"/>
          <a:ext cx="0" cy="0"/>
          <a:chOff x="0" y="0"/>
          <a:chExt cx="0" cy="0"/>
        </a:xfrm>
      </p:grpSpPr>
      <p:sp>
        <p:nvSpPr>
          <p:cNvPr id="1098" name="Google Shape;1098;p169"/>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solidFill>
                  <a:srgbClr val="FFFF00"/>
                </a:solidFill>
                <a:latin typeface="Consolas"/>
                <a:ea typeface="Consolas"/>
                <a:cs typeface="Consolas"/>
                <a:sym typeface="Consolas"/>
              </a:rPr>
              <a:t>BlueprintSpawnableComponent</a:t>
            </a:r>
            <a:endParaRPr>
              <a:solidFill>
                <a:srgbClr val="FFFF00"/>
              </a:solidFill>
              <a:latin typeface="Consolas"/>
              <a:ea typeface="Consolas"/>
              <a:cs typeface="Consolas"/>
              <a:sym typeface="Consolas"/>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2" name="Shape 1102"/>
        <p:cNvGrpSpPr/>
        <p:nvPr/>
      </p:nvGrpSpPr>
      <p:grpSpPr>
        <a:xfrm>
          <a:off x="0" y="0"/>
          <a:ext cx="0" cy="0"/>
          <a:chOff x="0" y="0"/>
          <a:chExt cx="0" cy="0"/>
        </a:xfrm>
      </p:grpSpPr>
      <p:sp>
        <p:nvSpPr>
          <p:cNvPr id="1103" name="Google Shape;1103;p170"/>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1104" name="Google Shape;1104;p170"/>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In actor blueprints you have custom components</a:t>
            </a:r>
            <a:endParaRPr/>
          </a:p>
          <a:p>
            <a:pPr indent="-800100" lvl="0" marL="914400" rtl="0" algn="l">
              <a:spcBef>
                <a:spcPts val="0"/>
              </a:spcBef>
              <a:spcAft>
                <a:spcPts val="0"/>
              </a:spcAft>
              <a:buSzPts val="5400"/>
              <a:buChar char="●"/>
            </a:pPr>
            <a:r>
              <a:rPr lang="en-GB"/>
              <a:t>Static mesh components don’t appear by default</a:t>
            </a:r>
            <a:endParaRPr/>
          </a:p>
          <a:p>
            <a:pPr indent="-800100" lvl="0" marL="914400" rtl="0" algn="l">
              <a:spcBef>
                <a:spcPts val="0"/>
              </a:spcBef>
              <a:spcAft>
                <a:spcPts val="0"/>
              </a:spcAft>
              <a:buSzPts val="5400"/>
              <a:buChar char="●"/>
            </a:pPr>
            <a:r>
              <a:rPr lang="en-GB"/>
              <a:t>Use </a:t>
            </a:r>
            <a:r>
              <a:rPr lang="en-GB">
                <a:solidFill>
                  <a:srgbClr val="FFFF00"/>
                </a:solidFill>
                <a:latin typeface="Consolas"/>
                <a:ea typeface="Consolas"/>
                <a:cs typeface="Consolas"/>
                <a:sym typeface="Consolas"/>
              </a:rPr>
              <a:t>BlueprintSpawnableComponent</a:t>
            </a:r>
            <a:r>
              <a:rPr lang="en-GB"/>
              <a:t> annotation</a:t>
            </a:r>
            <a:endParaRPr/>
          </a:p>
          <a:p>
            <a:pPr indent="-800100" lvl="0" marL="914400" rtl="0" algn="l">
              <a:spcBef>
                <a:spcPts val="0"/>
              </a:spcBef>
              <a:spcAft>
                <a:spcPts val="0"/>
              </a:spcAft>
              <a:buSzPts val="5400"/>
              <a:buChar char="●"/>
            </a:pPr>
            <a:r>
              <a:rPr lang="en-GB"/>
              <a:t>Using </a:t>
            </a:r>
            <a:r>
              <a:rPr lang="en-GB">
                <a:solidFill>
                  <a:srgbClr val="FFFF00"/>
                </a:solidFill>
                <a:latin typeface="Consolas"/>
                <a:ea typeface="Consolas"/>
                <a:cs typeface="Consolas"/>
                <a:sym typeface="Consolas"/>
              </a:rPr>
              <a:t>hidecategories = ("CategoryName")</a:t>
            </a:r>
            <a:endParaRPr>
              <a:solidFill>
                <a:srgbClr val="FFFF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4">
                                            <p:txEl>
                                              <p:pRg end="0" st="0"/>
                                            </p:txEl>
                                          </p:spTgt>
                                        </p:tgtEl>
                                        <p:attrNameLst>
                                          <p:attrName>style.visibility</p:attrName>
                                        </p:attrNameLst>
                                      </p:cBhvr>
                                      <p:to>
                                        <p:strVal val="visible"/>
                                      </p:to>
                                    </p:set>
                                    <p:animEffect filter="fade" transition="in">
                                      <p:cBhvr>
                                        <p:cTn dur="1000"/>
                                        <p:tgtEl>
                                          <p:spTgt spid="11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4">
                                            <p:txEl>
                                              <p:pRg end="1" st="1"/>
                                            </p:txEl>
                                          </p:spTgt>
                                        </p:tgtEl>
                                        <p:attrNameLst>
                                          <p:attrName>style.visibility</p:attrName>
                                        </p:attrNameLst>
                                      </p:cBhvr>
                                      <p:to>
                                        <p:strVal val="visible"/>
                                      </p:to>
                                    </p:set>
                                    <p:animEffect filter="fade" transition="in">
                                      <p:cBhvr>
                                        <p:cTn dur="1000"/>
                                        <p:tgtEl>
                                          <p:spTgt spid="11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4">
                                            <p:txEl>
                                              <p:pRg end="2" st="2"/>
                                            </p:txEl>
                                          </p:spTgt>
                                        </p:tgtEl>
                                        <p:attrNameLst>
                                          <p:attrName>style.visibility</p:attrName>
                                        </p:attrNameLst>
                                      </p:cBhvr>
                                      <p:to>
                                        <p:strVal val="visible"/>
                                      </p:to>
                                    </p:set>
                                    <p:animEffect filter="fade" transition="in">
                                      <p:cBhvr>
                                        <p:cTn dur="1000"/>
                                        <p:tgtEl>
                                          <p:spTgt spid="11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4">
                                            <p:txEl>
                                              <p:pRg end="3" st="3"/>
                                            </p:txEl>
                                          </p:spTgt>
                                        </p:tgtEl>
                                        <p:attrNameLst>
                                          <p:attrName>style.visibility</p:attrName>
                                        </p:attrNameLst>
                                      </p:cBhvr>
                                      <p:to>
                                        <p:strVal val="visible"/>
                                      </p:to>
                                    </p:set>
                                    <p:animEffect filter="fade" transition="in">
                                      <p:cBhvr>
                                        <p:cTn dur="1000"/>
                                        <p:tgtEl>
                                          <p:spTgt spid="110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8" name="Shape 1108"/>
        <p:cNvGrpSpPr/>
        <p:nvPr/>
      </p:nvGrpSpPr>
      <p:grpSpPr>
        <a:xfrm>
          <a:off x="0" y="0"/>
          <a:ext cx="0" cy="0"/>
          <a:chOff x="0" y="0"/>
          <a:chExt cx="0" cy="0"/>
        </a:xfrm>
      </p:grpSpPr>
      <p:sp>
        <p:nvSpPr>
          <p:cNvPr id="1109" name="Google Shape;1109;p171"/>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Add Remaining Properties</a:t>
            </a:r>
            <a:endParaRPr/>
          </a:p>
        </p:txBody>
      </p:sp>
      <p:sp>
        <p:nvSpPr>
          <p:cNvPr id="1110" name="Google Shape;1110;p171"/>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Add a max and min elevation in degrees</a:t>
            </a:r>
            <a:endParaRPr/>
          </a:p>
          <a:p>
            <a:pPr indent="-800100" lvl="0" marL="914400" rtl="0" algn="l">
              <a:spcBef>
                <a:spcPts val="0"/>
              </a:spcBef>
              <a:spcAft>
                <a:spcPts val="0"/>
              </a:spcAft>
              <a:buSzPts val="5400"/>
              <a:buChar char="●"/>
            </a:pPr>
            <a:r>
              <a:rPr lang="en-GB"/>
              <a:t>Give sensible defaults in C++</a:t>
            </a:r>
            <a:endParaRPr/>
          </a:p>
          <a:p>
            <a:pPr indent="-800100" lvl="0" marL="914400" rtl="0" algn="l">
              <a:spcBef>
                <a:spcPts val="0"/>
              </a:spcBef>
              <a:spcAft>
                <a:spcPts val="0"/>
              </a:spcAft>
              <a:buSzPts val="5400"/>
              <a:buChar char="●"/>
            </a:pPr>
            <a:r>
              <a:rPr lang="en-GB"/>
              <a:t>Prevent self-collision.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0">
                                            <p:txEl>
                                              <p:pRg end="0" st="0"/>
                                            </p:txEl>
                                          </p:spTgt>
                                        </p:tgtEl>
                                        <p:attrNameLst>
                                          <p:attrName>style.visibility</p:attrName>
                                        </p:attrNameLst>
                                      </p:cBhvr>
                                      <p:to>
                                        <p:strVal val="visible"/>
                                      </p:to>
                                    </p:set>
                                    <p:animEffect filter="fade" transition="in">
                                      <p:cBhvr>
                                        <p:cTn dur="1000"/>
                                        <p:tgtEl>
                                          <p:spTgt spid="11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0">
                                            <p:txEl>
                                              <p:pRg end="1" st="1"/>
                                            </p:txEl>
                                          </p:spTgt>
                                        </p:tgtEl>
                                        <p:attrNameLst>
                                          <p:attrName>style.visibility</p:attrName>
                                        </p:attrNameLst>
                                      </p:cBhvr>
                                      <p:to>
                                        <p:strVal val="visible"/>
                                      </p:to>
                                    </p:set>
                                    <p:animEffect filter="fade" transition="in">
                                      <p:cBhvr>
                                        <p:cTn dur="1000"/>
                                        <p:tgtEl>
                                          <p:spTgt spid="11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0">
                                            <p:txEl>
                                              <p:pRg end="2" st="2"/>
                                            </p:txEl>
                                          </p:spTgt>
                                        </p:tgtEl>
                                        <p:attrNameLst>
                                          <p:attrName>style.visibility</p:attrName>
                                        </p:attrNameLst>
                                      </p:cBhvr>
                                      <p:to>
                                        <p:strVal val="visible"/>
                                      </p:to>
                                    </p:set>
                                    <p:animEffect filter="fade" transition="in">
                                      <p:cBhvr>
                                        <p:cTn dur="1000"/>
                                        <p:tgtEl>
                                          <p:spTgt spid="111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7"/>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193" name="Google Shape;193;p37"/>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Creating an online repository for your project</a:t>
            </a:r>
            <a:endParaRPr/>
          </a:p>
          <a:p>
            <a:pPr indent="-800100" lvl="0" marL="914400" rtl="0" algn="l">
              <a:spcBef>
                <a:spcPts val="0"/>
              </a:spcBef>
              <a:spcAft>
                <a:spcPts val="0"/>
              </a:spcAft>
              <a:buSzPts val="5400"/>
              <a:buChar char="●"/>
            </a:pPr>
            <a:r>
              <a:rPr lang="en-GB"/>
              <a:t>GitHub provides public hosting for free</a:t>
            </a:r>
            <a:endParaRPr/>
          </a:p>
          <a:p>
            <a:pPr indent="-800100" lvl="0" marL="914400" rtl="0" algn="l">
              <a:spcBef>
                <a:spcPts val="0"/>
              </a:spcBef>
              <a:spcAft>
                <a:spcPts val="0"/>
              </a:spcAft>
              <a:buSzPts val="5400"/>
              <a:buChar char="●"/>
            </a:pPr>
            <a:r>
              <a:rPr lang="en-GB"/>
              <a:t>We will use their default UnrealEngine </a:t>
            </a:r>
            <a:r>
              <a:rPr lang="en-GB">
                <a:solidFill>
                  <a:srgbClr val="FFFF00"/>
                </a:solidFill>
              </a:rPr>
              <a:t>.gitignore</a:t>
            </a:r>
            <a:endParaRPr>
              <a:solidFill>
                <a:srgbClr val="FFFF00"/>
              </a:solidFill>
            </a:endParaRPr>
          </a:p>
          <a:p>
            <a:pPr indent="-800100" lvl="0" marL="914400" rtl="0" algn="l">
              <a:spcBef>
                <a:spcPts val="0"/>
              </a:spcBef>
              <a:spcAft>
                <a:spcPts val="0"/>
              </a:spcAft>
              <a:buSzPts val="5400"/>
              <a:buChar char="●"/>
            </a:pPr>
            <a:r>
              <a:rPr lang="en-GB"/>
              <a:t>We’ll then “clone” this repository to our machine</a:t>
            </a:r>
            <a:endParaRPr/>
          </a:p>
          <a:p>
            <a:pPr indent="-800100" lvl="0" marL="914400" rtl="0" algn="l">
              <a:spcBef>
                <a:spcPts val="0"/>
              </a:spcBef>
              <a:spcAft>
                <a:spcPts val="0"/>
              </a:spcAft>
              <a:buSzPts val="5400"/>
              <a:buChar char="●"/>
            </a:pPr>
            <a:r>
              <a:rPr lang="en-GB"/>
              <a:t>How to use a </a:t>
            </a:r>
            <a:r>
              <a:rPr lang="en-GB">
                <a:solidFill>
                  <a:srgbClr val="FFFF00"/>
                </a:solidFill>
              </a:rPr>
              <a:t>readme.md</a:t>
            </a:r>
            <a:r>
              <a:rPr lang="en-GB"/>
              <a:t> with markdown*</a:t>
            </a:r>
            <a:endParaRPr/>
          </a:p>
          <a:p>
            <a:pPr indent="0" lvl="0" marL="0" rtl="0" algn="l">
              <a:spcBef>
                <a:spcPts val="0"/>
              </a:spcBef>
              <a:spcAft>
                <a:spcPts val="0"/>
              </a:spcAft>
              <a:buNone/>
            </a:pPr>
            <a:r>
              <a:rPr lang="en-GB" sz="3600" u="sng">
                <a:solidFill>
                  <a:srgbClr val="FFFFFF"/>
                </a:solidFill>
                <a:hlinkClick r:id="rId3"/>
              </a:rPr>
              <a:t>https://daringfireball.net/projects/markdown/basics</a:t>
            </a:r>
            <a:endParaRPr sz="36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0" st="0"/>
                                            </p:txEl>
                                          </p:spTgt>
                                        </p:tgtEl>
                                        <p:attrNameLst>
                                          <p:attrName>style.visibility</p:attrName>
                                        </p:attrNameLst>
                                      </p:cBhvr>
                                      <p:to>
                                        <p:strVal val="visible"/>
                                      </p:to>
                                    </p:set>
                                    <p:animEffect filter="fade" transition="in">
                                      <p:cBhvr>
                                        <p:cTn dur="1000"/>
                                        <p:tgtEl>
                                          <p:spTgt spid="1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1" st="1"/>
                                            </p:txEl>
                                          </p:spTgt>
                                        </p:tgtEl>
                                        <p:attrNameLst>
                                          <p:attrName>style.visibility</p:attrName>
                                        </p:attrNameLst>
                                      </p:cBhvr>
                                      <p:to>
                                        <p:strVal val="visible"/>
                                      </p:to>
                                    </p:set>
                                    <p:animEffect filter="fade" transition="in">
                                      <p:cBhvr>
                                        <p:cTn dur="1000"/>
                                        <p:tgtEl>
                                          <p:spTgt spid="1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2" st="2"/>
                                            </p:txEl>
                                          </p:spTgt>
                                        </p:tgtEl>
                                        <p:attrNameLst>
                                          <p:attrName>style.visibility</p:attrName>
                                        </p:attrNameLst>
                                      </p:cBhvr>
                                      <p:to>
                                        <p:strVal val="visible"/>
                                      </p:to>
                                    </p:set>
                                    <p:animEffect filter="fade" transition="in">
                                      <p:cBhvr>
                                        <p:cTn dur="1000"/>
                                        <p:tgtEl>
                                          <p:spTgt spid="1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3" st="3"/>
                                            </p:txEl>
                                          </p:spTgt>
                                        </p:tgtEl>
                                        <p:attrNameLst>
                                          <p:attrName>style.visibility</p:attrName>
                                        </p:attrNameLst>
                                      </p:cBhvr>
                                      <p:to>
                                        <p:strVal val="visible"/>
                                      </p:to>
                                    </p:set>
                                    <p:animEffect filter="fade" transition="in">
                                      <p:cBhvr>
                                        <p:cTn dur="1000"/>
                                        <p:tgtEl>
                                          <p:spTgt spid="1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4" st="4"/>
                                            </p:txEl>
                                          </p:spTgt>
                                        </p:tgtEl>
                                        <p:attrNameLst>
                                          <p:attrName>style.visibility</p:attrName>
                                        </p:attrNameLst>
                                      </p:cBhvr>
                                      <p:to>
                                        <p:strVal val="visible"/>
                                      </p:to>
                                    </p:set>
                                    <p:animEffect filter="fade" transition="in">
                                      <p:cBhvr>
                                        <p:cTn dur="1000"/>
                                        <p:tgtEl>
                                          <p:spTgt spid="19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5" st="5"/>
                                            </p:txEl>
                                          </p:spTgt>
                                        </p:tgtEl>
                                        <p:attrNameLst>
                                          <p:attrName>style.visibility</p:attrName>
                                        </p:attrNameLst>
                                      </p:cBhvr>
                                      <p:to>
                                        <p:strVal val="visible"/>
                                      </p:to>
                                    </p:set>
                                    <p:animEffect filter="fade" transition="in">
                                      <p:cBhvr>
                                        <p:cTn dur="1000"/>
                                        <p:tgtEl>
                                          <p:spTgt spid="19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4" name="Shape 1114"/>
        <p:cNvGrpSpPr/>
        <p:nvPr/>
      </p:nvGrpSpPr>
      <p:grpSpPr>
        <a:xfrm>
          <a:off x="0" y="0"/>
          <a:ext cx="0" cy="0"/>
          <a:chOff x="0" y="0"/>
          <a:chExt cx="0" cy="0"/>
        </a:xfrm>
      </p:grpSpPr>
      <p:sp>
        <p:nvSpPr>
          <p:cNvPr id="1115" name="Google Shape;1115;p172"/>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Review Our Execution Flow</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9" name="Shape 1119"/>
        <p:cNvGrpSpPr/>
        <p:nvPr/>
      </p:nvGrpSpPr>
      <p:grpSpPr>
        <a:xfrm>
          <a:off x="0" y="0"/>
          <a:ext cx="0" cy="0"/>
          <a:chOff x="0" y="0"/>
          <a:chExt cx="0" cy="0"/>
        </a:xfrm>
      </p:grpSpPr>
      <p:sp>
        <p:nvSpPr>
          <p:cNvPr id="1120" name="Google Shape;1120;p173"/>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1121" name="Google Shape;1121;p173"/>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How to disable or enable tick on various classes</a:t>
            </a:r>
            <a:endParaRPr/>
          </a:p>
          <a:p>
            <a:pPr indent="-800100" lvl="0" marL="914400" rtl="0" algn="l">
              <a:spcBef>
                <a:spcPts val="0"/>
              </a:spcBef>
              <a:spcAft>
                <a:spcPts val="0"/>
              </a:spcAft>
              <a:buSzPts val="5400"/>
              <a:buChar char="●"/>
            </a:pPr>
            <a:r>
              <a:rPr lang="en-GB">
                <a:solidFill>
                  <a:srgbClr val="FFFF00"/>
                </a:solidFill>
                <a:latin typeface="Consolas"/>
                <a:ea typeface="Consolas"/>
                <a:cs typeface="Consolas"/>
                <a:sym typeface="Consolas"/>
              </a:rPr>
              <a:t>GetWorld()-&gt;GetTimeSeconds() </a:t>
            </a:r>
            <a:r>
              <a:rPr lang="en-GB"/>
              <a:t>for logging</a:t>
            </a:r>
            <a:endParaRPr/>
          </a:p>
          <a:p>
            <a:pPr indent="-800100" lvl="0" marL="914400" rtl="0" algn="l">
              <a:spcBef>
                <a:spcPts val="0"/>
              </a:spcBef>
              <a:spcAft>
                <a:spcPts val="0"/>
              </a:spcAft>
              <a:buSzPts val="5400"/>
              <a:buChar char="●"/>
            </a:pPr>
            <a:r>
              <a:rPr lang="en-GB"/>
              <a:t>Documenting your execution flow for clarity</a:t>
            </a:r>
            <a:endParaRPr/>
          </a:p>
          <a:p>
            <a:pPr indent="-800100" lvl="0" marL="914400" rtl="0" algn="l">
              <a:spcBef>
                <a:spcPts val="0"/>
              </a:spcBef>
              <a:spcAft>
                <a:spcPts val="0"/>
              </a:spcAft>
              <a:buSzPts val="5400"/>
              <a:buChar char="●"/>
            </a:pPr>
            <a:r>
              <a:rPr lang="en-GB"/>
              <a:t>Change parameter names for clarity.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1">
                                            <p:txEl>
                                              <p:pRg end="0" st="0"/>
                                            </p:txEl>
                                          </p:spTgt>
                                        </p:tgtEl>
                                        <p:attrNameLst>
                                          <p:attrName>style.visibility</p:attrName>
                                        </p:attrNameLst>
                                      </p:cBhvr>
                                      <p:to>
                                        <p:strVal val="visible"/>
                                      </p:to>
                                    </p:set>
                                    <p:animEffect filter="fade" transition="in">
                                      <p:cBhvr>
                                        <p:cTn dur="1000"/>
                                        <p:tgtEl>
                                          <p:spTgt spid="11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1">
                                            <p:txEl>
                                              <p:pRg end="1" st="1"/>
                                            </p:txEl>
                                          </p:spTgt>
                                        </p:tgtEl>
                                        <p:attrNameLst>
                                          <p:attrName>style.visibility</p:attrName>
                                        </p:attrNameLst>
                                      </p:cBhvr>
                                      <p:to>
                                        <p:strVal val="visible"/>
                                      </p:to>
                                    </p:set>
                                    <p:animEffect filter="fade" transition="in">
                                      <p:cBhvr>
                                        <p:cTn dur="1000"/>
                                        <p:tgtEl>
                                          <p:spTgt spid="11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1">
                                            <p:txEl>
                                              <p:pRg end="2" st="2"/>
                                            </p:txEl>
                                          </p:spTgt>
                                        </p:tgtEl>
                                        <p:attrNameLst>
                                          <p:attrName>style.visibility</p:attrName>
                                        </p:attrNameLst>
                                      </p:cBhvr>
                                      <p:to>
                                        <p:strVal val="visible"/>
                                      </p:to>
                                    </p:set>
                                    <p:animEffect filter="fade" transition="in">
                                      <p:cBhvr>
                                        <p:cTn dur="1000"/>
                                        <p:tgtEl>
                                          <p:spTgt spid="11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1">
                                            <p:txEl>
                                              <p:pRg end="3" st="3"/>
                                            </p:txEl>
                                          </p:spTgt>
                                        </p:tgtEl>
                                        <p:attrNameLst>
                                          <p:attrName>style.visibility</p:attrName>
                                        </p:attrNameLst>
                                      </p:cBhvr>
                                      <p:to>
                                        <p:strVal val="visible"/>
                                      </p:to>
                                    </p:set>
                                    <p:animEffect filter="fade" transition="in">
                                      <p:cBhvr>
                                        <p:cTn dur="1000"/>
                                        <p:tgtEl>
                                          <p:spTgt spid="112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5" name="Shape 1125"/>
        <p:cNvGrpSpPr/>
        <p:nvPr/>
      </p:nvGrpSpPr>
      <p:grpSpPr>
        <a:xfrm>
          <a:off x="0" y="0"/>
          <a:ext cx="0" cy="0"/>
          <a:chOff x="0" y="0"/>
          <a:chExt cx="0" cy="0"/>
        </a:xfrm>
      </p:grpSpPr>
      <p:sp>
        <p:nvSpPr>
          <p:cNvPr id="1126" name="Google Shape;1126;p174"/>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solidFill>
                  <a:schemeClr val="lt1"/>
                </a:solidFill>
              </a:rPr>
              <a:t>How The Barrel Elevates</a:t>
            </a:r>
            <a:endParaRPr/>
          </a:p>
        </p:txBody>
      </p:sp>
      <p:sp>
        <p:nvSpPr>
          <p:cNvPr id="1127" name="Google Shape;1127;p174"/>
          <p:cNvSpPr/>
          <p:nvPr/>
        </p:nvSpPr>
        <p:spPr>
          <a:xfrm>
            <a:off x="3475050" y="2413350"/>
            <a:ext cx="3096600" cy="10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Player / AI Controller</a:t>
            </a:r>
            <a:endParaRPr sz="2800"/>
          </a:p>
        </p:txBody>
      </p:sp>
      <p:sp>
        <p:nvSpPr>
          <p:cNvPr id="1128" name="Google Shape;1128;p174"/>
          <p:cNvSpPr/>
          <p:nvPr/>
        </p:nvSpPr>
        <p:spPr>
          <a:xfrm>
            <a:off x="3475050" y="4347450"/>
            <a:ext cx="3096600" cy="10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Tank</a:t>
            </a:r>
            <a:endParaRPr sz="2800"/>
          </a:p>
        </p:txBody>
      </p:sp>
      <p:sp>
        <p:nvSpPr>
          <p:cNvPr id="1129" name="Google Shape;1129;p174"/>
          <p:cNvSpPr/>
          <p:nvPr/>
        </p:nvSpPr>
        <p:spPr>
          <a:xfrm>
            <a:off x="3475050" y="6281550"/>
            <a:ext cx="3096600" cy="10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Tank Aiming Component</a:t>
            </a:r>
            <a:endParaRPr sz="2800"/>
          </a:p>
        </p:txBody>
      </p:sp>
      <p:cxnSp>
        <p:nvCxnSpPr>
          <p:cNvPr id="1130" name="Google Shape;1130;p174"/>
          <p:cNvCxnSpPr>
            <a:stCxn id="1127" idx="2"/>
            <a:endCxn id="1128" idx="0"/>
          </p:cNvCxnSpPr>
          <p:nvPr/>
        </p:nvCxnSpPr>
        <p:spPr>
          <a:xfrm>
            <a:off x="5023350" y="3494550"/>
            <a:ext cx="0" cy="852900"/>
          </a:xfrm>
          <a:prstGeom prst="straightConnector1">
            <a:avLst/>
          </a:prstGeom>
          <a:noFill/>
          <a:ln cap="flat" cmpd="sng" w="38100">
            <a:solidFill>
              <a:schemeClr val="dk2"/>
            </a:solidFill>
            <a:prstDash val="solid"/>
            <a:round/>
            <a:headEnd len="med" w="med" type="none"/>
            <a:tailEnd len="med" w="med" type="triangle"/>
          </a:ln>
        </p:spPr>
      </p:cxnSp>
      <p:cxnSp>
        <p:nvCxnSpPr>
          <p:cNvPr id="1131" name="Google Shape;1131;p174"/>
          <p:cNvCxnSpPr>
            <a:stCxn id="1128" idx="2"/>
            <a:endCxn id="1129" idx="0"/>
          </p:cNvCxnSpPr>
          <p:nvPr/>
        </p:nvCxnSpPr>
        <p:spPr>
          <a:xfrm>
            <a:off x="5023350" y="5428650"/>
            <a:ext cx="0" cy="852900"/>
          </a:xfrm>
          <a:prstGeom prst="straightConnector1">
            <a:avLst/>
          </a:prstGeom>
          <a:noFill/>
          <a:ln cap="flat" cmpd="sng" w="38100">
            <a:solidFill>
              <a:schemeClr val="dk2"/>
            </a:solidFill>
            <a:prstDash val="solid"/>
            <a:round/>
            <a:headEnd len="med" w="med" type="none"/>
            <a:tailEnd len="med" w="med" type="triangle"/>
          </a:ln>
        </p:spPr>
      </p:cxnSp>
      <p:sp>
        <p:nvSpPr>
          <p:cNvPr id="1132" name="Google Shape;1132;p174"/>
          <p:cNvSpPr txBox="1"/>
          <p:nvPr/>
        </p:nvSpPr>
        <p:spPr>
          <a:xfrm>
            <a:off x="5319250" y="3578600"/>
            <a:ext cx="3746400" cy="684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2800">
                <a:solidFill>
                  <a:srgbClr val="FFFFFF"/>
                </a:solidFill>
              </a:rPr>
              <a:t>AimAt(HitLocation)</a:t>
            </a:r>
            <a:endParaRPr sz="2800">
              <a:solidFill>
                <a:srgbClr val="FFFFFF"/>
              </a:solidFill>
            </a:endParaRPr>
          </a:p>
        </p:txBody>
      </p:sp>
      <p:sp>
        <p:nvSpPr>
          <p:cNvPr id="1133" name="Google Shape;1133;p174"/>
          <p:cNvSpPr/>
          <p:nvPr/>
        </p:nvSpPr>
        <p:spPr>
          <a:xfrm>
            <a:off x="10117450" y="4622550"/>
            <a:ext cx="2635800" cy="531000"/>
          </a:xfrm>
          <a:prstGeom prst="rect">
            <a:avLst/>
          </a:prstGeom>
          <a:noFill/>
          <a:ln>
            <a:noFill/>
          </a:ln>
        </p:spPr>
        <p:txBody>
          <a:bodyPr anchorCtr="0" anchor="ctr" bIns="182850" lIns="182850" spcFirstLastPara="1" rIns="182850" wrap="square" tIns="182850">
            <a:noAutofit/>
          </a:bodyPr>
          <a:lstStyle/>
          <a:p>
            <a:pPr indent="0" lvl="0" marL="0" rtl="0" algn="l">
              <a:spcBef>
                <a:spcPts val="0"/>
              </a:spcBef>
              <a:spcAft>
                <a:spcPts val="0"/>
              </a:spcAft>
              <a:buNone/>
            </a:pPr>
            <a:r>
              <a:rPr lang="en-GB" sz="2800">
                <a:solidFill>
                  <a:srgbClr val="FFFF00"/>
                </a:solidFill>
              </a:rPr>
              <a:t>LaunchSpeed</a:t>
            </a:r>
            <a:endParaRPr sz="2800">
              <a:solidFill>
                <a:srgbClr val="FFFF00"/>
              </a:solidFill>
            </a:endParaRPr>
          </a:p>
        </p:txBody>
      </p:sp>
      <p:cxnSp>
        <p:nvCxnSpPr>
          <p:cNvPr id="1134" name="Google Shape;1134;p174"/>
          <p:cNvCxnSpPr>
            <a:stCxn id="1133" idx="1"/>
            <a:endCxn id="1128" idx="3"/>
          </p:cNvCxnSpPr>
          <p:nvPr/>
        </p:nvCxnSpPr>
        <p:spPr>
          <a:xfrm rot="10800000">
            <a:off x="6571750" y="4888050"/>
            <a:ext cx="3545700" cy="0"/>
          </a:xfrm>
          <a:prstGeom prst="straightConnector1">
            <a:avLst/>
          </a:prstGeom>
          <a:noFill/>
          <a:ln cap="flat" cmpd="sng" w="38100">
            <a:solidFill>
              <a:schemeClr val="dk2"/>
            </a:solidFill>
            <a:prstDash val="solid"/>
            <a:round/>
            <a:headEnd len="med" w="med" type="none"/>
            <a:tailEnd len="med" w="med" type="triangle"/>
          </a:ln>
        </p:spPr>
      </p:cxnSp>
      <p:sp>
        <p:nvSpPr>
          <p:cNvPr id="1135" name="Google Shape;1135;p174"/>
          <p:cNvSpPr txBox="1"/>
          <p:nvPr/>
        </p:nvSpPr>
        <p:spPr>
          <a:xfrm>
            <a:off x="5319250" y="5470325"/>
            <a:ext cx="6840000" cy="684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2800">
                <a:solidFill>
                  <a:srgbClr val="FFFFFF"/>
                </a:solidFill>
              </a:rPr>
              <a:t>AimAt(HitLocation, LaunchSpeed)</a:t>
            </a:r>
            <a:endParaRPr sz="2800">
              <a:solidFill>
                <a:srgbClr val="FFFFFF"/>
              </a:solidFill>
            </a:endParaRPr>
          </a:p>
        </p:txBody>
      </p:sp>
      <p:sp>
        <p:nvSpPr>
          <p:cNvPr id="1136" name="Google Shape;1136;p174"/>
          <p:cNvSpPr/>
          <p:nvPr/>
        </p:nvSpPr>
        <p:spPr>
          <a:xfrm>
            <a:off x="3475050" y="8215650"/>
            <a:ext cx="3096600" cy="10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Barrel</a:t>
            </a:r>
            <a:endParaRPr sz="2800"/>
          </a:p>
        </p:txBody>
      </p:sp>
      <p:cxnSp>
        <p:nvCxnSpPr>
          <p:cNvPr id="1137" name="Google Shape;1137;p174"/>
          <p:cNvCxnSpPr/>
          <p:nvPr/>
        </p:nvCxnSpPr>
        <p:spPr>
          <a:xfrm>
            <a:off x="5023350" y="7362750"/>
            <a:ext cx="0" cy="852600"/>
          </a:xfrm>
          <a:prstGeom prst="straightConnector1">
            <a:avLst/>
          </a:prstGeom>
          <a:noFill/>
          <a:ln cap="flat" cmpd="sng" w="38100">
            <a:solidFill>
              <a:schemeClr val="dk2"/>
            </a:solidFill>
            <a:prstDash val="solid"/>
            <a:round/>
            <a:headEnd len="med" w="med" type="none"/>
            <a:tailEnd len="med" w="med" type="triangle"/>
          </a:ln>
        </p:spPr>
      </p:cxnSp>
      <p:sp>
        <p:nvSpPr>
          <p:cNvPr id="1138" name="Google Shape;1138;p174"/>
          <p:cNvSpPr txBox="1"/>
          <p:nvPr/>
        </p:nvSpPr>
        <p:spPr>
          <a:xfrm>
            <a:off x="5319250" y="7446875"/>
            <a:ext cx="6840000" cy="684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2800">
                <a:solidFill>
                  <a:srgbClr val="FFFFFF"/>
                </a:solidFill>
              </a:rPr>
              <a:t>Elevate(RelativeSpeed)</a:t>
            </a:r>
            <a:endParaRPr sz="2800">
              <a:solidFill>
                <a:srgbClr val="FFFFFF"/>
              </a:solidFill>
            </a:endParaRPr>
          </a:p>
        </p:txBody>
      </p:sp>
      <p:sp>
        <p:nvSpPr>
          <p:cNvPr id="1139" name="Google Shape;1139;p174"/>
          <p:cNvSpPr/>
          <p:nvPr/>
        </p:nvSpPr>
        <p:spPr>
          <a:xfrm>
            <a:off x="10117450" y="7788900"/>
            <a:ext cx="4372200" cy="521400"/>
          </a:xfrm>
          <a:prstGeom prst="rect">
            <a:avLst/>
          </a:prstGeom>
          <a:noFill/>
          <a:ln>
            <a:noFill/>
          </a:ln>
        </p:spPr>
        <p:txBody>
          <a:bodyPr anchorCtr="0" anchor="ctr" bIns="182850" lIns="182850" spcFirstLastPara="1" rIns="182850" wrap="square" tIns="182850">
            <a:noAutofit/>
          </a:bodyPr>
          <a:lstStyle/>
          <a:p>
            <a:pPr indent="0" lvl="0" marL="0" rtl="0" algn="l">
              <a:spcBef>
                <a:spcPts val="0"/>
              </a:spcBef>
              <a:spcAft>
                <a:spcPts val="0"/>
              </a:spcAft>
              <a:buNone/>
            </a:pPr>
            <a:r>
              <a:rPr lang="en-GB" sz="2800">
                <a:solidFill>
                  <a:srgbClr val="FFFF00"/>
                </a:solidFill>
              </a:rPr>
              <a:t>MaxDegreesPerSecond</a:t>
            </a:r>
            <a:endParaRPr sz="2800">
              <a:solidFill>
                <a:srgbClr val="FFFF00"/>
              </a:solidFill>
            </a:endParaRPr>
          </a:p>
        </p:txBody>
      </p:sp>
      <p:sp>
        <p:nvSpPr>
          <p:cNvPr id="1140" name="Google Shape;1140;p174"/>
          <p:cNvSpPr/>
          <p:nvPr/>
        </p:nvSpPr>
        <p:spPr>
          <a:xfrm>
            <a:off x="10117450" y="8324497"/>
            <a:ext cx="4372200" cy="521400"/>
          </a:xfrm>
          <a:prstGeom prst="rect">
            <a:avLst/>
          </a:prstGeom>
          <a:noFill/>
          <a:ln>
            <a:noFill/>
          </a:ln>
        </p:spPr>
        <p:txBody>
          <a:bodyPr anchorCtr="0" anchor="ctr" bIns="182850" lIns="182850" spcFirstLastPara="1" rIns="182850" wrap="square" tIns="182850">
            <a:noAutofit/>
          </a:bodyPr>
          <a:lstStyle/>
          <a:p>
            <a:pPr indent="0" lvl="0" marL="0" rtl="0" algn="l">
              <a:spcBef>
                <a:spcPts val="0"/>
              </a:spcBef>
              <a:spcAft>
                <a:spcPts val="0"/>
              </a:spcAft>
              <a:buNone/>
            </a:pPr>
            <a:r>
              <a:rPr lang="en-GB" sz="2800">
                <a:solidFill>
                  <a:srgbClr val="FFFF00"/>
                </a:solidFill>
              </a:rPr>
              <a:t>MaxElevationDegrees</a:t>
            </a:r>
            <a:endParaRPr sz="2800">
              <a:solidFill>
                <a:srgbClr val="FFFF00"/>
              </a:solidFill>
            </a:endParaRPr>
          </a:p>
        </p:txBody>
      </p:sp>
      <p:sp>
        <p:nvSpPr>
          <p:cNvPr id="1141" name="Google Shape;1141;p174"/>
          <p:cNvSpPr/>
          <p:nvPr/>
        </p:nvSpPr>
        <p:spPr>
          <a:xfrm>
            <a:off x="10117450" y="8860118"/>
            <a:ext cx="4372200" cy="521400"/>
          </a:xfrm>
          <a:prstGeom prst="rect">
            <a:avLst/>
          </a:prstGeom>
          <a:noFill/>
          <a:ln>
            <a:noFill/>
          </a:ln>
        </p:spPr>
        <p:txBody>
          <a:bodyPr anchorCtr="0" anchor="ctr" bIns="182850" lIns="182850" spcFirstLastPara="1" rIns="182850" wrap="square" tIns="182850">
            <a:noAutofit/>
          </a:bodyPr>
          <a:lstStyle/>
          <a:p>
            <a:pPr indent="0" lvl="0" marL="0" rtl="0" algn="l">
              <a:spcBef>
                <a:spcPts val="0"/>
              </a:spcBef>
              <a:spcAft>
                <a:spcPts val="0"/>
              </a:spcAft>
              <a:buNone/>
            </a:pPr>
            <a:r>
              <a:rPr lang="en-GB" sz="2800">
                <a:solidFill>
                  <a:srgbClr val="FFFF00"/>
                </a:solidFill>
              </a:rPr>
              <a:t>MinElevationDegrees</a:t>
            </a:r>
            <a:endParaRPr sz="2800">
              <a:solidFill>
                <a:srgbClr val="FFFF00"/>
              </a:solidFill>
            </a:endParaRPr>
          </a:p>
        </p:txBody>
      </p:sp>
      <p:cxnSp>
        <p:nvCxnSpPr>
          <p:cNvPr id="1142" name="Google Shape;1142;p174"/>
          <p:cNvCxnSpPr>
            <a:stCxn id="1139" idx="1"/>
            <a:endCxn id="1136" idx="3"/>
          </p:cNvCxnSpPr>
          <p:nvPr/>
        </p:nvCxnSpPr>
        <p:spPr>
          <a:xfrm flipH="1">
            <a:off x="6571750" y="8049600"/>
            <a:ext cx="3545700" cy="706800"/>
          </a:xfrm>
          <a:prstGeom prst="straightConnector1">
            <a:avLst/>
          </a:prstGeom>
          <a:noFill/>
          <a:ln cap="flat" cmpd="sng" w="38100">
            <a:solidFill>
              <a:schemeClr val="dk2"/>
            </a:solidFill>
            <a:prstDash val="solid"/>
            <a:round/>
            <a:headEnd len="med" w="med" type="none"/>
            <a:tailEnd len="med" w="med" type="triangle"/>
          </a:ln>
        </p:spPr>
      </p:cxnSp>
      <p:cxnSp>
        <p:nvCxnSpPr>
          <p:cNvPr id="1143" name="Google Shape;1143;p174"/>
          <p:cNvCxnSpPr>
            <a:stCxn id="1141" idx="1"/>
            <a:endCxn id="1136" idx="3"/>
          </p:cNvCxnSpPr>
          <p:nvPr/>
        </p:nvCxnSpPr>
        <p:spPr>
          <a:xfrm rot="10800000">
            <a:off x="6571750" y="8756318"/>
            <a:ext cx="3545700" cy="364500"/>
          </a:xfrm>
          <a:prstGeom prst="straightConnector1">
            <a:avLst/>
          </a:prstGeom>
          <a:noFill/>
          <a:ln cap="flat" cmpd="sng" w="38100">
            <a:solidFill>
              <a:schemeClr val="dk2"/>
            </a:solidFill>
            <a:prstDash val="solid"/>
            <a:round/>
            <a:headEnd len="med" w="med" type="none"/>
            <a:tailEnd len="med" w="med" type="triangle"/>
          </a:ln>
        </p:spPr>
      </p:cxnSp>
      <p:cxnSp>
        <p:nvCxnSpPr>
          <p:cNvPr id="1144" name="Google Shape;1144;p174"/>
          <p:cNvCxnSpPr>
            <a:stCxn id="1140" idx="1"/>
            <a:endCxn id="1136" idx="3"/>
          </p:cNvCxnSpPr>
          <p:nvPr/>
        </p:nvCxnSpPr>
        <p:spPr>
          <a:xfrm flipH="1">
            <a:off x="6571750" y="8585197"/>
            <a:ext cx="3545700" cy="171000"/>
          </a:xfrm>
          <a:prstGeom prst="straightConnector1">
            <a:avLst/>
          </a:prstGeom>
          <a:noFill/>
          <a:ln cap="flat" cmpd="sng" w="38100">
            <a:solidFill>
              <a:schemeClr val="dk2"/>
            </a:solidFill>
            <a:prstDash val="solid"/>
            <a:round/>
            <a:headEnd len="med" w="med" type="none"/>
            <a:tailEnd len="med" w="med" type="triangle"/>
          </a:ln>
        </p:spPr>
      </p:cxnSp>
      <p:sp>
        <p:nvSpPr>
          <p:cNvPr id="1145" name="Google Shape;1145;p174"/>
          <p:cNvSpPr txBox="1"/>
          <p:nvPr/>
        </p:nvSpPr>
        <p:spPr>
          <a:xfrm>
            <a:off x="1183900" y="2611650"/>
            <a:ext cx="2172600" cy="684600"/>
          </a:xfrm>
          <a:prstGeom prst="rect">
            <a:avLst/>
          </a:prstGeom>
          <a:noFill/>
          <a:ln>
            <a:noFill/>
          </a:ln>
        </p:spPr>
        <p:txBody>
          <a:bodyPr anchorCtr="0" anchor="ctr" bIns="182850" lIns="182850" spcFirstLastPara="1" rIns="182850" wrap="square" tIns="182850">
            <a:noAutofit/>
          </a:bodyPr>
          <a:lstStyle/>
          <a:p>
            <a:pPr indent="0" lvl="0" marL="0" rtl="0" algn="r">
              <a:spcBef>
                <a:spcPts val="0"/>
              </a:spcBef>
              <a:spcAft>
                <a:spcPts val="0"/>
              </a:spcAft>
              <a:buNone/>
            </a:pPr>
            <a:r>
              <a:rPr lang="en-GB" sz="2800">
                <a:solidFill>
                  <a:srgbClr val="93C47D"/>
                </a:solidFill>
              </a:rPr>
              <a:t>ticks</a:t>
            </a:r>
            <a:endParaRPr sz="2800">
              <a:solidFill>
                <a:srgbClr val="93C47D"/>
              </a:solidFill>
            </a:endParaRPr>
          </a:p>
        </p:txBody>
      </p:sp>
      <p:sp>
        <p:nvSpPr>
          <p:cNvPr id="1146" name="Google Shape;1146;p174"/>
          <p:cNvSpPr txBox="1"/>
          <p:nvPr/>
        </p:nvSpPr>
        <p:spPr>
          <a:xfrm>
            <a:off x="1183900" y="6479850"/>
            <a:ext cx="2172600" cy="684600"/>
          </a:xfrm>
          <a:prstGeom prst="rect">
            <a:avLst/>
          </a:prstGeom>
          <a:noFill/>
          <a:ln>
            <a:noFill/>
          </a:ln>
        </p:spPr>
        <p:txBody>
          <a:bodyPr anchorCtr="0" anchor="ctr" bIns="182850" lIns="182850" spcFirstLastPara="1" rIns="182850" wrap="square" tIns="182850">
            <a:noAutofit/>
          </a:bodyPr>
          <a:lstStyle/>
          <a:p>
            <a:pPr indent="0" lvl="0" marL="0" rtl="0" algn="r">
              <a:spcBef>
                <a:spcPts val="0"/>
              </a:spcBef>
              <a:spcAft>
                <a:spcPts val="0"/>
              </a:spcAft>
              <a:buNone/>
            </a:pPr>
            <a:r>
              <a:rPr lang="en-GB" sz="2800">
                <a:solidFill>
                  <a:srgbClr val="93C47D"/>
                </a:solidFill>
              </a:rPr>
              <a:t>tick?</a:t>
            </a:r>
            <a:endParaRPr sz="2800">
              <a:solidFill>
                <a:srgbClr val="93C47D"/>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0"/>
                                        </p:tgtEl>
                                        <p:attrNameLst>
                                          <p:attrName>style.visibility</p:attrName>
                                        </p:attrNameLst>
                                      </p:cBhvr>
                                      <p:to>
                                        <p:strVal val="visible"/>
                                      </p:to>
                                    </p:set>
                                    <p:animEffect filter="fade" transition="in">
                                      <p:cBhvr>
                                        <p:cTn dur="1000"/>
                                        <p:tgtEl>
                                          <p:spTgt spid="1130"/>
                                        </p:tgtEl>
                                      </p:cBhvr>
                                    </p:animEffect>
                                  </p:childTnLst>
                                </p:cTn>
                              </p:par>
                              <p:par>
                                <p:cTn fill="hold" nodeType="withEffect" presetClass="entr" presetID="10" presetSubtype="0">
                                  <p:stCondLst>
                                    <p:cond delay="0"/>
                                  </p:stCondLst>
                                  <p:childTnLst>
                                    <p:set>
                                      <p:cBhvr>
                                        <p:cTn dur="1" fill="hold">
                                          <p:stCondLst>
                                            <p:cond delay="0"/>
                                          </p:stCondLst>
                                        </p:cTn>
                                        <p:tgtEl>
                                          <p:spTgt spid="1132"/>
                                        </p:tgtEl>
                                        <p:attrNameLst>
                                          <p:attrName>style.visibility</p:attrName>
                                        </p:attrNameLst>
                                      </p:cBhvr>
                                      <p:to>
                                        <p:strVal val="visible"/>
                                      </p:to>
                                    </p:set>
                                    <p:animEffect filter="fade" transition="in">
                                      <p:cBhvr>
                                        <p:cTn dur="1000"/>
                                        <p:tgtEl>
                                          <p:spTgt spid="1132"/>
                                        </p:tgtEl>
                                      </p:cBhvr>
                                    </p:animEffect>
                                  </p:childTnLst>
                                </p:cTn>
                              </p:par>
                              <p:par>
                                <p:cTn fill="hold" nodeType="withEffect" presetClass="entr" presetID="10" presetSubtype="0">
                                  <p:stCondLst>
                                    <p:cond delay="0"/>
                                  </p:stCondLst>
                                  <p:childTnLst>
                                    <p:set>
                                      <p:cBhvr>
                                        <p:cTn dur="1" fill="hold">
                                          <p:stCondLst>
                                            <p:cond delay="0"/>
                                          </p:stCondLst>
                                        </p:cTn>
                                        <p:tgtEl>
                                          <p:spTgt spid="1128"/>
                                        </p:tgtEl>
                                        <p:attrNameLst>
                                          <p:attrName>style.visibility</p:attrName>
                                        </p:attrNameLst>
                                      </p:cBhvr>
                                      <p:to>
                                        <p:strVal val="visible"/>
                                      </p:to>
                                    </p:set>
                                    <p:animEffect filter="fade" transition="in">
                                      <p:cBhvr>
                                        <p:cTn dur="1000"/>
                                        <p:tgtEl>
                                          <p:spTgt spid="1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4"/>
                                        </p:tgtEl>
                                        <p:attrNameLst>
                                          <p:attrName>style.visibility</p:attrName>
                                        </p:attrNameLst>
                                      </p:cBhvr>
                                      <p:to>
                                        <p:strVal val="visible"/>
                                      </p:to>
                                    </p:set>
                                    <p:animEffect filter="fade" transition="in">
                                      <p:cBhvr>
                                        <p:cTn dur="1000"/>
                                        <p:tgtEl>
                                          <p:spTgt spid="1134"/>
                                        </p:tgtEl>
                                      </p:cBhvr>
                                    </p:animEffect>
                                  </p:childTnLst>
                                </p:cTn>
                              </p:par>
                              <p:par>
                                <p:cTn fill="hold" nodeType="withEffect" presetClass="entr" presetID="10" presetSubtype="0">
                                  <p:stCondLst>
                                    <p:cond delay="0"/>
                                  </p:stCondLst>
                                  <p:childTnLst>
                                    <p:set>
                                      <p:cBhvr>
                                        <p:cTn dur="1" fill="hold">
                                          <p:stCondLst>
                                            <p:cond delay="0"/>
                                          </p:stCondLst>
                                        </p:cTn>
                                        <p:tgtEl>
                                          <p:spTgt spid="1133"/>
                                        </p:tgtEl>
                                        <p:attrNameLst>
                                          <p:attrName>style.visibility</p:attrName>
                                        </p:attrNameLst>
                                      </p:cBhvr>
                                      <p:to>
                                        <p:strVal val="visible"/>
                                      </p:to>
                                    </p:set>
                                    <p:animEffect filter="fade" transition="in">
                                      <p:cBhvr>
                                        <p:cTn dur="1000"/>
                                        <p:tgtEl>
                                          <p:spTgt spid="1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1"/>
                                        </p:tgtEl>
                                        <p:attrNameLst>
                                          <p:attrName>style.visibility</p:attrName>
                                        </p:attrNameLst>
                                      </p:cBhvr>
                                      <p:to>
                                        <p:strVal val="visible"/>
                                      </p:to>
                                    </p:set>
                                    <p:animEffect filter="fade" transition="in">
                                      <p:cBhvr>
                                        <p:cTn dur="1000"/>
                                        <p:tgtEl>
                                          <p:spTgt spid="1131"/>
                                        </p:tgtEl>
                                      </p:cBhvr>
                                    </p:animEffect>
                                  </p:childTnLst>
                                </p:cTn>
                              </p:par>
                              <p:par>
                                <p:cTn fill="hold" nodeType="withEffect" presetClass="entr" presetID="10" presetSubtype="0">
                                  <p:stCondLst>
                                    <p:cond delay="0"/>
                                  </p:stCondLst>
                                  <p:childTnLst>
                                    <p:set>
                                      <p:cBhvr>
                                        <p:cTn dur="1" fill="hold">
                                          <p:stCondLst>
                                            <p:cond delay="0"/>
                                          </p:stCondLst>
                                        </p:cTn>
                                        <p:tgtEl>
                                          <p:spTgt spid="1135"/>
                                        </p:tgtEl>
                                        <p:attrNameLst>
                                          <p:attrName>style.visibility</p:attrName>
                                        </p:attrNameLst>
                                      </p:cBhvr>
                                      <p:to>
                                        <p:strVal val="visible"/>
                                      </p:to>
                                    </p:set>
                                    <p:animEffect filter="fade" transition="in">
                                      <p:cBhvr>
                                        <p:cTn dur="1000"/>
                                        <p:tgtEl>
                                          <p:spTgt spid="1135"/>
                                        </p:tgtEl>
                                      </p:cBhvr>
                                    </p:animEffect>
                                  </p:childTnLst>
                                </p:cTn>
                              </p:par>
                              <p:par>
                                <p:cTn fill="hold" nodeType="withEffect" presetClass="entr" presetID="10" presetSubtype="0">
                                  <p:stCondLst>
                                    <p:cond delay="0"/>
                                  </p:stCondLst>
                                  <p:childTnLst>
                                    <p:set>
                                      <p:cBhvr>
                                        <p:cTn dur="1" fill="hold">
                                          <p:stCondLst>
                                            <p:cond delay="0"/>
                                          </p:stCondLst>
                                        </p:cTn>
                                        <p:tgtEl>
                                          <p:spTgt spid="1129"/>
                                        </p:tgtEl>
                                        <p:attrNameLst>
                                          <p:attrName>style.visibility</p:attrName>
                                        </p:attrNameLst>
                                      </p:cBhvr>
                                      <p:to>
                                        <p:strVal val="visible"/>
                                      </p:to>
                                    </p:set>
                                    <p:animEffect filter="fade" transition="in">
                                      <p:cBhvr>
                                        <p:cTn dur="1000"/>
                                        <p:tgtEl>
                                          <p:spTgt spid="1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7"/>
                                        </p:tgtEl>
                                        <p:attrNameLst>
                                          <p:attrName>style.visibility</p:attrName>
                                        </p:attrNameLst>
                                      </p:cBhvr>
                                      <p:to>
                                        <p:strVal val="visible"/>
                                      </p:to>
                                    </p:set>
                                    <p:animEffect filter="fade" transition="in">
                                      <p:cBhvr>
                                        <p:cTn dur="1000"/>
                                        <p:tgtEl>
                                          <p:spTgt spid="1137"/>
                                        </p:tgtEl>
                                      </p:cBhvr>
                                    </p:animEffect>
                                  </p:childTnLst>
                                </p:cTn>
                              </p:par>
                              <p:par>
                                <p:cTn fill="hold" nodeType="withEffect" presetClass="entr" presetID="10" presetSubtype="0">
                                  <p:stCondLst>
                                    <p:cond delay="0"/>
                                  </p:stCondLst>
                                  <p:childTnLst>
                                    <p:set>
                                      <p:cBhvr>
                                        <p:cTn dur="1" fill="hold">
                                          <p:stCondLst>
                                            <p:cond delay="0"/>
                                          </p:stCondLst>
                                        </p:cTn>
                                        <p:tgtEl>
                                          <p:spTgt spid="1138"/>
                                        </p:tgtEl>
                                        <p:attrNameLst>
                                          <p:attrName>style.visibility</p:attrName>
                                        </p:attrNameLst>
                                      </p:cBhvr>
                                      <p:to>
                                        <p:strVal val="visible"/>
                                      </p:to>
                                    </p:set>
                                    <p:animEffect filter="fade" transition="in">
                                      <p:cBhvr>
                                        <p:cTn dur="1000"/>
                                        <p:tgtEl>
                                          <p:spTgt spid="1138"/>
                                        </p:tgtEl>
                                      </p:cBhvr>
                                    </p:animEffect>
                                  </p:childTnLst>
                                </p:cTn>
                              </p:par>
                              <p:par>
                                <p:cTn fill="hold" nodeType="withEffect" presetClass="entr" presetID="10" presetSubtype="0">
                                  <p:stCondLst>
                                    <p:cond delay="0"/>
                                  </p:stCondLst>
                                  <p:childTnLst>
                                    <p:set>
                                      <p:cBhvr>
                                        <p:cTn dur="1" fill="hold">
                                          <p:stCondLst>
                                            <p:cond delay="0"/>
                                          </p:stCondLst>
                                        </p:cTn>
                                        <p:tgtEl>
                                          <p:spTgt spid="1136"/>
                                        </p:tgtEl>
                                        <p:attrNameLst>
                                          <p:attrName>style.visibility</p:attrName>
                                        </p:attrNameLst>
                                      </p:cBhvr>
                                      <p:to>
                                        <p:strVal val="visible"/>
                                      </p:to>
                                    </p:set>
                                    <p:animEffect filter="fade" transition="in">
                                      <p:cBhvr>
                                        <p:cTn dur="1000"/>
                                        <p:tgtEl>
                                          <p:spTgt spid="1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9"/>
                                        </p:tgtEl>
                                        <p:attrNameLst>
                                          <p:attrName>style.visibility</p:attrName>
                                        </p:attrNameLst>
                                      </p:cBhvr>
                                      <p:to>
                                        <p:strVal val="visible"/>
                                      </p:to>
                                    </p:set>
                                    <p:animEffect filter="fade" transition="in">
                                      <p:cBhvr>
                                        <p:cTn dur="1000"/>
                                        <p:tgtEl>
                                          <p:spTgt spid="1139"/>
                                        </p:tgtEl>
                                      </p:cBhvr>
                                    </p:animEffect>
                                  </p:childTnLst>
                                </p:cTn>
                              </p:par>
                              <p:par>
                                <p:cTn fill="hold" nodeType="withEffect" presetClass="entr" presetID="10" presetSubtype="0">
                                  <p:stCondLst>
                                    <p:cond delay="0"/>
                                  </p:stCondLst>
                                  <p:childTnLst>
                                    <p:set>
                                      <p:cBhvr>
                                        <p:cTn dur="1" fill="hold">
                                          <p:stCondLst>
                                            <p:cond delay="0"/>
                                          </p:stCondLst>
                                        </p:cTn>
                                        <p:tgtEl>
                                          <p:spTgt spid="1142"/>
                                        </p:tgtEl>
                                        <p:attrNameLst>
                                          <p:attrName>style.visibility</p:attrName>
                                        </p:attrNameLst>
                                      </p:cBhvr>
                                      <p:to>
                                        <p:strVal val="visible"/>
                                      </p:to>
                                    </p:set>
                                    <p:animEffect filter="fade" transition="in">
                                      <p:cBhvr>
                                        <p:cTn dur="1000"/>
                                        <p:tgtEl>
                                          <p:spTgt spid="1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0"/>
                                        </p:tgtEl>
                                        <p:attrNameLst>
                                          <p:attrName>style.visibility</p:attrName>
                                        </p:attrNameLst>
                                      </p:cBhvr>
                                      <p:to>
                                        <p:strVal val="visible"/>
                                      </p:to>
                                    </p:set>
                                    <p:animEffect filter="fade" transition="in">
                                      <p:cBhvr>
                                        <p:cTn dur="1000"/>
                                        <p:tgtEl>
                                          <p:spTgt spid="1140"/>
                                        </p:tgtEl>
                                      </p:cBhvr>
                                    </p:animEffect>
                                  </p:childTnLst>
                                </p:cTn>
                              </p:par>
                              <p:par>
                                <p:cTn fill="hold" nodeType="withEffect" presetClass="entr" presetID="10" presetSubtype="0">
                                  <p:stCondLst>
                                    <p:cond delay="0"/>
                                  </p:stCondLst>
                                  <p:childTnLst>
                                    <p:set>
                                      <p:cBhvr>
                                        <p:cTn dur="1" fill="hold">
                                          <p:stCondLst>
                                            <p:cond delay="0"/>
                                          </p:stCondLst>
                                        </p:cTn>
                                        <p:tgtEl>
                                          <p:spTgt spid="1144"/>
                                        </p:tgtEl>
                                        <p:attrNameLst>
                                          <p:attrName>style.visibility</p:attrName>
                                        </p:attrNameLst>
                                      </p:cBhvr>
                                      <p:to>
                                        <p:strVal val="visible"/>
                                      </p:to>
                                    </p:set>
                                    <p:animEffect filter="fade" transition="in">
                                      <p:cBhvr>
                                        <p:cTn dur="1000"/>
                                        <p:tgtEl>
                                          <p:spTgt spid="1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1"/>
                                        </p:tgtEl>
                                        <p:attrNameLst>
                                          <p:attrName>style.visibility</p:attrName>
                                        </p:attrNameLst>
                                      </p:cBhvr>
                                      <p:to>
                                        <p:strVal val="visible"/>
                                      </p:to>
                                    </p:set>
                                    <p:animEffect filter="fade" transition="in">
                                      <p:cBhvr>
                                        <p:cTn dur="1000"/>
                                        <p:tgtEl>
                                          <p:spTgt spid="1141"/>
                                        </p:tgtEl>
                                      </p:cBhvr>
                                    </p:animEffect>
                                  </p:childTnLst>
                                </p:cTn>
                              </p:par>
                              <p:par>
                                <p:cTn fill="hold" nodeType="withEffect" presetClass="entr" presetID="10" presetSubtype="0">
                                  <p:stCondLst>
                                    <p:cond delay="0"/>
                                  </p:stCondLst>
                                  <p:childTnLst>
                                    <p:set>
                                      <p:cBhvr>
                                        <p:cTn dur="1" fill="hold">
                                          <p:stCondLst>
                                            <p:cond delay="0"/>
                                          </p:stCondLst>
                                        </p:cTn>
                                        <p:tgtEl>
                                          <p:spTgt spid="1143"/>
                                        </p:tgtEl>
                                        <p:attrNameLst>
                                          <p:attrName>style.visibility</p:attrName>
                                        </p:attrNameLst>
                                      </p:cBhvr>
                                      <p:to>
                                        <p:strVal val="visible"/>
                                      </p:to>
                                    </p:set>
                                    <p:animEffect filter="fade" transition="in">
                                      <p:cBhvr>
                                        <p:cTn dur="1000"/>
                                        <p:tgtEl>
                                          <p:spTgt spid="1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6"/>
                                        </p:tgtEl>
                                        <p:attrNameLst>
                                          <p:attrName>style.visibility</p:attrName>
                                        </p:attrNameLst>
                                      </p:cBhvr>
                                      <p:to>
                                        <p:strVal val="visible"/>
                                      </p:to>
                                    </p:set>
                                    <p:animEffect filter="fade" transition="in">
                                      <p:cBhvr>
                                        <p:cTn dur="1000"/>
                                        <p:tgtEl>
                                          <p:spTgt spid="1146"/>
                                        </p:tgtEl>
                                      </p:cBhvr>
                                    </p:animEffect>
                                  </p:childTnLst>
                                </p:cTn>
                              </p:par>
                              <p:par>
                                <p:cTn fill="hold" nodeType="withEffect" presetClass="entr" presetID="10" presetSubtype="0">
                                  <p:stCondLst>
                                    <p:cond delay="0"/>
                                  </p:stCondLst>
                                  <p:childTnLst>
                                    <p:set>
                                      <p:cBhvr>
                                        <p:cTn dur="1" fill="hold">
                                          <p:stCondLst>
                                            <p:cond delay="0"/>
                                          </p:stCondLst>
                                        </p:cTn>
                                        <p:tgtEl>
                                          <p:spTgt spid="1145"/>
                                        </p:tgtEl>
                                        <p:attrNameLst>
                                          <p:attrName>style.visibility</p:attrName>
                                        </p:attrNameLst>
                                      </p:cBhvr>
                                      <p:to>
                                        <p:strVal val="visible"/>
                                      </p:to>
                                    </p:set>
                                    <p:animEffect filter="fade" transition="in">
                                      <p:cBhvr>
                                        <p:cTn dur="1000"/>
                                        <p:tgtEl>
                                          <p:spTgt spid="1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0" name="Shape 1150"/>
        <p:cNvGrpSpPr/>
        <p:nvPr/>
      </p:nvGrpSpPr>
      <p:grpSpPr>
        <a:xfrm>
          <a:off x="0" y="0"/>
          <a:ext cx="0" cy="0"/>
          <a:chOff x="0" y="0"/>
          <a:chExt cx="0" cy="0"/>
        </a:xfrm>
      </p:grpSpPr>
      <p:sp>
        <p:nvSpPr>
          <p:cNvPr id="1151" name="Google Shape;1151;p175"/>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How to Report Bugs</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5" name="Shape 1155"/>
        <p:cNvGrpSpPr/>
        <p:nvPr/>
      </p:nvGrpSpPr>
      <p:grpSpPr>
        <a:xfrm>
          <a:off x="0" y="0"/>
          <a:ext cx="0" cy="0"/>
          <a:chOff x="0" y="0"/>
          <a:chExt cx="0" cy="0"/>
        </a:xfrm>
      </p:grpSpPr>
      <p:sp>
        <p:nvSpPr>
          <p:cNvPr id="1156" name="Google Shape;1156;p176"/>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1157" name="Google Shape;1157;p176"/>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If something’s weird break it down</a:t>
            </a:r>
            <a:endParaRPr/>
          </a:p>
          <a:p>
            <a:pPr indent="-800100" lvl="0" marL="914400" rtl="0" algn="l">
              <a:spcBef>
                <a:spcPts val="0"/>
              </a:spcBef>
              <a:spcAft>
                <a:spcPts val="0"/>
              </a:spcAft>
              <a:buSzPts val="5400"/>
              <a:buChar char="●"/>
            </a:pPr>
            <a:r>
              <a:rPr lang="en-GB"/>
              <a:t>Use logs or the debugger to follow each step</a:t>
            </a:r>
            <a:endParaRPr/>
          </a:p>
          <a:p>
            <a:pPr indent="-800100" lvl="0" marL="914400" rtl="0" algn="l">
              <a:spcBef>
                <a:spcPts val="0"/>
              </a:spcBef>
              <a:spcAft>
                <a:spcPts val="0"/>
              </a:spcAft>
              <a:buSzPts val="5400"/>
              <a:buChar char="●"/>
            </a:pPr>
            <a:r>
              <a:rPr lang="en-GB">
                <a:solidFill>
                  <a:srgbClr val="FFFF00"/>
                </a:solidFill>
                <a:latin typeface="Consolas"/>
                <a:ea typeface="Consolas"/>
                <a:cs typeface="Consolas"/>
                <a:sym typeface="Consolas"/>
              </a:rPr>
              <a:t>SuggestProjectileVelocity()</a:t>
            </a:r>
            <a:r>
              <a:rPr lang="en-GB"/>
              <a:t> has a bug*</a:t>
            </a:r>
            <a:endParaRPr/>
          </a:p>
          <a:p>
            <a:pPr indent="-800100" lvl="0" marL="914400" rtl="0" algn="l">
              <a:spcBef>
                <a:spcPts val="0"/>
              </a:spcBef>
              <a:spcAft>
                <a:spcPts val="0"/>
              </a:spcAft>
              <a:buSzPts val="5400"/>
              <a:buChar char="●"/>
            </a:pPr>
            <a:r>
              <a:rPr lang="en-GB"/>
              <a:t>… it MUST have an optional parameter!?</a:t>
            </a:r>
            <a:endParaRPr/>
          </a:p>
          <a:p>
            <a:pPr indent="-800100" lvl="0" marL="914400" rtl="0" algn="l">
              <a:spcBef>
                <a:spcPts val="0"/>
              </a:spcBef>
              <a:spcAft>
                <a:spcPts val="0"/>
              </a:spcAft>
              <a:buSzPts val="5400"/>
              <a:buChar char="●"/>
            </a:pPr>
            <a:r>
              <a:rPr lang="en-GB"/>
              <a:t>Moving to forward declarations.</a:t>
            </a:r>
            <a:endParaRPr/>
          </a:p>
          <a:p>
            <a:pPr indent="0" lvl="0" marL="0" rtl="0" algn="l">
              <a:spcBef>
                <a:spcPts val="0"/>
              </a:spcBef>
              <a:spcAft>
                <a:spcPts val="0"/>
              </a:spcAft>
              <a:buNone/>
            </a:pPr>
            <a:r>
              <a:rPr lang="en-GB" sz="3600" u="sng">
                <a:solidFill>
                  <a:srgbClr val="FFFFFF"/>
                </a:solidFill>
                <a:hlinkClick r:id="rId3"/>
              </a:rPr>
              <a:t>https://answers.unrealengine.com/spaces/11/bugs-and-crashes.html</a:t>
            </a:r>
            <a:endParaRPr sz="36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7">
                                            <p:txEl>
                                              <p:pRg end="0" st="0"/>
                                            </p:txEl>
                                          </p:spTgt>
                                        </p:tgtEl>
                                        <p:attrNameLst>
                                          <p:attrName>style.visibility</p:attrName>
                                        </p:attrNameLst>
                                      </p:cBhvr>
                                      <p:to>
                                        <p:strVal val="visible"/>
                                      </p:to>
                                    </p:set>
                                    <p:animEffect filter="fade" transition="in">
                                      <p:cBhvr>
                                        <p:cTn dur="1000"/>
                                        <p:tgtEl>
                                          <p:spTgt spid="11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7">
                                            <p:txEl>
                                              <p:pRg end="1" st="1"/>
                                            </p:txEl>
                                          </p:spTgt>
                                        </p:tgtEl>
                                        <p:attrNameLst>
                                          <p:attrName>style.visibility</p:attrName>
                                        </p:attrNameLst>
                                      </p:cBhvr>
                                      <p:to>
                                        <p:strVal val="visible"/>
                                      </p:to>
                                    </p:set>
                                    <p:animEffect filter="fade" transition="in">
                                      <p:cBhvr>
                                        <p:cTn dur="1000"/>
                                        <p:tgtEl>
                                          <p:spTgt spid="11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7">
                                            <p:txEl>
                                              <p:pRg end="2" st="2"/>
                                            </p:txEl>
                                          </p:spTgt>
                                        </p:tgtEl>
                                        <p:attrNameLst>
                                          <p:attrName>style.visibility</p:attrName>
                                        </p:attrNameLst>
                                      </p:cBhvr>
                                      <p:to>
                                        <p:strVal val="visible"/>
                                      </p:to>
                                    </p:set>
                                    <p:animEffect filter="fade" transition="in">
                                      <p:cBhvr>
                                        <p:cTn dur="1000"/>
                                        <p:tgtEl>
                                          <p:spTgt spid="11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7">
                                            <p:txEl>
                                              <p:pRg end="3" st="3"/>
                                            </p:txEl>
                                          </p:spTgt>
                                        </p:tgtEl>
                                        <p:attrNameLst>
                                          <p:attrName>style.visibility</p:attrName>
                                        </p:attrNameLst>
                                      </p:cBhvr>
                                      <p:to>
                                        <p:strVal val="visible"/>
                                      </p:to>
                                    </p:set>
                                    <p:animEffect filter="fade" transition="in">
                                      <p:cBhvr>
                                        <p:cTn dur="1000"/>
                                        <p:tgtEl>
                                          <p:spTgt spid="11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7">
                                            <p:txEl>
                                              <p:pRg end="4" st="4"/>
                                            </p:txEl>
                                          </p:spTgt>
                                        </p:tgtEl>
                                        <p:attrNameLst>
                                          <p:attrName>style.visibility</p:attrName>
                                        </p:attrNameLst>
                                      </p:cBhvr>
                                      <p:to>
                                        <p:strVal val="visible"/>
                                      </p:to>
                                    </p:set>
                                    <p:animEffect filter="fade" transition="in">
                                      <p:cBhvr>
                                        <p:cTn dur="1000"/>
                                        <p:tgtEl>
                                          <p:spTgt spid="11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7">
                                            <p:txEl>
                                              <p:pRg end="5" st="5"/>
                                            </p:txEl>
                                          </p:spTgt>
                                        </p:tgtEl>
                                        <p:attrNameLst>
                                          <p:attrName>style.visibility</p:attrName>
                                        </p:attrNameLst>
                                      </p:cBhvr>
                                      <p:to>
                                        <p:strVal val="visible"/>
                                      </p:to>
                                    </p:set>
                                    <p:animEffect filter="fade" transition="in">
                                      <p:cBhvr>
                                        <p:cTn dur="1000"/>
                                        <p:tgtEl>
                                          <p:spTgt spid="115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1" name="Shape 1161"/>
        <p:cNvGrpSpPr/>
        <p:nvPr/>
      </p:nvGrpSpPr>
      <p:grpSpPr>
        <a:xfrm>
          <a:off x="0" y="0"/>
          <a:ext cx="0" cy="0"/>
          <a:chOff x="0" y="0"/>
          <a:chExt cx="0" cy="0"/>
        </a:xfrm>
      </p:grpSpPr>
      <p:sp>
        <p:nvSpPr>
          <p:cNvPr id="1162" name="Google Shape;1162;p177"/>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Move to Forward Declarations</a:t>
            </a:r>
            <a:endParaRPr/>
          </a:p>
        </p:txBody>
      </p:sp>
      <p:sp>
        <p:nvSpPr>
          <p:cNvPr id="1163" name="Google Shape;1163;p177"/>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Report that bug to Epic if you want</a:t>
            </a:r>
            <a:endParaRPr/>
          </a:p>
          <a:p>
            <a:pPr indent="-800100" lvl="0" marL="914400" rtl="0" algn="l">
              <a:spcBef>
                <a:spcPts val="0"/>
              </a:spcBef>
              <a:spcAft>
                <a:spcPts val="0"/>
              </a:spcAft>
              <a:buSzPts val="5400"/>
              <a:buChar char="●"/>
            </a:pPr>
            <a:r>
              <a:rPr lang="en-GB"/>
              <a:t>Re-cap the Forward Declarations video if required</a:t>
            </a:r>
            <a:endParaRPr/>
          </a:p>
          <a:p>
            <a:pPr indent="-800100" lvl="0" marL="914400" rtl="0" algn="l">
              <a:spcBef>
                <a:spcPts val="0"/>
              </a:spcBef>
              <a:spcAft>
                <a:spcPts val="0"/>
              </a:spcAft>
              <a:buSzPts val="5400"/>
              <a:buChar char="●"/>
            </a:pPr>
            <a:r>
              <a:rPr lang="en-GB"/>
              <a:t>Move to forward declarations in all .h files</a:t>
            </a:r>
            <a:endParaRPr/>
          </a:p>
          <a:p>
            <a:pPr indent="-800100" lvl="0" marL="914400" rtl="0" algn="l">
              <a:spcBef>
                <a:spcPts val="0"/>
              </a:spcBef>
              <a:spcAft>
                <a:spcPts val="0"/>
              </a:spcAft>
              <a:buSzPts val="5400"/>
              <a:buChar char="●"/>
            </a:pPr>
            <a:r>
              <a:rPr lang="en-GB"/>
              <a:t>Test your game still runs.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3">
                                            <p:txEl>
                                              <p:pRg end="0" st="0"/>
                                            </p:txEl>
                                          </p:spTgt>
                                        </p:tgtEl>
                                        <p:attrNameLst>
                                          <p:attrName>style.visibility</p:attrName>
                                        </p:attrNameLst>
                                      </p:cBhvr>
                                      <p:to>
                                        <p:strVal val="visible"/>
                                      </p:to>
                                    </p:set>
                                    <p:animEffect filter="fade" transition="in">
                                      <p:cBhvr>
                                        <p:cTn dur="1000"/>
                                        <p:tgtEl>
                                          <p:spTgt spid="11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3">
                                            <p:txEl>
                                              <p:pRg end="1" st="1"/>
                                            </p:txEl>
                                          </p:spTgt>
                                        </p:tgtEl>
                                        <p:attrNameLst>
                                          <p:attrName>style.visibility</p:attrName>
                                        </p:attrNameLst>
                                      </p:cBhvr>
                                      <p:to>
                                        <p:strVal val="visible"/>
                                      </p:to>
                                    </p:set>
                                    <p:animEffect filter="fade" transition="in">
                                      <p:cBhvr>
                                        <p:cTn dur="1000"/>
                                        <p:tgtEl>
                                          <p:spTgt spid="11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3">
                                            <p:txEl>
                                              <p:pRg end="2" st="2"/>
                                            </p:txEl>
                                          </p:spTgt>
                                        </p:tgtEl>
                                        <p:attrNameLst>
                                          <p:attrName>style.visibility</p:attrName>
                                        </p:attrNameLst>
                                      </p:cBhvr>
                                      <p:to>
                                        <p:strVal val="visible"/>
                                      </p:to>
                                    </p:set>
                                    <p:animEffect filter="fade" transition="in">
                                      <p:cBhvr>
                                        <p:cTn dur="1000"/>
                                        <p:tgtEl>
                                          <p:spTgt spid="11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3">
                                            <p:txEl>
                                              <p:pRg end="3" st="3"/>
                                            </p:txEl>
                                          </p:spTgt>
                                        </p:tgtEl>
                                        <p:attrNameLst>
                                          <p:attrName>style.visibility</p:attrName>
                                        </p:attrNameLst>
                                      </p:cBhvr>
                                      <p:to>
                                        <p:strVal val="visible"/>
                                      </p:to>
                                    </p:set>
                                    <p:animEffect filter="fade" transition="in">
                                      <p:cBhvr>
                                        <p:cTn dur="1000"/>
                                        <p:tgtEl>
                                          <p:spTgt spid="116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7" name="Shape 1167"/>
        <p:cNvGrpSpPr/>
        <p:nvPr/>
      </p:nvGrpSpPr>
      <p:grpSpPr>
        <a:xfrm>
          <a:off x="0" y="0"/>
          <a:ext cx="0" cy="0"/>
          <a:chOff x="0" y="0"/>
          <a:chExt cx="0" cy="0"/>
        </a:xfrm>
      </p:grpSpPr>
      <p:sp>
        <p:nvSpPr>
          <p:cNvPr id="1168" name="Google Shape;1168;p178"/>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Using </a:t>
            </a:r>
            <a:r>
              <a:rPr lang="en-GB">
                <a:solidFill>
                  <a:srgbClr val="FFFF00"/>
                </a:solidFill>
                <a:latin typeface="Consolas"/>
                <a:ea typeface="Consolas"/>
                <a:cs typeface="Consolas"/>
                <a:sym typeface="Consolas"/>
              </a:rPr>
              <a:t>Clamp()</a:t>
            </a:r>
            <a:r>
              <a:rPr lang="en-GB"/>
              <a:t> to Limit Values</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2" name="Shape 1172"/>
        <p:cNvGrpSpPr/>
        <p:nvPr/>
      </p:nvGrpSpPr>
      <p:grpSpPr>
        <a:xfrm>
          <a:off x="0" y="0"/>
          <a:ext cx="0" cy="0"/>
          <a:chOff x="0" y="0"/>
          <a:chExt cx="0" cy="0"/>
        </a:xfrm>
      </p:grpSpPr>
      <p:sp>
        <p:nvSpPr>
          <p:cNvPr id="1173" name="Google Shape;1173;p179"/>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1174" name="Google Shape;1174;p179"/>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Clr>
                <a:srgbClr val="FFFF00"/>
              </a:buClr>
              <a:buSzPts val="5400"/>
              <a:buFont typeface="Consolas"/>
              <a:buChar char="●"/>
            </a:pPr>
            <a:r>
              <a:rPr lang="en-GB">
                <a:solidFill>
                  <a:srgbClr val="FFFF00"/>
                </a:solidFill>
                <a:latin typeface="Consolas"/>
                <a:ea typeface="Consolas"/>
                <a:cs typeface="Consolas"/>
                <a:sym typeface="Consolas"/>
              </a:rPr>
              <a:t>FMath::Clamp&lt;type&gt;(Input, Min, Max);</a:t>
            </a:r>
            <a:endParaRPr>
              <a:solidFill>
                <a:srgbClr val="FFFF00"/>
              </a:solidFill>
              <a:latin typeface="Consolas"/>
              <a:ea typeface="Consolas"/>
              <a:cs typeface="Consolas"/>
              <a:sym typeface="Consolas"/>
            </a:endParaRPr>
          </a:p>
          <a:p>
            <a:pPr indent="-800100" lvl="0" marL="914400" rtl="0" algn="l">
              <a:spcBef>
                <a:spcPts val="0"/>
              </a:spcBef>
              <a:spcAft>
                <a:spcPts val="0"/>
              </a:spcAft>
              <a:buSzPts val="5400"/>
              <a:buChar char="●"/>
            </a:pPr>
            <a:r>
              <a:rPr lang="en-GB"/>
              <a:t>Very useful for restricting value ranges</a:t>
            </a:r>
            <a:endParaRPr/>
          </a:p>
          <a:p>
            <a:pPr indent="-800100" lvl="0" marL="914400" rtl="0" algn="l">
              <a:spcBef>
                <a:spcPts val="0"/>
              </a:spcBef>
              <a:spcAft>
                <a:spcPts val="0"/>
              </a:spcAft>
              <a:buSzPts val="5400"/>
              <a:buChar char="●"/>
            </a:pPr>
            <a:r>
              <a:rPr lang="en-GB"/>
              <a:t>Clamp our Barrel’s elevation</a:t>
            </a:r>
            <a:endParaRPr/>
          </a:p>
          <a:p>
            <a:pPr indent="-800100" lvl="0" marL="914400" rtl="0" algn="l">
              <a:spcBef>
                <a:spcPts val="0"/>
              </a:spcBef>
              <a:spcAft>
                <a:spcPts val="0"/>
              </a:spcAft>
              <a:buSzPts val="5400"/>
              <a:buChar char="●"/>
            </a:pPr>
            <a:r>
              <a:rPr lang="en-GB"/>
              <a:t>Wire it to the aiming component</a:t>
            </a:r>
            <a:endParaRPr/>
          </a:p>
          <a:p>
            <a:pPr indent="-800100" lvl="0" marL="914400" rtl="0" algn="l">
              <a:spcBef>
                <a:spcPts val="0"/>
              </a:spcBef>
              <a:spcAft>
                <a:spcPts val="0"/>
              </a:spcAft>
              <a:buSzPts val="5400"/>
              <a:buChar char="●"/>
            </a:pPr>
            <a:r>
              <a:rPr lang="en-GB"/>
              <a:t>Test barrel elevation works.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4">
                                            <p:txEl>
                                              <p:pRg end="0" st="0"/>
                                            </p:txEl>
                                          </p:spTgt>
                                        </p:tgtEl>
                                        <p:attrNameLst>
                                          <p:attrName>style.visibility</p:attrName>
                                        </p:attrNameLst>
                                      </p:cBhvr>
                                      <p:to>
                                        <p:strVal val="visible"/>
                                      </p:to>
                                    </p:set>
                                    <p:animEffect filter="fade" transition="in">
                                      <p:cBhvr>
                                        <p:cTn dur="1000"/>
                                        <p:tgtEl>
                                          <p:spTgt spid="11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4">
                                            <p:txEl>
                                              <p:pRg end="1" st="1"/>
                                            </p:txEl>
                                          </p:spTgt>
                                        </p:tgtEl>
                                        <p:attrNameLst>
                                          <p:attrName>style.visibility</p:attrName>
                                        </p:attrNameLst>
                                      </p:cBhvr>
                                      <p:to>
                                        <p:strVal val="visible"/>
                                      </p:to>
                                    </p:set>
                                    <p:animEffect filter="fade" transition="in">
                                      <p:cBhvr>
                                        <p:cTn dur="1000"/>
                                        <p:tgtEl>
                                          <p:spTgt spid="11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4">
                                            <p:txEl>
                                              <p:pRg end="2" st="2"/>
                                            </p:txEl>
                                          </p:spTgt>
                                        </p:tgtEl>
                                        <p:attrNameLst>
                                          <p:attrName>style.visibility</p:attrName>
                                        </p:attrNameLst>
                                      </p:cBhvr>
                                      <p:to>
                                        <p:strVal val="visible"/>
                                      </p:to>
                                    </p:set>
                                    <p:animEffect filter="fade" transition="in">
                                      <p:cBhvr>
                                        <p:cTn dur="1000"/>
                                        <p:tgtEl>
                                          <p:spTgt spid="11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4">
                                            <p:txEl>
                                              <p:pRg end="3" st="3"/>
                                            </p:txEl>
                                          </p:spTgt>
                                        </p:tgtEl>
                                        <p:attrNameLst>
                                          <p:attrName>style.visibility</p:attrName>
                                        </p:attrNameLst>
                                      </p:cBhvr>
                                      <p:to>
                                        <p:strVal val="visible"/>
                                      </p:to>
                                    </p:set>
                                    <p:animEffect filter="fade" transition="in">
                                      <p:cBhvr>
                                        <p:cTn dur="1000"/>
                                        <p:tgtEl>
                                          <p:spTgt spid="11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4">
                                            <p:txEl>
                                              <p:pRg end="4" st="4"/>
                                            </p:txEl>
                                          </p:spTgt>
                                        </p:tgtEl>
                                        <p:attrNameLst>
                                          <p:attrName>style.visibility</p:attrName>
                                        </p:attrNameLst>
                                      </p:cBhvr>
                                      <p:to>
                                        <p:strVal val="visible"/>
                                      </p:to>
                                    </p:set>
                                    <p:animEffect filter="fade" transition="in">
                                      <p:cBhvr>
                                        <p:cTn dur="1000"/>
                                        <p:tgtEl>
                                          <p:spTgt spid="117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8" name="Shape 1178"/>
        <p:cNvGrpSpPr/>
        <p:nvPr/>
      </p:nvGrpSpPr>
      <p:grpSpPr>
        <a:xfrm>
          <a:off x="0" y="0"/>
          <a:ext cx="0" cy="0"/>
          <a:chOff x="0" y="0"/>
          <a:chExt cx="0" cy="0"/>
        </a:xfrm>
      </p:grpSpPr>
      <p:sp>
        <p:nvSpPr>
          <p:cNvPr id="1179" name="Google Shape;1179;p180"/>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Clamp The Elevation</a:t>
            </a:r>
            <a:endParaRPr/>
          </a:p>
        </p:txBody>
      </p:sp>
      <p:sp>
        <p:nvSpPr>
          <p:cNvPr id="1180" name="Google Shape;1180;p180"/>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Use </a:t>
            </a:r>
            <a:r>
              <a:rPr lang="en-GB">
                <a:solidFill>
                  <a:srgbClr val="FFFF00"/>
                </a:solidFill>
                <a:latin typeface="Consolas"/>
                <a:ea typeface="Consolas"/>
                <a:cs typeface="Consolas"/>
                <a:sym typeface="Consolas"/>
              </a:rPr>
              <a:t>FMath::Clamp()</a:t>
            </a:r>
            <a:endParaRPr>
              <a:solidFill>
                <a:srgbClr val="FFFF00"/>
              </a:solidFill>
              <a:latin typeface="Consolas"/>
              <a:ea typeface="Consolas"/>
              <a:cs typeface="Consolas"/>
              <a:sym typeface="Consolas"/>
            </a:endParaRPr>
          </a:p>
          <a:p>
            <a:pPr indent="-800100" lvl="0" marL="914400" rtl="0" algn="l">
              <a:spcBef>
                <a:spcPts val="0"/>
              </a:spcBef>
              <a:spcAft>
                <a:spcPts val="0"/>
              </a:spcAft>
              <a:buSzPts val="5400"/>
              <a:buChar char="●"/>
            </a:pPr>
            <a:r>
              <a:rPr lang="en-GB"/>
              <a:t>Test this does indeed restrict elevation.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0">
                                            <p:txEl>
                                              <p:pRg end="0" st="0"/>
                                            </p:txEl>
                                          </p:spTgt>
                                        </p:tgtEl>
                                        <p:attrNameLst>
                                          <p:attrName>style.visibility</p:attrName>
                                        </p:attrNameLst>
                                      </p:cBhvr>
                                      <p:to>
                                        <p:strVal val="visible"/>
                                      </p:to>
                                    </p:set>
                                    <p:animEffect filter="fade" transition="in">
                                      <p:cBhvr>
                                        <p:cTn dur="1000"/>
                                        <p:tgtEl>
                                          <p:spTgt spid="11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0">
                                            <p:txEl>
                                              <p:pRg end="1" st="1"/>
                                            </p:txEl>
                                          </p:spTgt>
                                        </p:tgtEl>
                                        <p:attrNameLst>
                                          <p:attrName>style.visibility</p:attrName>
                                        </p:attrNameLst>
                                      </p:cBhvr>
                                      <p:to>
                                        <p:strVal val="visible"/>
                                      </p:to>
                                    </p:set>
                                    <p:animEffect filter="fade" transition="in">
                                      <p:cBhvr>
                                        <p:cTn dur="1000"/>
                                        <p:tgtEl>
                                          <p:spTgt spid="118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4" name="Shape 1184"/>
        <p:cNvGrpSpPr/>
        <p:nvPr/>
      </p:nvGrpSpPr>
      <p:grpSpPr>
        <a:xfrm>
          <a:off x="0" y="0"/>
          <a:ext cx="0" cy="0"/>
          <a:chOff x="0" y="0"/>
          <a:chExt cx="0" cy="0"/>
        </a:xfrm>
      </p:grpSpPr>
      <p:sp>
        <p:nvSpPr>
          <p:cNvPr id="1185" name="Google Shape;1185;p181"/>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CHALLENGE - Turret Rotation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8"/>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Setup Your Remote Repo</a:t>
            </a:r>
            <a:endParaRPr/>
          </a:p>
        </p:txBody>
      </p:sp>
      <p:sp>
        <p:nvSpPr>
          <p:cNvPr id="199" name="Google Shape;199;p38"/>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Setup a repo on GitHub (or BitBucket)</a:t>
            </a:r>
            <a:endParaRPr/>
          </a:p>
          <a:p>
            <a:pPr indent="-800100" lvl="0" marL="914400" rtl="0" algn="l">
              <a:spcBef>
                <a:spcPts val="0"/>
              </a:spcBef>
              <a:spcAft>
                <a:spcPts val="0"/>
              </a:spcAft>
              <a:buSzPts val="5400"/>
              <a:buChar char="●"/>
            </a:pPr>
            <a:r>
              <a:rPr lang="en-GB"/>
              <a:t>Write your first readme.md</a:t>
            </a:r>
            <a:endParaRPr/>
          </a:p>
          <a:p>
            <a:pPr indent="-800100" lvl="0" marL="914400" rtl="0" algn="l">
              <a:spcBef>
                <a:spcPts val="0"/>
              </a:spcBef>
              <a:spcAft>
                <a:spcPts val="0"/>
              </a:spcAft>
              <a:buSzPts val="5400"/>
              <a:buChar char="●"/>
            </a:pPr>
            <a:r>
              <a:rPr lang="en-GB"/>
              <a:t>Why not include your GDD in there?</a:t>
            </a:r>
            <a:endParaRPr/>
          </a:p>
          <a:p>
            <a:pPr indent="-800100" lvl="0" marL="914400" rtl="0" algn="l">
              <a:spcBef>
                <a:spcPts val="0"/>
              </a:spcBef>
              <a:spcAft>
                <a:spcPts val="0"/>
              </a:spcAft>
              <a:buSzPts val="5400"/>
              <a:buChar char="●"/>
            </a:pPr>
            <a:r>
              <a:rPr lang="en-GB"/>
              <a:t>Share the repo link with us.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0" st="0"/>
                                            </p:txEl>
                                          </p:spTgt>
                                        </p:tgtEl>
                                        <p:attrNameLst>
                                          <p:attrName>style.visibility</p:attrName>
                                        </p:attrNameLst>
                                      </p:cBhvr>
                                      <p:to>
                                        <p:strVal val="visible"/>
                                      </p:to>
                                    </p:set>
                                    <p:animEffect filter="fade" transition="in">
                                      <p:cBhvr>
                                        <p:cTn dur="1000"/>
                                        <p:tgtEl>
                                          <p:spTgt spid="1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1" st="1"/>
                                            </p:txEl>
                                          </p:spTgt>
                                        </p:tgtEl>
                                        <p:attrNameLst>
                                          <p:attrName>style.visibility</p:attrName>
                                        </p:attrNameLst>
                                      </p:cBhvr>
                                      <p:to>
                                        <p:strVal val="visible"/>
                                      </p:to>
                                    </p:set>
                                    <p:animEffect filter="fade" transition="in">
                                      <p:cBhvr>
                                        <p:cTn dur="1000"/>
                                        <p:tgtEl>
                                          <p:spTgt spid="1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2" st="2"/>
                                            </p:txEl>
                                          </p:spTgt>
                                        </p:tgtEl>
                                        <p:attrNameLst>
                                          <p:attrName>style.visibility</p:attrName>
                                        </p:attrNameLst>
                                      </p:cBhvr>
                                      <p:to>
                                        <p:strVal val="visible"/>
                                      </p:to>
                                    </p:set>
                                    <p:animEffect filter="fade" transition="in">
                                      <p:cBhvr>
                                        <p:cTn dur="1000"/>
                                        <p:tgtEl>
                                          <p:spTgt spid="1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3" st="3"/>
                                            </p:txEl>
                                          </p:spTgt>
                                        </p:tgtEl>
                                        <p:attrNameLst>
                                          <p:attrName>style.visibility</p:attrName>
                                        </p:attrNameLst>
                                      </p:cBhvr>
                                      <p:to>
                                        <p:strVal val="visible"/>
                                      </p:to>
                                    </p:set>
                                    <p:animEffect filter="fade" transition="in">
                                      <p:cBhvr>
                                        <p:cTn dur="1000"/>
                                        <p:tgtEl>
                                          <p:spTgt spid="19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9" name="Shape 1189"/>
        <p:cNvGrpSpPr/>
        <p:nvPr/>
      </p:nvGrpSpPr>
      <p:grpSpPr>
        <a:xfrm>
          <a:off x="0" y="0"/>
          <a:ext cx="0" cy="0"/>
          <a:chOff x="0" y="0"/>
          <a:chExt cx="0" cy="0"/>
        </a:xfrm>
      </p:grpSpPr>
      <p:sp>
        <p:nvSpPr>
          <p:cNvPr id="1190" name="Google Shape;1190;p182"/>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1191" name="Google Shape;1191;p182"/>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This mid-section challenge will help you integrate your knowledge and really cement what you’ve done in the past few lectures. It will also give you a great foundation of practical understanding on which to build. Please give it a good shot before watching my solution.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1">
                                            <p:txEl>
                                              <p:pRg end="0" st="0"/>
                                            </p:txEl>
                                          </p:spTgt>
                                        </p:tgtEl>
                                        <p:attrNameLst>
                                          <p:attrName>style.visibility</p:attrName>
                                        </p:attrNameLst>
                                      </p:cBhvr>
                                      <p:to>
                                        <p:strVal val="visible"/>
                                      </p:to>
                                    </p:set>
                                    <p:animEffect filter="fade" transition="in">
                                      <p:cBhvr>
                                        <p:cTn dur="1000"/>
                                        <p:tgtEl>
                                          <p:spTgt spid="119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5" name="Shape 1195"/>
        <p:cNvGrpSpPr/>
        <p:nvPr/>
      </p:nvGrpSpPr>
      <p:grpSpPr>
        <a:xfrm>
          <a:off x="0" y="0"/>
          <a:ext cx="0" cy="0"/>
          <a:chOff x="0" y="0"/>
          <a:chExt cx="0" cy="0"/>
        </a:xfrm>
      </p:grpSpPr>
      <p:sp>
        <p:nvSpPr>
          <p:cNvPr id="1196" name="Google Shape;1196;p183"/>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Get the Turret Rotating!</a:t>
            </a:r>
            <a:endParaRPr/>
          </a:p>
        </p:txBody>
      </p:sp>
      <p:sp>
        <p:nvSpPr>
          <p:cNvPr id="1197" name="Google Shape;1197;p183"/>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Revise the last few lectures if required</a:t>
            </a:r>
            <a:endParaRPr/>
          </a:p>
          <a:p>
            <a:pPr indent="-800100" lvl="0" marL="914400" rtl="0" algn="l">
              <a:spcBef>
                <a:spcPts val="0"/>
              </a:spcBef>
              <a:spcAft>
                <a:spcPts val="0"/>
              </a:spcAft>
              <a:buSzPts val="5400"/>
              <a:buChar char="●"/>
            </a:pPr>
            <a:r>
              <a:rPr lang="en-GB"/>
              <a:t>At least take a look at your commits*</a:t>
            </a:r>
            <a:endParaRPr/>
          </a:p>
          <a:p>
            <a:pPr indent="-800100" lvl="0" marL="914400" rtl="0" algn="l">
              <a:spcBef>
                <a:spcPts val="0"/>
              </a:spcBef>
              <a:spcAft>
                <a:spcPts val="0"/>
              </a:spcAft>
              <a:buSzPts val="5400"/>
              <a:buChar char="●"/>
            </a:pPr>
            <a:r>
              <a:rPr lang="en-GB"/>
              <a:t>Work through the Blueprints and C++ code</a:t>
            </a:r>
            <a:endParaRPr/>
          </a:p>
          <a:p>
            <a:pPr indent="-800100" lvl="0" marL="914400" rtl="0" algn="l">
              <a:spcBef>
                <a:spcPts val="0"/>
              </a:spcBef>
              <a:spcAft>
                <a:spcPts val="0"/>
              </a:spcAft>
              <a:buSzPts val="5400"/>
              <a:buChar char="●"/>
            </a:pPr>
            <a:r>
              <a:rPr lang="en-GB"/>
              <a:t>See if you can get the turret rotating</a:t>
            </a:r>
            <a:endParaRPr/>
          </a:p>
          <a:p>
            <a:pPr indent="-800100" lvl="0" marL="914400" rtl="0" algn="l">
              <a:spcBef>
                <a:spcPts val="0"/>
              </a:spcBef>
              <a:spcAft>
                <a:spcPts val="0"/>
              </a:spcAft>
              <a:buSzPts val="5400"/>
              <a:buChar char="●"/>
            </a:pPr>
            <a:r>
              <a:rPr lang="en-GB"/>
              <a:t>Don’t worry how that barrel moves.</a:t>
            </a:r>
            <a:endParaRPr/>
          </a:p>
          <a:p>
            <a:pPr indent="0" lvl="0" marL="0" rtl="0" algn="l">
              <a:spcBef>
                <a:spcPts val="0"/>
              </a:spcBef>
              <a:spcAft>
                <a:spcPts val="0"/>
              </a:spcAft>
              <a:buNone/>
            </a:pPr>
            <a:r>
              <a:rPr i="1" lang="en-GB" sz="3600"/>
              <a:t>*You have been committing to source control right ;-)</a:t>
            </a:r>
            <a:endParaRPr i="1" sz="3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7">
                                            <p:txEl>
                                              <p:pRg end="0" st="0"/>
                                            </p:txEl>
                                          </p:spTgt>
                                        </p:tgtEl>
                                        <p:attrNameLst>
                                          <p:attrName>style.visibility</p:attrName>
                                        </p:attrNameLst>
                                      </p:cBhvr>
                                      <p:to>
                                        <p:strVal val="visible"/>
                                      </p:to>
                                    </p:set>
                                    <p:animEffect filter="fade" transition="in">
                                      <p:cBhvr>
                                        <p:cTn dur="1000"/>
                                        <p:tgtEl>
                                          <p:spTgt spid="11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7">
                                            <p:txEl>
                                              <p:pRg end="1" st="1"/>
                                            </p:txEl>
                                          </p:spTgt>
                                        </p:tgtEl>
                                        <p:attrNameLst>
                                          <p:attrName>style.visibility</p:attrName>
                                        </p:attrNameLst>
                                      </p:cBhvr>
                                      <p:to>
                                        <p:strVal val="visible"/>
                                      </p:to>
                                    </p:set>
                                    <p:animEffect filter="fade" transition="in">
                                      <p:cBhvr>
                                        <p:cTn dur="1000"/>
                                        <p:tgtEl>
                                          <p:spTgt spid="11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7">
                                            <p:txEl>
                                              <p:pRg end="2" st="2"/>
                                            </p:txEl>
                                          </p:spTgt>
                                        </p:tgtEl>
                                        <p:attrNameLst>
                                          <p:attrName>style.visibility</p:attrName>
                                        </p:attrNameLst>
                                      </p:cBhvr>
                                      <p:to>
                                        <p:strVal val="visible"/>
                                      </p:to>
                                    </p:set>
                                    <p:animEffect filter="fade" transition="in">
                                      <p:cBhvr>
                                        <p:cTn dur="1000"/>
                                        <p:tgtEl>
                                          <p:spTgt spid="11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7">
                                            <p:txEl>
                                              <p:pRg end="3" st="3"/>
                                            </p:txEl>
                                          </p:spTgt>
                                        </p:tgtEl>
                                        <p:attrNameLst>
                                          <p:attrName>style.visibility</p:attrName>
                                        </p:attrNameLst>
                                      </p:cBhvr>
                                      <p:to>
                                        <p:strVal val="visible"/>
                                      </p:to>
                                    </p:set>
                                    <p:animEffect filter="fade" transition="in">
                                      <p:cBhvr>
                                        <p:cTn dur="1000"/>
                                        <p:tgtEl>
                                          <p:spTgt spid="11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7">
                                            <p:txEl>
                                              <p:pRg end="4" st="4"/>
                                            </p:txEl>
                                          </p:spTgt>
                                        </p:tgtEl>
                                        <p:attrNameLst>
                                          <p:attrName>style.visibility</p:attrName>
                                        </p:attrNameLst>
                                      </p:cBhvr>
                                      <p:to>
                                        <p:strVal val="visible"/>
                                      </p:to>
                                    </p:set>
                                    <p:animEffect filter="fade" transition="in">
                                      <p:cBhvr>
                                        <p:cTn dur="1000"/>
                                        <p:tgtEl>
                                          <p:spTgt spid="11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7">
                                            <p:txEl>
                                              <p:pRg end="5" st="5"/>
                                            </p:txEl>
                                          </p:spTgt>
                                        </p:tgtEl>
                                        <p:attrNameLst>
                                          <p:attrName>style.visibility</p:attrName>
                                        </p:attrNameLst>
                                      </p:cBhvr>
                                      <p:to>
                                        <p:strVal val="visible"/>
                                      </p:to>
                                    </p:set>
                                    <p:animEffect filter="fade" transition="in">
                                      <p:cBhvr>
                                        <p:cTn dur="1000"/>
                                        <p:tgtEl>
                                          <p:spTgt spid="119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1" name="Shape 1201"/>
        <p:cNvGrpSpPr/>
        <p:nvPr/>
      </p:nvGrpSpPr>
      <p:grpSpPr>
        <a:xfrm>
          <a:off x="0" y="0"/>
          <a:ext cx="0" cy="0"/>
          <a:chOff x="0" y="0"/>
          <a:chExt cx="0" cy="0"/>
        </a:xfrm>
      </p:grpSpPr>
      <p:sp>
        <p:nvSpPr>
          <p:cNvPr id="1202" name="Google Shape;1202;p184"/>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solidFill>
                  <a:schemeClr val="lt1"/>
                </a:solidFill>
              </a:rPr>
              <a:t>CHALLENGE - Turret Rotation Pt.2</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6" name="Shape 1206"/>
        <p:cNvGrpSpPr/>
        <p:nvPr/>
      </p:nvGrpSpPr>
      <p:grpSpPr>
        <a:xfrm>
          <a:off x="0" y="0"/>
          <a:ext cx="0" cy="0"/>
          <a:chOff x="0" y="0"/>
          <a:chExt cx="0" cy="0"/>
        </a:xfrm>
      </p:grpSpPr>
      <p:sp>
        <p:nvSpPr>
          <p:cNvPr id="1207" name="Google Shape;1207;p185"/>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1208" name="Google Shape;1208;p185"/>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This is the 2nd part of the solution to this section’s longer challenge. We’ll be finishing off the turret rotation, giving us complete barrel aiming control by the end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8">
                                            <p:txEl>
                                              <p:pRg end="0" st="0"/>
                                            </p:txEl>
                                          </p:spTgt>
                                        </p:tgtEl>
                                        <p:attrNameLst>
                                          <p:attrName>style.visibility</p:attrName>
                                        </p:attrNameLst>
                                      </p:cBhvr>
                                      <p:to>
                                        <p:strVal val="visible"/>
                                      </p:to>
                                    </p:set>
                                    <p:animEffect filter="fade" transition="in">
                                      <p:cBhvr>
                                        <p:cTn dur="1000"/>
                                        <p:tgtEl>
                                          <p:spTgt spid="120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2" name="Shape 1212"/>
        <p:cNvGrpSpPr/>
        <p:nvPr/>
      </p:nvGrpSpPr>
      <p:grpSpPr>
        <a:xfrm>
          <a:off x="0" y="0"/>
          <a:ext cx="0" cy="0"/>
          <a:chOff x="0" y="0"/>
          <a:chExt cx="0" cy="0"/>
        </a:xfrm>
      </p:grpSpPr>
      <p:sp>
        <p:nvSpPr>
          <p:cNvPr id="1213" name="Google Shape;1213;p186"/>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Setting Up Projectiles</a:t>
            </a:r>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7" name="Shape 1217"/>
        <p:cNvGrpSpPr/>
        <p:nvPr/>
      </p:nvGrpSpPr>
      <p:grpSpPr>
        <a:xfrm>
          <a:off x="0" y="0"/>
          <a:ext cx="0" cy="0"/>
          <a:chOff x="0" y="0"/>
          <a:chExt cx="0" cy="0"/>
        </a:xfrm>
      </p:grpSpPr>
      <p:sp>
        <p:nvSpPr>
          <p:cNvPr id="1218" name="Google Shape;1218;p187"/>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1219" name="Google Shape;1219;p187"/>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Create a public </a:t>
            </a:r>
            <a:r>
              <a:rPr lang="en-GB">
                <a:solidFill>
                  <a:srgbClr val="FFFF00"/>
                </a:solidFill>
                <a:latin typeface="Consolas"/>
                <a:ea typeface="Consolas"/>
                <a:cs typeface="Consolas"/>
                <a:sym typeface="Consolas"/>
              </a:rPr>
              <a:t>Fire()</a:t>
            </a:r>
            <a:r>
              <a:rPr lang="en-GB"/>
              <a:t> method on our tank</a:t>
            </a:r>
            <a:endParaRPr/>
          </a:p>
          <a:p>
            <a:pPr indent="-800100" lvl="0" marL="914400" rtl="0" algn="l">
              <a:spcBef>
                <a:spcPts val="0"/>
              </a:spcBef>
              <a:spcAft>
                <a:spcPts val="0"/>
              </a:spcAft>
              <a:buSzPts val="5400"/>
              <a:buChar char="●"/>
            </a:pPr>
            <a:r>
              <a:rPr lang="en-GB"/>
              <a:t>Bind input via Blueprint</a:t>
            </a:r>
            <a:endParaRPr/>
          </a:p>
          <a:p>
            <a:pPr indent="-800100" lvl="0" marL="914400" rtl="0" algn="l">
              <a:spcBef>
                <a:spcPts val="0"/>
              </a:spcBef>
              <a:spcAft>
                <a:spcPts val="0"/>
              </a:spcAft>
              <a:buSzPts val="5400"/>
              <a:buChar char="●"/>
            </a:pPr>
            <a:r>
              <a:rPr lang="en-GB"/>
              <a:t>Call this new C++ method to test</a:t>
            </a:r>
            <a:endParaRPr/>
          </a:p>
          <a:p>
            <a:pPr indent="-800100" lvl="0" marL="914400" rtl="0" algn="l">
              <a:spcBef>
                <a:spcPts val="0"/>
              </a:spcBef>
              <a:spcAft>
                <a:spcPts val="0"/>
              </a:spcAft>
              <a:buSzPts val="5400"/>
              <a:buChar char="●"/>
            </a:pPr>
            <a:r>
              <a:rPr lang="en-GB"/>
              <a:t>Create a </a:t>
            </a:r>
            <a:r>
              <a:rPr lang="en-GB">
                <a:solidFill>
                  <a:srgbClr val="FFFF00"/>
                </a:solidFill>
                <a:latin typeface="Consolas"/>
                <a:ea typeface="Consolas"/>
                <a:cs typeface="Consolas"/>
                <a:sym typeface="Consolas"/>
              </a:rPr>
              <a:t>Projectile </a:t>
            </a:r>
            <a:r>
              <a:rPr lang="en-GB"/>
              <a:t>class, and Blueprint it.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9">
                                            <p:txEl>
                                              <p:pRg end="0" st="0"/>
                                            </p:txEl>
                                          </p:spTgt>
                                        </p:tgtEl>
                                        <p:attrNameLst>
                                          <p:attrName>style.visibility</p:attrName>
                                        </p:attrNameLst>
                                      </p:cBhvr>
                                      <p:to>
                                        <p:strVal val="visible"/>
                                      </p:to>
                                    </p:set>
                                    <p:animEffect filter="fade" transition="in">
                                      <p:cBhvr>
                                        <p:cTn dur="1000"/>
                                        <p:tgtEl>
                                          <p:spTgt spid="12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9">
                                            <p:txEl>
                                              <p:pRg end="1" st="1"/>
                                            </p:txEl>
                                          </p:spTgt>
                                        </p:tgtEl>
                                        <p:attrNameLst>
                                          <p:attrName>style.visibility</p:attrName>
                                        </p:attrNameLst>
                                      </p:cBhvr>
                                      <p:to>
                                        <p:strVal val="visible"/>
                                      </p:to>
                                    </p:set>
                                    <p:animEffect filter="fade" transition="in">
                                      <p:cBhvr>
                                        <p:cTn dur="1000"/>
                                        <p:tgtEl>
                                          <p:spTgt spid="12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9">
                                            <p:txEl>
                                              <p:pRg end="2" st="2"/>
                                            </p:txEl>
                                          </p:spTgt>
                                        </p:tgtEl>
                                        <p:attrNameLst>
                                          <p:attrName>style.visibility</p:attrName>
                                        </p:attrNameLst>
                                      </p:cBhvr>
                                      <p:to>
                                        <p:strVal val="visible"/>
                                      </p:to>
                                    </p:set>
                                    <p:animEffect filter="fade" transition="in">
                                      <p:cBhvr>
                                        <p:cTn dur="1000"/>
                                        <p:tgtEl>
                                          <p:spTgt spid="12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9">
                                            <p:txEl>
                                              <p:pRg end="3" st="3"/>
                                            </p:txEl>
                                          </p:spTgt>
                                        </p:tgtEl>
                                        <p:attrNameLst>
                                          <p:attrName>style.visibility</p:attrName>
                                        </p:attrNameLst>
                                      </p:cBhvr>
                                      <p:to>
                                        <p:strVal val="visible"/>
                                      </p:to>
                                    </p:set>
                                    <p:animEffect filter="fade" transition="in">
                                      <p:cBhvr>
                                        <p:cTn dur="1000"/>
                                        <p:tgtEl>
                                          <p:spTgt spid="121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3" name="Shape 1223"/>
        <p:cNvGrpSpPr/>
        <p:nvPr/>
      </p:nvGrpSpPr>
      <p:grpSpPr>
        <a:xfrm>
          <a:off x="0" y="0"/>
          <a:ext cx="0" cy="0"/>
          <a:chOff x="0" y="0"/>
          <a:chExt cx="0" cy="0"/>
        </a:xfrm>
      </p:grpSpPr>
      <p:sp>
        <p:nvSpPr>
          <p:cNvPr id="1224" name="Google Shape;1224;p188"/>
          <p:cNvSpPr/>
          <p:nvPr/>
        </p:nvSpPr>
        <p:spPr>
          <a:xfrm rot="795447">
            <a:off x="11508408" y="5844049"/>
            <a:ext cx="813685" cy="1768092"/>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225" name="Google Shape;1225;p188"/>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Our Iterative Cycle</a:t>
            </a:r>
            <a:endParaRPr/>
          </a:p>
        </p:txBody>
      </p:sp>
      <p:sp>
        <p:nvSpPr>
          <p:cNvPr id="1226" name="Google Shape;1226;p188"/>
          <p:cNvSpPr/>
          <p:nvPr/>
        </p:nvSpPr>
        <p:spPr>
          <a:xfrm>
            <a:off x="10129800" y="7591850"/>
            <a:ext cx="2631600" cy="11184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Controls</a:t>
            </a:r>
            <a:endParaRPr b="1" sz="2800"/>
          </a:p>
        </p:txBody>
      </p:sp>
      <p:sp>
        <p:nvSpPr>
          <p:cNvPr id="1227" name="Google Shape;1227;p188"/>
          <p:cNvSpPr/>
          <p:nvPr/>
        </p:nvSpPr>
        <p:spPr>
          <a:xfrm>
            <a:off x="10843100" y="4824100"/>
            <a:ext cx="2631600" cy="1118400"/>
          </a:xfrm>
          <a:prstGeom prst="ellipse">
            <a:avLst/>
          </a:prstGeom>
          <a:solidFill>
            <a:srgbClr val="D9D9D9"/>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Tank</a:t>
            </a:r>
            <a:endParaRPr b="1" sz="2800"/>
          </a:p>
        </p:txBody>
      </p:sp>
      <p:sp>
        <p:nvSpPr>
          <p:cNvPr id="1228" name="Google Shape;1228;p188"/>
          <p:cNvSpPr/>
          <p:nvPr/>
        </p:nvSpPr>
        <p:spPr>
          <a:xfrm rot="5400000">
            <a:off x="10539300" y="2757950"/>
            <a:ext cx="1812600" cy="2351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229" name="Google Shape;1229;p188"/>
          <p:cNvSpPr/>
          <p:nvPr/>
        </p:nvSpPr>
        <p:spPr>
          <a:xfrm>
            <a:off x="7828200" y="2693750"/>
            <a:ext cx="2631600" cy="1118400"/>
          </a:xfrm>
          <a:prstGeom prst="ellipse">
            <a:avLst/>
          </a:prstGeom>
          <a:solidFill>
            <a:srgbClr val="D9D9D9"/>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World</a:t>
            </a:r>
            <a:endParaRPr b="1" sz="2800"/>
          </a:p>
        </p:txBody>
      </p:sp>
      <p:sp>
        <p:nvSpPr>
          <p:cNvPr id="1230" name="Google Shape;1230;p188"/>
          <p:cNvSpPr/>
          <p:nvPr/>
        </p:nvSpPr>
        <p:spPr>
          <a:xfrm>
            <a:off x="6052750" y="2757950"/>
            <a:ext cx="1812600" cy="2351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231" name="Google Shape;1231;p188"/>
          <p:cNvSpPr/>
          <p:nvPr/>
        </p:nvSpPr>
        <p:spPr>
          <a:xfrm>
            <a:off x="4968100" y="4824100"/>
            <a:ext cx="2631600" cy="111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UI</a:t>
            </a:r>
            <a:endParaRPr b="1" sz="2800"/>
          </a:p>
        </p:txBody>
      </p:sp>
      <p:sp>
        <p:nvSpPr>
          <p:cNvPr id="1232" name="Google Shape;1232;p188"/>
          <p:cNvSpPr/>
          <p:nvPr/>
        </p:nvSpPr>
        <p:spPr>
          <a:xfrm rot="9975660">
            <a:off x="6114063" y="5939693"/>
            <a:ext cx="813475" cy="1886716"/>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233" name="Google Shape;1233;p188"/>
          <p:cNvSpPr/>
          <p:nvPr/>
        </p:nvSpPr>
        <p:spPr>
          <a:xfrm rot="5397465">
            <a:off x="8943247" y="7415100"/>
            <a:ext cx="813600" cy="1580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234" name="Google Shape;1234;p188"/>
          <p:cNvSpPr/>
          <p:nvPr/>
        </p:nvSpPr>
        <p:spPr>
          <a:xfrm>
            <a:off x="5927950" y="7646100"/>
            <a:ext cx="2631600" cy="1118400"/>
          </a:xfrm>
          <a:prstGeom prst="ellipse">
            <a:avLst/>
          </a:prstGeom>
          <a:solidFill>
            <a:srgbClr val="D9D9D9"/>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Player 2</a:t>
            </a:r>
            <a:endParaRPr b="1" sz="2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9"/>
                                        </p:tgtEl>
                                        <p:attrNameLst>
                                          <p:attrName>style.visibility</p:attrName>
                                        </p:attrNameLst>
                                      </p:cBhvr>
                                      <p:to>
                                        <p:strVal val="visible"/>
                                      </p:to>
                                    </p:set>
                                    <p:animEffect filter="fade" transition="in">
                                      <p:cBhvr>
                                        <p:cTn dur="1000"/>
                                        <p:tgtEl>
                                          <p:spTgt spid="1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8"/>
                                        </p:tgtEl>
                                        <p:attrNameLst>
                                          <p:attrName>style.visibility</p:attrName>
                                        </p:attrNameLst>
                                      </p:cBhvr>
                                      <p:to>
                                        <p:strVal val="visible"/>
                                      </p:to>
                                    </p:set>
                                    <p:animEffect filter="fade" transition="in">
                                      <p:cBhvr>
                                        <p:cTn dur="1000"/>
                                        <p:tgtEl>
                                          <p:spTgt spid="1228"/>
                                        </p:tgtEl>
                                      </p:cBhvr>
                                    </p:animEffect>
                                  </p:childTnLst>
                                </p:cTn>
                              </p:par>
                              <p:par>
                                <p:cTn fill="hold" nodeType="withEffect" presetClass="entr" presetID="10" presetSubtype="0">
                                  <p:stCondLst>
                                    <p:cond delay="0"/>
                                  </p:stCondLst>
                                  <p:childTnLst>
                                    <p:set>
                                      <p:cBhvr>
                                        <p:cTn dur="1" fill="hold">
                                          <p:stCondLst>
                                            <p:cond delay="0"/>
                                          </p:stCondLst>
                                        </p:cTn>
                                        <p:tgtEl>
                                          <p:spTgt spid="1227"/>
                                        </p:tgtEl>
                                        <p:attrNameLst>
                                          <p:attrName>style.visibility</p:attrName>
                                        </p:attrNameLst>
                                      </p:cBhvr>
                                      <p:to>
                                        <p:strVal val="visible"/>
                                      </p:to>
                                    </p:set>
                                    <p:animEffect filter="fade" transition="in">
                                      <p:cBhvr>
                                        <p:cTn dur="1000"/>
                                        <p:tgtEl>
                                          <p:spTgt spid="1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4"/>
                                        </p:tgtEl>
                                        <p:attrNameLst>
                                          <p:attrName>style.visibility</p:attrName>
                                        </p:attrNameLst>
                                      </p:cBhvr>
                                      <p:to>
                                        <p:strVal val="visible"/>
                                      </p:to>
                                    </p:set>
                                    <p:animEffect filter="fade" transition="in">
                                      <p:cBhvr>
                                        <p:cTn dur="1000"/>
                                        <p:tgtEl>
                                          <p:spTgt spid="1224"/>
                                        </p:tgtEl>
                                      </p:cBhvr>
                                    </p:animEffect>
                                  </p:childTnLst>
                                </p:cTn>
                              </p:par>
                              <p:par>
                                <p:cTn fill="hold" nodeType="withEffect" presetClass="entr" presetID="10" presetSubtype="0">
                                  <p:stCondLst>
                                    <p:cond delay="0"/>
                                  </p:stCondLst>
                                  <p:childTnLst>
                                    <p:set>
                                      <p:cBhvr>
                                        <p:cTn dur="1" fill="hold">
                                          <p:stCondLst>
                                            <p:cond delay="0"/>
                                          </p:stCondLst>
                                        </p:cTn>
                                        <p:tgtEl>
                                          <p:spTgt spid="1226"/>
                                        </p:tgtEl>
                                        <p:attrNameLst>
                                          <p:attrName>style.visibility</p:attrName>
                                        </p:attrNameLst>
                                      </p:cBhvr>
                                      <p:to>
                                        <p:strVal val="visible"/>
                                      </p:to>
                                    </p:set>
                                    <p:animEffect filter="fade" transition="in">
                                      <p:cBhvr>
                                        <p:cTn dur="1000"/>
                                        <p:tgtEl>
                                          <p:spTgt spid="1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3"/>
                                        </p:tgtEl>
                                        <p:attrNameLst>
                                          <p:attrName>style.visibility</p:attrName>
                                        </p:attrNameLst>
                                      </p:cBhvr>
                                      <p:to>
                                        <p:strVal val="visible"/>
                                      </p:to>
                                    </p:set>
                                    <p:animEffect filter="fade" transition="in">
                                      <p:cBhvr>
                                        <p:cTn dur="1000"/>
                                        <p:tgtEl>
                                          <p:spTgt spid="1233"/>
                                        </p:tgtEl>
                                      </p:cBhvr>
                                    </p:animEffect>
                                  </p:childTnLst>
                                </p:cTn>
                              </p:par>
                              <p:par>
                                <p:cTn fill="hold" nodeType="withEffect" presetClass="entr" presetID="10" presetSubtype="0">
                                  <p:stCondLst>
                                    <p:cond delay="0"/>
                                  </p:stCondLst>
                                  <p:childTnLst>
                                    <p:set>
                                      <p:cBhvr>
                                        <p:cTn dur="1" fill="hold">
                                          <p:stCondLst>
                                            <p:cond delay="0"/>
                                          </p:stCondLst>
                                        </p:cTn>
                                        <p:tgtEl>
                                          <p:spTgt spid="1234"/>
                                        </p:tgtEl>
                                        <p:attrNameLst>
                                          <p:attrName>style.visibility</p:attrName>
                                        </p:attrNameLst>
                                      </p:cBhvr>
                                      <p:to>
                                        <p:strVal val="visible"/>
                                      </p:to>
                                    </p:set>
                                    <p:animEffect filter="fade" transition="in">
                                      <p:cBhvr>
                                        <p:cTn dur="1000"/>
                                        <p:tgtEl>
                                          <p:spTgt spid="1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2"/>
                                        </p:tgtEl>
                                        <p:attrNameLst>
                                          <p:attrName>style.visibility</p:attrName>
                                        </p:attrNameLst>
                                      </p:cBhvr>
                                      <p:to>
                                        <p:strVal val="visible"/>
                                      </p:to>
                                    </p:set>
                                    <p:animEffect filter="fade" transition="in">
                                      <p:cBhvr>
                                        <p:cTn dur="1000"/>
                                        <p:tgtEl>
                                          <p:spTgt spid="1232"/>
                                        </p:tgtEl>
                                      </p:cBhvr>
                                    </p:animEffect>
                                  </p:childTnLst>
                                </p:cTn>
                              </p:par>
                              <p:par>
                                <p:cTn fill="hold" nodeType="withEffect" presetClass="entr" presetID="10" presetSubtype="0">
                                  <p:stCondLst>
                                    <p:cond delay="0"/>
                                  </p:stCondLst>
                                  <p:childTnLst>
                                    <p:set>
                                      <p:cBhvr>
                                        <p:cTn dur="1" fill="hold">
                                          <p:stCondLst>
                                            <p:cond delay="0"/>
                                          </p:stCondLst>
                                        </p:cTn>
                                        <p:tgtEl>
                                          <p:spTgt spid="1231"/>
                                        </p:tgtEl>
                                        <p:attrNameLst>
                                          <p:attrName>style.visibility</p:attrName>
                                        </p:attrNameLst>
                                      </p:cBhvr>
                                      <p:to>
                                        <p:strVal val="visible"/>
                                      </p:to>
                                    </p:set>
                                    <p:animEffect filter="fade" transition="in">
                                      <p:cBhvr>
                                        <p:cTn dur="1000"/>
                                        <p:tgtEl>
                                          <p:spTgt spid="1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0"/>
                                        </p:tgtEl>
                                        <p:attrNameLst>
                                          <p:attrName>style.visibility</p:attrName>
                                        </p:attrNameLst>
                                      </p:cBhvr>
                                      <p:to>
                                        <p:strVal val="visible"/>
                                      </p:to>
                                    </p:set>
                                    <p:animEffect filter="fade" transition="in">
                                      <p:cBhvr>
                                        <p:cTn dur="1000"/>
                                        <p:tgtEl>
                                          <p:spTgt spid="1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8" name="Shape 1238"/>
        <p:cNvGrpSpPr/>
        <p:nvPr/>
      </p:nvGrpSpPr>
      <p:grpSpPr>
        <a:xfrm>
          <a:off x="0" y="0"/>
          <a:ext cx="0" cy="0"/>
          <a:chOff x="0" y="0"/>
          <a:chExt cx="0" cy="0"/>
        </a:xfrm>
      </p:grpSpPr>
      <p:sp>
        <p:nvSpPr>
          <p:cNvPr id="1239" name="Google Shape;1239;p189"/>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Setup the Firing Code</a:t>
            </a:r>
            <a:endParaRPr/>
          </a:p>
        </p:txBody>
      </p:sp>
      <p:sp>
        <p:nvSpPr>
          <p:cNvPr id="1240" name="Google Shape;1240;p189"/>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Create a </a:t>
            </a:r>
            <a:r>
              <a:rPr lang="en-GB">
                <a:solidFill>
                  <a:srgbClr val="FFFF00"/>
                </a:solidFill>
                <a:latin typeface="Consolas"/>
                <a:ea typeface="Consolas"/>
                <a:cs typeface="Consolas"/>
                <a:sym typeface="Consolas"/>
              </a:rPr>
              <a:t>Fire()</a:t>
            </a:r>
            <a:r>
              <a:rPr lang="en-GB"/>
              <a:t> method on the tank</a:t>
            </a:r>
            <a:endParaRPr/>
          </a:p>
          <a:p>
            <a:pPr indent="-800100" lvl="0" marL="914400" rtl="0" algn="l">
              <a:spcBef>
                <a:spcPts val="0"/>
              </a:spcBef>
              <a:spcAft>
                <a:spcPts val="0"/>
              </a:spcAft>
              <a:buSzPts val="5400"/>
              <a:buChar char="●"/>
            </a:pPr>
            <a:r>
              <a:rPr lang="en-GB"/>
              <a:t>Make it </a:t>
            </a:r>
            <a:r>
              <a:rPr lang="en-GB">
                <a:solidFill>
                  <a:srgbClr val="FFFF00"/>
                </a:solidFill>
                <a:latin typeface="Consolas"/>
                <a:ea typeface="Consolas"/>
                <a:cs typeface="Consolas"/>
                <a:sym typeface="Consolas"/>
              </a:rPr>
              <a:t>BlueprintCallable</a:t>
            </a:r>
            <a:endParaRPr/>
          </a:p>
          <a:p>
            <a:pPr indent="-800100" lvl="0" marL="914400" rtl="0" algn="l">
              <a:spcBef>
                <a:spcPts val="0"/>
              </a:spcBef>
              <a:spcAft>
                <a:spcPts val="0"/>
              </a:spcAft>
              <a:buSzPts val="5400"/>
              <a:buChar char="●"/>
            </a:pPr>
            <a:r>
              <a:rPr lang="en-GB"/>
              <a:t>Bind input, and wire-up in Blueprint</a:t>
            </a:r>
            <a:endParaRPr/>
          </a:p>
          <a:p>
            <a:pPr indent="-800100" lvl="0" marL="914400" rtl="0" algn="l">
              <a:spcBef>
                <a:spcPts val="0"/>
              </a:spcBef>
              <a:spcAft>
                <a:spcPts val="0"/>
              </a:spcAft>
              <a:buSzPts val="5400"/>
              <a:buChar char="●"/>
            </a:pPr>
            <a:r>
              <a:rPr lang="en-GB"/>
              <a:t>Test by logging to console from 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0">
                                            <p:txEl>
                                              <p:pRg end="0" st="0"/>
                                            </p:txEl>
                                          </p:spTgt>
                                        </p:tgtEl>
                                        <p:attrNameLst>
                                          <p:attrName>style.visibility</p:attrName>
                                        </p:attrNameLst>
                                      </p:cBhvr>
                                      <p:to>
                                        <p:strVal val="visible"/>
                                      </p:to>
                                    </p:set>
                                    <p:animEffect filter="fade" transition="in">
                                      <p:cBhvr>
                                        <p:cTn dur="1000"/>
                                        <p:tgtEl>
                                          <p:spTgt spid="12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0">
                                            <p:txEl>
                                              <p:pRg end="1" st="1"/>
                                            </p:txEl>
                                          </p:spTgt>
                                        </p:tgtEl>
                                        <p:attrNameLst>
                                          <p:attrName>style.visibility</p:attrName>
                                        </p:attrNameLst>
                                      </p:cBhvr>
                                      <p:to>
                                        <p:strVal val="visible"/>
                                      </p:to>
                                    </p:set>
                                    <p:animEffect filter="fade" transition="in">
                                      <p:cBhvr>
                                        <p:cTn dur="1000"/>
                                        <p:tgtEl>
                                          <p:spTgt spid="12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0">
                                            <p:txEl>
                                              <p:pRg end="2" st="2"/>
                                            </p:txEl>
                                          </p:spTgt>
                                        </p:tgtEl>
                                        <p:attrNameLst>
                                          <p:attrName>style.visibility</p:attrName>
                                        </p:attrNameLst>
                                      </p:cBhvr>
                                      <p:to>
                                        <p:strVal val="visible"/>
                                      </p:to>
                                    </p:set>
                                    <p:animEffect filter="fade" transition="in">
                                      <p:cBhvr>
                                        <p:cTn dur="1000"/>
                                        <p:tgtEl>
                                          <p:spTgt spid="12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0">
                                            <p:txEl>
                                              <p:pRg end="3" st="3"/>
                                            </p:txEl>
                                          </p:spTgt>
                                        </p:tgtEl>
                                        <p:attrNameLst>
                                          <p:attrName>style.visibility</p:attrName>
                                        </p:attrNameLst>
                                      </p:cBhvr>
                                      <p:to>
                                        <p:strVal val="visible"/>
                                      </p:to>
                                    </p:set>
                                    <p:animEffect filter="fade" transition="in">
                                      <p:cBhvr>
                                        <p:cTn dur="1000"/>
                                        <p:tgtEl>
                                          <p:spTgt spid="124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4" name="Shape 1244"/>
        <p:cNvGrpSpPr/>
        <p:nvPr/>
      </p:nvGrpSpPr>
      <p:grpSpPr>
        <a:xfrm>
          <a:off x="0" y="0"/>
          <a:ext cx="0" cy="0"/>
          <a:chOff x="0" y="0"/>
          <a:chExt cx="0" cy="0"/>
        </a:xfrm>
      </p:grpSpPr>
      <p:sp>
        <p:nvSpPr>
          <p:cNvPr id="1245" name="Google Shape;1245;p190"/>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Upgrading to Unreal 4.12</a:t>
            </a:r>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9" name="Shape 1249"/>
        <p:cNvGrpSpPr/>
        <p:nvPr/>
      </p:nvGrpSpPr>
      <p:grpSpPr>
        <a:xfrm>
          <a:off x="0" y="0"/>
          <a:ext cx="0" cy="0"/>
          <a:chOff x="0" y="0"/>
          <a:chExt cx="0" cy="0"/>
        </a:xfrm>
      </p:grpSpPr>
      <p:sp>
        <p:nvSpPr>
          <p:cNvPr id="1250" name="Google Shape;1250;p191"/>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1251" name="Google Shape;1251;p191"/>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Multiple versions of the engine take up GB</a:t>
            </a:r>
            <a:endParaRPr/>
          </a:p>
          <a:p>
            <a:pPr indent="-800100" lvl="0" marL="914400" rtl="0" algn="l">
              <a:spcBef>
                <a:spcPts val="0"/>
              </a:spcBef>
              <a:spcAft>
                <a:spcPts val="0"/>
              </a:spcAft>
              <a:buSzPts val="5400"/>
              <a:buChar char="●"/>
            </a:pPr>
            <a:r>
              <a:rPr lang="en-GB"/>
              <a:t>Upgrade Building Escape and Battle Tank</a:t>
            </a:r>
            <a:endParaRPr/>
          </a:p>
          <a:p>
            <a:pPr indent="-800100" lvl="0" marL="914400" rtl="0" algn="l">
              <a:spcBef>
                <a:spcPts val="0"/>
              </a:spcBef>
              <a:spcAft>
                <a:spcPts val="0"/>
              </a:spcAft>
              <a:buSzPts val="5400"/>
              <a:buChar char="●"/>
            </a:pPr>
            <a:r>
              <a:rPr lang="en-GB"/>
              <a:t>Learn more about using source control</a:t>
            </a:r>
            <a:endParaRPr/>
          </a:p>
          <a:p>
            <a:pPr indent="-800100" lvl="0" marL="914400" rtl="0" algn="l">
              <a:spcBef>
                <a:spcPts val="0"/>
              </a:spcBef>
              <a:spcAft>
                <a:spcPts val="0"/>
              </a:spcAft>
              <a:buSzPts val="5400"/>
              <a:buChar char="●"/>
            </a:pPr>
            <a:r>
              <a:rPr lang="en-GB"/>
              <a:t>Using Stash in source control</a:t>
            </a:r>
            <a:endParaRPr/>
          </a:p>
          <a:p>
            <a:pPr indent="-800100" lvl="0" marL="914400" rtl="0" algn="l">
              <a:spcBef>
                <a:spcPts val="0"/>
              </a:spcBef>
              <a:spcAft>
                <a:spcPts val="0"/>
              </a:spcAft>
              <a:buSzPts val="5400"/>
              <a:buChar char="●"/>
            </a:pPr>
            <a:r>
              <a:rPr lang="en-GB"/>
              <a:t>Fixing issue with overlapping collision volumes.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1">
                                            <p:txEl>
                                              <p:pRg end="0" st="0"/>
                                            </p:txEl>
                                          </p:spTgt>
                                        </p:tgtEl>
                                        <p:attrNameLst>
                                          <p:attrName>style.visibility</p:attrName>
                                        </p:attrNameLst>
                                      </p:cBhvr>
                                      <p:to>
                                        <p:strVal val="visible"/>
                                      </p:to>
                                    </p:set>
                                    <p:animEffect filter="fade" transition="in">
                                      <p:cBhvr>
                                        <p:cTn dur="1000"/>
                                        <p:tgtEl>
                                          <p:spTgt spid="12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1">
                                            <p:txEl>
                                              <p:pRg end="1" st="1"/>
                                            </p:txEl>
                                          </p:spTgt>
                                        </p:tgtEl>
                                        <p:attrNameLst>
                                          <p:attrName>style.visibility</p:attrName>
                                        </p:attrNameLst>
                                      </p:cBhvr>
                                      <p:to>
                                        <p:strVal val="visible"/>
                                      </p:to>
                                    </p:set>
                                    <p:animEffect filter="fade" transition="in">
                                      <p:cBhvr>
                                        <p:cTn dur="1000"/>
                                        <p:tgtEl>
                                          <p:spTgt spid="12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1">
                                            <p:txEl>
                                              <p:pRg end="2" st="2"/>
                                            </p:txEl>
                                          </p:spTgt>
                                        </p:tgtEl>
                                        <p:attrNameLst>
                                          <p:attrName>style.visibility</p:attrName>
                                        </p:attrNameLst>
                                      </p:cBhvr>
                                      <p:to>
                                        <p:strVal val="visible"/>
                                      </p:to>
                                    </p:set>
                                    <p:animEffect filter="fade" transition="in">
                                      <p:cBhvr>
                                        <p:cTn dur="1000"/>
                                        <p:tgtEl>
                                          <p:spTgt spid="12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1">
                                            <p:txEl>
                                              <p:pRg end="3" st="3"/>
                                            </p:txEl>
                                          </p:spTgt>
                                        </p:tgtEl>
                                        <p:attrNameLst>
                                          <p:attrName>style.visibility</p:attrName>
                                        </p:attrNameLst>
                                      </p:cBhvr>
                                      <p:to>
                                        <p:strVal val="visible"/>
                                      </p:to>
                                    </p:set>
                                    <p:animEffect filter="fade" transition="in">
                                      <p:cBhvr>
                                        <p:cTn dur="1000"/>
                                        <p:tgtEl>
                                          <p:spTgt spid="12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1">
                                            <p:txEl>
                                              <p:pRg end="4" st="4"/>
                                            </p:txEl>
                                          </p:spTgt>
                                        </p:tgtEl>
                                        <p:attrNameLst>
                                          <p:attrName>style.visibility</p:attrName>
                                        </p:attrNameLst>
                                      </p:cBhvr>
                                      <p:to>
                                        <p:strVal val="visible"/>
                                      </p:to>
                                    </p:set>
                                    <p:animEffect filter="fade" transition="in">
                                      <p:cBhvr>
                                        <p:cTn dur="1000"/>
                                        <p:tgtEl>
                                          <p:spTgt spid="125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9"/>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Creating &amp; Deleting Landscapes</a:t>
            </a:r>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5" name="Shape 1255"/>
        <p:cNvGrpSpPr/>
        <p:nvPr/>
      </p:nvGrpSpPr>
      <p:grpSpPr>
        <a:xfrm>
          <a:off x="0" y="0"/>
          <a:ext cx="0" cy="0"/>
          <a:chOff x="0" y="0"/>
          <a:chExt cx="0" cy="0"/>
        </a:xfrm>
      </p:grpSpPr>
      <p:sp>
        <p:nvSpPr>
          <p:cNvPr id="1256" name="Google Shape;1256;p192"/>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Upgrade Both Projects to 4.12</a:t>
            </a:r>
            <a:endParaRPr/>
          </a:p>
        </p:txBody>
      </p:sp>
      <p:sp>
        <p:nvSpPr>
          <p:cNvPr id="1257" name="Google Shape;1257;p192"/>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Upgrade Building Escape, test &amp; commit</a:t>
            </a:r>
            <a:endParaRPr/>
          </a:p>
          <a:p>
            <a:pPr indent="-800100" lvl="0" marL="914400" rtl="0" algn="l">
              <a:spcBef>
                <a:spcPts val="0"/>
              </a:spcBef>
              <a:spcAft>
                <a:spcPts val="0"/>
              </a:spcAft>
              <a:buSzPts val="5400"/>
              <a:buChar char="●"/>
            </a:pPr>
            <a:r>
              <a:rPr lang="en-GB"/>
              <a:t>Upgrade BattleTank, test &amp; commit</a:t>
            </a:r>
            <a:endParaRPr/>
          </a:p>
          <a:p>
            <a:pPr indent="-800100" lvl="0" marL="914400" rtl="0" algn="l">
              <a:spcBef>
                <a:spcPts val="0"/>
              </a:spcBef>
              <a:spcAft>
                <a:spcPts val="0"/>
              </a:spcAft>
              <a:buSzPts val="5400"/>
              <a:buChar char="●"/>
            </a:pPr>
            <a:r>
              <a:rPr lang="en-GB"/>
              <a:t>Remove previous version(s) of Unreal</a:t>
            </a:r>
            <a:endParaRPr/>
          </a:p>
          <a:p>
            <a:pPr indent="-800100" lvl="0" marL="914400" rtl="0" algn="l">
              <a:spcBef>
                <a:spcPts val="0"/>
              </a:spcBef>
              <a:spcAft>
                <a:spcPts val="0"/>
              </a:spcAft>
              <a:buSzPts val="5400"/>
              <a:buChar char="●"/>
            </a:pPr>
            <a:r>
              <a:rPr lang="en-GB"/>
              <a:t>Consider deleting other Vault local content.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7">
                                            <p:txEl>
                                              <p:pRg end="0" st="0"/>
                                            </p:txEl>
                                          </p:spTgt>
                                        </p:tgtEl>
                                        <p:attrNameLst>
                                          <p:attrName>style.visibility</p:attrName>
                                        </p:attrNameLst>
                                      </p:cBhvr>
                                      <p:to>
                                        <p:strVal val="visible"/>
                                      </p:to>
                                    </p:set>
                                    <p:animEffect filter="fade" transition="in">
                                      <p:cBhvr>
                                        <p:cTn dur="1000"/>
                                        <p:tgtEl>
                                          <p:spTgt spid="12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7">
                                            <p:txEl>
                                              <p:pRg end="1" st="1"/>
                                            </p:txEl>
                                          </p:spTgt>
                                        </p:tgtEl>
                                        <p:attrNameLst>
                                          <p:attrName>style.visibility</p:attrName>
                                        </p:attrNameLst>
                                      </p:cBhvr>
                                      <p:to>
                                        <p:strVal val="visible"/>
                                      </p:to>
                                    </p:set>
                                    <p:animEffect filter="fade" transition="in">
                                      <p:cBhvr>
                                        <p:cTn dur="1000"/>
                                        <p:tgtEl>
                                          <p:spTgt spid="12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7">
                                            <p:txEl>
                                              <p:pRg end="2" st="2"/>
                                            </p:txEl>
                                          </p:spTgt>
                                        </p:tgtEl>
                                        <p:attrNameLst>
                                          <p:attrName>style.visibility</p:attrName>
                                        </p:attrNameLst>
                                      </p:cBhvr>
                                      <p:to>
                                        <p:strVal val="visible"/>
                                      </p:to>
                                    </p:set>
                                    <p:animEffect filter="fade" transition="in">
                                      <p:cBhvr>
                                        <p:cTn dur="1000"/>
                                        <p:tgtEl>
                                          <p:spTgt spid="12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7">
                                            <p:txEl>
                                              <p:pRg end="3" st="3"/>
                                            </p:txEl>
                                          </p:spTgt>
                                        </p:tgtEl>
                                        <p:attrNameLst>
                                          <p:attrName>style.visibility</p:attrName>
                                        </p:attrNameLst>
                                      </p:cBhvr>
                                      <p:to>
                                        <p:strVal val="visible"/>
                                      </p:to>
                                    </p:set>
                                    <p:animEffect filter="fade" transition="in">
                                      <p:cBhvr>
                                        <p:cTn dur="1000"/>
                                        <p:tgtEl>
                                          <p:spTgt spid="125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1" name="Shape 1261"/>
        <p:cNvGrpSpPr/>
        <p:nvPr/>
      </p:nvGrpSpPr>
      <p:grpSpPr>
        <a:xfrm>
          <a:off x="0" y="0"/>
          <a:ext cx="0" cy="0"/>
          <a:chOff x="0" y="0"/>
          <a:chExt cx="0" cy="0"/>
        </a:xfrm>
      </p:grpSpPr>
      <p:sp>
        <p:nvSpPr>
          <p:cNvPr id="1262" name="Google Shape;1262;p193"/>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Working Round Awkward Bugs</a:t>
            </a:r>
            <a:endParaRPr/>
          </a:p>
        </p:txBody>
      </p:sp>
      <p:sp>
        <p:nvSpPr>
          <p:cNvPr id="1263" name="Google Shape;1263;p193"/>
          <p:cNvSpPr txBox="1"/>
          <p:nvPr/>
        </p:nvSpPr>
        <p:spPr>
          <a:xfrm>
            <a:off x="16694400" y="123950"/>
            <a:ext cx="1593600" cy="867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3600">
                <a:solidFill>
                  <a:srgbClr val="FFFFFF"/>
                </a:solidFill>
              </a:rPr>
              <a:t>4.12</a:t>
            </a:r>
            <a:endParaRPr sz="3600">
              <a:solidFill>
                <a:srgbClr val="FFFFFF"/>
              </a:solidFill>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7" name="Shape 1267"/>
        <p:cNvGrpSpPr/>
        <p:nvPr/>
      </p:nvGrpSpPr>
      <p:grpSpPr>
        <a:xfrm>
          <a:off x="0" y="0"/>
          <a:ext cx="0" cy="0"/>
          <a:chOff x="0" y="0"/>
          <a:chExt cx="0" cy="0"/>
        </a:xfrm>
      </p:grpSpPr>
      <p:sp>
        <p:nvSpPr>
          <p:cNvPr id="1268" name="Google Shape;1268;p194"/>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1269" name="Google Shape;1269;p194"/>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About AutoWeld compound objects</a:t>
            </a:r>
            <a:endParaRPr/>
          </a:p>
          <a:p>
            <a:pPr indent="-800100" lvl="0" marL="914400" rtl="0" algn="l">
              <a:spcBef>
                <a:spcPts val="0"/>
              </a:spcBef>
              <a:spcAft>
                <a:spcPts val="0"/>
              </a:spcAft>
              <a:buSzPts val="5400"/>
              <a:buChar char="●"/>
            </a:pPr>
            <a:r>
              <a:rPr lang="en-GB"/>
              <a:t>Working through self-collision issues</a:t>
            </a:r>
            <a:endParaRPr/>
          </a:p>
          <a:p>
            <a:pPr indent="-800100" lvl="0" marL="914400" rtl="0" algn="l">
              <a:spcBef>
                <a:spcPts val="0"/>
              </a:spcBef>
              <a:spcAft>
                <a:spcPts val="0"/>
              </a:spcAft>
              <a:buSzPts val="5400"/>
              <a:buChar char="●"/>
            </a:pPr>
            <a:r>
              <a:rPr lang="en-GB"/>
              <a:t>Disabling gravity on subobjects</a:t>
            </a:r>
            <a:endParaRPr/>
          </a:p>
          <a:p>
            <a:pPr indent="-800100" lvl="0" marL="914400" rtl="0" algn="l">
              <a:spcBef>
                <a:spcPts val="0"/>
              </a:spcBef>
              <a:spcAft>
                <a:spcPts val="0"/>
              </a:spcAft>
              <a:buSzPts val="5400"/>
              <a:buChar char="●"/>
            </a:pPr>
            <a:r>
              <a:rPr lang="en-GB"/>
              <a:t>A reminder Unreal is designed for humanoids.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9">
                                            <p:txEl>
                                              <p:pRg end="0" st="0"/>
                                            </p:txEl>
                                          </p:spTgt>
                                        </p:tgtEl>
                                        <p:attrNameLst>
                                          <p:attrName>style.visibility</p:attrName>
                                        </p:attrNameLst>
                                      </p:cBhvr>
                                      <p:to>
                                        <p:strVal val="visible"/>
                                      </p:to>
                                    </p:set>
                                    <p:animEffect filter="fade" transition="in">
                                      <p:cBhvr>
                                        <p:cTn dur="1000"/>
                                        <p:tgtEl>
                                          <p:spTgt spid="12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9">
                                            <p:txEl>
                                              <p:pRg end="1" st="1"/>
                                            </p:txEl>
                                          </p:spTgt>
                                        </p:tgtEl>
                                        <p:attrNameLst>
                                          <p:attrName>style.visibility</p:attrName>
                                        </p:attrNameLst>
                                      </p:cBhvr>
                                      <p:to>
                                        <p:strVal val="visible"/>
                                      </p:to>
                                    </p:set>
                                    <p:animEffect filter="fade" transition="in">
                                      <p:cBhvr>
                                        <p:cTn dur="1000"/>
                                        <p:tgtEl>
                                          <p:spTgt spid="12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9">
                                            <p:txEl>
                                              <p:pRg end="2" st="2"/>
                                            </p:txEl>
                                          </p:spTgt>
                                        </p:tgtEl>
                                        <p:attrNameLst>
                                          <p:attrName>style.visibility</p:attrName>
                                        </p:attrNameLst>
                                      </p:cBhvr>
                                      <p:to>
                                        <p:strVal val="visible"/>
                                      </p:to>
                                    </p:set>
                                    <p:animEffect filter="fade" transition="in">
                                      <p:cBhvr>
                                        <p:cTn dur="1000"/>
                                        <p:tgtEl>
                                          <p:spTgt spid="12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9">
                                            <p:txEl>
                                              <p:pRg end="3" st="3"/>
                                            </p:txEl>
                                          </p:spTgt>
                                        </p:tgtEl>
                                        <p:attrNameLst>
                                          <p:attrName>style.visibility</p:attrName>
                                        </p:attrNameLst>
                                      </p:cBhvr>
                                      <p:to>
                                        <p:strVal val="visible"/>
                                      </p:to>
                                    </p:set>
                                    <p:animEffect filter="fade" transition="in">
                                      <p:cBhvr>
                                        <p:cTn dur="1000"/>
                                        <p:tgtEl>
                                          <p:spTgt spid="126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3" name="Shape 1273"/>
        <p:cNvGrpSpPr/>
        <p:nvPr/>
      </p:nvGrpSpPr>
      <p:grpSpPr>
        <a:xfrm>
          <a:off x="0" y="0"/>
          <a:ext cx="0" cy="0"/>
          <a:chOff x="0" y="0"/>
          <a:chExt cx="0" cy="0"/>
        </a:xfrm>
      </p:grpSpPr>
      <p:sp>
        <p:nvSpPr>
          <p:cNvPr id="1274" name="Google Shape;1274;p195"/>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Find the Remaining Problem</a:t>
            </a:r>
            <a:endParaRPr/>
          </a:p>
        </p:txBody>
      </p:sp>
      <p:sp>
        <p:nvSpPr>
          <p:cNvPr id="1275" name="Google Shape;1275;p195"/>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What other meshes could be responsible?</a:t>
            </a:r>
            <a:endParaRPr/>
          </a:p>
          <a:p>
            <a:pPr indent="-800100" lvl="0" marL="914400" rtl="0" algn="l">
              <a:spcBef>
                <a:spcPts val="0"/>
              </a:spcBef>
              <a:spcAft>
                <a:spcPts val="0"/>
              </a:spcAft>
              <a:buSzPts val="5400"/>
              <a:buChar char="●"/>
            </a:pPr>
            <a:r>
              <a:rPr lang="en-GB"/>
              <a:t>Go through a similar process</a:t>
            </a:r>
            <a:endParaRPr/>
          </a:p>
          <a:p>
            <a:pPr indent="-800100" lvl="0" marL="914400" rtl="0" algn="l">
              <a:spcBef>
                <a:spcPts val="0"/>
              </a:spcBef>
              <a:spcAft>
                <a:spcPts val="0"/>
              </a:spcAft>
              <a:buSzPts val="5400"/>
              <a:buChar char="●"/>
            </a:pPr>
            <a:r>
              <a:rPr lang="en-GB"/>
              <a:t>See if you can solve the bug.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5">
                                            <p:txEl>
                                              <p:pRg end="0" st="0"/>
                                            </p:txEl>
                                          </p:spTgt>
                                        </p:tgtEl>
                                        <p:attrNameLst>
                                          <p:attrName>style.visibility</p:attrName>
                                        </p:attrNameLst>
                                      </p:cBhvr>
                                      <p:to>
                                        <p:strVal val="visible"/>
                                      </p:to>
                                    </p:set>
                                    <p:animEffect filter="fade" transition="in">
                                      <p:cBhvr>
                                        <p:cTn dur="1000"/>
                                        <p:tgtEl>
                                          <p:spTgt spid="12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5">
                                            <p:txEl>
                                              <p:pRg end="1" st="1"/>
                                            </p:txEl>
                                          </p:spTgt>
                                        </p:tgtEl>
                                        <p:attrNameLst>
                                          <p:attrName>style.visibility</p:attrName>
                                        </p:attrNameLst>
                                      </p:cBhvr>
                                      <p:to>
                                        <p:strVal val="visible"/>
                                      </p:to>
                                    </p:set>
                                    <p:animEffect filter="fade" transition="in">
                                      <p:cBhvr>
                                        <p:cTn dur="1000"/>
                                        <p:tgtEl>
                                          <p:spTgt spid="12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5">
                                            <p:txEl>
                                              <p:pRg end="2" st="2"/>
                                            </p:txEl>
                                          </p:spTgt>
                                        </p:tgtEl>
                                        <p:attrNameLst>
                                          <p:attrName>style.visibility</p:attrName>
                                        </p:attrNameLst>
                                      </p:cBhvr>
                                      <p:to>
                                        <p:strVal val="visible"/>
                                      </p:to>
                                    </p:set>
                                    <p:animEffect filter="fade" transition="in">
                                      <p:cBhvr>
                                        <p:cTn dur="1000"/>
                                        <p:tgtEl>
                                          <p:spTgt spid="127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9" name="Shape 1279"/>
        <p:cNvGrpSpPr/>
        <p:nvPr/>
      </p:nvGrpSpPr>
      <p:grpSpPr>
        <a:xfrm>
          <a:off x="0" y="0"/>
          <a:ext cx="0" cy="0"/>
          <a:chOff x="0" y="0"/>
          <a:chExt cx="0" cy="0"/>
        </a:xfrm>
      </p:grpSpPr>
      <p:sp>
        <p:nvSpPr>
          <p:cNvPr id="1280" name="Google Shape;1280;p196"/>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Using </a:t>
            </a:r>
            <a:r>
              <a:rPr lang="en-GB">
                <a:solidFill>
                  <a:srgbClr val="FFFF00"/>
                </a:solidFill>
                <a:latin typeface="Consolas"/>
                <a:ea typeface="Consolas"/>
                <a:cs typeface="Consolas"/>
                <a:sym typeface="Consolas"/>
              </a:rPr>
              <a:t>SpawnActor&lt;&gt;()</a:t>
            </a:r>
            <a:r>
              <a:rPr lang="en-GB"/>
              <a:t> to Spawn</a:t>
            </a:r>
            <a:endParaRPr/>
          </a:p>
        </p:txBody>
      </p:sp>
      <p:sp>
        <p:nvSpPr>
          <p:cNvPr id="1281" name="Google Shape;1281;p196"/>
          <p:cNvSpPr txBox="1"/>
          <p:nvPr/>
        </p:nvSpPr>
        <p:spPr>
          <a:xfrm>
            <a:off x="16694400" y="123950"/>
            <a:ext cx="1593600" cy="867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3600">
                <a:solidFill>
                  <a:srgbClr val="FFFFFF"/>
                </a:solidFill>
              </a:rPr>
              <a:t>4.12</a:t>
            </a:r>
            <a:endParaRPr sz="3600">
              <a:solidFill>
                <a:srgbClr val="FFFFFF"/>
              </a:solidFill>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5" name="Shape 1285"/>
        <p:cNvGrpSpPr/>
        <p:nvPr/>
      </p:nvGrpSpPr>
      <p:grpSpPr>
        <a:xfrm>
          <a:off x="0" y="0"/>
          <a:ext cx="0" cy="0"/>
          <a:chOff x="0" y="0"/>
          <a:chExt cx="0" cy="0"/>
        </a:xfrm>
      </p:grpSpPr>
      <p:sp>
        <p:nvSpPr>
          <p:cNvPr id="1286" name="Google Shape;1286;p197"/>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1287" name="Google Shape;1287;p197"/>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Using </a:t>
            </a:r>
            <a:r>
              <a:rPr lang="en-GB">
                <a:solidFill>
                  <a:srgbClr val="FFFF00"/>
                </a:solidFill>
                <a:latin typeface="Consolas"/>
                <a:ea typeface="Consolas"/>
                <a:cs typeface="Consolas"/>
                <a:sym typeface="Consolas"/>
              </a:rPr>
              <a:t>TSubclassOf&lt;Type&gt;</a:t>
            </a:r>
            <a:endParaRPr>
              <a:solidFill>
                <a:srgbClr val="FFFF00"/>
              </a:solidFill>
              <a:latin typeface="Consolas"/>
              <a:ea typeface="Consolas"/>
              <a:cs typeface="Consolas"/>
              <a:sym typeface="Consolas"/>
            </a:endParaRPr>
          </a:p>
          <a:p>
            <a:pPr indent="-800100" lvl="0" marL="914400" rtl="0" algn="l">
              <a:spcBef>
                <a:spcPts val="0"/>
              </a:spcBef>
              <a:spcAft>
                <a:spcPts val="0"/>
              </a:spcAft>
              <a:buSzPts val="5400"/>
              <a:buChar char="●"/>
            </a:pPr>
            <a:r>
              <a:rPr lang="en-GB"/>
              <a:t>More about forward declarations</a:t>
            </a:r>
            <a:endParaRPr/>
          </a:p>
          <a:p>
            <a:pPr indent="-800100" lvl="0" marL="914400" rtl="0" algn="l">
              <a:spcBef>
                <a:spcPts val="0"/>
              </a:spcBef>
              <a:spcAft>
                <a:spcPts val="0"/>
              </a:spcAft>
              <a:buSzPts val="5400"/>
              <a:buChar char="●"/>
            </a:pPr>
            <a:r>
              <a:rPr lang="en-GB"/>
              <a:t>How to use </a:t>
            </a:r>
            <a:r>
              <a:rPr lang="en-GB">
                <a:solidFill>
                  <a:srgbClr val="FFFF00"/>
                </a:solidFill>
                <a:latin typeface="Consolas"/>
                <a:ea typeface="Consolas"/>
                <a:cs typeface="Consolas"/>
                <a:sym typeface="Consolas"/>
              </a:rPr>
              <a:t>GetWorld()-&gt;SpawnActor()</a:t>
            </a:r>
            <a:endParaRPr/>
          </a:p>
          <a:p>
            <a:pPr indent="-800100" lvl="0" marL="914400" rtl="0" algn="l">
              <a:spcBef>
                <a:spcPts val="0"/>
              </a:spcBef>
              <a:spcAft>
                <a:spcPts val="0"/>
              </a:spcAft>
              <a:buSzPts val="5400"/>
              <a:buChar char="●"/>
            </a:pPr>
            <a:r>
              <a:rPr lang="en-GB"/>
              <a:t>How to spawn projectiles from a weapon.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7">
                                            <p:txEl>
                                              <p:pRg end="0" st="0"/>
                                            </p:txEl>
                                          </p:spTgt>
                                        </p:tgtEl>
                                        <p:attrNameLst>
                                          <p:attrName>style.visibility</p:attrName>
                                        </p:attrNameLst>
                                      </p:cBhvr>
                                      <p:to>
                                        <p:strVal val="visible"/>
                                      </p:to>
                                    </p:set>
                                    <p:animEffect filter="fade" transition="in">
                                      <p:cBhvr>
                                        <p:cTn dur="1000"/>
                                        <p:tgtEl>
                                          <p:spTgt spid="12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7">
                                            <p:txEl>
                                              <p:pRg end="1" st="1"/>
                                            </p:txEl>
                                          </p:spTgt>
                                        </p:tgtEl>
                                        <p:attrNameLst>
                                          <p:attrName>style.visibility</p:attrName>
                                        </p:attrNameLst>
                                      </p:cBhvr>
                                      <p:to>
                                        <p:strVal val="visible"/>
                                      </p:to>
                                    </p:set>
                                    <p:animEffect filter="fade" transition="in">
                                      <p:cBhvr>
                                        <p:cTn dur="1000"/>
                                        <p:tgtEl>
                                          <p:spTgt spid="12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7">
                                            <p:txEl>
                                              <p:pRg end="2" st="2"/>
                                            </p:txEl>
                                          </p:spTgt>
                                        </p:tgtEl>
                                        <p:attrNameLst>
                                          <p:attrName>style.visibility</p:attrName>
                                        </p:attrNameLst>
                                      </p:cBhvr>
                                      <p:to>
                                        <p:strVal val="visible"/>
                                      </p:to>
                                    </p:set>
                                    <p:animEffect filter="fade" transition="in">
                                      <p:cBhvr>
                                        <p:cTn dur="1000"/>
                                        <p:tgtEl>
                                          <p:spTgt spid="12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7">
                                            <p:txEl>
                                              <p:pRg end="3" st="3"/>
                                            </p:txEl>
                                          </p:spTgt>
                                        </p:tgtEl>
                                        <p:attrNameLst>
                                          <p:attrName>style.visibility</p:attrName>
                                        </p:attrNameLst>
                                      </p:cBhvr>
                                      <p:to>
                                        <p:strVal val="visible"/>
                                      </p:to>
                                    </p:set>
                                    <p:animEffect filter="fade" transition="in">
                                      <p:cBhvr>
                                        <p:cTn dur="1000"/>
                                        <p:tgtEl>
                                          <p:spTgt spid="128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1" name="Shape 1291"/>
        <p:cNvGrpSpPr/>
        <p:nvPr/>
      </p:nvGrpSpPr>
      <p:grpSpPr>
        <a:xfrm>
          <a:off x="0" y="0"/>
          <a:ext cx="0" cy="0"/>
          <a:chOff x="0" y="0"/>
          <a:chExt cx="0" cy="0"/>
        </a:xfrm>
      </p:grpSpPr>
      <p:sp>
        <p:nvSpPr>
          <p:cNvPr id="1292" name="Google Shape;1292;p198"/>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Spawn the Projectile</a:t>
            </a:r>
            <a:endParaRPr/>
          </a:p>
        </p:txBody>
      </p:sp>
      <p:sp>
        <p:nvSpPr>
          <p:cNvPr id="1293" name="Google Shape;1293;p198"/>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Fill-in the </a:t>
            </a:r>
            <a:r>
              <a:rPr lang="en-GB">
                <a:solidFill>
                  <a:srgbClr val="FFFF00"/>
                </a:solidFill>
                <a:latin typeface="Consolas"/>
                <a:ea typeface="Consolas"/>
                <a:cs typeface="Consolas"/>
                <a:sym typeface="Consolas"/>
              </a:rPr>
              <a:t>SpawnActor()</a:t>
            </a:r>
            <a:r>
              <a:rPr lang="en-GB"/>
              <a:t> parameters</a:t>
            </a:r>
            <a:endParaRPr/>
          </a:p>
          <a:p>
            <a:pPr indent="-800100" lvl="0" marL="914400" rtl="0" algn="l">
              <a:spcBef>
                <a:spcPts val="0"/>
              </a:spcBef>
              <a:spcAft>
                <a:spcPts val="0"/>
              </a:spcAft>
              <a:buSzPts val="5400"/>
              <a:buChar char="●"/>
            </a:pPr>
            <a:r>
              <a:rPr lang="en-GB"/>
              <a:t>Test that it works.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3">
                                            <p:txEl>
                                              <p:pRg end="0" st="0"/>
                                            </p:txEl>
                                          </p:spTgt>
                                        </p:tgtEl>
                                        <p:attrNameLst>
                                          <p:attrName>style.visibility</p:attrName>
                                        </p:attrNameLst>
                                      </p:cBhvr>
                                      <p:to>
                                        <p:strVal val="visible"/>
                                      </p:to>
                                    </p:set>
                                    <p:animEffect filter="fade" transition="in">
                                      <p:cBhvr>
                                        <p:cTn dur="1000"/>
                                        <p:tgtEl>
                                          <p:spTgt spid="12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3">
                                            <p:txEl>
                                              <p:pRg end="1" st="1"/>
                                            </p:txEl>
                                          </p:spTgt>
                                        </p:tgtEl>
                                        <p:attrNameLst>
                                          <p:attrName>style.visibility</p:attrName>
                                        </p:attrNameLst>
                                      </p:cBhvr>
                                      <p:to>
                                        <p:strVal val="visible"/>
                                      </p:to>
                                    </p:set>
                                    <p:animEffect filter="fade" transition="in">
                                      <p:cBhvr>
                                        <p:cTn dur="1000"/>
                                        <p:tgtEl>
                                          <p:spTgt spid="129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7" name="Shape 1297"/>
        <p:cNvGrpSpPr/>
        <p:nvPr/>
      </p:nvGrpSpPr>
      <p:grpSpPr>
        <a:xfrm>
          <a:off x="0" y="0"/>
          <a:ext cx="0" cy="0"/>
          <a:chOff x="0" y="0"/>
          <a:chExt cx="0" cy="0"/>
        </a:xfrm>
      </p:grpSpPr>
      <p:sp>
        <p:nvSpPr>
          <p:cNvPr id="1298" name="Google Shape;1298;p199"/>
          <p:cNvSpPr/>
          <p:nvPr/>
        </p:nvSpPr>
        <p:spPr>
          <a:xfrm>
            <a:off x="948600" y="2065350"/>
            <a:ext cx="16366800" cy="74328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299" name="Google Shape;1299;p199"/>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Lecture Resources</a:t>
            </a:r>
            <a:endParaRPr/>
          </a:p>
        </p:txBody>
      </p:sp>
      <p:sp>
        <p:nvSpPr>
          <p:cNvPr id="1300" name="Google Shape;1300;p199"/>
          <p:cNvSpPr txBox="1"/>
          <p:nvPr>
            <p:ph idx="1" type="body"/>
          </p:nvPr>
        </p:nvSpPr>
        <p:spPr>
          <a:xfrm>
            <a:off x="1377200" y="2214250"/>
            <a:ext cx="15625800" cy="6984000"/>
          </a:xfrm>
          <a:prstGeom prst="rect">
            <a:avLst/>
          </a:prstGeom>
        </p:spPr>
        <p:txBody>
          <a:bodyPr anchorCtr="0" anchor="t" bIns="68550" lIns="68550" spcFirstLastPara="1" rIns="68550" wrap="square" tIns="68550">
            <a:noAutofit/>
          </a:bodyPr>
          <a:lstStyle/>
          <a:p>
            <a:pPr indent="-685800" lvl="0" marL="914400" rtl="0" algn="l">
              <a:spcBef>
                <a:spcPts val="0"/>
              </a:spcBef>
              <a:spcAft>
                <a:spcPts val="0"/>
              </a:spcAft>
              <a:buClr>
                <a:srgbClr val="000000"/>
              </a:buClr>
              <a:buSzPts val="3600"/>
              <a:buAutoNum type="arabicPeriod"/>
            </a:pPr>
            <a:r>
              <a:rPr lang="en-GB" sz="3600" u="sng">
                <a:solidFill>
                  <a:schemeClr val="hlink"/>
                </a:solidFill>
                <a:hlinkClick r:id="rId3"/>
              </a:rPr>
              <a:t>Community Discussions</a:t>
            </a:r>
            <a:r>
              <a:rPr lang="en-GB" sz="3600">
                <a:solidFill>
                  <a:srgbClr val="000000"/>
                </a:solidFill>
              </a:rPr>
              <a:t> (for intros, shares, discussions, tips etc)</a:t>
            </a:r>
            <a:endParaRPr sz="3600">
              <a:solidFill>
                <a:srgbClr val="000000"/>
              </a:solidFill>
            </a:endParaRPr>
          </a:p>
          <a:p>
            <a:pPr indent="-685800" lvl="0" marL="914400" rtl="0" algn="l">
              <a:spcBef>
                <a:spcPts val="0"/>
              </a:spcBef>
              <a:spcAft>
                <a:spcPts val="0"/>
              </a:spcAft>
              <a:buClr>
                <a:srgbClr val="000000"/>
              </a:buClr>
              <a:buSzPts val="3600"/>
              <a:buAutoNum type="arabicPeriod"/>
            </a:pPr>
            <a:r>
              <a:rPr lang="en-GB" sz="3600" u="sng">
                <a:solidFill>
                  <a:schemeClr val="hlink"/>
                </a:solidFill>
                <a:hlinkClick r:id="rId4"/>
              </a:rPr>
              <a:t>https://docs.unrealengine.com/latest/INT/Programming/UnrealArchitecture/TSubclassOf</a:t>
            </a:r>
            <a:endParaRPr sz="3600">
              <a:solidFill>
                <a:srgbClr val="000000"/>
              </a:solidFill>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4" name="Shape 1304"/>
        <p:cNvGrpSpPr/>
        <p:nvPr/>
      </p:nvGrpSpPr>
      <p:grpSpPr>
        <a:xfrm>
          <a:off x="0" y="0"/>
          <a:ext cx="0" cy="0"/>
          <a:chOff x="0" y="0"/>
          <a:chExt cx="0" cy="0"/>
        </a:xfrm>
      </p:grpSpPr>
      <p:sp>
        <p:nvSpPr>
          <p:cNvPr id="1305" name="Google Shape;1305;p200"/>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Projectile Movement Components</a:t>
            </a:r>
            <a:endParaRPr/>
          </a:p>
        </p:txBody>
      </p:sp>
      <p:sp>
        <p:nvSpPr>
          <p:cNvPr id="1306" name="Google Shape;1306;p200"/>
          <p:cNvSpPr txBox="1"/>
          <p:nvPr/>
        </p:nvSpPr>
        <p:spPr>
          <a:xfrm>
            <a:off x="16694400" y="123950"/>
            <a:ext cx="1593600" cy="867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3600">
                <a:solidFill>
                  <a:srgbClr val="FFFFFF"/>
                </a:solidFill>
              </a:rPr>
              <a:t>4.12</a:t>
            </a:r>
            <a:endParaRPr sz="3600">
              <a:solidFill>
                <a:srgbClr val="FFFFFF"/>
              </a:solidFill>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0" name="Shape 1310"/>
        <p:cNvGrpSpPr/>
        <p:nvPr/>
      </p:nvGrpSpPr>
      <p:grpSpPr>
        <a:xfrm>
          <a:off x="0" y="0"/>
          <a:ext cx="0" cy="0"/>
          <a:chOff x="0" y="0"/>
          <a:chExt cx="0" cy="0"/>
        </a:xfrm>
      </p:grpSpPr>
      <p:sp>
        <p:nvSpPr>
          <p:cNvPr id="1311" name="Google Shape;1311;p201"/>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1312" name="Google Shape;1312;p201"/>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Recap use of </a:t>
            </a:r>
            <a:r>
              <a:rPr lang="en-GB">
                <a:solidFill>
                  <a:srgbClr val="FFFF00"/>
                </a:solidFill>
                <a:latin typeface="Consolas"/>
                <a:ea typeface="Consolas"/>
                <a:cs typeface="Consolas"/>
                <a:sym typeface="Consolas"/>
              </a:rPr>
              <a:t>CreateDefaultSubobject()</a:t>
            </a:r>
            <a:endParaRPr>
              <a:solidFill>
                <a:srgbClr val="FFFF00"/>
              </a:solidFill>
              <a:latin typeface="Consolas"/>
              <a:ea typeface="Consolas"/>
              <a:cs typeface="Consolas"/>
              <a:sym typeface="Consolas"/>
            </a:endParaRPr>
          </a:p>
          <a:p>
            <a:pPr indent="-800100" lvl="0" marL="914400" rtl="0" algn="l">
              <a:spcBef>
                <a:spcPts val="0"/>
              </a:spcBef>
              <a:spcAft>
                <a:spcPts val="0"/>
              </a:spcAft>
              <a:buSzPts val="5400"/>
              <a:buChar char="●"/>
            </a:pPr>
            <a:r>
              <a:rPr lang="en-GB"/>
              <a:t>Use a </a:t>
            </a:r>
            <a:r>
              <a:rPr lang="en-GB">
                <a:solidFill>
                  <a:srgbClr val="FFFF00"/>
                </a:solidFill>
                <a:latin typeface="Consolas"/>
                <a:ea typeface="Consolas"/>
                <a:cs typeface="Consolas"/>
                <a:sym typeface="Consolas"/>
              </a:rPr>
              <a:t>ProjectileMovementComponent</a:t>
            </a:r>
            <a:endParaRPr>
              <a:solidFill>
                <a:srgbClr val="FFFF00"/>
              </a:solidFill>
              <a:latin typeface="Consolas"/>
              <a:ea typeface="Consolas"/>
              <a:cs typeface="Consolas"/>
              <a:sym typeface="Consolas"/>
            </a:endParaRPr>
          </a:p>
          <a:p>
            <a:pPr indent="-800100" lvl="0" marL="914400" rtl="0" algn="l">
              <a:spcBef>
                <a:spcPts val="0"/>
              </a:spcBef>
              <a:spcAft>
                <a:spcPts val="0"/>
              </a:spcAft>
              <a:buSzPts val="5400"/>
              <a:buChar char="●"/>
            </a:pPr>
            <a:r>
              <a:rPr lang="en-GB"/>
              <a:t>Get our tank delegating launch to projectile.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2">
                                            <p:txEl>
                                              <p:pRg end="0" st="0"/>
                                            </p:txEl>
                                          </p:spTgt>
                                        </p:tgtEl>
                                        <p:attrNameLst>
                                          <p:attrName>style.visibility</p:attrName>
                                        </p:attrNameLst>
                                      </p:cBhvr>
                                      <p:to>
                                        <p:strVal val="visible"/>
                                      </p:to>
                                    </p:set>
                                    <p:animEffect filter="fade" transition="in">
                                      <p:cBhvr>
                                        <p:cTn dur="1000"/>
                                        <p:tgtEl>
                                          <p:spTgt spid="13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2">
                                            <p:txEl>
                                              <p:pRg end="1" st="1"/>
                                            </p:txEl>
                                          </p:spTgt>
                                        </p:tgtEl>
                                        <p:attrNameLst>
                                          <p:attrName>style.visibility</p:attrName>
                                        </p:attrNameLst>
                                      </p:cBhvr>
                                      <p:to>
                                        <p:strVal val="visible"/>
                                      </p:to>
                                    </p:set>
                                    <p:animEffect filter="fade" transition="in">
                                      <p:cBhvr>
                                        <p:cTn dur="1000"/>
                                        <p:tgtEl>
                                          <p:spTgt spid="13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2">
                                            <p:txEl>
                                              <p:pRg end="2" st="2"/>
                                            </p:txEl>
                                          </p:spTgt>
                                        </p:tgtEl>
                                        <p:attrNameLst>
                                          <p:attrName>style.visibility</p:attrName>
                                        </p:attrNameLst>
                                      </p:cBhvr>
                                      <p:to>
                                        <p:strVal val="visible"/>
                                      </p:to>
                                    </p:set>
                                    <p:animEffect filter="fade" transition="in">
                                      <p:cBhvr>
                                        <p:cTn dur="1000"/>
                                        <p:tgtEl>
                                          <p:spTgt spid="131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40"/>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210" name="Google Shape;210;p40"/>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Creating an Unreal project in an existing “repo”</a:t>
            </a:r>
            <a:endParaRPr/>
          </a:p>
          <a:p>
            <a:pPr indent="-800100" lvl="0" marL="914400" rtl="0" algn="l">
              <a:spcBef>
                <a:spcPts val="0"/>
              </a:spcBef>
              <a:spcAft>
                <a:spcPts val="0"/>
              </a:spcAft>
              <a:buSzPts val="5400"/>
              <a:buChar char="●"/>
            </a:pPr>
            <a:r>
              <a:rPr lang="en-GB"/>
              <a:t>What’s good about Landscapes in Unreal Engine</a:t>
            </a:r>
            <a:endParaRPr/>
          </a:p>
          <a:p>
            <a:pPr indent="-800100" lvl="0" marL="914400" rtl="0" algn="l">
              <a:spcBef>
                <a:spcPts val="0"/>
              </a:spcBef>
              <a:spcAft>
                <a:spcPts val="0"/>
              </a:spcAft>
              <a:buSzPts val="5400"/>
              <a:buChar char="●"/>
            </a:pPr>
            <a:r>
              <a:rPr lang="en-GB"/>
              <a:t>How to add a Landscape in Unreal</a:t>
            </a:r>
            <a:endParaRPr/>
          </a:p>
          <a:p>
            <a:pPr indent="-800100" lvl="0" marL="914400" rtl="0" algn="l">
              <a:spcBef>
                <a:spcPts val="0"/>
              </a:spcBef>
              <a:spcAft>
                <a:spcPts val="0"/>
              </a:spcAft>
              <a:buSzPts val="5400"/>
              <a:buChar char="●"/>
            </a:pPr>
            <a:r>
              <a:rPr lang="en-GB"/>
              <a:t>How to delete a Landscape in Unreal.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animEffect filter="fade" transition="in">
                                      <p:cBhvr>
                                        <p:cTn dur="1000"/>
                                        <p:tgtEl>
                                          <p:spTgt spid="2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1" st="1"/>
                                            </p:txEl>
                                          </p:spTgt>
                                        </p:tgtEl>
                                        <p:attrNameLst>
                                          <p:attrName>style.visibility</p:attrName>
                                        </p:attrNameLst>
                                      </p:cBhvr>
                                      <p:to>
                                        <p:strVal val="visible"/>
                                      </p:to>
                                    </p:set>
                                    <p:animEffect filter="fade" transition="in">
                                      <p:cBhvr>
                                        <p:cTn dur="1000"/>
                                        <p:tgtEl>
                                          <p:spTgt spid="2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2" st="2"/>
                                            </p:txEl>
                                          </p:spTgt>
                                        </p:tgtEl>
                                        <p:attrNameLst>
                                          <p:attrName>style.visibility</p:attrName>
                                        </p:attrNameLst>
                                      </p:cBhvr>
                                      <p:to>
                                        <p:strVal val="visible"/>
                                      </p:to>
                                    </p:set>
                                    <p:animEffect filter="fade" transition="in">
                                      <p:cBhvr>
                                        <p:cTn dur="1000"/>
                                        <p:tgtEl>
                                          <p:spTgt spid="2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3" st="3"/>
                                            </p:txEl>
                                          </p:spTgt>
                                        </p:tgtEl>
                                        <p:attrNameLst>
                                          <p:attrName>style.visibility</p:attrName>
                                        </p:attrNameLst>
                                      </p:cBhvr>
                                      <p:to>
                                        <p:strVal val="visible"/>
                                      </p:to>
                                    </p:set>
                                    <p:animEffect filter="fade" transition="in">
                                      <p:cBhvr>
                                        <p:cTn dur="1000"/>
                                        <p:tgtEl>
                                          <p:spTgt spid="21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6" name="Shape 1316"/>
        <p:cNvGrpSpPr/>
        <p:nvPr/>
      </p:nvGrpSpPr>
      <p:grpSpPr>
        <a:xfrm>
          <a:off x="0" y="0"/>
          <a:ext cx="0" cy="0"/>
          <a:chOff x="0" y="0"/>
          <a:chExt cx="0" cy="0"/>
        </a:xfrm>
      </p:grpSpPr>
      <p:sp>
        <p:nvSpPr>
          <p:cNvPr id="1317" name="Google Shape;1317;p202"/>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Add a Default Sub Object</a:t>
            </a:r>
            <a:endParaRPr/>
          </a:p>
        </p:txBody>
      </p:sp>
      <p:sp>
        <p:nvSpPr>
          <p:cNvPr id="1318" name="Google Shape;1318;p202"/>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Add the projectile movement component in C++</a:t>
            </a:r>
            <a:endParaRPr/>
          </a:p>
          <a:p>
            <a:pPr indent="-800100" lvl="0" marL="914400" rtl="0" algn="l">
              <a:spcBef>
                <a:spcPts val="0"/>
              </a:spcBef>
              <a:spcAft>
                <a:spcPts val="0"/>
              </a:spcAft>
              <a:buSzPts val="5400"/>
              <a:buChar char="●"/>
            </a:pPr>
            <a:r>
              <a:rPr lang="en-GB"/>
              <a:t>Set it’s </a:t>
            </a:r>
            <a:r>
              <a:rPr lang="en-GB">
                <a:solidFill>
                  <a:srgbClr val="FFFF00"/>
                </a:solidFill>
                <a:latin typeface="Consolas"/>
                <a:ea typeface="Consolas"/>
                <a:cs typeface="Consolas"/>
                <a:sym typeface="Consolas"/>
              </a:rPr>
              <a:t>bAutoActivate</a:t>
            </a:r>
            <a:r>
              <a:rPr lang="en-GB"/>
              <a:t> property to false</a:t>
            </a:r>
            <a:endParaRPr/>
          </a:p>
          <a:p>
            <a:pPr indent="-800100" lvl="0" marL="914400" rtl="0" algn="l">
              <a:spcBef>
                <a:spcPts val="0"/>
              </a:spcBef>
              <a:spcAft>
                <a:spcPts val="0"/>
              </a:spcAft>
              <a:buSzPts val="5400"/>
              <a:buChar char="●"/>
            </a:pPr>
            <a:r>
              <a:rPr lang="en-GB"/>
              <a:t>Test that your tank now comes with one</a:t>
            </a:r>
            <a:endParaRPr/>
          </a:p>
          <a:p>
            <a:pPr indent="-800100" lvl="0" marL="914400" rtl="0" algn="l">
              <a:spcBef>
                <a:spcPts val="0"/>
              </a:spcBef>
              <a:spcAft>
                <a:spcPts val="0"/>
              </a:spcAft>
              <a:buSzPts val="5400"/>
              <a:buChar char="●"/>
            </a:pPr>
            <a:r>
              <a:rPr lang="en-GB"/>
              <a:t>Also ensure you can’t edit properties.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8">
                                            <p:txEl>
                                              <p:pRg end="0" st="0"/>
                                            </p:txEl>
                                          </p:spTgt>
                                        </p:tgtEl>
                                        <p:attrNameLst>
                                          <p:attrName>style.visibility</p:attrName>
                                        </p:attrNameLst>
                                      </p:cBhvr>
                                      <p:to>
                                        <p:strVal val="visible"/>
                                      </p:to>
                                    </p:set>
                                    <p:animEffect filter="fade" transition="in">
                                      <p:cBhvr>
                                        <p:cTn dur="1000"/>
                                        <p:tgtEl>
                                          <p:spTgt spid="13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8">
                                            <p:txEl>
                                              <p:pRg end="1" st="1"/>
                                            </p:txEl>
                                          </p:spTgt>
                                        </p:tgtEl>
                                        <p:attrNameLst>
                                          <p:attrName>style.visibility</p:attrName>
                                        </p:attrNameLst>
                                      </p:cBhvr>
                                      <p:to>
                                        <p:strVal val="visible"/>
                                      </p:to>
                                    </p:set>
                                    <p:animEffect filter="fade" transition="in">
                                      <p:cBhvr>
                                        <p:cTn dur="1000"/>
                                        <p:tgtEl>
                                          <p:spTgt spid="13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8">
                                            <p:txEl>
                                              <p:pRg end="2" st="2"/>
                                            </p:txEl>
                                          </p:spTgt>
                                        </p:tgtEl>
                                        <p:attrNameLst>
                                          <p:attrName>style.visibility</p:attrName>
                                        </p:attrNameLst>
                                      </p:cBhvr>
                                      <p:to>
                                        <p:strVal val="visible"/>
                                      </p:to>
                                    </p:set>
                                    <p:animEffect filter="fade" transition="in">
                                      <p:cBhvr>
                                        <p:cTn dur="1000"/>
                                        <p:tgtEl>
                                          <p:spTgt spid="13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8">
                                            <p:txEl>
                                              <p:pRg end="3" st="3"/>
                                            </p:txEl>
                                          </p:spTgt>
                                        </p:tgtEl>
                                        <p:attrNameLst>
                                          <p:attrName>style.visibility</p:attrName>
                                        </p:attrNameLst>
                                      </p:cBhvr>
                                      <p:to>
                                        <p:strVal val="visible"/>
                                      </p:to>
                                    </p:set>
                                    <p:animEffect filter="fade" transition="in">
                                      <p:cBhvr>
                                        <p:cTn dur="1000"/>
                                        <p:tgtEl>
                                          <p:spTgt spid="131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2" name="Shape 1322"/>
        <p:cNvGrpSpPr/>
        <p:nvPr/>
      </p:nvGrpSpPr>
      <p:grpSpPr>
        <a:xfrm>
          <a:off x="0" y="0"/>
          <a:ext cx="0" cy="0"/>
          <a:chOff x="0" y="0"/>
          <a:chExt cx="0" cy="0"/>
        </a:xfrm>
      </p:grpSpPr>
      <p:sp>
        <p:nvSpPr>
          <p:cNvPr id="1323" name="Google Shape;1323;p203"/>
          <p:cNvSpPr/>
          <p:nvPr/>
        </p:nvSpPr>
        <p:spPr>
          <a:xfrm>
            <a:off x="948600" y="2065350"/>
            <a:ext cx="16366800" cy="74328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324" name="Google Shape;1324;p203"/>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Lecture Resources</a:t>
            </a:r>
            <a:endParaRPr/>
          </a:p>
        </p:txBody>
      </p:sp>
      <p:sp>
        <p:nvSpPr>
          <p:cNvPr id="1325" name="Google Shape;1325;p203"/>
          <p:cNvSpPr txBox="1"/>
          <p:nvPr>
            <p:ph idx="1" type="body"/>
          </p:nvPr>
        </p:nvSpPr>
        <p:spPr>
          <a:xfrm>
            <a:off x="1377200" y="2214250"/>
            <a:ext cx="15625800" cy="6984000"/>
          </a:xfrm>
          <a:prstGeom prst="rect">
            <a:avLst/>
          </a:prstGeom>
        </p:spPr>
        <p:txBody>
          <a:bodyPr anchorCtr="0" anchor="t" bIns="68550" lIns="68550" spcFirstLastPara="1" rIns="68550" wrap="square" tIns="68550">
            <a:noAutofit/>
          </a:bodyPr>
          <a:lstStyle/>
          <a:p>
            <a:pPr indent="-685800" lvl="0" marL="914400" rtl="0" algn="l">
              <a:spcBef>
                <a:spcPts val="0"/>
              </a:spcBef>
              <a:spcAft>
                <a:spcPts val="0"/>
              </a:spcAft>
              <a:buClr>
                <a:srgbClr val="000000"/>
              </a:buClr>
              <a:buSzPts val="3600"/>
              <a:buAutoNum type="arabicPeriod"/>
            </a:pPr>
            <a:r>
              <a:rPr lang="en-GB" sz="3600" u="sng">
                <a:solidFill>
                  <a:schemeClr val="hlink"/>
                </a:solidFill>
                <a:hlinkClick r:id="rId3"/>
              </a:rPr>
              <a:t>Community Discussions</a:t>
            </a:r>
            <a:r>
              <a:rPr lang="en-GB" sz="3600">
                <a:solidFill>
                  <a:srgbClr val="000000"/>
                </a:solidFill>
              </a:rPr>
              <a:t> (for intros, shares, discussions, tips etc)</a:t>
            </a:r>
            <a:endParaRPr sz="3600">
              <a:solidFill>
                <a:srgbClr val="000000"/>
              </a:solidFill>
            </a:endParaRPr>
          </a:p>
          <a:p>
            <a:pPr indent="-685800" lvl="0" marL="914400" rtl="0" algn="l">
              <a:spcBef>
                <a:spcPts val="0"/>
              </a:spcBef>
              <a:spcAft>
                <a:spcPts val="0"/>
              </a:spcAft>
              <a:buClr>
                <a:srgbClr val="000000"/>
              </a:buClr>
              <a:buSzPts val="3600"/>
              <a:buAutoNum type="arabicPeriod"/>
            </a:pPr>
            <a:r>
              <a:rPr lang="en-GB" sz="3600" u="sng">
                <a:solidFill>
                  <a:schemeClr val="hlink"/>
                </a:solidFill>
                <a:hlinkClick r:id="rId4"/>
              </a:rPr>
              <a:t>https://github.com/UnrealCourse/04_BattleTank/commits/master</a:t>
            </a:r>
            <a:endParaRPr sz="3600">
              <a:solidFill>
                <a:srgbClr val="000000"/>
              </a:solidFill>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9" name="Shape 1329"/>
        <p:cNvGrpSpPr/>
        <p:nvPr/>
      </p:nvGrpSpPr>
      <p:grpSpPr>
        <a:xfrm>
          <a:off x="0" y="0"/>
          <a:ext cx="0" cy="0"/>
          <a:chOff x="0" y="0"/>
          <a:chExt cx="0" cy="0"/>
        </a:xfrm>
      </p:grpSpPr>
      <p:sp>
        <p:nvSpPr>
          <p:cNvPr id="1330" name="Google Shape;1330;p204"/>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Making AI Tanks Fire</a:t>
            </a:r>
            <a:endParaRPr/>
          </a:p>
        </p:txBody>
      </p:sp>
      <p:sp>
        <p:nvSpPr>
          <p:cNvPr id="1331" name="Google Shape;1331;p204"/>
          <p:cNvSpPr txBox="1"/>
          <p:nvPr/>
        </p:nvSpPr>
        <p:spPr>
          <a:xfrm>
            <a:off x="16694400" y="123950"/>
            <a:ext cx="1593600" cy="867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3600">
                <a:solidFill>
                  <a:srgbClr val="FFFFFF"/>
                </a:solidFill>
              </a:rPr>
              <a:t>4.12</a:t>
            </a:r>
            <a:endParaRPr sz="3600">
              <a:solidFill>
                <a:srgbClr val="FFFFFF"/>
              </a:solidFill>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5" name="Shape 1335"/>
        <p:cNvGrpSpPr/>
        <p:nvPr/>
      </p:nvGrpSpPr>
      <p:grpSpPr>
        <a:xfrm>
          <a:off x="0" y="0"/>
          <a:ext cx="0" cy="0"/>
          <a:chOff x="0" y="0"/>
          <a:chExt cx="0" cy="0"/>
        </a:xfrm>
      </p:grpSpPr>
      <p:sp>
        <p:nvSpPr>
          <p:cNvPr id="1336" name="Google Shape;1336;p205"/>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1337" name="Google Shape;1337;p205"/>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Inline some code for readability</a:t>
            </a:r>
            <a:endParaRPr/>
          </a:p>
          <a:p>
            <a:pPr indent="-800100" lvl="0" marL="914400" rtl="0" algn="l">
              <a:spcBef>
                <a:spcPts val="0"/>
              </a:spcBef>
              <a:spcAft>
                <a:spcPts val="0"/>
              </a:spcAft>
              <a:buSzPts val="5400"/>
              <a:buChar char="●"/>
            </a:pPr>
            <a:r>
              <a:rPr lang="en-GB"/>
              <a:t>Inlining can also be called “defactoring”</a:t>
            </a:r>
            <a:endParaRPr/>
          </a:p>
          <a:p>
            <a:pPr indent="-800100" lvl="0" marL="914400" rtl="0" algn="l">
              <a:spcBef>
                <a:spcPts val="0"/>
              </a:spcBef>
              <a:spcAft>
                <a:spcPts val="0"/>
              </a:spcAft>
              <a:buSzPts val="5400"/>
              <a:buChar char="●"/>
            </a:pPr>
            <a:r>
              <a:rPr lang="en-GB"/>
              <a:t>Less lines of code is often better*</a:t>
            </a:r>
            <a:endParaRPr/>
          </a:p>
          <a:p>
            <a:pPr indent="-800100" lvl="0" marL="914400" rtl="0" algn="l">
              <a:spcBef>
                <a:spcPts val="0"/>
              </a:spcBef>
              <a:spcAft>
                <a:spcPts val="0"/>
              </a:spcAft>
              <a:buSzPts val="5400"/>
              <a:buChar char="●"/>
            </a:pPr>
            <a:r>
              <a:rPr lang="en-GB"/>
              <a:t>* everything else being equal</a:t>
            </a:r>
            <a:endParaRPr/>
          </a:p>
          <a:p>
            <a:pPr indent="-800100" lvl="0" marL="914400" rtl="0" algn="l">
              <a:spcBef>
                <a:spcPts val="0"/>
              </a:spcBef>
              <a:spcAft>
                <a:spcPts val="0"/>
              </a:spcAft>
              <a:buSzPts val="5400"/>
              <a:buChar char="●"/>
            </a:pPr>
            <a:r>
              <a:rPr lang="en-GB">
                <a:solidFill>
                  <a:srgbClr val="FFFF00"/>
                </a:solidFill>
                <a:latin typeface="Consolas"/>
                <a:ea typeface="Consolas"/>
                <a:cs typeface="Consolas"/>
                <a:sym typeface="Consolas"/>
              </a:rPr>
              <a:t>FPlatformTime::Seconds()</a:t>
            </a:r>
            <a:r>
              <a:rPr lang="en-GB"/>
              <a:t> is an accurate timer</a:t>
            </a:r>
            <a:endParaRPr/>
          </a:p>
          <a:p>
            <a:pPr indent="-800100" lvl="0" marL="914400" rtl="0" algn="l">
              <a:spcBef>
                <a:spcPts val="0"/>
              </a:spcBef>
              <a:spcAft>
                <a:spcPts val="0"/>
              </a:spcAft>
              <a:buSzPts val="5400"/>
              <a:buChar char="●"/>
            </a:pPr>
            <a:r>
              <a:rPr lang="en-GB"/>
              <a:t>Make AI tanks fire on every frame.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7">
                                            <p:txEl>
                                              <p:pRg end="0" st="0"/>
                                            </p:txEl>
                                          </p:spTgt>
                                        </p:tgtEl>
                                        <p:attrNameLst>
                                          <p:attrName>style.visibility</p:attrName>
                                        </p:attrNameLst>
                                      </p:cBhvr>
                                      <p:to>
                                        <p:strVal val="visible"/>
                                      </p:to>
                                    </p:set>
                                    <p:animEffect filter="fade" transition="in">
                                      <p:cBhvr>
                                        <p:cTn dur="1000"/>
                                        <p:tgtEl>
                                          <p:spTgt spid="13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7">
                                            <p:txEl>
                                              <p:pRg end="1" st="1"/>
                                            </p:txEl>
                                          </p:spTgt>
                                        </p:tgtEl>
                                        <p:attrNameLst>
                                          <p:attrName>style.visibility</p:attrName>
                                        </p:attrNameLst>
                                      </p:cBhvr>
                                      <p:to>
                                        <p:strVal val="visible"/>
                                      </p:to>
                                    </p:set>
                                    <p:animEffect filter="fade" transition="in">
                                      <p:cBhvr>
                                        <p:cTn dur="1000"/>
                                        <p:tgtEl>
                                          <p:spTgt spid="13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7">
                                            <p:txEl>
                                              <p:pRg end="2" st="2"/>
                                            </p:txEl>
                                          </p:spTgt>
                                        </p:tgtEl>
                                        <p:attrNameLst>
                                          <p:attrName>style.visibility</p:attrName>
                                        </p:attrNameLst>
                                      </p:cBhvr>
                                      <p:to>
                                        <p:strVal val="visible"/>
                                      </p:to>
                                    </p:set>
                                    <p:animEffect filter="fade" transition="in">
                                      <p:cBhvr>
                                        <p:cTn dur="1000"/>
                                        <p:tgtEl>
                                          <p:spTgt spid="13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7">
                                            <p:txEl>
                                              <p:pRg end="3" st="3"/>
                                            </p:txEl>
                                          </p:spTgt>
                                        </p:tgtEl>
                                        <p:attrNameLst>
                                          <p:attrName>style.visibility</p:attrName>
                                        </p:attrNameLst>
                                      </p:cBhvr>
                                      <p:to>
                                        <p:strVal val="visible"/>
                                      </p:to>
                                    </p:set>
                                    <p:animEffect filter="fade" transition="in">
                                      <p:cBhvr>
                                        <p:cTn dur="1000"/>
                                        <p:tgtEl>
                                          <p:spTgt spid="13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7">
                                            <p:txEl>
                                              <p:pRg end="4" st="4"/>
                                            </p:txEl>
                                          </p:spTgt>
                                        </p:tgtEl>
                                        <p:attrNameLst>
                                          <p:attrName>style.visibility</p:attrName>
                                        </p:attrNameLst>
                                      </p:cBhvr>
                                      <p:to>
                                        <p:strVal val="visible"/>
                                      </p:to>
                                    </p:set>
                                    <p:animEffect filter="fade" transition="in">
                                      <p:cBhvr>
                                        <p:cTn dur="1000"/>
                                        <p:tgtEl>
                                          <p:spTgt spid="133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7">
                                            <p:txEl>
                                              <p:pRg end="5" st="5"/>
                                            </p:txEl>
                                          </p:spTgt>
                                        </p:tgtEl>
                                        <p:attrNameLst>
                                          <p:attrName>style.visibility</p:attrName>
                                        </p:attrNameLst>
                                      </p:cBhvr>
                                      <p:to>
                                        <p:strVal val="visible"/>
                                      </p:to>
                                    </p:set>
                                    <p:animEffect filter="fade" transition="in">
                                      <p:cBhvr>
                                        <p:cTn dur="1000"/>
                                        <p:tgtEl>
                                          <p:spTgt spid="133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1" name="Shape 1341"/>
        <p:cNvGrpSpPr/>
        <p:nvPr/>
      </p:nvGrpSpPr>
      <p:grpSpPr>
        <a:xfrm>
          <a:off x="0" y="0"/>
          <a:ext cx="0" cy="0"/>
          <a:chOff x="0" y="0"/>
          <a:chExt cx="0" cy="0"/>
        </a:xfrm>
      </p:grpSpPr>
      <p:sp>
        <p:nvSpPr>
          <p:cNvPr id="1342" name="Google Shape;1342;p206"/>
          <p:cNvSpPr/>
          <p:nvPr/>
        </p:nvSpPr>
        <p:spPr>
          <a:xfrm rot="795447">
            <a:off x="11508408" y="5844049"/>
            <a:ext cx="813685" cy="1768092"/>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343" name="Google Shape;1343;p206"/>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Our Iterative Cycle</a:t>
            </a:r>
            <a:endParaRPr/>
          </a:p>
        </p:txBody>
      </p:sp>
      <p:sp>
        <p:nvSpPr>
          <p:cNvPr id="1344" name="Google Shape;1344;p206"/>
          <p:cNvSpPr/>
          <p:nvPr/>
        </p:nvSpPr>
        <p:spPr>
          <a:xfrm>
            <a:off x="10129800" y="7591850"/>
            <a:ext cx="2631600" cy="1118400"/>
          </a:xfrm>
          <a:prstGeom prst="ellipse">
            <a:avLst/>
          </a:prstGeom>
          <a:solidFill>
            <a:srgbClr val="D9D9D9"/>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Controls</a:t>
            </a:r>
            <a:endParaRPr b="1" sz="2800"/>
          </a:p>
        </p:txBody>
      </p:sp>
      <p:sp>
        <p:nvSpPr>
          <p:cNvPr id="1345" name="Google Shape;1345;p206"/>
          <p:cNvSpPr/>
          <p:nvPr/>
        </p:nvSpPr>
        <p:spPr>
          <a:xfrm>
            <a:off x="10843100" y="4824100"/>
            <a:ext cx="2631600" cy="1118400"/>
          </a:xfrm>
          <a:prstGeom prst="ellipse">
            <a:avLst/>
          </a:prstGeom>
          <a:solidFill>
            <a:srgbClr val="D9D9D9"/>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Tank</a:t>
            </a:r>
            <a:endParaRPr b="1" sz="2800"/>
          </a:p>
        </p:txBody>
      </p:sp>
      <p:sp>
        <p:nvSpPr>
          <p:cNvPr id="1346" name="Google Shape;1346;p206"/>
          <p:cNvSpPr/>
          <p:nvPr/>
        </p:nvSpPr>
        <p:spPr>
          <a:xfrm rot="5400000">
            <a:off x="10539300" y="2757950"/>
            <a:ext cx="1812600" cy="2351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347" name="Google Shape;1347;p206"/>
          <p:cNvSpPr/>
          <p:nvPr/>
        </p:nvSpPr>
        <p:spPr>
          <a:xfrm>
            <a:off x="7828200" y="2693750"/>
            <a:ext cx="2631600" cy="1118400"/>
          </a:xfrm>
          <a:prstGeom prst="ellipse">
            <a:avLst/>
          </a:prstGeom>
          <a:solidFill>
            <a:srgbClr val="D9D9D9"/>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World</a:t>
            </a:r>
            <a:endParaRPr b="1" sz="2800"/>
          </a:p>
        </p:txBody>
      </p:sp>
      <p:sp>
        <p:nvSpPr>
          <p:cNvPr id="1348" name="Google Shape;1348;p206"/>
          <p:cNvSpPr/>
          <p:nvPr/>
        </p:nvSpPr>
        <p:spPr>
          <a:xfrm rot="5397465">
            <a:off x="8943247" y="7415100"/>
            <a:ext cx="813600" cy="1580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349" name="Google Shape;1349;p206"/>
          <p:cNvSpPr/>
          <p:nvPr/>
        </p:nvSpPr>
        <p:spPr>
          <a:xfrm>
            <a:off x="5927950" y="7646100"/>
            <a:ext cx="2631600" cy="11184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Player 2</a:t>
            </a:r>
            <a:endParaRPr b="1" sz="2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7"/>
                                        </p:tgtEl>
                                        <p:attrNameLst>
                                          <p:attrName>style.visibility</p:attrName>
                                        </p:attrNameLst>
                                      </p:cBhvr>
                                      <p:to>
                                        <p:strVal val="visible"/>
                                      </p:to>
                                    </p:set>
                                    <p:animEffect filter="fade" transition="in">
                                      <p:cBhvr>
                                        <p:cTn dur="1000"/>
                                        <p:tgtEl>
                                          <p:spTgt spid="13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6"/>
                                        </p:tgtEl>
                                        <p:attrNameLst>
                                          <p:attrName>style.visibility</p:attrName>
                                        </p:attrNameLst>
                                      </p:cBhvr>
                                      <p:to>
                                        <p:strVal val="visible"/>
                                      </p:to>
                                    </p:set>
                                    <p:animEffect filter="fade" transition="in">
                                      <p:cBhvr>
                                        <p:cTn dur="1000"/>
                                        <p:tgtEl>
                                          <p:spTgt spid="1346"/>
                                        </p:tgtEl>
                                      </p:cBhvr>
                                    </p:animEffect>
                                  </p:childTnLst>
                                </p:cTn>
                              </p:par>
                              <p:par>
                                <p:cTn fill="hold" nodeType="withEffect" presetClass="entr" presetID="10" presetSubtype="0">
                                  <p:stCondLst>
                                    <p:cond delay="0"/>
                                  </p:stCondLst>
                                  <p:childTnLst>
                                    <p:set>
                                      <p:cBhvr>
                                        <p:cTn dur="1" fill="hold">
                                          <p:stCondLst>
                                            <p:cond delay="0"/>
                                          </p:stCondLst>
                                        </p:cTn>
                                        <p:tgtEl>
                                          <p:spTgt spid="1345"/>
                                        </p:tgtEl>
                                        <p:attrNameLst>
                                          <p:attrName>style.visibility</p:attrName>
                                        </p:attrNameLst>
                                      </p:cBhvr>
                                      <p:to>
                                        <p:strVal val="visible"/>
                                      </p:to>
                                    </p:set>
                                    <p:animEffect filter="fade" transition="in">
                                      <p:cBhvr>
                                        <p:cTn dur="1000"/>
                                        <p:tgtEl>
                                          <p:spTgt spid="13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2"/>
                                        </p:tgtEl>
                                        <p:attrNameLst>
                                          <p:attrName>style.visibility</p:attrName>
                                        </p:attrNameLst>
                                      </p:cBhvr>
                                      <p:to>
                                        <p:strVal val="visible"/>
                                      </p:to>
                                    </p:set>
                                    <p:animEffect filter="fade" transition="in">
                                      <p:cBhvr>
                                        <p:cTn dur="1000"/>
                                        <p:tgtEl>
                                          <p:spTgt spid="1342"/>
                                        </p:tgtEl>
                                      </p:cBhvr>
                                    </p:animEffect>
                                  </p:childTnLst>
                                </p:cTn>
                              </p:par>
                              <p:par>
                                <p:cTn fill="hold" nodeType="withEffect" presetClass="entr" presetID="10" presetSubtype="0">
                                  <p:stCondLst>
                                    <p:cond delay="0"/>
                                  </p:stCondLst>
                                  <p:childTnLst>
                                    <p:set>
                                      <p:cBhvr>
                                        <p:cTn dur="1" fill="hold">
                                          <p:stCondLst>
                                            <p:cond delay="0"/>
                                          </p:stCondLst>
                                        </p:cTn>
                                        <p:tgtEl>
                                          <p:spTgt spid="1344"/>
                                        </p:tgtEl>
                                        <p:attrNameLst>
                                          <p:attrName>style.visibility</p:attrName>
                                        </p:attrNameLst>
                                      </p:cBhvr>
                                      <p:to>
                                        <p:strVal val="visible"/>
                                      </p:to>
                                    </p:set>
                                    <p:animEffect filter="fade" transition="in">
                                      <p:cBhvr>
                                        <p:cTn dur="1000"/>
                                        <p:tgtEl>
                                          <p:spTgt spid="13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8"/>
                                        </p:tgtEl>
                                        <p:attrNameLst>
                                          <p:attrName>style.visibility</p:attrName>
                                        </p:attrNameLst>
                                      </p:cBhvr>
                                      <p:to>
                                        <p:strVal val="visible"/>
                                      </p:to>
                                    </p:set>
                                    <p:animEffect filter="fade" transition="in">
                                      <p:cBhvr>
                                        <p:cTn dur="1000"/>
                                        <p:tgtEl>
                                          <p:spTgt spid="1348"/>
                                        </p:tgtEl>
                                      </p:cBhvr>
                                    </p:animEffect>
                                  </p:childTnLst>
                                </p:cTn>
                              </p:par>
                              <p:par>
                                <p:cTn fill="hold" nodeType="withEffect" presetClass="entr" presetID="10" presetSubtype="0">
                                  <p:stCondLst>
                                    <p:cond delay="0"/>
                                  </p:stCondLst>
                                  <p:childTnLst>
                                    <p:set>
                                      <p:cBhvr>
                                        <p:cTn dur="1" fill="hold">
                                          <p:stCondLst>
                                            <p:cond delay="0"/>
                                          </p:stCondLst>
                                        </p:cTn>
                                        <p:tgtEl>
                                          <p:spTgt spid="1349"/>
                                        </p:tgtEl>
                                        <p:attrNameLst>
                                          <p:attrName>style.visibility</p:attrName>
                                        </p:attrNameLst>
                                      </p:cBhvr>
                                      <p:to>
                                        <p:strVal val="visible"/>
                                      </p:to>
                                    </p:set>
                                    <p:animEffect filter="fade" transition="in">
                                      <p:cBhvr>
                                        <p:cTn dur="1000"/>
                                        <p:tgtEl>
                                          <p:spTgt spid="1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4"/>
                                        </p:tgtEl>
                                        <p:attrNameLst>
                                          <p:attrName>style.visibility</p:attrName>
                                        </p:attrNameLst>
                                      </p:cBhvr>
                                      <p:to>
                                        <p:strVal val="visible"/>
                                      </p:to>
                                    </p:set>
                                    <p:animEffect filter="fade" transition="in">
                                      <p:cBhvr>
                                        <p:cTn dur="1000"/>
                                        <p:tgtEl>
                                          <p:spTgt spid="13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3" name="Shape 1353"/>
        <p:cNvGrpSpPr/>
        <p:nvPr/>
      </p:nvGrpSpPr>
      <p:grpSpPr>
        <a:xfrm>
          <a:off x="0" y="0"/>
          <a:ext cx="0" cy="0"/>
          <a:chOff x="0" y="0"/>
          <a:chExt cx="0" cy="0"/>
        </a:xfrm>
      </p:grpSpPr>
      <p:sp>
        <p:nvSpPr>
          <p:cNvPr id="1354" name="Google Shape;1354;p207"/>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Inline the Two Private Getters</a:t>
            </a:r>
            <a:endParaRPr/>
          </a:p>
        </p:txBody>
      </p:sp>
      <p:sp>
        <p:nvSpPr>
          <p:cNvPr id="1355" name="Google Shape;1355;p207"/>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Remove the two methods</a:t>
            </a:r>
            <a:endParaRPr/>
          </a:p>
          <a:p>
            <a:pPr indent="-800100" lvl="0" marL="914400" rtl="0" algn="l">
              <a:spcBef>
                <a:spcPts val="0"/>
              </a:spcBef>
              <a:spcAft>
                <a:spcPts val="0"/>
              </a:spcAft>
              <a:buSzPts val="5400"/>
              <a:buChar char="●"/>
            </a:pPr>
            <a:r>
              <a:rPr lang="en-GB"/>
              <a:t>This is called in-lining, or “de-factoring”</a:t>
            </a:r>
            <a:endParaRPr/>
          </a:p>
          <a:p>
            <a:pPr indent="-800100" lvl="0" marL="914400" rtl="0" algn="l">
              <a:spcBef>
                <a:spcPts val="0"/>
              </a:spcBef>
              <a:spcAft>
                <a:spcPts val="0"/>
              </a:spcAft>
              <a:buSzPts val="5400"/>
              <a:buChar char="●"/>
            </a:pPr>
            <a:r>
              <a:rPr lang="en-GB"/>
              <a:t>Put the code in the </a:t>
            </a:r>
            <a:r>
              <a:rPr lang="en-GB">
                <a:solidFill>
                  <a:srgbClr val="FFFF00"/>
                </a:solidFill>
                <a:latin typeface="Consolas"/>
                <a:ea typeface="Consolas"/>
                <a:cs typeface="Consolas"/>
                <a:sym typeface="Consolas"/>
              </a:rPr>
              <a:t>Tick()</a:t>
            </a:r>
            <a:r>
              <a:rPr lang="en-GB"/>
              <a:t> method</a:t>
            </a:r>
            <a:endParaRPr/>
          </a:p>
          <a:p>
            <a:pPr indent="-800100" lvl="0" marL="914400" rtl="0" algn="l">
              <a:spcBef>
                <a:spcPts val="0"/>
              </a:spcBef>
              <a:spcAft>
                <a:spcPts val="0"/>
              </a:spcAft>
              <a:buSzPts val="5400"/>
              <a:buChar char="●"/>
            </a:pPr>
            <a:r>
              <a:rPr lang="en-GB"/>
              <a:t>You can remove code in </a:t>
            </a:r>
            <a:r>
              <a:rPr lang="en-GB">
                <a:solidFill>
                  <a:srgbClr val="FFFF00"/>
                </a:solidFill>
                <a:latin typeface="Consolas"/>
                <a:ea typeface="Consolas"/>
                <a:cs typeface="Consolas"/>
                <a:sym typeface="Consolas"/>
              </a:rPr>
              <a:t>BeginPlay()</a:t>
            </a:r>
            <a:r>
              <a:rPr lang="en-GB"/>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5">
                                            <p:txEl>
                                              <p:pRg end="0" st="0"/>
                                            </p:txEl>
                                          </p:spTgt>
                                        </p:tgtEl>
                                        <p:attrNameLst>
                                          <p:attrName>style.visibility</p:attrName>
                                        </p:attrNameLst>
                                      </p:cBhvr>
                                      <p:to>
                                        <p:strVal val="visible"/>
                                      </p:to>
                                    </p:set>
                                    <p:animEffect filter="fade" transition="in">
                                      <p:cBhvr>
                                        <p:cTn dur="1000"/>
                                        <p:tgtEl>
                                          <p:spTgt spid="13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5">
                                            <p:txEl>
                                              <p:pRg end="1" st="1"/>
                                            </p:txEl>
                                          </p:spTgt>
                                        </p:tgtEl>
                                        <p:attrNameLst>
                                          <p:attrName>style.visibility</p:attrName>
                                        </p:attrNameLst>
                                      </p:cBhvr>
                                      <p:to>
                                        <p:strVal val="visible"/>
                                      </p:to>
                                    </p:set>
                                    <p:animEffect filter="fade" transition="in">
                                      <p:cBhvr>
                                        <p:cTn dur="1000"/>
                                        <p:tgtEl>
                                          <p:spTgt spid="13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5">
                                            <p:txEl>
                                              <p:pRg end="2" st="2"/>
                                            </p:txEl>
                                          </p:spTgt>
                                        </p:tgtEl>
                                        <p:attrNameLst>
                                          <p:attrName>style.visibility</p:attrName>
                                        </p:attrNameLst>
                                      </p:cBhvr>
                                      <p:to>
                                        <p:strVal val="visible"/>
                                      </p:to>
                                    </p:set>
                                    <p:animEffect filter="fade" transition="in">
                                      <p:cBhvr>
                                        <p:cTn dur="1000"/>
                                        <p:tgtEl>
                                          <p:spTgt spid="13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5">
                                            <p:txEl>
                                              <p:pRg end="3" st="3"/>
                                            </p:txEl>
                                          </p:spTgt>
                                        </p:tgtEl>
                                        <p:attrNameLst>
                                          <p:attrName>style.visibility</p:attrName>
                                        </p:attrNameLst>
                                      </p:cBhvr>
                                      <p:to>
                                        <p:strVal val="visible"/>
                                      </p:to>
                                    </p:set>
                                    <p:animEffect filter="fade" transition="in">
                                      <p:cBhvr>
                                        <p:cTn dur="1000"/>
                                        <p:tgtEl>
                                          <p:spTgt spid="135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9" name="Shape 1359"/>
        <p:cNvGrpSpPr/>
        <p:nvPr/>
      </p:nvGrpSpPr>
      <p:grpSpPr>
        <a:xfrm>
          <a:off x="0" y="0"/>
          <a:ext cx="0" cy="0"/>
          <a:chOff x="0" y="0"/>
          <a:chExt cx="0" cy="0"/>
        </a:xfrm>
      </p:grpSpPr>
      <p:sp>
        <p:nvSpPr>
          <p:cNvPr id="1360" name="Google Shape;1360;p208"/>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EditAnywhere vs EditDefaultsOnly</a:t>
            </a:r>
            <a:endParaRPr/>
          </a:p>
        </p:txBody>
      </p:sp>
      <p:sp>
        <p:nvSpPr>
          <p:cNvPr id="1361" name="Google Shape;1361;p208"/>
          <p:cNvSpPr txBox="1"/>
          <p:nvPr/>
        </p:nvSpPr>
        <p:spPr>
          <a:xfrm>
            <a:off x="16694400" y="123950"/>
            <a:ext cx="1593600" cy="867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3600">
                <a:solidFill>
                  <a:srgbClr val="FFFFFF"/>
                </a:solidFill>
              </a:rPr>
              <a:t>4.12</a:t>
            </a:r>
            <a:endParaRPr sz="3600">
              <a:solidFill>
                <a:srgbClr val="FFFFFF"/>
              </a:solidFill>
            </a:endParaRP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5" name="Shape 1365"/>
        <p:cNvGrpSpPr/>
        <p:nvPr/>
      </p:nvGrpSpPr>
      <p:grpSpPr>
        <a:xfrm>
          <a:off x="0" y="0"/>
          <a:ext cx="0" cy="0"/>
          <a:chOff x="0" y="0"/>
          <a:chExt cx="0" cy="0"/>
        </a:xfrm>
      </p:grpSpPr>
      <p:sp>
        <p:nvSpPr>
          <p:cNvPr id="1366" name="Google Shape;1366;p209"/>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1367" name="Google Shape;1367;p209"/>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solidFill>
                  <a:srgbClr val="FFFF00"/>
                </a:solidFill>
                <a:latin typeface="Consolas"/>
                <a:ea typeface="Consolas"/>
                <a:cs typeface="Consolas"/>
                <a:sym typeface="Consolas"/>
              </a:rPr>
              <a:t>EditAnywhere</a:t>
            </a:r>
            <a:r>
              <a:rPr lang="en-GB"/>
              <a:t> allows all instances to be edited</a:t>
            </a:r>
            <a:endParaRPr/>
          </a:p>
          <a:p>
            <a:pPr indent="-800100" lvl="0" marL="914400" rtl="0" algn="l">
              <a:spcBef>
                <a:spcPts val="0"/>
              </a:spcBef>
              <a:spcAft>
                <a:spcPts val="0"/>
              </a:spcAft>
              <a:buSzPts val="5400"/>
              <a:buChar char="●"/>
            </a:pPr>
            <a:r>
              <a:rPr lang="en-GB"/>
              <a:t>For example each AI tank could be different</a:t>
            </a:r>
            <a:endParaRPr/>
          </a:p>
          <a:p>
            <a:pPr indent="-800100" lvl="0" marL="914400" rtl="0" algn="l">
              <a:spcBef>
                <a:spcPts val="0"/>
              </a:spcBef>
              <a:spcAft>
                <a:spcPts val="0"/>
              </a:spcAft>
              <a:buSzPts val="5400"/>
              <a:buChar char="●"/>
            </a:pPr>
            <a:r>
              <a:rPr lang="en-GB">
                <a:solidFill>
                  <a:srgbClr val="FFFF00"/>
                </a:solidFill>
                <a:latin typeface="Consolas"/>
                <a:ea typeface="Consolas"/>
                <a:cs typeface="Consolas"/>
                <a:sym typeface="Consolas"/>
              </a:rPr>
              <a:t>EditDefaultsOnly </a:t>
            </a:r>
            <a:r>
              <a:rPr lang="en-GB"/>
              <a:t>allows “architype” editing</a:t>
            </a:r>
            <a:endParaRPr/>
          </a:p>
          <a:p>
            <a:pPr indent="-800100" lvl="0" marL="914400" rtl="0" algn="l">
              <a:spcBef>
                <a:spcPts val="0"/>
              </a:spcBef>
              <a:spcAft>
                <a:spcPts val="0"/>
              </a:spcAft>
              <a:buSzPts val="5400"/>
              <a:buChar char="●"/>
            </a:pPr>
            <a:r>
              <a:rPr lang="en-GB"/>
              <a:t>In other words, all tanks must be the same</a:t>
            </a:r>
            <a:endParaRPr/>
          </a:p>
          <a:p>
            <a:pPr indent="-800100" lvl="0" marL="914400" rtl="0" algn="l">
              <a:spcBef>
                <a:spcPts val="0"/>
              </a:spcBef>
              <a:spcAft>
                <a:spcPts val="0"/>
              </a:spcAft>
              <a:buSzPts val="5400"/>
              <a:buChar char="●"/>
            </a:pPr>
            <a:r>
              <a:rPr lang="en-GB"/>
              <a:t>Think which you want in future.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7">
                                            <p:txEl>
                                              <p:pRg end="0" st="0"/>
                                            </p:txEl>
                                          </p:spTgt>
                                        </p:tgtEl>
                                        <p:attrNameLst>
                                          <p:attrName>style.visibility</p:attrName>
                                        </p:attrNameLst>
                                      </p:cBhvr>
                                      <p:to>
                                        <p:strVal val="visible"/>
                                      </p:to>
                                    </p:set>
                                    <p:animEffect filter="fade" transition="in">
                                      <p:cBhvr>
                                        <p:cTn dur="1000"/>
                                        <p:tgtEl>
                                          <p:spTgt spid="13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7">
                                            <p:txEl>
                                              <p:pRg end="1" st="1"/>
                                            </p:txEl>
                                          </p:spTgt>
                                        </p:tgtEl>
                                        <p:attrNameLst>
                                          <p:attrName>style.visibility</p:attrName>
                                        </p:attrNameLst>
                                      </p:cBhvr>
                                      <p:to>
                                        <p:strVal val="visible"/>
                                      </p:to>
                                    </p:set>
                                    <p:animEffect filter="fade" transition="in">
                                      <p:cBhvr>
                                        <p:cTn dur="1000"/>
                                        <p:tgtEl>
                                          <p:spTgt spid="13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7">
                                            <p:txEl>
                                              <p:pRg end="2" st="2"/>
                                            </p:txEl>
                                          </p:spTgt>
                                        </p:tgtEl>
                                        <p:attrNameLst>
                                          <p:attrName>style.visibility</p:attrName>
                                        </p:attrNameLst>
                                      </p:cBhvr>
                                      <p:to>
                                        <p:strVal val="visible"/>
                                      </p:to>
                                    </p:set>
                                    <p:animEffect filter="fade" transition="in">
                                      <p:cBhvr>
                                        <p:cTn dur="1000"/>
                                        <p:tgtEl>
                                          <p:spTgt spid="13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7">
                                            <p:txEl>
                                              <p:pRg end="3" st="3"/>
                                            </p:txEl>
                                          </p:spTgt>
                                        </p:tgtEl>
                                        <p:attrNameLst>
                                          <p:attrName>style.visibility</p:attrName>
                                        </p:attrNameLst>
                                      </p:cBhvr>
                                      <p:to>
                                        <p:strVal val="visible"/>
                                      </p:to>
                                    </p:set>
                                    <p:animEffect filter="fade" transition="in">
                                      <p:cBhvr>
                                        <p:cTn dur="1000"/>
                                        <p:tgtEl>
                                          <p:spTgt spid="13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7">
                                            <p:txEl>
                                              <p:pRg end="4" st="4"/>
                                            </p:txEl>
                                          </p:spTgt>
                                        </p:tgtEl>
                                        <p:attrNameLst>
                                          <p:attrName>style.visibility</p:attrName>
                                        </p:attrNameLst>
                                      </p:cBhvr>
                                      <p:to>
                                        <p:strVal val="visible"/>
                                      </p:to>
                                    </p:set>
                                    <p:animEffect filter="fade" transition="in">
                                      <p:cBhvr>
                                        <p:cTn dur="1000"/>
                                        <p:tgtEl>
                                          <p:spTgt spid="136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1" name="Shape 1371"/>
        <p:cNvGrpSpPr/>
        <p:nvPr/>
      </p:nvGrpSpPr>
      <p:grpSpPr>
        <a:xfrm>
          <a:off x="0" y="0"/>
          <a:ext cx="0" cy="0"/>
          <a:chOff x="0" y="0"/>
          <a:chExt cx="0" cy="0"/>
        </a:xfrm>
      </p:grpSpPr>
      <p:sp>
        <p:nvSpPr>
          <p:cNvPr id="1372" name="Google Shape;1372;p210"/>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Question every </a:t>
            </a:r>
            <a:r>
              <a:rPr lang="en-GB">
                <a:solidFill>
                  <a:srgbClr val="FFFF00"/>
                </a:solidFill>
                <a:latin typeface="Consolas"/>
                <a:ea typeface="Consolas"/>
                <a:cs typeface="Consolas"/>
                <a:sym typeface="Consolas"/>
              </a:rPr>
              <a:t>EditAnywhere</a:t>
            </a:r>
            <a:endParaRPr>
              <a:solidFill>
                <a:srgbClr val="FFFF00"/>
              </a:solidFill>
              <a:latin typeface="Consolas"/>
              <a:ea typeface="Consolas"/>
              <a:cs typeface="Consolas"/>
              <a:sym typeface="Consolas"/>
            </a:endParaRPr>
          </a:p>
        </p:txBody>
      </p:sp>
      <p:sp>
        <p:nvSpPr>
          <p:cNvPr id="1373" name="Google Shape;1373;p210"/>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Search the project</a:t>
            </a:r>
            <a:endParaRPr/>
          </a:p>
          <a:p>
            <a:pPr indent="-800100" lvl="0" marL="914400" rtl="0" algn="l">
              <a:spcBef>
                <a:spcPts val="0"/>
              </a:spcBef>
              <a:spcAft>
                <a:spcPts val="0"/>
              </a:spcAft>
              <a:buSzPts val="5400"/>
              <a:buChar char="●"/>
            </a:pPr>
            <a:r>
              <a:rPr lang="en-GB"/>
              <a:t>For each instance decide what you want</a:t>
            </a:r>
            <a:endParaRPr/>
          </a:p>
          <a:p>
            <a:pPr indent="-800100" lvl="0" marL="914400" rtl="0" algn="l">
              <a:spcBef>
                <a:spcPts val="0"/>
              </a:spcBef>
              <a:spcAft>
                <a:spcPts val="0"/>
              </a:spcAft>
              <a:buSzPts val="5400"/>
              <a:buChar char="●"/>
            </a:pPr>
            <a:r>
              <a:rPr lang="en-GB"/>
              <a:t>Make the changes and test.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3">
                                            <p:txEl>
                                              <p:pRg end="0" st="0"/>
                                            </p:txEl>
                                          </p:spTgt>
                                        </p:tgtEl>
                                        <p:attrNameLst>
                                          <p:attrName>style.visibility</p:attrName>
                                        </p:attrNameLst>
                                      </p:cBhvr>
                                      <p:to>
                                        <p:strVal val="visible"/>
                                      </p:to>
                                    </p:set>
                                    <p:animEffect filter="fade" transition="in">
                                      <p:cBhvr>
                                        <p:cTn dur="1000"/>
                                        <p:tgtEl>
                                          <p:spTgt spid="13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3">
                                            <p:txEl>
                                              <p:pRg end="1" st="1"/>
                                            </p:txEl>
                                          </p:spTgt>
                                        </p:tgtEl>
                                        <p:attrNameLst>
                                          <p:attrName>style.visibility</p:attrName>
                                        </p:attrNameLst>
                                      </p:cBhvr>
                                      <p:to>
                                        <p:strVal val="visible"/>
                                      </p:to>
                                    </p:set>
                                    <p:animEffect filter="fade" transition="in">
                                      <p:cBhvr>
                                        <p:cTn dur="1000"/>
                                        <p:tgtEl>
                                          <p:spTgt spid="13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3">
                                            <p:txEl>
                                              <p:pRg end="2" st="2"/>
                                            </p:txEl>
                                          </p:spTgt>
                                        </p:tgtEl>
                                        <p:attrNameLst>
                                          <p:attrName>style.visibility</p:attrName>
                                        </p:attrNameLst>
                                      </p:cBhvr>
                                      <p:to>
                                        <p:strVal val="visible"/>
                                      </p:to>
                                    </p:set>
                                    <p:animEffect filter="fade" transition="in">
                                      <p:cBhvr>
                                        <p:cTn dur="1000"/>
                                        <p:tgtEl>
                                          <p:spTgt spid="137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7" name="Shape 1377"/>
        <p:cNvGrpSpPr/>
        <p:nvPr/>
      </p:nvGrpSpPr>
      <p:grpSpPr>
        <a:xfrm>
          <a:off x="0" y="0"/>
          <a:ext cx="0" cy="0"/>
          <a:chOff x="0" y="0"/>
          <a:chExt cx="0" cy="0"/>
        </a:xfrm>
      </p:grpSpPr>
      <p:sp>
        <p:nvSpPr>
          <p:cNvPr id="1378" name="Google Shape;1378;p211"/>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Adding a Quit Button</a:t>
            </a:r>
            <a:endParaRPr/>
          </a:p>
        </p:txBody>
      </p:sp>
      <p:sp>
        <p:nvSpPr>
          <p:cNvPr id="1379" name="Google Shape;1379;p211"/>
          <p:cNvSpPr txBox="1"/>
          <p:nvPr/>
        </p:nvSpPr>
        <p:spPr>
          <a:xfrm>
            <a:off x="16694400" y="123950"/>
            <a:ext cx="1593600" cy="867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3600">
                <a:solidFill>
                  <a:srgbClr val="FFFFFF"/>
                </a:solidFill>
              </a:rPr>
              <a:t>4.12</a:t>
            </a:r>
            <a:endParaRPr sz="36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41"/>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What’s Good About Landscapes</a:t>
            </a:r>
            <a:endParaRPr/>
          </a:p>
        </p:txBody>
      </p:sp>
      <p:sp>
        <p:nvSpPr>
          <p:cNvPr id="216" name="Google Shape;216;p41"/>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⅙ or less of storage of Static Mesh</a:t>
            </a:r>
            <a:endParaRPr/>
          </a:p>
          <a:p>
            <a:pPr indent="-800100" lvl="0" marL="914400" rtl="0" algn="l">
              <a:spcBef>
                <a:spcPts val="0"/>
              </a:spcBef>
              <a:spcAft>
                <a:spcPts val="0"/>
              </a:spcAft>
              <a:buSzPts val="5400"/>
              <a:buChar char="●"/>
            </a:pPr>
            <a:r>
              <a:rPr lang="en-GB"/>
              <a:t>Supports Level Of Detail (LOD) &amp; streaming</a:t>
            </a:r>
            <a:endParaRPr/>
          </a:p>
          <a:p>
            <a:pPr indent="-800100" lvl="0" marL="914400" rtl="0" algn="l">
              <a:spcBef>
                <a:spcPts val="0"/>
              </a:spcBef>
              <a:spcAft>
                <a:spcPts val="0"/>
              </a:spcAft>
              <a:buSzPts val="5400"/>
              <a:buChar char="●"/>
            </a:pPr>
            <a:r>
              <a:rPr lang="en-GB"/>
              <a:t>Up to 8196x8196 heightmaps for import*</a:t>
            </a:r>
            <a:endParaRPr/>
          </a:p>
          <a:p>
            <a:pPr indent="-800100" lvl="0" marL="914400" rtl="0" algn="l">
              <a:spcBef>
                <a:spcPts val="0"/>
              </a:spcBef>
              <a:spcAft>
                <a:spcPts val="0"/>
              </a:spcAft>
              <a:buSzPts val="5400"/>
              <a:buChar char="●"/>
            </a:pPr>
            <a:r>
              <a:rPr lang="en-GB"/>
              <a:t>Good built-in tools for sculpting</a:t>
            </a:r>
            <a:endParaRPr/>
          </a:p>
          <a:p>
            <a:pPr indent="-800100" lvl="0" marL="914400" rtl="0" algn="l">
              <a:spcBef>
                <a:spcPts val="0"/>
              </a:spcBef>
              <a:spcAft>
                <a:spcPts val="0"/>
              </a:spcAft>
              <a:buSzPts val="5400"/>
              <a:buChar char="●"/>
            </a:pPr>
            <a:r>
              <a:rPr lang="en-GB"/>
              <a:t>Work well with mini-maps</a:t>
            </a:r>
            <a:endParaRPr/>
          </a:p>
          <a:p>
            <a:pPr indent="0" lvl="0" marL="0" rtl="0" algn="l">
              <a:spcBef>
                <a:spcPts val="0"/>
              </a:spcBef>
              <a:spcAft>
                <a:spcPts val="0"/>
              </a:spcAft>
              <a:buNone/>
            </a:pPr>
            <a:r>
              <a:rPr i="1" lang="en-GB" sz="3600"/>
              <a:t>* For example Terragen or World Machine</a:t>
            </a:r>
            <a:endParaRPr i="1" sz="3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1000"/>
                                        <p:tgtEl>
                                          <p:spTgt spid="21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3" name="Shape 1383"/>
        <p:cNvGrpSpPr/>
        <p:nvPr/>
      </p:nvGrpSpPr>
      <p:grpSpPr>
        <a:xfrm>
          <a:off x="0" y="0"/>
          <a:ext cx="0" cy="0"/>
          <a:chOff x="0" y="0"/>
          <a:chExt cx="0" cy="0"/>
        </a:xfrm>
      </p:grpSpPr>
      <p:sp>
        <p:nvSpPr>
          <p:cNvPr id="1384" name="Google Shape;1384;p212"/>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1385" name="Google Shape;1385;p212"/>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Using primitive colliders in Unreal</a:t>
            </a:r>
            <a:endParaRPr/>
          </a:p>
          <a:p>
            <a:pPr indent="-800100" lvl="0" marL="914400" rtl="0" algn="l">
              <a:spcBef>
                <a:spcPts val="0"/>
              </a:spcBef>
              <a:spcAft>
                <a:spcPts val="0"/>
              </a:spcAft>
              <a:buSzPts val="5400"/>
              <a:buChar char="●"/>
            </a:pPr>
            <a:r>
              <a:rPr lang="en-GB"/>
              <a:t>Adding a quit button to our main menu.</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5">
                                            <p:txEl>
                                              <p:pRg end="0" st="0"/>
                                            </p:txEl>
                                          </p:spTgt>
                                        </p:tgtEl>
                                        <p:attrNameLst>
                                          <p:attrName>style.visibility</p:attrName>
                                        </p:attrNameLst>
                                      </p:cBhvr>
                                      <p:to>
                                        <p:strVal val="visible"/>
                                      </p:to>
                                    </p:set>
                                    <p:animEffect filter="fade" transition="in">
                                      <p:cBhvr>
                                        <p:cTn dur="1000"/>
                                        <p:tgtEl>
                                          <p:spTgt spid="13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5">
                                            <p:txEl>
                                              <p:pRg end="1" st="1"/>
                                            </p:txEl>
                                          </p:spTgt>
                                        </p:tgtEl>
                                        <p:attrNameLst>
                                          <p:attrName>style.visibility</p:attrName>
                                        </p:attrNameLst>
                                      </p:cBhvr>
                                      <p:to>
                                        <p:strVal val="visible"/>
                                      </p:to>
                                    </p:set>
                                    <p:animEffect filter="fade" transition="in">
                                      <p:cBhvr>
                                        <p:cTn dur="1000"/>
                                        <p:tgtEl>
                                          <p:spTgt spid="138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9" name="Shape 1389"/>
        <p:cNvGrpSpPr/>
        <p:nvPr/>
      </p:nvGrpSpPr>
      <p:grpSpPr>
        <a:xfrm>
          <a:off x="0" y="0"/>
          <a:ext cx="0" cy="0"/>
          <a:chOff x="0" y="0"/>
          <a:chExt cx="0" cy="0"/>
        </a:xfrm>
      </p:grpSpPr>
      <p:sp>
        <p:nvSpPr>
          <p:cNvPr id="1390" name="Google Shape;1390;p213"/>
          <p:cNvSpPr/>
          <p:nvPr/>
        </p:nvSpPr>
        <p:spPr>
          <a:xfrm rot="795447">
            <a:off x="11508408" y="5844049"/>
            <a:ext cx="813685" cy="1768092"/>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391" name="Google Shape;1391;p213"/>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Our Iterative Cycle</a:t>
            </a:r>
            <a:endParaRPr/>
          </a:p>
        </p:txBody>
      </p:sp>
      <p:sp>
        <p:nvSpPr>
          <p:cNvPr id="1392" name="Google Shape;1392;p213"/>
          <p:cNvSpPr/>
          <p:nvPr/>
        </p:nvSpPr>
        <p:spPr>
          <a:xfrm>
            <a:off x="10129800" y="7591850"/>
            <a:ext cx="2631600" cy="1118400"/>
          </a:xfrm>
          <a:prstGeom prst="ellipse">
            <a:avLst/>
          </a:prstGeom>
          <a:solidFill>
            <a:srgbClr val="D9D9D9"/>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Controls</a:t>
            </a:r>
            <a:endParaRPr b="1" sz="2800"/>
          </a:p>
        </p:txBody>
      </p:sp>
      <p:sp>
        <p:nvSpPr>
          <p:cNvPr id="1393" name="Google Shape;1393;p213"/>
          <p:cNvSpPr/>
          <p:nvPr/>
        </p:nvSpPr>
        <p:spPr>
          <a:xfrm>
            <a:off x="10843100" y="4824100"/>
            <a:ext cx="2631600" cy="1118400"/>
          </a:xfrm>
          <a:prstGeom prst="ellipse">
            <a:avLst/>
          </a:prstGeom>
          <a:solidFill>
            <a:srgbClr val="D9D9D9"/>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Tank</a:t>
            </a:r>
            <a:endParaRPr b="1" sz="2800"/>
          </a:p>
        </p:txBody>
      </p:sp>
      <p:sp>
        <p:nvSpPr>
          <p:cNvPr id="1394" name="Google Shape;1394;p213"/>
          <p:cNvSpPr/>
          <p:nvPr/>
        </p:nvSpPr>
        <p:spPr>
          <a:xfrm rot="5400000">
            <a:off x="10539300" y="2757950"/>
            <a:ext cx="1812600" cy="2351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395" name="Google Shape;1395;p213"/>
          <p:cNvSpPr/>
          <p:nvPr/>
        </p:nvSpPr>
        <p:spPr>
          <a:xfrm>
            <a:off x="7828200" y="2693750"/>
            <a:ext cx="2631600" cy="1118400"/>
          </a:xfrm>
          <a:prstGeom prst="ellipse">
            <a:avLst/>
          </a:prstGeom>
          <a:solidFill>
            <a:srgbClr val="D9D9D9"/>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World</a:t>
            </a:r>
            <a:endParaRPr b="1" sz="2800"/>
          </a:p>
        </p:txBody>
      </p:sp>
      <p:sp>
        <p:nvSpPr>
          <p:cNvPr id="1396" name="Google Shape;1396;p213"/>
          <p:cNvSpPr/>
          <p:nvPr/>
        </p:nvSpPr>
        <p:spPr>
          <a:xfrm>
            <a:off x="6052750" y="2757950"/>
            <a:ext cx="1812600" cy="2351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397" name="Google Shape;1397;p213"/>
          <p:cNvSpPr/>
          <p:nvPr/>
        </p:nvSpPr>
        <p:spPr>
          <a:xfrm>
            <a:off x="4968100" y="4824100"/>
            <a:ext cx="2631600" cy="11184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UI</a:t>
            </a:r>
            <a:endParaRPr b="1" sz="2800"/>
          </a:p>
        </p:txBody>
      </p:sp>
      <p:sp>
        <p:nvSpPr>
          <p:cNvPr id="1398" name="Google Shape;1398;p213"/>
          <p:cNvSpPr/>
          <p:nvPr/>
        </p:nvSpPr>
        <p:spPr>
          <a:xfrm rot="9975660">
            <a:off x="6114063" y="5939693"/>
            <a:ext cx="813475" cy="1886716"/>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399" name="Google Shape;1399;p213"/>
          <p:cNvSpPr/>
          <p:nvPr/>
        </p:nvSpPr>
        <p:spPr>
          <a:xfrm rot="5397465">
            <a:off x="8943247" y="7415100"/>
            <a:ext cx="813600" cy="1580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400" name="Google Shape;1400;p213"/>
          <p:cNvSpPr/>
          <p:nvPr/>
        </p:nvSpPr>
        <p:spPr>
          <a:xfrm>
            <a:off x="5927950" y="7646100"/>
            <a:ext cx="2631600" cy="1118400"/>
          </a:xfrm>
          <a:prstGeom prst="ellipse">
            <a:avLst/>
          </a:prstGeom>
          <a:solidFill>
            <a:srgbClr val="D9D9D9"/>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Player 2</a:t>
            </a:r>
            <a:endParaRPr b="1" sz="2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5"/>
                                        </p:tgtEl>
                                        <p:attrNameLst>
                                          <p:attrName>style.visibility</p:attrName>
                                        </p:attrNameLst>
                                      </p:cBhvr>
                                      <p:to>
                                        <p:strVal val="visible"/>
                                      </p:to>
                                    </p:set>
                                    <p:animEffect filter="fade" transition="in">
                                      <p:cBhvr>
                                        <p:cTn dur="1000"/>
                                        <p:tgtEl>
                                          <p:spTgt spid="13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4"/>
                                        </p:tgtEl>
                                        <p:attrNameLst>
                                          <p:attrName>style.visibility</p:attrName>
                                        </p:attrNameLst>
                                      </p:cBhvr>
                                      <p:to>
                                        <p:strVal val="visible"/>
                                      </p:to>
                                    </p:set>
                                    <p:animEffect filter="fade" transition="in">
                                      <p:cBhvr>
                                        <p:cTn dur="1000"/>
                                        <p:tgtEl>
                                          <p:spTgt spid="1394"/>
                                        </p:tgtEl>
                                      </p:cBhvr>
                                    </p:animEffect>
                                  </p:childTnLst>
                                </p:cTn>
                              </p:par>
                              <p:par>
                                <p:cTn fill="hold" nodeType="withEffect" presetClass="entr" presetID="10" presetSubtype="0">
                                  <p:stCondLst>
                                    <p:cond delay="0"/>
                                  </p:stCondLst>
                                  <p:childTnLst>
                                    <p:set>
                                      <p:cBhvr>
                                        <p:cTn dur="1" fill="hold">
                                          <p:stCondLst>
                                            <p:cond delay="0"/>
                                          </p:stCondLst>
                                        </p:cTn>
                                        <p:tgtEl>
                                          <p:spTgt spid="1393"/>
                                        </p:tgtEl>
                                        <p:attrNameLst>
                                          <p:attrName>style.visibility</p:attrName>
                                        </p:attrNameLst>
                                      </p:cBhvr>
                                      <p:to>
                                        <p:strVal val="visible"/>
                                      </p:to>
                                    </p:set>
                                    <p:animEffect filter="fade" transition="in">
                                      <p:cBhvr>
                                        <p:cTn dur="1000"/>
                                        <p:tgtEl>
                                          <p:spTgt spid="13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0"/>
                                        </p:tgtEl>
                                        <p:attrNameLst>
                                          <p:attrName>style.visibility</p:attrName>
                                        </p:attrNameLst>
                                      </p:cBhvr>
                                      <p:to>
                                        <p:strVal val="visible"/>
                                      </p:to>
                                    </p:set>
                                    <p:animEffect filter="fade" transition="in">
                                      <p:cBhvr>
                                        <p:cTn dur="1000"/>
                                        <p:tgtEl>
                                          <p:spTgt spid="1390"/>
                                        </p:tgtEl>
                                      </p:cBhvr>
                                    </p:animEffect>
                                  </p:childTnLst>
                                </p:cTn>
                              </p:par>
                              <p:par>
                                <p:cTn fill="hold" nodeType="withEffect" presetClass="entr" presetID="10" presetSubtype="0">
                                  <p:stCondLst>
                                    <p:cond delay="0"/>
                                  </p:stCondLst>
                                  <p:childTnLst>
                                    <p:set>
                                      <p:cBhvr>
                                        <p:cTn dur="1" fill="hold">
                                          <p:stCondLst>
                                            <p:cond delay="0"/>
                                          </p:stCondLst>
                                        </p:cTn>
                                        <p:tgtEl>
                                          <p:spTgt spid="1392"/>
                                        </p:tgtEl>
                                        <p:attrNameLst>
                                          <p:attrName>style.visibility</p:attrName>
                                        </p:attrNameLst>
                                      </p:cBhvr>
                                      <p:to>
                                        <p:strVal val="visible"/>
                                      </p:to>
                                    </p:set>
                                    <p:animEffect filter="fade" transition="in">
                                      <p:cBhvr>
                                        <p:cTn dur="1000"/>
                                        <p:tgtEl>
                                          <p:spTgt spid="13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9"/>
                                        </p:tgtEl>
                                        <p:attrNameLst>
                                          <p:attrName>style.visibility</p:attrName>
                                        </p:attrNameLst>
                                      </p:cBhvr>
                                      <p:to>
                                        <p:strVal val="visible"/>
                                      </p:to>
                                    </p:set>
                                    <p:animEffect filter="fade" transition="in">
                                      <p:cBhvr>
                                        <p:cTn dur="1000"/>
                                        <p:tgtEl>
                                          <p:spTgt spid="1399"/>
                                        </p:tgtEl>
                                      </p:cBhvr>
                                    </p:animEffect>
                                  </p:childTnLst>
                                </p:cTn>
                              </p:par>
                              <p:par>
                                <p:cTn fill="hold" nodeType="withEffect" presetClass="entr" presetID="10" presetSubtype="0">
                                  <p:stCondLst>
                                    <p:cond delay="0"/>
                                  </p:stCondLst>
                                  <p:childTnLst>
                                    <p:set>
                                      <p:cBhvr>
                                        <p:cTn dur="1" fill="hold">
                                          <p:stCondLst>
                                            <p:cond delay="0"/>
                                          </p:stCondLst>
                                        </p:cTn>
                                        <p:tgtEl>
                                          <p:spTgt spid="1400"/>
                                        </p:tgtEl>
                                        <p:attrNameLst>
                                          <p:attrName>style.visibility</p:attrName>
                                        </p:attrNameLst>
                                      </p:cBhvr>
                                      <p:to>
                                        <p:strVal val="visible"/>
                                      </p:to>
                                    </p:set>
                                    <p:animEffect filter="fade" transition="in">
                                      <p:cBhvr>
                                        <p:cTn dur="1000"/>
                                        <p:tgtEl>
                                          <p:spTgt spid="14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8"/>
                                        </p:tgtEl>
                                        <p:attrNameLst>
                                          <p:attrName>style.visibility</p:attrName>
                                        </p:attrNameLst>
                                      </p:cBhvr>
                                      <p:to>
                                        <p:strVal val="visible"/>
                                      </p:to>
                                    </p:set>
                                    <p:animEffect filter="fade" transition="in">
                                      <p:cBhvr>
                                        <p:cTn dur="1000"/>
                                        <p:tgtEl>
                                          <p:spTgt spid="1398"/>
                                        </p:tgtEl>
                                      </p:cBhvr>
                                    </p:animEffect>
                                  </p:childTnLst>
                                </p:cTn>
                              </p:par>
                              <p:par>
                                <p:cTn fill="hold" nodeType="withEffect" presetClass="entr" presetID="10" presetSubtype="0">
                                  <p:stCondLst>
                                    <p:cond delay="0"/>
                                  </p:stCondLst>
                                  <p:childTnLst>
                                    <p:set>
                                      <p:cBhvr>
                                        <p:cTn dur="1" fill="hold">
                                          <p:stCondLst>
                                            <p:cond delay="0"/>
                                          </p:stCondLst>
                                        </p:cTn>
                                        <p:tgtEl>
                                          <p:spTgt spid="1397"/>
                                        </p:tgtEl>
                                        <p:attrNameLst>
                                          <p:attrName>style.visibility</p:attrName>
                                        </p:attrNameLst>
                                      </p:cBhvr>
                                      <p:to>
                                        <p:strVal val="visible"/>
                                      </p:to>
                                    </p:set>
                                    <p:animEffect filter="fade" transition="in">
                                      <p:cBhvr>
                                        <p:cTn dur="1000"/>
                                        <p:tgtEl>
                                          <p:spTgt spid="1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6"/>
                                        </p:tgtEl>
                                        <p:attrNameLst>
                                          <p:attrName>style.visibility</p:attrName>
                                        </p:attrNameLst>
                                      </p:cBhvr>
                                      <p:to>
                                        <p:strVal val="visible"/>
                                      </p:to>
                                    </p:set>
                                    <p:animEffect filter="fade" transition="in">
                                      <p:cBhvr>
                                        <p:cTn dur="1000"/>
                                        <p:tgtEl>
                                          <p:spTgt spid="13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4" name="Shape 1404"/>
        <p:cNvGrpSpPr/>
        <p:nvPr/>
      </p:nvGrpSpPr>
      <p:grpSpPr>
        <a:xfrm>
          <a:off x="0" y="0"/>
          <a:ext cx="0" cy="0"/>
          <a:chOff x="0" y="0"/>
          <a:chExt cx="0" cy="0"/>
        </a:xfrm>
      </p:grpSpPr>
      <p:sp>
        <p:nvSpPr>
          <p:cNvPr id="1405" name="Google Shape;1405;p214"/>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Add a Quit Button</a:t>
            </a:r>
            <a:endParaRPr/>
          </a:p>
        </p:txBody>
      </p:sp>
      <p:sp>
        <p:nvSpPr>
          <p:cNvPr id="1406" name="Google Shape;1406;p214"/>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Add a Quit Button to the main menu</a:t>
            </a:r>
            <a:endParaRPr/>
          </a:p>
          <a:p>
            <a:pPr indent="-800100" lvl="0" marL="914400" rtl="0" algn="l">
              <a:spcBef>
                <a:spcPts val="0"/>
              </a:spcBef>
              <a:spcAft>
                <a:spcPts val="0"/>
              </a:spcAft>
              <a:buSzPts val="5400"/>
              <a:buChar char="●"/>
            </a:pPr>
            <a:r>
              <a:rPr lang="en-GB"/>
              <a:t>Call application quit from Blueprint</a:t>
            </a:r>
            <a:endParaRPr/>
          </a:p>
          <a:p>
            <a:pPr indent="-800100" lvl="0" marL="914400" rtl="0" algn="l">
              <a:spcBef>
                <a:spcPts val="0"/>
              </a:spcBef>
              <a:spcAft>
                <a:spcPts val="0"/>
              </a:spcAft>
              <a:buSzPts val="5400"/>
              <a:buChar char="●"/>
            </a:pPr>
            <a:r>
              <a:rPr lang="en-GB"/>
              <a:t>Test it stops play.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6">
                                            <p:txEl>
                                              <p:pRg end="0" st="0"/>
                                            </p:txEl>
                                          </p:spTgt>
                                        </p:tgtEl>
                                        <p:attrNameLst>
                                          <p:attrName>style.visibility</p:attrName>
                                        </p:attrNameLst>
                                      </p:cBhvr>
                                      <p:to>
                                        <p:strVal val="visible"/>
                                      </p:to>
                                    </p:set>
                                    <p:animEffect filter="fade" transition="in">
                                      <p:cBhvr>
                                        <p:cTn dur="1000"/>
                                        <p:tgtEl>
                                          <p:spTgt spid="14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6">
                                            <p:txEl>
                                              <p:pRg end="1" st="1"/>
                                            </p:txEl>
                                          </p:spTgt>
                                        </p:tgtEl>
                                        <p:attrNameLst>
                                          <p:attrName>style.visibility</p:attrName>
                                        </p:attrNameLst>
                                      </p:cBhvr>
                                      <p:to>
                                        <p:strVal val="visible"/>
                                      </p:to>
                                    </p:set>
                                    <p:animEffect filter="fade" transition="in">
                                      <p:cBhvr>
                                        <p:cTn dur="1000"/>
                                        <p:tgtEl>
                                          <p:spTgt spid="14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6">
                                            <p:txEl>
                                              <p:pRg end="2" st="2"/>
                                            </p:txEl>
                                          </p:spTgt>
                                        </p:tgtEl>
                                        <p:attrNameLst>
                                          <p:attrName>style.visibility</p:attrName>
                                        </p:attrNameLst>
                                      </p:cBhvr>
                                      <p:to>
                                        <p:strVal val="visible"/>
                                      </p:to>
                                    </p:set>
                                    <p:animEffect filter="fade" transition="in">
                                      <p:cBhvr>
                                        <p:cTn dur="1000"/>
                                        <p:tgtEl>
                                          <p:spTgt spid="140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0" name="Shape 1410"/>
        <p:cNvGrpSpPr/>
        <p:nvPr/>
      </p:nvGrpSpPr>
      <p:grpSpPr>
        <a:xfrm>
          <a:off x="0" y="0"/>
          <a:ext cx="0" cy="0"/>
          <a:chOff x="0" y="0"/>
          <a:chExt cx="0" cy="0"/>
        </a:xfrm>
      </p:grpSpPr>
      <p:sp>
        <p:nvSpPr>
          <p:cNvPr id="1411" name="Google Shape;1411;p215"/>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Setup Track Throttles</a:t>
            </a:r>
            <a:endParaRPr/>
          </a:p>
        </p:txBody>
      </p:sp>
      <p:sp>
        <p:nvSpPr>
          <p:cNvPr id="1412" name="Google Shape;1412;p215"/>
          <p:cNvSpPr txBox="1"/>
          <p:nvPr/>
        </p:nvSpPr>
        <p:spPr>
          <a:xfrm>
            <a:off x="16694400" y="123950"/>
            <a:ext cx="1593600" cy="867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3600">
                <a:solidFill>
                  <a:srgbClr val="FFFFFF"/>
                </a:solidFill>
              </a:rPr>
              <a:t>4.12</a:t>
            </a:r>
            <a:endParaRPr sz="3600">
              <a:solidFill>
                <a:srgbClr val="FFFFFF"/>
              </a:solidFill>
            </a:endParaRP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6" name="Shape 1416"/>
        <p:cNvGrpSpPr/>
        <p:nvPr/>
      </p:nvGrpSpPr>
      <p:grpSpPr>
        <a:xfrm>
          <a:off x="0" y="0"/>
          <a:ext cx="0" cy="0"/>
          <a:chOff x="0" y="0"/>
          <a:chExt cx="0" cy="0"/>
        </a:xfrm>
      </p:grpSpPr>
      <p:sp>
        <p:nvSpPr>
          <p:cNvPr id="1417" name="Google Shape;1417;p216"/>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1418" name="Google Shape;1418;p216"/>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Base Tank Tracks on </a:t>
            </a:r>
            <a:r>
              <a:rPr lang="en-GB">
                <a:solidFill>
                  <a:srgbClr val="FFFF00"/>
                </a:solidFill>
                <a:latin typeface="Consolas"/>
                <a:ea typeface="Consolas"/>
                <a:cs typeface="Consolas"/>
                <a:sym typeface="Consolas"/>
              </a:rPr>
              <a:t>UStaticMeshComponent</a:t>
            </a:r>
            <a:endParaRPr>
              <a:solidFill>
                <a:srgbClr val="FFFF00"/>
              </a:solidFill>
              <a:latin typeface="Consolas"/>
              <a:ea typeface="Consolas"/>
              <a:cs typeface="Consolas"/>
              <a:sym typeface="Consolas"/>
            </a:endParaRPr>
          </a:p>
          <a:p>
            <a:pPr indent="-800100" lvl="0" marL="914400" rtl="0" algn="l">
              <a:spcBef>
                <a:spcPts val="0"/>
              </a:spcBef>
              <a:spcAft>
                <a:spcPts val="0"/>
              </a:spcAft>
              <a:buSzPts val="5400"/>
              <a:buChar char="●"/>
            </a:pPr>
            <a:r>
              <a:rPr lang="en-GB"/>
              <a:t>Create a </a:t>
            </a:r>
            <a:r>
              <a:rPr lang="en-GB">
                <a:solidFill>
                  <a:srgbClr val="FFFF00"/>
                </a:solidFill>
                <a:latin typeface="Consolas"/>
                <a:ea typeface="Consolas"/>
                <a:cs typeface="Consolas"/>
                <a:sym typeface="Consolas"/>
              </a:rPr>
              <a:t>BlueprintCallable </a:t>
            </a:r>
            <a:r>
              <a:rPr lang="en-GB"/>
              <a:t>throttle method</a:t>
            </a:r>
            <a:endParaRPr/>
          </a:p>
          <a:p>
            <a:pPr indent="-800100" lvl="0" marL="914400" rtl="0" algn="l">
              <a:spcBef>
                <a:spcPts val="0"/>
              </a:spcBef>
              <a:spcAft>
                <a:spcPts val="0"/>
              </a:spcAft>
              <a:buSzPts val="5400"/>
              <a:buChar char="●"/>
            </a:pPr>
            <a:r>
              <a:rPr lang="en-GB"/>
              <a:t>Bind input to track throttles</a:t>
            </a:r>
            <a:endParaRPr/>
          </a:p>
          <a:p>
            <a:pPr indent="-800100" lvl="0" marL="914400" rtl="0" algn="l">
              <a:spcBef>
                <a:spcPts val="0"/>
              </a:spcBef>
              <a:spcAft>
                <a:spcPts val="0"/>
              </a:spcAft>
              <a:buSzPts val="5400"/>
              <a:buChar char="●"/>
            </a:pPr>
            <a:r>
              <a:rPr lang="en-GB"/>
              <a:t>Discuss what Input Axis Scale does.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8">
                                            <p:txEl>
                                              <p:pRg end="0" st="0"/>
                                            </p:txEl>
                                          </p:spTgt>
                                        </p:tgtEl>
                                        <p:attrNameLst>
                                          <p:attrName>style.visibility</p:attrName>
                                        </p:attrNameLst>
                                      </p:cBhvr>
                                      <p:to>
                                        <p:strVal val="visible"/>
                                      </p:to>
                                    </p:set>
                                    <p:animEffect filter="fade" transition="in">
                                      <p:cBhvr>
                                        <p:cTn dur="1000"/>
                                        <p:tgtEl>
                                          <p:spTgt spid="14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8">
                                            <p:txEl>
                                              <p:pRg end="1" st="1"/>
                                            </p:txEl>
                                          </p:spTgt>
                                        </p:tgtEl>
                                        <p:attrNameLst>
                                          <p:attrName>style.visibility</p:attrName>
                                        </p:attrNameLst>
                                      </p:cBhvr>
                                      <p:to>
                                        <p:strVal val="visible"/>
                                      </p:to>
                                    </p:set>
                                    <p:animEffect filter="fade" transition="in">
                                      <p:cBhvr>
                                        <p:cTn dur="1000"/>
                                        <p:tgtEl>
                                          <p:spTgt spid="14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8">
                                            <p:txEl>
                                              <p:pRg end="2" st="2"/>
                                            </p:txEl>
                                          </p:spTgt>
                                        </p:tgtEl>
                                        <p:attrNameLst>
                                          <p:attrName>style.visibility</p:attrName>
                                        </p:attrNameLst>
                                      </p:cBhvr>
                                      <p:to>
                                        <p:strVal val="visible"/>
                                      </p:to>
                                    </p:set>
                                    <p:animEffect filter="fade" transition="in">
                                      <p:cBhvr>
                                        <p:cTn dur="1000"/>
                                        <p:tgtEl>
                                          <p:spTgt spid="14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8">
                                            <p:txEl>
                                              <p:pRg end="3" st="3"/>
                                            </p:txEl>
                                          </p:spTgt>
                                        </p:tgtEl>
                                        <p:attrNameLst>
                                          <p:attrName>style.visibility</p:attrName>
                                        </p:attrNameLst>
                                      </p:cBhvr>
                                      <p:to>
                                        <p:strVal val="visible"/>
                                      </p:to>
                                    </p:set>
                                    <p:animEffect filter="fade" transition="in">
                                      <p:cBhvr>
                                        <p:cTn dur="1000"/>
                                        <p:tgtEl>
                                          <p:spTgt spid="141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2" name="Shape 1422"/>
        <p:cNvGrpSpPr/>
        <p:nvPr/>
      </p:nvGrpSpPr>
      <p:grpSpPr>
        <a:xfrm>
          <a:off x="0" y="0"/>
          <a:ext cx="0" cy="0"/>
          <a:chOff x="0" y="0"/>
          <a:chExt cx="0" cy="0"/>
        </a:xfrm>
      </p:grpSpPr>
      <p:sp>
        <p:nvSpPr>
          <p:cNvPr id="1423" name="Google Shape;1423;p217"/>
          <p:cNvSpPr/>
          <p:nvPr/>
        </p:nvSpPr>
        <p:spPr>
          <a:xfrm rot="795447">
            <a:off x="11508408" y="5844049"/>
            <a:ext cx="813685" cy="1768092"/>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424" name="Google Shape;1424;p217"/>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Our Iterative Cycle</a:t>
            </a:r>
            <a:endParaRPr/>
          </a:p>
        </p:txBody>
      </p:sp>
      <p:sp>
        <p:nvSpPr>
          <p:cNvPr id="1425" name="Google Shape;1425;p217"/>
          <p:cNvSpPr/>
          <p:nvPr/>
        </p:nvSpPr>
        <p:spPr>
          <a:xfrm>
            <a:off x="10129800" y="7591850"/>
            <a:ext cx="2631600" cy="1118400"/>
          </a:xfrm>
          <a:prstGeom prst="ellipse">
            <a:avLst/>
          </a:prstGeom>
          <a:solidFill>
            <a:srgbClr val="D9D9D9"/>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Controls</a:t>
            </a:r>
            <a:endParaRPr b="1" sz="2800"/>
          </a:p>
        </p:txBody>
      </p:sp>
      <p:sp>
        <p:nvSpPr>
          <p:cNvPr id="1426" name="Google Shape;1426;p217"/>
          <p:cNvSpPr/>
          <p:nvPr/>
        </p:nvSpPr>
        <p:spPr>
          <a:xfrm>
            <a:off x="10843100" y="4824100"/>
            <a:ext cx="2631600" cy="11184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Tank</a:t>
            </a:r>
            <a:endParaRPr b="1" sz="2800"/>
          </a:p>
        </p:txBody>
      </p:sp>
      <p:sp>
        <p:nvSpPr>
          <p:cNvPr id="1427" name="Google Shape;1427;p217"/>
          <p:cNvSpPr/>
          <p:nvPr/>
        </p:nvSpPr>
        <p:spPr>
          <a:xfrm rot="5400000">
            <a:off x="10539300" y="2757950"/>
            <a:ext cx="1812600" cy="2351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428" name="Google Shape;1428;p217"/>
          <p:cNvSpPr/>
          <p:nvPr/>
        </p:nvSpPr>
        <p:spPr>
          <a:xfrm>
            <a:off x="7828200" y="2693750"/>
            <a:ext cx="2631600" cy="1118400"/>
          </a:xfrm>
          <a:prstGeom prst="ellipse">
            <a:avLst/>
          </a:prstGeom>
          <a:solidFill>
            <a:srgbClr val="D9D9D9"/>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World</a:t>
            </a:r>
            <a:endParaRPr b="1" sz="2800"/>
          </a:p>
        </p:txBody>
      </p:sp>
      <p:sp>
        <p:nvSpPr>
          <p:cNvPr id="1429" name="Google Shape;1429;p217"/>
          <p:cNvSpPr/>
          <p:nvPr/>
        </p:nvSpPr>
        <p:spPr>
          <a:xfrm>
            <a:off x="6052750" y="2757950"/>
            <a:ext cx="1812600" cy="2351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430" name="Google Shape;1430;p217"/>
          <p:cNvSpPr/>
          <p:nvPr/>
        </p:nvSpPr>
        <p:spPr>
          <a:xfrm>
            <a:off x="4968100" y="4824100"/>
            <a:ext cx="2631600" cy="1118400"/>
          </a:xfrm>
          <a:prstGeom prst="ellipse">
            <a:avLst/>
          </a:prstGeom>
          <a:solidFill>
            <a:srgbClr val="D9D9D9"/>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UI</a:t>
            </a:r>
            <a:endParaRPr b="1" sz="2800"/>
          </a:p>
        </p:txBody>
      </p:sp>
      <p:sp>
        <p:nvSpPr>
          <p:cNvPr id="1431" name="Google Shape;1431;p217"/>
          <p:cNvSpPr/>
          <p:nvPr/>
        </p:nvSpPr>
        <p:spPr>
          <a:xfrm rot="9975660">
            <a:off x="6114063" y="5939693"/>
            <a:ext cx="813475" cy="1886716"/>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432" name="Google Shape;1432;p217"/>
          <p:cNvSpPr/>
          <p:nvPr/>
        </p:nvSpPr>
        <p:spPr>
          <a:xfrm rot="5397465">
            <a:off x="8943247" y="7415100"/>
            <a:ext cx="813600" cy="1580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433" name="Google Shape;1433;p217"/>
          <p:cNvSpPr/>
          <p:nvPr/>
        </p:nvSpPr>
        <p:spPr>
          <a:xfrm>
            <a:off x="5927950" y="7646100"/>
            <a:ext cx="2631600" cy="1118400"/>
          </a:xfrm>
          <a:prstGeom prst="ellipse">
            <a:avLst/>
          </a:prstGeom>
          <a:solidFill>
            <a:srgbClr val="D9D9D9"/>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Player 2</a:t>
            </a:r>
            <a:endParaRPr b="1" sz="2800"/>
          </a:p>
        </p:txBody>
      </p:sp>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7" name="Shape 1437"/>
        <p:cNvGrpSpPr/>
        <p:nvPr/>
      </p:nvGrpSpPr>
      <p:grpSpPr>
        <a:xfrm>
          <a:off x="0" y="0"/>
          <a:ext cx="0" cy="0"/>
          <a:chOff x="0" y="0"/>
          <a:chExt cx="0" cy="0"/>
        </a:xfrm>
      </p:grpSpPr>
      <p:sp>
        <p:nvSpPr>
          <p:cNvPr id="1438" name="Google Shape;1438;p218"/>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Base Tracks on C++ Class</a:t>
            </a:r>
            <a:endParaRPr/>
          </a:p>
        </p:txBody>
      </p:sp>
      <p:sp>
        <p:nvSpPr>
          <p:cNvPr id="1439" name="Google Shape;1439;p218"/>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Create a </a:t>
            </a:r>
            <a:r>
              <a:rPr lang="en-GB">
                <a:solidFill>
                  <a:srgbClr val="FFFF00"/>
                </a:solidFill>
                <a:latin typeface="Consolas"/>
                <a:ea typeface="Consolas"/>
                <a:cs typeface="Consolas"/>
                <a:sym typeface="Consolas"/>
              </a:rPr>
              <a:t>TankTrack</a:t>
            </a:r>
            <a:r>
              <a:rPr lang="en-GB"/>
              <a:t> class</a:t>
            </a:r>
            <a:endParaRPr/>
          </a:p>
          <a:p>
            <a:pPr indent="-800100" lvl="0" marL="914400" rtl="0" algn="l">
              <a:spcBef>
                <a:spcPts val="0"/>
              </a:spcBef>
              <a:spcAft>
                <a:spcPts val="0"/>
              </a:spcAft>
              <a:buSzPts val="5400"/>
              <a:buChar char="●"/>
            </a:pPr>
            <a:r>
              <a:rPr lang="en-GB"/>
              <a:t>Inherit from </a:t>
            </a:r>
            <a:r>
              <a:rPr lang="en-GB">
                <a:solidFill>
                  <a:srgbClr val="FFFF00"/>
                </a:solidFill>
                <a:latin typeface="Consolas"/>
                <a:ea typeface="Consolas"/>
                <a:cs typeface="Consolas"/>
                <a:sym typeface="Consolas"/>
              </a:rPr>
              <a:t>UStaticMeshComponent</a:t>
            </a:r>
            <a:endParaRPr>
              <a:solidFill>
                <a:srgbClr val="FFFF00"/>
              </a:solidFill>
              <a:latin typeface="Consolas"/>
              <a:ea typeface="Consolas"/>
              <a:cs typeface="Consolas"/>
              <a:sym typeface="Consolas"/>
            </a:endParaRPr>
          </a:p>
          <a:p>
            <a:pPr indent="-800100" lvl="0" marL="914400" marR="0" rtl="0" algn="l">
              <a:lnSpc>
                <a:spcPct val="150000"/>
              </a:lnSpc>
              <a:spcBef>
                <a:spcPts val="0"/>
              </a:spcBef>
              <a:spcAft>
                <a:spcPts val="0"/>
              </a:spcAft>
              <a:buSzPts val="5400"/>
              <a:buChar char="●"/>
            </a:pPr>
            <a:r>
              <a:rPr lang="en-GB">
                <a:solidFill>
                  <a:srgbClr val="FFFF00"/>
                </a:solidFill>
                <a:latin typeface="Consolas"/>
                <a:ea typeface="Consolas"/>
                <a:cs typeface="Consolas"/>
                <a:sym typeface="Consolas"/>
              </a:rPr>
              <a:t>BlueprintSpawnableComponent </a:t>
            </a:r>
            <a:r>
              <a:rPr lang="en-GB"/>
              <a:t>as barrel / turret</a:t>
            </a:r>
            <a:endParaRPr/>
          </a:p>
          <a:p>
            <a:pPr indent="-800100" lvl="0" marL="914400" marR="0" rtl="0" algn="l">
              <a:lnSpc>
                <a:spcPct val="150000"/>
              </a:lnSpc>
              <a:spcBef>
                <a:spcPts val="0"/>
              </a:spcBef>
              <a:spcAft>
                <a:spcPts val="0"/>
              </a:spcAft>
              <a:buSzPts val="5400"/>
              <a:buChar char="●"/>
            </a:pPr>
            <a:r>
              <a:rPr lang="en-GB"/>
              <a:t>Replace tracks on Tank blueprint</a:t>
            </a:r>
            <a:endParaRPr/>
          </a:p>
          <a:p>
            <a:pPr indent="-800100" lvl="0" marL="914400" marR="0" rtl="0" algn="l">
              <a:lnSpc>
                <a:spcPct val="150000"/>
              </a:lnSpc>
              <a:spcBef>
                <a:spcPts val="0"/>
              </a:spcBef>
              <a:spcAft>
                <a:spcPts val="0"/>
              </a:spcAft>
              <a:buSzPts val="5400"/>
              <a:buChar char="●"/>
            </a:pPr>
            <a:r>
              <a:rPr lang="en-GB"/>
              <a:t>Test the game still works.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9">
                                            <p:txEl>
                                              <p:pRg end="0" st="0"/>
                                            </p:txEl>
                                          </p:spTgt>
                                        </p:tgtEl>
                                        <p:attrNameLst>
                                          <p:attrName>style.visibility</p:attrName>
                                        </p:attrNameLst>
                                      </p:cBhvr>
                                      <p:to>
                                        <p:strVal val="visible"/>
                                      </p:to>
                                    </p:set>
                                    <p:animEffect filter="fade" transition="in">
                                      <p:cBhvr>
                                        <p:cTn dur="1000"/>
                                        <p:tgtEl>
                                          <p:spTgt spid="14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9">
                                            <p:txEl>
                                              <p:pRg end="1" st="1"/>
                                            </p:txEl>
                                          </p:spTgt>
                                        </p:tgtEl>
                                        <p:attrNameLst>
                                          <p:attrName>style.visibility</p:attrName>
                                        </p:attrNameLst>
                                      </p:cBhvr>
                                      <p:to>
                                        <p:strVal val="visible"/>
                                      </p:to>
                                    </p:set>
                                    <p:animEffect filter="fade" transition="in">
                                      <p:cBhvr>
                                        <p:cTn dur="1000"/>
                                        <p:tgtEl>
                                          <p:spTgt spid="14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9">
                                            <p:txEl>
                                              <p:pRg end="2" st="2"/>
                                            </p:txEl>
                                          </p:spTgt>
                                        </p:tgtEl>
                                        <p:attrNameLst>
                                          <p:attrName>style.visibility</p:attrName>
                                        </p:attrNameLst>
                                      </p:cBhvr>
                                      <p:to>
                                        <p:strVal val="visible"/>
                                      </p:to>
                                    </p:set>
                                    <p:animEffect filter="fade" transition="in">
                                      <p:cBhvr>
                                        <p:cTn dur="1000"/>
                                        <p:tgtEl>
                                          <p:spTgt spid="14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9">
                                            <p:txEl>
                                              <p:pRg end="3" st="3"/>
                                            </p:txEl>
                                          </p:spTgt>
                                        </p:tgtEl>
                                        <p:attrNameLst>
                                          <p:attrName>style.visibility</p:attrName>
                                        </p:attrNameLst>
                                      </p:cBhvr>
                                      <p:to>
                                        <p:strVal val="visible"/>
                                      </p:to>
                                    </p:set>
                                    <p:animEffect filter="fade" transition="in">
                                      <p:cBhvr>
                                        <p:cTn dur="1000"/>
                                        <p:tgtEl>
                                          <p:spTgt spid="14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9">
                                            <p:txEl>
                                              <p:pRg end="4" st="4"/>
                                            </p:txEl>
                                          </p:spTgt>
                                        </p:tgtEl>
                                        <p:attrNameLst>
                                          <p:attrName>style.visibility</p:attrName>
                                        </p:attrNameLst>
                                      </p:cBhvr>
                                      <p:to>
                                        <p:strVal val="visible"/>
                                      </p:to>
                                    </p:set>
                                    <p:animEffect filter="fade" transition="in">
                                      <p:cBhvr>
                                        <p:cTn dur="1000"/>
                                        <p:tgtEl>
                                          <p:spTgt spid="143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3" name="Shape 1443"/>
        <p:cNvGrpSpPr/>
        <p:nvPr/>
      </p:nvGrpSpPr>
      <p:grpSpPr>
        <a:xfrm>
          <a:off x="0" y="0"/>
          <a:ext cx="0" cy="0"/>
          <a:chOff x="0" y="0"/>
          <a:chExt cx="0" cy="0"/>
        </a:xfrm>
      </p:grpSpPr>
      <p:sp>
        <p:nvSpPr>
          <p:cNvPr id="1444" name="Google Shape;1444;p219"/>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solidFill>
                  <a:srgbClr val="FFFF00"/>
                </a:solidFill>
                <a:latin typeface="Consolas"/>
                <a:ea typeface="Consolas"/>
                <a:cs typeface="Consolas"/>
                <a:sym typeface="Consolas"/>
              </a:rPr>
              <a:t>ApplyForceAtLocation()</a:t>
            </a:r>
            <a:r>
              <a:rPr lang="en-GB"/>
              <a:t> in Action</a:t>
            </a:r>
            <a:endParaRPr/>
          </a:p>
        </p:txBody>
      </p:sp>
      <p:sp>
        <p:nvSpPr>
          <p:cNvPr id="1445" name="Google Shape;1445;p219"/>
          <p:cNvSpPr txBox="1"/>
          <p:nvPr/>
        </p:nvSpPr>
        <p:spPr>
          <a:xfrm>
            <a:off x="16416400" y="123950"/>
            <a:ext cx="1871400" cy="867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3600">
                <a:solidFill>
                  <a:srgbClr val="FFFFFF"/>
                </a:solidFill>
              </a:rPr>
              <a:t>4.12.4</a:t>
            </a:r>
            <a:endParaRPr sz="3600">
              <a:solidFill>
                <a:srgbClr val="FFFFFF"/>
              </a:solidFill>
            </a:endParaRPr>
          </a:p>
        </p:txBody>
      </p:sp>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9" name="Shape 1449"/>
        <p:cNvGrpSpPr/>
        <p:nvPr/>
      </p:nvGrpSpPr>
      <p:grpSpPr>
        <a:xfrm>
          <a:off x="0" y="0"/>
          <a:ext cx="0" cy="0"/>
          <a:chOff x="0" y="0"/>
          <a:chExt cx="0" cy="0"/>
        </a:xfrm>
      </p:grpSpPr>
      <p:sp>
        <p:nvSpPr>
          <p:cNvPr id="1450" name="Google Shape;1450;p220"/>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1451" name="Google Shape;1451;p220"/>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solidFill>
                  <a:srgbClr val="FFFF00"/>
                </a:solidFill>
                <a:latin typeface="Consolas"/>
                <a:ea typeface="Consolas"/>
                <a:cs typeface="Consolas"/>
                <a:sym typeface="Consolas"/>
              </a:rPr>
              <a:t>GetComponentLocation()</a:t>
            </a:r>
            <a:r>
              <a:rPr lang="en-GB"/>
              <a:t> does what it says!</a:t>
            </a:r>
            <a:endParaRPr/>
          </a:p>
          <a:p>
            <a:pPr indent="-800100" lvl="0" marL="914400" rtl="0" algn="l">
              <a:spcBef>
                <a:spcPts val="0"/>
              </a:spcBef>
              <a:spcAft>
                <a:spcPts val="0"/>
              </a:spcAft>
              <a:buSzPts val="5400"/>
              <a:buChar char="●"/>
            </a:pPr>
            <a:r>
              <a:rPr lang="en-GB"/>
              <a:t>Find root: </a:t>
            </a:r>
            <a:r>
              <a:rPr lang="en-GB">
                <a:solidFill>
                  <a:srgbClr val="FFFF00"/>
                </a:solidFill>
                <a:latin typeface="Consolas"/>
                <a:ea typeface="Consolas"/>
                <a:cs typeface="Consolas"/>
                <a:sym typeface="Consolas"/>
              </a:rPr>
              <a:t>GetOwner()-&gt;GetRootComponent());</a:t>
            </a:r>
            <a:endParaRPr/>
          </a:p>
          <a:p>
            <a:pPr indent="-800100" lvl="0" marL="914400" rtl="0" algn="l">
              <a:spcBef>
                <a:spcPts val="0"/>
              </a:spcBef>
              <a:spcAft>
                <a:spcPts val="0"/>
              </a:spcAft>
              <a:buSzPts val="5400"/>
              <a:buChar char="●"/>
            </a:pPr>
            <a:r>
              <a:rPr lang="en-GB"/>
              <a:t>Cast to </a:t>
            </a:r>
            <a:r>
              <a:rPr lang="en-GB">
                <a:solidFill>
                  <a:srgbClr val="FFFF00"/>
                </a:solidFill>
                <a:latin typeface="Consolas"/>
                <a:ea typeface="Consolas"/>
                <a:cs typeface="Consolas"/>
                <a:sym typeface="Consolas"/>
              </a:rPr>
              <a:t>UPrimitiveComponent</a:t>
            </a:r>
            <a:r>
              <a:rPr lang="en-GB"/>
              <a:t> so you can…</a:t>
            </a:r>
            <a:endParaRPr/>
          </a:p>
          <a:p>
            <a:pPr indent="-800100" lvl="0" marL="914400" rtl="0" algn="l">
              <a:spcBef>
                <a:spcPts val="0"/>
              </a:spcBef>
              <a:spcAft>
                <a:spcPts val="0"/>
              </a:spcAft>
              <a:buSzPts val="5400"/>
              <a:buChar char="●"/>
            </a:pPr>
            <a:r>
              <a:rPr lang="en-GB">
                <a:solidFill>
                  <a:srgbClr val="FFFF00"/>
                </a:solidFill>
                <a:latin typeface="Consolas"/>
                <a:ea typeface="Consolas"/>
                <a:cs typeface="Consolas"/>
                <a:sym typeface="Consolas"/>
              </a:rPr>
              <a:t>AddForceAtLocation();</a:t>
            </a:r>
            <a:endParaRPr/>
          </a:p>
          <a:p>
            <a:pPr indent="-800100" lvl="0" marL="914400" rtl="0" algn="l">
              <a:spcBef>
                <a:spcPts val="0"/>
              </a:spcBef>
              <a:spcAft>
                <a:spcPts val="0"/>
              </a:spcAft>
              <a:buSzPts val="5400"/>
              <a:buChar char="●"/>
            </a:pPr>
            <a:r>
              <a:rPr lang="en-GB"/>
              <a:t>Estimate sensible defaults for driving forces.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1">
                                            <p:txEl>
                                              <p:pRg end="0" st="0"/>
                                            </p:txEl>
                                          </p:spTgt>
                                        </p:tgtEl>
                                        <p:attrNameLst>
                                          <p:attrName>style.visibility</p:attrName>
                                        </p:attrNameLst>
                                      </p:cBhvr>
                                      <p:to>
                                        <p:strVal val="visible"/>
                                      </p:to>
                                    </p:set>
                                    <p:animEffect filter="fade" transition="in">
                                      <p:cBhvr>
                                        <p:cTn dur="1000"/>
                                        <p:tgtEl>
                                          <p:spTgt spid="14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1">
                                            <p:txEl>
                                              <p:pRg end="1" st="1"/>
                                            </p:txEl>
                                          </p:spTgt>
                                        </p:tgtEl>
                                        <p:attrNameLst>
                                          <p:attrName>style.visibility</p:attrName>
                                        </p:attrNameLst>
                                      </p:cBhvr>
                                      <p:to>
                                        <p:strVal val="visible"/>
                                      </p:to>
                                    </p:set>
                                    <p:animEffect filter="fade" transition="in">
                                      <p:cBhvr>
                                        <p:cTn dur="1000"/>
                                        <p:tgtEl>
                                          <p:spTgt spid="14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1">
                                            <p:txEl>
                                              <p:pRg end="2" st="2"/>
                                            </p:txEl>
                                          </p:spTgt>
                                        </p:tgtEl>
                                        <p:attrNameLst>
                                          <p:attrName>style.visibility</p:attrName>
                                        </p:attrNameLst>
                                      </p:cBhvr>
                                      <p:to>
                                        <p:strVal val="visible"/>
                                      </p:to>
                                    </p:set>
                                    <p:animEffect filter="fade" transition="in">
                                      <p:cBhvr>
                                        <p:cTn dur="1000"/>
                                        <p:tgtEl>
                                          <p:spTgt spid="14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1">
                                            <p:txEl>
                                              <p:pRg end="3" st="3"/>
                                            </p:txEl>
                                          </p:spTgt>
                                        </p:tgtEl>
                                        <p:attrNameLst>
                                          <p:attrName>style.visibility</p:attrName>
                                        </p:attrNameLst>
                                      </p:cBhvr>
                                      <p:to>
                                        <p:strVal val="visible"/>
                                      </p:to>
                                    </p:set>
                                    <p:animEffect filter="fade" transition="in">
                                      <p:cBhvr>
                                        <p:cTn dur="1000"/>
                                        <p:tgtEl>
                                          <p:spTgt spid="14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1">
                                            <p:txEl>
                                              <p:pRg end="4" st="4"/>
                                            </p:txEl>
                                          </p:spTgt>
                                        </p:tgtEl>
                                        <p:attrNameLst>
                                          <p:attrName>style.visibility</p:attrName>
                                        </p:attrNameLst>
                                      </p:cBhvr>
                                      <p:to>
                                        <p:strVal val="visible"/>
                                      </p:to>
                                    </p:set>
                                    <p:animEffect filter="fade" transition="in">
                                      <p:cBhvr>
                                        <p:cTn dur="1000"/>
                                        <p:tgtEl>
                                          <p:spTgt spid="145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5" name="Shape 1455"/>
        <p:cNvGrpSpPr/>
        <p:nvPr/>
      </p:nvGrpSpPr>
      <p:grpSpPr>
        <a:xfrm>
          <a:off x="0" y="0"/>
          <a:ext cx="0" cy="0"/>
          <a:chOff x="0" y="0"/>
          <a:chExt cx="0" cy="0"/>
        </a:xfrm>
      </p:grpSpPr>
      <p:sp>
        <p:nvSpPr>
          <p:cNvPr id="1456" name="Google Shape;1456;p221"/>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Suggest a Sensible Default</a:t>
            </a:r>
            <a:endParaRPr/>
          </a:p>
        </p:txBody>
      </p:sp>
      <p:sp>
        <p:nvSpPr>
          <p:cNvPr id="1457" name="Google Shape;1457;p221"/>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Remember Force = mass * acceleration</a:t>
            </a:r>
            <a:endParaRPr/>
          </a:p>
          <a:p>
            <a:pPr indent="-800100" lvl="0" marL="914400" rtl="0" algn="l">
              <a:spcBef>
                <a:spcPts val="0"/>
              </a:spcBef>
              <a:spcAft>
                <a:spcPts val="0"/>
              </a:spcAft>
              <a:buSzPts val="5400"/>
              <a:buChar char="●"/>
            </a:pPr>
            <a:r>
              <a:rPr lang="en-GB"/>
              <a:t>Be clear on what units we’re using</a:t>
            </a:r>
            <a:endParaRPr/>
          </a:p>
          <a:p>
            <a:pPr indent="-800100" lvl="0" marL="914400" rtl="0" algn="l">
              <a:spcBef>
                <a:spcPts val="0"/>
              </a:spcBef>
              <a:spcAft>
                <a:spcPts val="0"/>
              </a:spcAft>
              <a:buSzPts val="5400"/>
              <a:buChar char="●"/>
            </a:pPr>
            <a:r>
              <a:rPr lang="en-GB"/>
              <a:t>Guess an initial force assuming no friction</a:t>
            </a:r>
            <a:endParaRPr/>
          </a:p>
          <a:p>
            <a:pPr indent="-800100" lvl="0" marL="914400" rtl="0" algn="l">
              <a:spcBef>
                <a:spcPts val="0"/>
              </a:spcBef>
              <a:spcAft>
                <a:spcPts val="0"/>
              </a:spcAft>
              <a:buSzPts val="5400"/>
              <a:buChar char="●"/>
            </a:pPr>
            <a:r>
              <a:rPr lang="en-GB"/>
              <a:t>Getting within a factor of 10 of my guess is OK!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7">
                                            <p:txEl>
                                              <p:pRg end="0" st="0"/>
                                            </p:txEl>
                                          </p:spTgt>
                                        </p:tgtEl>
                                        <p:attrNameLst>
                                          <p:attrName>style.visibility</p:attrName>
                                        </p:attrNameLst>
                                      </p:cBhvr>
                                      <p:to>
                                        <p:strVal val="visible"/>
                                      </p:to>
                                    </p:set>
                                    <p:animEffect filter="fade" transition="in">
                                      <p:cBhvr>
                                        <p:cTn dur="1000"/>
                                        <p:tgtEl>
                                          <p:spTgt spid="14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7">
                                            <p:txEl>
                                              <p:pRg end="1" st="1"/>
                                            </p:txEl>
                                          </p:spTgt>
                                        </p:tgtEl>
                                        <p:attrNameLst>
                                          <p:attrName>style.visibility</p:attrName>
                                        </p:attrNameLst>
                                      </p:cBhvr>
                                      <p:to>
                                        <p:strVal val="visible"/>
                                      </p:to>
                                    </p:set>
                                    <p:animEffect filter="fade" transition="in">
                                      <p:cBhvr>
                                        <p:cTn dur="1000"/>
                                        <p:tgtEl>
                                          <p:spTgt spid="14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7">
                                            <p:txEl>
                                              <p:pRg end="2" st="2"/>
                                            </p:txEl>
                                          </p:spTgt>
                                        </p:tgtEl>
                                        <p:attrNameLst>
                                          <p:attrName>style.visibility</p:attrName>
                                        </p:attrNameLst>
                                      </p:cBhvr>
                                      <p:to>
                                        <p:strVal val="visible"/>
                                      </p:to>
                                    </p:set>
                                    <p:animEffect filter="fade" transition="in">
                                      <p:cBhvr>
                                        <p:cTn dur="1000"/>
                                        <p:tgtEl>
                                          <p:spTgt spid="14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7">
                                            <p:txEl>
                                              <p:pRg end="3" st="3"/>
                                            </p:txEl>
                                          </p:spTgt>
                                        </p:tgtEl>
                                        <p:attrNameLst>
                                          <p:attrName>style.visibility</p:attrName>
                                        </p:attrNameLst>
                                      </p:cBhvr>
                                      <p:to>
                                        <p:strVal val="visible"/>
                                      </p:to>
                                    </p:set>
                                    <p:animEffect filter="fade" transition="in">
                                      <p:cBhvr>
                                        <p:cTn dur="1000"/>
                                        <p:tgtEl>
                                          <p:spTgt spid="145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4"/>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Intro, Notes &amp; Assets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42"/>
          <p:cNvSpPr/>
          <p:nvPr/>
        </p:nvSpPr>
        <p:spPr>
          <a:xfrm rot="795447">
            <a:off x="11508408" y="5844049"/>
            <a:ext cx="813685" cy="1768092"/>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22" name="Google Shape;222;p42"/>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Our Iterative Cycle</a:t>
            </a:r>
            <a:endParaRPr/>
          </a:p>
        </p:txBody>
      </p:sp>
      <p:sp>
        <p:nvSpPr>
          <p:cNvPr id="223" name="Google Shape;223;p42"/>
          <p:cNvSpPr/>
          <p:nvPr/>
        </p:nvSpPr>
        <p:spPr>
          <a:xfrm>
            <a:off x="10129800" y="7591850"/>
            <a:ext cx="2631600" cy="111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Controls</a:t>
            </a:r>
            <a:endParaRPr b="1" sz="2800"/>
          </a:p>
        </p:txBody>
      </p:sp>
      <p:sp>
        <p:nvSpPr>
          <p:cNvPr id="224" name="Google Shape;224;p42"/>
          <p:cNvSpPr/>
          <p:nvPr/>
        </p:nvSpPr>
        <p:spPr>
          <a:xfrm>
            <a:off x="10843100" y="4824100"/>
            <a:ext cx="2631600" cy="111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Tank</a:t>
            </a:r>
            <a:endParaRPr b="1" sz="2800"/>
          </a:p>
        </p:txBody>
      </p:sp>
      <p:sp>
        <p:nvSpPr>
          <p:cNvPr id="225" name="Google Shape;225;p42"/>
          <p:cNvSpPr/>
          <p:nvPr/>
        </p:nvSpPr>
        <p:spPr>
          <a:xfrm rot="5400000">
            <a:off x="10539300" y="2757950"/>
            <a:ext cx="1812600" cy="2351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26" name="Google Shape;226;p42"/>
          <p:cNvSpPr/>
          <p:nvPr/>
        </p:nvSpPr>
        <p:spPr>
          <a:xfrm>
            <a:off x="7828200" y="2693750"/>
            <a:ext cx="2631600" cy="11184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World</a:t>
            </a:r>
            <a:endParaRPr b="1" sz="2800"/>
          </a:p>
        </p:txBody>
      </p:sp>
      <p:sp>
        <p:nvSpPr>
          <p:cNvPr id="227" name="Google Shape;227;p42"/>
          <p:cNvSpPr/>
          <p:nvPr/>
        </p:nvSpPr>
        <p:spPr>
          <a:xfrm>
            <a:off x="6052750" y="2757950"/>
            <a:ext cx="1812600" cy="2351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28" name="Google Shape;228;p42"/>
          <p:cNvSpPr/>
          <p:nvPr/>
        </p:nvSpPr>
        <p:spPr>
          <a:xfrm>
            <a:off x="4968100" y="4824100"/>
            <a:ext cx="2631600" cy="111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UI</a:t>
            </a:r>
            <a:endParaRPr b="1" sz="2800"/>
          </a:p>
        </p:txBody>
      </p:sp>
      <p:sp>
        <p:nvSpPr>
          <p:cNvPr id="229" name="Google Shape;229;p42"/>
          <p:cNvSpPr/>
          <p:nvPr/>
        </p:nvSpPr>
        <p:spPr>
          <a:xfrm rot="9975660">
            <a:off x="6114063" y="5939693"/>
            <a:ext cx="813475" cy="1886716"/>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30" name="Google Shape;230;p42"/>
          <p:cNvSpPr/>
          <p:nvPr/>
        </p:nvSpPr>
        <p:spPr>
          <a:xfrm rot="5397465">
            <a:off x="8943247" y="7415100"/>
            <a:ext cx="813600" cy="1580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31" name="Google Shape;231;p42"/>
          <p:cNvSpPr/>
          <p:nvPr/>
        </p:nvSpPr>
        <p:spPr>
          <a:xfrm>
            <a:off x="5927950" y="7646100"/>
            <a:ext cx="2631600" cy="111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Player 2</a:t>
            </a:r>
            <a:endParaRPr b="1" sz="2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1" name="Shape 1461"/>
        <p:cNvGrpSpPr/>
        <p:nvPr/>
      </p:nvGrpSpPr>
      <p:grpSpPr>
        <a:xfrm>
          <a:off x="0" y="0"/>
          <a:ext cx="0" cy="0"/>
          <a:chOff x="0" y="0"/>
          <a:chExt cx="0" cy="0"/>
        </a:xfrm>
      </p:grpSpPr>
      <p:sp>
        <p:nvSpPr>
          <p:cNvPr id="1462" name="Google Shape;1462;p222"/>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Guessing Required Force</a:t>
            </a:r>
            <a:endParaRPr/>
          </a:p>
        </p:txBody>
      </p:sp>
      <p:sp>
        <p:nvSpPr>
          <p:cNvPr id="1463" name="Google Shape;1463;p222"/>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Tank mass is 40,000 kg</a:t>
            </a:r>
            <a:endParaRPr/>
          </a:p>
          <a:p>
            <a:pPr indent="-800100" lvl="0" marL="914400" rtl="0" algn="l">
              <a:spcBef>
                <a:spcPts val="0"/>
              </a:spcBef>
              <a:spcAft>
                <a:spcPts val="0"/>
              </a:spcAft>
              <a:buSzPts val="5400"/>
              <a:buChar char="●"/>
            </a:pPr>
            <a:r>
              <a:rPr lang="en-GB"/>
              <a:t>Force = mass x acceleration</a:t>
            </a:r>
            <a:endParaRPr/>
          </a:p>
          <a:p>
            <a:pPr indent="-800100" lvl="0" marL="914400" rtl="0" algn="l">
              <a:spcBef>
                <a:spcPts val="0"/>
              </a:spcBef>
              <a:spcAft>
                <a:spcPts val="0"/>
              </a:spcAft>
              <a:buSzPts val="5400"/>
              <a:buChar char="●"/>
            </a:pPr>
            <a:r>
              <a:rPr lang="en-GB"/>
              <a:t>Imagine 10ms</a:t>
            </a:r>
            <a:r>
              <a:rPr baseline="30000" lang="en-GB"/>
              <a:t>-2</a:t>
            </a:r>
            <a:r>
              <a:rPr lang="en-GB"/>
              <a:t> (1g) acceleration*</a:t>
            </a:r>
            <a:endParaRPr/>
          </a:p>
          <a:p>
            <a:pPr indent="-800100" lvl="0" marL="914400" rtl="0" algn="l">
              <a:spcBef>
                <a:spcPts val="0"/>
              </a:spcBef>
              <a:spcAft>
                <a:spcPts val="0"/>
              </a:spcAft>
              <a:buSzPts val="5400"/>
              <a:buChar char="●"/>
            </a:pPr>
            <a:r>
              <a:rPr lang="en-GB"/>
              <a:t>Force is therefore around 400,000 Newtons</a:t>
            </a:r>
            <a:endParaRPr/>
          </a:p>
          <a:p>
            <a:pPr indent="0" lvl="0" marL="0" rtl="0" algn="l">
              <a:spcBef>
                <a:spcPts val="0"/>
              </a:spcBef>
              <a:spcAft>
                <a:spcPts val="0"/>
              </a:spcAft>
              <a:buNone/>
            </a:pPr>
            <a:r>
              <a:rPr i="1" lang="en-GB" sz="3600"/>
              <a:t>* a real tank would be more like 2-3</a:t>
            </a:r>
            <a:r>
              <a:rPr i="1" lang="en-GB" sz="3600">
                <a:solidFill>
                  <a:schemeClr val="lt1"/>
                </a:solidFill>
              </a:rPr>
              <a:t>ms</a:t>
            </a:r>
            <a:r>
              <a:rPr baseline="30000" i="1" lang="en-GB" sz="3600">
                <a:solidFill>
                  <a:schemeClr val="lt1"/>
                </a:solidFill>
              </a:rPr>
              <a:t>-2</a:t>
            </a:r>
            <a:r>
              <a:rPr i="1" lang="en-GB" sz="3600">
                <a:solidFill>
                  <a:schemeClr val="lt1"/>
                </a:solidFill>
              </a:rPr>
              <a:t> but it’s a game.</a:t>
            </a:r>
            <a:endParaRPr i="1" sz="3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3">
                                            <p:txEl>
                                              <p:pRg end="0" st="0"/>
                                            </p:txEl>
                                          </p:spTgt>
                                        </p:tgtEl>
                                        <p:attrNameLst>
                                          <p:attrName>style.visibility</p:attrName>
                                        </p:attrNameLst>
                                      </p:cBhvr>
                                      <p:to>
                                        <p:strVal val="visible"/>
                                      </p:to>
                                    </p:set>
                                    <p:animEffect filter="fade" transition="in">
                                      <p:cBhvr>
                                        <p:cTn dur="1000"/>
                                        <p:tgtEl>
                                          <p:spTgt spid="14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3">
                                            <p:txEl>
                                              <p:pRg end="1" st="1"/>
                                            </p:txEl>
                                          </p:spTgt>
                                        </p:tgtEl>
                                        <p:attrNameLst>
                                          <p:attrName>style.visibility</p:attrName>
                                        </p:attrNameLst>
                                      </p:cBhvr>
                                      <p:to>
                                        <p:strVal val="visible"/>
                                      </p:to>
                                    </p:set>
                                    <p:animEffect filter="fade" transition="in">
                                      <p:cBhvr>
                                        <p:cTn dur="1000"/>
                                        <p:tgtEl>
                                          <p:spTgt spid="14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3">
                                            <p:txEl>
                                              <p:pRg end="2" st="2"/>
                                            </p:txEl>
                                          </p:spTgt>
                                        </p:tgtEl>
                                        <p:attrNameLst>
                                          <p:attrName>style.visibility</p:attrName>
                                        </p:attrNameLst>
                                      </p:cBhvr>
                                      <p:to>
                                        <p:strVal val="visible"/>
                                      </p:to>
                                    </p:set>
                                    <p:animEffect filter="fade" transition="in">
                                      <p:cBhvr>
                                        <p:cTn dur="1000"/>
                                        <p:tgtEl>
                                          <p:spTgt spid="14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3">
                                            <p:txEl>
                                              <p:pRg end="3" st="3"/>
                                            </p:txEl>
                                          </p:spTgt>
                                        </p:tgtEl>
                                        <p:attrNameLst>
                                          <p:attrName>style.visibility</p:attrName>
                                        </p:attrNameLst>
                                      </p:cBhvr>
                                      <p:to>
                                        <p:strVal val="visible"/>
                                      </p:to>
                                    </p:set>
                                    <p:animEffect filter="fade" transition="in">
                                      <p:cBhvr>
                                        <p:cTn dur="1000"/>
                                        <p:tgtEl>
                                          <p:spTgt spid="14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3">
                                            <p:txEl>
                                              <p:pRg end="4" st="4"/>
                                            </p:txEl>
                                          </p:spTgt>
                                        </p:tgtEl>
                                        <p:attrNameLst>
                                          <p:attrName>style.visibility</p:attrName>
                                        </p:attrNameLst>
                                      </p:cBhvr>
                                      <p:to>
                                        <p:strVal val="visible"/>
                                      </p:to>
                                    </p:set>
                                    <p:animEffect filter="fade" transition="in">
                                      <p:cBhvr>
                                        <p:cTn dur="1000"/>
                                        <p:tgtEl>
                                          <p:spTgt spid="146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7" name="Shape 1467"/>
        <p:cNvGrpSpPr/>
        <p:nvPr/>
      </p:nvGrpSpPr>
      <p:grpSpPr>
        <a:xfrm>
          <a:off x="0" y="0"/>
          <a:ext cx="0" cy="0"/>
          <a:chOff x="0" y="0"/>
          <a:chExt cx="0" cy="0"/>
        </a:xfrm>
      </p:grpSpPr>
      <p:sp>
        <p:nvSpPr>
          <p:cNvPr id="1468" name="Google Shape;1468;p223"/>
          <p:cNvSpPr/>
          <p:nvPr/>
        </p:nvSpPr>
        <p:spPr>
          <a:xfrm>
            <a:off x="948600" y="2065350"/>
            <a:ext cx="16366800" cy="74328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469" name="Google Shape;1469;p223"/>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Lecture Resources</a:t>
            </a:r>
            <a:endParaRPr/>
          </a:p>
        </p:txBody>
      </p:sp>
      <p:sp>
        <p:nvSpPr>
          <p:cNvPr id="1470" name="Google Shape;1470;p223"/>
          <p:cNvSpPr txBox="1"/>
          <p:nvPr>
            <p:ph idx="1" type="body"/>
          </p:nvPr>
        </p:nvSpPr>
        <p:spPr>
          <a:xfrm>
            <a:off x="1377200" y="2214250"/>
            <a:ext cx="15625800" cy="6984000"/>
          </a:xfrm>
          <a:prstGeom prst="rect">
            <a:avLst/>
          </a:prstGeom>
        </p:spPr>
        <p:txBody>
          <a:bodyPr anchorCtr="0" anchor="t" bIns="68550" lIns="68550" spcFirstLastPara="1" rIns="68550" wrap="square" tIns="68550">
            <a:noAutofit/>
          </a:bodyPr>
          <a:lstStyle/>
          <a:p>
            <a:pPr indent="-685800" lvl="0" marL="914400" rtl="0" algn="l">
              <a:spcBef>
                <a:spcPts val="0"/>
              </a:spcBef>
              <a:spcAft>
                <a:spcPts val="0"/>
              </a:spcAft>
              <a:buClr>
                <a:srgbClr val="000000"/>
              </a:buClr>
              <a:buSzPts val="3600"/>
              <a:buAutoNum type="arabicPeriod"/>
            </a:pPr>
            <a:r>
              <a:rPr lang="en-GB" sz="3600" u="sng">
                <a:solidFill>
                  <a:schemeClr val="hlink"/>
                </a:solidFill>
                <a:hlinkClick r:id="rId3"/>
              </a:rPr>
              <a:t>Community Discussions</a:t>
            </a:r>
            <a:r>
              <a:rPr lang="en-GB" sz="3600">
                <a:solidFill>
                  <a:srgbClr val="000000"/>
                </a:solidFill>
              </a:rPr>
              <a:t> (for intros, shares, discussions, tips etc)</a:t>
            </a:r>
            <a:endParaRPr sz="3600">
              <a:solidFill>
                <a:srgbClr val="000000"/>
              </a:solidFill>
            </a:endParaRPr>
          </a:p>
          <a:p>
            <a:pPr indent="-685800" lvl="0" marL="914400" rtl="0" algn="l">
              <a:spcBef>
                <a:spcPts val="0"/>
              </a:spcBef>
              <a:spcAft>
                <a:spcPts val="0"/>
              </a:spcAft>
              <a:buClr>
                <a:srgbClr val="000000"/>
              </a:buClr>
              <a:buSzPts val="3600"/>
              <a:buAutoNum type="arabicPeriod"/>
            </a:pPr>
            <a:r>
              <a:rPr lang="en-GB" sz="3600" u="sng">
                <a:solidFill>
                  <a:schemeClr val="hlink"/>
                </a:solidFill>
                <a:hlinkClick r:id="rId4"/>
              </a:rPr>
              <a:t>0-60 in 10s on Wolfram Alpha</a:t>
            </a:r>
            <a:endParaRPr sz="3600">
              <a:solidFill>
                <a:srgbClr val="000000"/>
              </a:solidFill>
            </a:endParaRPr>
          </a:p>
        </p:txBody>
      </p:sp>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4" name="Shape 1474"/>
        <p:cNvGrpSpPr/>
        <p:nvPr/>
      </p:nvGrpSpPr>
      <p:grpSpPr>
        <a:xfrm>
          <a:off x="0" y="0"/>
          <a:ext cx="0" cy="0"/>
          <a:chOff x="0" y="0"/>
          <a:chExt cx="0" cy="0"/>
        </a:xfrm>
      </p:grpSpPr>
      <p:sp>
        <p:nvSpPr>
          <p:cNvPr id="1475" name="Google Shape;1475;p224"/>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Physics Materials &amp; Friction</a:t>
            </a:r>
            <a:endParaRPr/>
          </a:p>
        </p:txBody>
      </p:sp>
      <p:sp>
        <p:nvSpPr>
          <p:cNvPr id="1476" name="Google Shape;1476;p224"/>
          <p:cNvSpPr txBox="1"/>
          <p:nvPr/>
        </p:nvSpPr>
        <p:spPr>
          <a:xfrm>
            <a:off x="16373550" y="123950"/>
            <a:ext cx="1753800" cy="867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3600">
                <a:solidFill>
                  <a:srgbClr val="FFFFFF"/>
                </a:solidFill>
              </a:rPr>
              <a:t>4.12.4</a:t>
            </a:r>
            <a:endParaRPr sz="3600">
              <a:solidFill>
                <a:srgbClr val="FFFFFF"/>
              </a:solidFill>
            </a:endParaRPr>
          </a:p>
        </p:txBody>
      </p:sp>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0" name="Shape 1480"/>
        <p:cNvGrpSpPr/>
        <p:nvPr/>
      </p:nvGrpSpPr>
      <p:grpSpPr>
        <a:xfrm>
          <a:off x="0" y="0"/>
          <a:ext cx="0" cy="0"/>
          <a:chOff x="0" y="0"/>
          <a:chExt cx="0" cy="0"/>
        </a:xfrm>
      </p:grpSpPr>
      <p:sp>
        <p:nvSpPr>
          <p:cNvPr id="1481" name="Google Shape;1481;p225"/>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1482" name="Google Shape;1482;p225"/>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You can assign a physics material under collision</a:t>
            </a:r>
            <a:endParaRPr/>
          </a:p>
          <a:p>
            <a:pPr indent="-800100" lvl="0" marL="914400" rtl="0" algn="l">
              <a:spcBef>
                <a:spcPts val="0"/>
              </a:spcBef>
              <a:spcAft>
                <a:spcPts val="0"/>
              </a:spcAft>
              <a:buSzPts val="5400"/>
              <a:buChar char="●"/>
            </a:pPr>
            <a:r>
              <a:rPr lang="en-GB"/>
              <a:t>Friction is combined between two surfaces</a:t>
            </a:r>
            <a:endParaRPr/>
          </a:p>
          <a:p>
            <a:pPr indent="-800100" lvl="0" marL="914400" rtl="0" algn="l">
              <a:spcBef>
                <a:spcPts val="0"/>
              </a:spcBef>
              <a:spcAft>
                <a:spcPts val="0"/>
              </a:spcAft>
              <a:buSzPts val="5400"/>
              <a:buChar char="●"/>
            </a:pPr>
            <a:r>
              <a:rPr lang="en-GB"/>
              <a:t>The coefficient is the proportion of the contact force that can be exerted sideways before slip.</a:t>
            </a:r>
            <a:endParaRPr/>
          </a:p>
          <a:p>
            <a:pPr indent="-800100" lvl="0" marL="914400" rtl="0" algn="l">
              <a:spcBef>
                <a:spcPts val="0"/>
              </a:spcBef>
              <a:spcAft>
                <a:spcPts val="0"/>
              </a:spcAft>
              <a:buSzPts val="5400"/>
              <a:buChar char="●"/>
            </a:pPr>
            <a:r>
              <a:rPr lang="en-GB"/>
              <a:t>Adjust friction and driving forces to get movement.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2">
                                            <p:txEl>
                                              <p:pRg end="0" st="0"/>
                                            </p:txEl>
                                          </p:spTgt>
                                        </p:tgtEl>
                                        <p:attrNameLst>
                                          <p:attrName>style.visibility</p:attrName>
                                        </p:attrNameLst>
                                      </p:cBhvr>
                                      <p:to>
                                        <p:strVal val="visible"/>
                                      </p:to>
                                    </p:set>
                                    <p:animEffect filter="fade" transition="in">
                                      <p:cBhvr>
                                        <p:cTn dur="1000"/>
                                        <p:tgtEl>
                                          <p:spTgt spid="14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2">
                                            <p:txEl>
                                              <p:pRg end="1" st="1"/>
                                            </p:txEl>
                                          </p:spTgt>
                                        </p:tgtEl>
                                        <p:attrNameLst>
                                          <p:attrName>style.visibility</p:attrName>
                                        </p:attrNameLst>
                                      </p:cBhvr>
                                      <p:to>
                                        <p:strVal val="visible"/>
                                      </p:to>
                                    </p:set>
                                    <p:animEffect filter="fade" transition="in">
                                      <p:cBhvr>
                                        <p:cTn dur="1000"/>
                                        <p:tgtEl>
                                          <p:spTgt spid="14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2">
                                            <p:txEl>
                                              <p:pRg end="2" st="2"/>
                                            </p:txEl>
                                          </p:spTgt>
                                        </p:tgtEl>
                                        <p:attrNameLst>
                                          <p:attrName>style.visibility</p:attrName>
                                        </p:attrNameLst>
                                      </p:cBhvr>
                                      <p:to>
                                        <p:strVal val="visible"/>
                                      </p:to>
                                    </p:set>
                                    <p:animEffect filter="fade" transition="in">
                                      <p:cBhvr>
                                        <p:cTn dur="1000"/>
                                        <p:tgtEl>
                                          <p:spTgt spid="14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2">
                                            <p:txEl>
                                              <p:pRg end="3" st="3"/>
                                            </p:txEl>
                                          </p:spTgt>
                                        </p:tgtEl>
                                        <p:attrNameLst>
                                          <p:attrName>style.visibility</p:attrName>
                                        </p:attrNameLst>
                                      </p:cBhvr>
                                      <p:to>
                                        <p:strVal val="visible"/>
                                      </p:to>
                                    </p:set>
                                    <p:animEffect filter="fade" transition="in">
                                      <p:cBhvr>
                                        <p:cTn dur="1000"/>
                                        <p:tgtEl>
                                          <p:spTgt spid="148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6" name="Shape 1486"/>
        <p:cNvGrpSpPr/>
        <p:nvPr/>
      </p:nvGrpSpPr>
      <p:grpSpPr>
        <a:xfrm>
          <a:off x="0" y="0"/>
          <a:ext cx="0" cy="0"/>
          <a:chOff x="0" y="0"/>
          <a:chExt cx="0" cy="0"/>
        </a:xfrm>
      </p:grpSpPr>
      <p:sp>
        <p:nvSpPr>
          <p:cNvPr id="1487" name="Google Shape;1487;p226"/>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Tweak Your Physics Settings</a:t>
            </a:r>
            <a:endParaRPr/>
          </a:p>
        </p:txBody>
      </p:sp>
      <p:sp>
        <p:nvSpPr>
          <p:cNvPr id="1488" name="Google Shape;1488;p226"/>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Set your track max driving force</a:t>
            </a:r>
            <a:endParaRPr/>
          </a:p>
          <a:p>
            <a:pPr indent="-800100" lvl="0" marL="914400" rtl="0" algn="l">
              <a:spcBef>
                <a:spcPts val="0"/>
              </a:spcBef>
              <a:spcAft>
                <a:spcPts val="0"/>
              </a:spcAft>
              <a:buSzPts val="5400"/>
              <a:buChar char="●"/>
            </a:pPr>
            <a:r>
              <a:rPr lang="en-GB"/>
              <a:t>I’m using 40,000,000 Newtons</a:t>
            </a:r>
            <a:endParaRPr/>
          </a:p>
          <a:p>
            <a:pPr indent="-800100" lvl="0" marL="914400" rtl="0" algn="l">
              <a:spcBef>
                <a:spcPts val="0"/>
              </a:spcBef>
              <a:spcAft>
                <a:spcPts val="0"/>
              </a:spcAft>
              <a:buSzPts val="5400"/>
              <a:buChar char="●"/>
            </a:pPr>
            <a:r>
              <a:rPr lang="en-GB"/>
              <a:t>Set your track physics material friction value</a:t>
            </a:r>
            <a:endParaRPr/>
          </a:p>
          <a:p>
            <a:pPr indent="-800100" lvl="0" marL="914400" rtl="0" algn="l">
              <a:spcBef>
                <a:spcPts val="0"/>
              </a:spcBef>
              <a:spcAft>
                <a:spcPts val="0"/>
              </a:spcAft>
              <a:buSzPts val="5400"/>
              <a:buChar char="●"/>
            </a:pPr>
            <a:r>
              <a:rPr lang="en-GB"/>
              <a:t>I’m using 0.2 for this</a:t>
            </a:r>
            <a:endParaRPr/>
          </a:p>
          <a:p>
            <a:pPr indent="-800100" lvl="0" marL="914400" rtl="0" algn="l">
              <a:spcBef>
                <a:spcPts val="0"/>
              </a:spcBef>
              <a:spcAft>
                <a:spcPts val="0"/>
              </a:spcAft>
              <a:buSzPts val="5400"/>
              <a:buChar char="●"/>
            </a:pPr>
            <a:r>
              <a:rPr lang="en-GB"/>
              <a:t>This means the friction is 0.2 x the contact force.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8">
                                            <p:txEl>
                                              <p:pRg end="0" st="0"/>
                                            </p:txEl>
                                          </p:spTgt>
                                        </p:tgtEl>
                                        <p:attrNameLst>
                                          <p:attrName>style.visibility</p:attrName>
                                        </p:attrNameLst>
                                      </p:cBhvr>
                                      <p:to>
                                        <p:strVal val="visible"/>
                                      </p:to>
                                    </p:set>
                                    <p:animEffect filter="fade" transition="in">
                                      <p:cBhvr>
                                        <p:cTn dur="1000"/>
                                        <p:tgtEl>
                                          <p:spTgt spid="14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8">
                                            <p:txEl>
                                              <p:pRg end="1" st="1"/>
                                            </p:txEl>
                                          </p:spTgt>
                                        </p:tgtEl>
                                        <p:attrNameLst>
                                          <p:attrName>style.visibility</p:attrName>
                                        </p:attrNameLst>
                                      </p:cBhvr>
                                      <p:to>
                                        <p:strVal val="visible"/>
                                      </p:to>
                                    </p:set>
                                    <p:animEffect filter="fade" transition="in">
                                      <p:cBhvr>
                                        <p:cTn dur="1000"/>
                                        <p:tgtEl>
                                          <p:spTgt spid="14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8">
                                            <p:txEl>
                                              <p:pRg end="2" st="2"/>
                                            </p:txEl>
                                          </p:spTgt>
                                        </p:tgtEl>
                                        <p:attrNameLst>
                                          <p:attrName>style.visibility</p:attrName>
                                        </p:attrNameLst>
                                      </p:cBhvr>
                                      <p:to>
                                        <p:strVal val="visible"/>
                                      </p:to>
                                    </p:set>
                                    <p:animEffect filter="fade" transition="in">
                                      <p:cBhvr>
                                        <p:cTn dur="1000"/>
                                        <p:tgtEl>
                                          <p:spTgt spid="14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8">
                                            <p:txEl>
                                              <p:pRg end="3" st="3"/>
                                            </p:txEl>
                                          </p:spTgt>
                                        </p:tgtEl>
                                        <p:attrNameLst>
                                          <p:attrName>style.visibility</p:attrName>
                                        </p:attrNameLst>
                                      </p:cBhvr>
                                      <p:to>
                                        <p:strVal val="visible"/>
                                      </p:to>
                                    </p:set>
                                    <p:animEffect filter="fade" transition="in">
                                      <p:cBhvr>
                                        <p:cTn dur="1000"/>
                                        <p:tgtEl>
                                          <p:spTgt spid="148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8">
                                            <p:txEl>
                                              <p:pRg end="4" st="4"/>
                                            </p:txEl>
                                          </p:spTgt>
                                        </p:tgtEl>
                                        <p:attrNameLst>
                                          <p:attrName>style.visibility</p:attrName>
                                        </p:attrNameLst>
                                      </p:cBhvr>
                                      <p:to>
                                        <p:strVal val="visible"/>
                                      </p:to>
                                    </p:set>
                                    <p:animEffect filter="fade" transition="in">
                                      <p:cBhvr>
                                        <p:cTn dur="1000"/>
                                        <p:tgtEl>
                                          <p:spTgt spid="148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2" name="Shape 1492"/>
        <p:cNvGrpSpPr/>
        <p:nvPr/>
      </p:nvGrpSpPr>
      <p:grpSpPr>
        <a:xfrm>
          <a:off x="0" y="0"/>
          <a:ext cx="0" cy="0"/>
          <a:chOff x="0" y="0"/>
          <a:chExt cx="0" cy="0"/>
        </a:xfrm>
      </p:grpSpPr>
      <p:sp>
        <p:nvSpPr>
          <p:cNvPr id="1493" name="Google Shape;1493;p227"/>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Fly-by-Wire Control System</a:t>
            </a:r>
            <a:endParaRPr/>
          </a:p>
        </p:txBody>
      </p:sp>
      <p:sp>
        <p:nvSpPr>
          <p:cNvPr id="1494" name="Google Shape;1494;p227"/>
          <p:cNvSpPr txBox="1"/>
          <p:nvPr/>
        </p:nvSpPr>
        <p:spPr>
          <a:xfrm>
            <a:off x="16373550" y="123950"/>
            <a:ext cx="1753800" cy="867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3600">
                <a:solidFill>
                  <a:srgbClr val="FFFFFF"/>
                </a:solidFill>
              </a:rPr>
              <a:t>4.12.4</a:t>
            </a:r>
            <a:endParaRPr sz="3600">
              <a:solidFill>
                <a:srgbClr val="FFFFFF"/>
              </a:solidFill>
            </a:endParaRPr>
          </a:p>
        </p:txBody>
      </p:sp>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8" name="Shape 1498"/>
        <p:cNvGrpSpPr/>
        <p:nvPr/>
      </p:nvGrpSpPr>
      <p:grpSpPr>
        <a:xfrm>
          <a:off x="0" y="0"/>
          <a:ext cx="0" cy="0"/>
          <a:chOff x="0" y="0"/>
          <a:chExt cx="0" cy="0"/>
        </a:xfrm>
      </p:grpSpPr>
      <p:sp>
        <p:nvSpPr>
          <p:cNvPr id="1499" name="Google Shape;1499;p228"/>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1500" name="Google Shape;1500;p228"/>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Fly-by-wire means translating control intention</a:t>
            </a:r>
            <a:endParaRPr/>
          </a:p>
          <a:p>
            <a:pPr indent="-800100" lvl="0" marL="914400" rtl="0" algn="l">
              <a:spcBef>
                <a:spcPts val="0"/>
              </a:spcBef>
              <a:spcAft>
                <a:spcPts val="0"/>
              </a:spcAft>
              <a:buSzPts val="5400"/>
              <a:buChar char="●"/>
            </a:pPr>
            <a:r>
              <a:rPr lang="en-GB"/>
              <a:t>How control intention maps to track throttles</a:t>
            </a:r>
            <a:endParaRPr/>
          </a:p>
          <a:p>
            <a:pPr indent="-800100" lvl="0" marL="914400" rtl="0" algn="l">
              <a:spcBef>
                <a:spcPts val="0"/>
              </a:spcBef>
              <a:spcAft>
                <a:spcPts val="0"/>
              </a:spcAft>
              <a:buSzPts val="5400"/>
              <a:buChar char="●"/>
            </a:pPr>
            <a:r>
              <a:rPr lang="en-GB"/>
              <a:t>Creating a </a:t>
            </a:r>
            <a:r>
              <a:rPr lang="en-GB">
                <a:solidFill>
                  <a:srgbClr val="FFFF00"/>
                </a:solidFill>
                <a:latin typeface="Consolas"/>
                <a:ea typeface="Consolas"/>
                <a:cs typeface="Consolas"/>
                <a:sym typeface="Consolas"/>
              </a:rPr>
              <a:t>TankMovementComponent</a:t>
            </a:r>
            <a:r>
              <a:rPr lang="en-GB"/>
              <a:t> C++ class</a:t>
            </a:r>
            <a:endParaRPr/>
          </a:p>
          <a:p>
            <a:pPr indent="-800100" lvl="0" marL="914400" rtl="0" algn="l">
              <a:spcBef>
                <a:spcPts val="0"/>
              </a:spcBef>
              <a:spcAft>
                <a:spcPts val="0"/>
              </a:spcAft>
              <a:buSzPts val="5400"/>
              <a:buChar char="●"/>
            </a:pPr>
            <a:r>
              <a:rPr lang="en-GB"/>
              <a:t>Why inherit from </a:t>
            </a:r>
            <a:r>
              <a:rPr lang="en-GB">
                <a:solidFill>
                  <a:srgbClr val="FFFF00"/>
                </a:solidFill>
                <a:latin typeface="Consolas"/>
                <a:ea typeface="Consolas"/>
                <a:cs typeface="Consolas"/>
                <a:sym typeface="Consolas"/>
              </a:rPr>
              <a:t>UNavMovementComponent</a:t>
            </a:r>
            <a:endParaRPr>
              <a:solidFill>
                <a:srgbClr val="FFFF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0">
                                            <p:txEl>
                                              <p:pRg end="0" st="0"/>
                                            </p:txEl>
                                          </p:spTgt>
                                        </p:tgtEl>
                                        <p:attrNameLst>
                                          <p:attrName>style.visibility</p:attrName>
                                        </p:attrNameLst>
                                      </p:cBhvr>
                                      <p:to>
                                        <p:strVal val="visible"/>
                                      </p:to>
                                    </p:set>
                                    <p:animEffect filter="fade" transition="in">
                                      <p:cBhvr>
                                        <p:cTn dur="1000"/>
                                        <p:tgtEl>
                                          <p:spTgt spid="15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0">
                                            <p:txEl>
                                              <p:pRg end="1" st="1"/>
                                            </p:txEl>
                                          </p:spTgt>
                                        </p:tgtEl>
                                        <p:attrNameLst>
                                          <p:attrName>style.visibility</p:attrName>
                                        </p:attrNameLst>
                                      </p:cBhvr>
                                      <p:to>
                                        <p:strVal val="visible"/>
                                      </p:to>
                                    </p:set>
                                    <p:animEffect filter="fade" transition="in">
                                      <p:cBhvr>
                                        <p:cTn dur="1000"/>
                                        <p:tgtEl>
                                          <p:spTgt spid="15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0">
                                            <p:txEl>
                                              <p:pRg end="2" st="2"/>
                                            </p:txEl>
                                          </p:spTgt>
                                        </p:tgtEl>
                                        <p:attrNameLst>
                                          <p:attrName>style.visibility</p:attrName>
                                        </p:attrNameLst>
                                      </p:cBhvr>
                                      <p:to>
                                        <p:strVal val="visible"/>
                                      </p:to>
                                    </p:set>
                                    <p:animEffect filter="fade" transition="in">
                                      <p:cBhvr>
                                        <p:cTn dur="1000"/>
                                        <p:tgtEl>
                                          <p:spTgt spid="15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0">
                                            <p:txEl>
                                              <p:pRg end="3" st="3"/>
                                            </p:txEl>
                                          </p:spTgt>
                                        </p:tgtEl>
                                        <p:attrNameLst>
                                          <p:attrName>style.visibility</p:attrName>
                                        </p:attrNameLst>
                                      </p:cBhvr>
                                      <p:to>
                                        <p:strVal val="visible"/>
                                      </p:to>
                                    </p:set>
                                    <p:animEffect filter="fade" transition="in">
                                      <p:cBhvr>
                                        <p:cTn dur="1000"/>
                                        <p:tgtEl>
                                          <p:spTgt spid="150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4" name="Shape 1504"/>
        <p:cNvGrpSpPr/>
        <p:nvPr/>
      </p:nvGrpSpPr>
      <p:grpSpPr>
        <a:xfrm>
          <a:off x="0" y="0"/>
          <a:ext cx="0" cy="0"/>
          <a:chOff x="0" y="0"/>
          <a:chExt cx="0" cy="0"/>
        </a:xfrm>
      </p:grpSpPr>
      <p:sp>
        <p:nvSpPr>
          <p:cNvPr id="1505" name="Google Shape;1505;p229"/>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Our Fly-by-Wire Architecture</a:t>
            </a:r>
            <a:endParaRPr/>
          </a:p>
        </p:txBody>
      </p:sp>
      <p:sp>
        <p:nvSpPr>
          <p:cNvPr id="1506" name="Google Shape;1506;p229"/>
          <p:cNvSpPr/>
          <p:nvPr/>
        </p:nvSpPr>
        <p:spPr>
          <a:xfrm>
            <a:off x="2212150" y="7892600"/>
            <a:ext cx="2353200" cy="101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Left Track</a:t>
            </a:r>
            <a:endParaRPr sz="2800"/>
          </a:p>
        </p:txBody>
      </p:sp>
      <p:sp>
        <p:nvSpPr>
          <p:cNvPr id="1507" name="Google Shape;1507;p229"/>
          <p:cNvSpPr/>
          <p:nvPr/>
        </p:nvSpPr>
        <p:spPr>
          <a:xfrm>
            <a:off x="5825627" y="7892600"/>
            <a:ext cx="2353200" cy="101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Right Track</a:t>
            </a:r>
            <a:endParaRPr sz="2800"/>
          </a:p>
        </p:txBody>
      </p:sp>
      <p:sp>
        <p:nvSpPr>
          <p:cNvPr id="1508" name="Google Shape;1508;p229"/>
          <p:cNvSpPr/>
          <p:nvPr/>
        </p:nvSpPr>
        <p:spPr>
          <a:xfrm>
            <a:off x="2212150" y="5297100"/>
            <a:ext cx="5966400" cy="101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Fly By Wire Layer</a:t>
            </a:r>
            <a:endParaRPr sz="2800"/>
          </a:p>
          <a:p>
            <a:pPr indent="0" lvl="0" marL="0" rtl="0" algn="ctr">
              <a:spcBef>
                <a:spcPts val="0"/>
              </a:spcBef>
              <a:spcAft>
                <a:spcPts val="0"/>
              </a:spcAft>
              <a:buNone/>
            </a:pPr>
            <a:r>
              <a:rPr lang="en-GB" sz="2800"/>
              <a:t>(TankMovementComponent)</a:t>
            </a:r>
            <a:endParaRPr sz="2800"/>
          </a:p>
        </p:txBody>
      </p:sp>
      <p:cxnSp>
        <p:nvCxnSpPr>
          <p:cNvPr id="1509" name="Google Shape;1509;p229"/>
          <p:cNvCxnSpPr>
            <a:stCxn id="1508" idx="2"/>
            <a:endCxn id="1506" idx="0"/>
          </p:cNvCxnSpPr>
          <p:nvPr/>
        </p:nvCxnSpPr>
        <p:spPr>
          <a:xfrm flipH="1">
            <a:off x="3388750" y="6315900"/>
            <a:ext cx="1806600" cy="1576800"/>
          </a:xfrm>
          <a:prstGeom prst="straightConnector1">
            <a:avLst/>
          </a:prstGeom>
          <a:noFill/>
          <a:ln cap="flat" cmpd="sng" w="28575">
            <a:solidFill>
              <a:schemeClr val="dk2"/>
            </a:solidFill>
            <a:prstDash val="solid"/>
            <a:round/>
            <a:headEnd len="med" w="med" type="none"/>
            <a:tailEnd len="med" w="med" type="triangle"/>
          </a:ln>
        </p:spPr>
      </p:cxnSp>
      <p:cxnSp>
        <p:nvCxnSpPr>
          <p:cNvPr id="1510" name="Google Shape;1510;p229"/>
          <p:cNvCxnSpPr>
            <a:stCxn id="1508" idx="2"/>
            <a:endCxn id="1507" idx="0"/>
          </p:cNvCxnSpPr>
          <p:nvPr/>
        </p:nvCxnSpPr>
        <p:spPr>
          <a:xfrm>
            <a:off x="5195350" y="6315900"/>
            <a:ext cx="1806900" cy="1576800"/>
          </a:xfrm>
          <a:prstGeom prst="straightConnector1">
            <a:avLst/>
          </a:prstGeom>
          <a:noFill/>
          <a:ln cap="flat" cmpd="sng" w="28575">
            <a:solidFill>
              <a:schemeClr val="dk2"/>
            </a:solidFill>
            <a:prstDash val="solid"/>
            <a:round/>
            <a:headEnd len="med" w="med" type="none"/>
            <a:tailEnd len="med" w="med" type="triangle"/>
          </a:ln>
        </p:spPr>
      </p:cxnSp>
      <p:sp>
        <p:nvSpPr>
          <p:cNvPr id="1511" name="Google Shape;1511;p229"/>
          <p:cNvSpPr txBox="1"/>
          <p:nvPr/>
        </p:nvSpPr>
        <p:spPr>
          <a:xfrm>
            <a:off x="4018750" y="6772750"/>
            <a:ext cx="2353200" cy="6630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solidFill>
                  <a:srgbClr val="FFFFFF"/>
                </a:solidFill>
              </a:rPr>
              <a:t>-1 to +1</a:t>
            </a:r>
            <a:endParaRPr sz="2800">
              <a:solidFill>
                <a:srgbClr val="FFFFFF"/>
              </a:solidFill>
            </a:endParaRPr>
          </a:p>
        </p:txBody>
      </p:sp>
      <p:cxnSp>
        <p:nvCxnSpPr>
          <p:cNvPr id="1512" name="Google Shape;1512;p229"/>
          <p:cNvCxnSpPr/>
          <p:nvPr/>
        </p:nvCxnSpPr>
        <p:spPr>
          <a:xfrm>
            <a:off x="3899300" y="3669300"/>
            <a:ext cx="0" cy="1627800"/>
          </a:xfrm>
          <a:prstGeom prst="straightConnector1">
            <a:avLst/>
          </a:prstGeom>
          <a:noFill/>
          <a:ln cap="flat" cmpd="sng" w="28575">
            <a:solidFill>
              <a:schemeClr val="dk2"/>
            </a:solidFill>
            <a:prstDash val="solid"/>
            <a:round/>
            <a:headEnd len="med" w="med" type="none"/>
            <a:tailEnd len="med" w="med" type="triangle"/>
          </a:ln>
        </p:spPr>
      </p:cxnSp>
      <p:cxnSp>
        <p:nvCxnSpPr>
          <p:cNvPr id="1513" name="Google Shape;1513;p229"/>
          <p:cNvCxnSpPr/>
          <p:nvPr/>
        </p:nvCxnSpPr>
        <p:spPr>
          <a:xfrm>
            <a:off x="6371950" y="3722000"/>
            <a:ext cx="0" cy="1627800"/>
          </a:xfrm>
          <a:prstGeom prst="straightConnector1">
            <a:avLst/>
          </a:prstGeom>
          <a:noFill/>
          <a:ln cap="flat" cmpd="sng" w="28575">
            <a:solidFill>
              <a:schemeClr val="dk2"/>
            </a:solidFill>
            <a:prstDash val="solid"/>
            <a:round/>
            <a:headEnd len="med" w="med" type="none"/>
            <a:tailEnd len="med" w="med" type="triangle"/>
          </a:ln>
        </p:spPr>
      </p:cxnSp>
      <p:sp>
        <p:nvSpPr>
          <p:cNvPr id="1514" name="Google Shape;1514;p229"/>
          <p:cNvSpPr txBox="1"/>
          <p:nvPr/>
        </p:nvSpPr>
        <p:spPr>
          <a:xfrm>
            <a:off x="6371950" y="4177250"/>
            <a:ext cx="2353200" cy="6630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solidFill>
                  <a:srgbClr val="FFFFFF"/>
                </a:solidFill>
              </a:rPr>
              <a:t>Forward</a:t>
            </a:r>
            <a:endParaRPr sz="2800">
              <a:solidFill>
                <a:srgbClr val="FFFFFF"/>
              </a:solidFill>
            </a:endParaRPr>
          </a:p>
          <a:p>
            <a:pPr indent="0" lvl="0" marL="0" rtl="0" algn="ctr">
              <a:spcBef>
                <a:spcPts val="0"/>
              </a:spcBef>
              <a:spcAft>
                <a:spcPts val="0"/>
              </a:spcAft>
              <a:buNone/>
            </a:pPr>
            <a:r>
              <a:rPr lang="en-GB" sz="2800">
                <a:solidFill>
                  <a:srgbClr val="FFFFFF"/>
                </a:solidFill>
              </a:rPr>
              <a:t>-1 to +1</a:t>
            </a:r>
            <a:endParaRPr sz="2800">
              <a:solidFill>
                <a:srgbClr val="FFFFFF"/>
              </a:solidFill>
            </a:endParaRPr>
          </a:p>
        </p:txBody>
      </p:sp>
      <p:sp>
        <p:nvSpPr>
          <p:cNvPr id="1515" name="Google Shape;1515;p229"/>
          <p:cNvSpPr txBox="1"/>
          <p:nvPr/>
        </p:nvSpPr>
        <p:spPr>
          <a:xfrm>
            <a:off x="1665550" y="4177250"/>
            <a:ext cx="2353200" cy="6630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solidFill>
                  <a:srgbClr val="FFFFFF"/>
                </a:solidFill>
              </a:rPr>
              <a:t>Clockwise</a:t>
            </a:r>
            <a:endParaRPr sz="2800">
              <a:solidFill>
                <a:srgbClr val="FFFFFF"/>
              </a:solidFill>
            </a:endParaRPr>
          </a:p>
          <a:p>
            <a:pPr indent="0" lvl="0" marL="0" rtl="0" algn="ctr">
              <a:spcBef>
                <a:spcPts val="0"/>
              </a:spcBef>
              <a:spcAft>
                <a:spcPts val="0"/>
              </a:spcAft>
              <a:buNone/>
            </a:pPr>
            <a:r>
              <a:rPr lang="en-GB" sz="2800">
                <a:solidFill>
                  <a:srgbClr val="FFFFFF"/>
                </a:solidFill>
              </a:rPr>
              <a:t>-1 to +1</a:t>
            </a:r>
            <a:endParaRPr sz="2800">
              <a:solidFill>
                <a:srgbClr val="FFFFFF"/>
              </a:solidFill>
            </a:endParaRPr>
          </a:p>
        </p:txBody>
      </p:sp>
      <p:sp>
        <p:nvSpPr>
          <p:cNvPr id="1516" name="Google Shape;1516;p229"/>
          <p:cNvSpPr/>
          <p:nvPr/>
        </p:nvSpPr>
        <p:spPr>
          <a:xfrm>
            <a:off x="2212150" y="2701600"/>
            <a:ext cx="5966400" cy="101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Human or AI Intention</a:t>
            </a:r>
            <a:endParaRPr sz="2800"/>
          </a:p>
        </p:txBody>
      </p:sp>
      <p:pic>
        <p:nvPicPr>
          <p:cNvPr id="1517" name="Google Shape;1517;p229"/>
          <p:cNvPicPr preferRelativeResize="0"/>
          <p:nvPr/>
        </p:nvPicPr>
        <p:blipFill>
          <a:blip r:embed="rId3">
            <a:alphaModFix/>
          </a:blip>
          <a:stretch>
            <a:fillRect/>
          </a:stretch>
        </p:blipFill>
        <p:spPr>
          <a:xfrm>
            <a:off x="10531450" y="3796700"/>
            <a:ext cx="4010352" cy="2585851"/>
          </a:xfrm>
          <a:prstGeom prst="rect">
            <a:avLst/>
          </a:prstGeom>
          <a:noFill/>
          <a:ln>
            <a:noFill/>
          </a:ln>
        </p:spPr>
      </p:pic>
      <p:cxnSp>
        <p:nvCxnSpPr>
          <p:cNvPr id="1518" name="Google Shape;1518;p229"/>
          <p:cNvCxnSpPr/>
          <p:nvPr/>
        </p:nvCxnSpPr>
        <p:spPr>
          <a:xfrm rot="10800000">
            <a:off x="8332050" y="4737250"/>
            <a:ext cx="2802000" cy="198600"/>
          </a:xfrm>
          <a:prstGeom prst="straightConnector1">
            <a:avLst/>
          </a:prstGeom>
          <a:noFill/>
          <a:ln cap="flat" cmpd="sng" w="28575">
            <a:solidFill>
              <a:srgbClr val="00FF00"/>
            </a:solidFill>
            <a:prstDash val="solid"/>
            <a:round/>
            <a:headEnd len="med" w="med" type="none"/>
            <a:tailEnd len="med" w="med" type="triangle"/>
          </a:ln>
        </p:spPr>
      </p:cxnSp>
      <p:cxnSp>
        <p:nvCxnSpPr>
          <p:cNvPr id="1519" name="Google Shape;1519;p229"/>
          <p:cNvCxnSpPr/>
          <p:nvPr/>
        </p:nvCxnSpPr>
        <p:spPr>
          <a:xfrm rot="10800000">
            <a:off x="3570850" y="4749850"/>
            <a:ext cx="7761600" cy="372000"/>
          </a:xfrm>
          <a:prstGeom prst="straightConnector1">
            <a:avLst/>
          </a:prstGeom>
          <a:noFill/>
          <a:ln cap="flat" cmpd="sng" w="28575">
            <a:solidFill>
              <a:srgbClr val="00FF00"/>
            </a:solidFill>
            <a:prstDash val="solid"/>
            <a:round/>
            <a:headEnd len="med" w="med" type="none"/>
            <a:tailEnd len="med" w="med" type="triangle"/>
          </a:ln>
        </p:spPr>
      </p:cxnSp>
      <p:cxnSp>
        <p:nvCxnSpPr>
          <p:cNvPr id="1520" name="Google Shape;1520;p229"/>
          <p:cNvCxnSpPr/>
          <p:nvPr/>
        </p:nvCxnSpPr>
        <p:spPr>
          <a:xfrm flipH="1">
            <a:off x="7002150" y="3956350"/>
            <a:ext cx="6698400" cy="3936000"/>
          </a:xfrm>
          <a:prstGeom prst="straightConnector1">
            <a:avLst/>
          </a:prstGeom>
          <a:noFill/>
          <a:ln cap="flat" cmpd="sng" w="28575">
            <a:solidFill>
              <a:srgbClr val="00FF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2"/>
                                        </p:tgtEl>
                                        <p:attrNameLst>
                                          <p:attrName>style.visibility</p:attrName>
                                        </p:attrNameLst>
                                      </p:cBhvr>
                                      <p:to>
                                        <p:strVal val="visible"/>
                                      </p:to>
                                    </p:set>
                                    <p:animEffect filter="fade" transition="in">
                                      <p:cBhvr>
                                        <p:cTn dur="1000"/>
                                        <p:tgtEl>
                                          <p:spTgt spid="1512"/>
                                        </p:tgtEl>
                                      </p:cBhvr>
                                    </p:animEffect>
                                  </p:childTnLst>
                                </p:cTn>
                              </p:par>
                              <p:par>
                                <p:cTn fill="hold" nodeType="withEffect" presetClass="entr" presetID="10" presetSubtype="0">
                                  <p:stCondLst>
                                    <p:cond delay="0"/>
                                  </p:stCondLst>
                                  <p:childTnLst>
                                    <p:set>
                                      <p:cBhvr>
                                        <p:cTn dur="1" fill="hold">
                                          <p:stCondLst>
                                            <p:cond delay="0"/>
                                          </p:stCondLst>
                                        </p:cTn>
                                        <p:tgtEl>
                                          <p:spTgt spid="1515"/>
                                        </p:tgtEl>
                                        <p:attrNameLst>
                                          <p:attrName>style.visibility</p:attrName>
                                        </p:attrNameLst>
                                      </p:cBhvr>
                                      <p:to>
                                        <p:strVal val="visible"/>
                                      </p:to>
                                    </p:set>
                                    <p:animEffect filter="fade" transition="in">
                                      <p:cBhvr>
                                        <p:cTn dur="1000"/>
                                        <p:tgtEl>
                                          <p:spTgt spid="15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4"/>
                                        </p:tgtEl>
                                        <p:attrNameLst>
                                          <p:attrName>style.visibility</p:attrName>
                                        </p:attrNameLst>
                                      </p:cBhvr>
                                      <p:to>
                                        <p:strVal val="visible"/>
                                      </p:to>
                                    </p:set>
                                    <p:animEffect filter="fade" transition="in">
                                      <p:cBhvr>
                                        <p:cTn dur="1000"/>
                                        <p:tgtEl>
                                          <p:spTgt spid="1514"/>
                                        </p:tgtEl>
                                      </p:cBhvr>
                                    </p:animEffect>
                                  </p:childTnLst>
                                </p:cTn>
                              </p:par>
                              <p:par>
                                <p:cTn fill="hold" nodeType="withEffect" presetClass="entr" presetID="10" presetSubtype="0">
                                  <p:stCondLst>
                                    <p:cond delay="0"/>
                                  </p:stCondLst>
                                  <p:childTnLst>
                                    <p:set>
                                      <p:cBhvr>
                                        <p:cTn dur="1" fill="hold">
                                          <p:stCondLst>
                                            <p:cond delay="0"/>
                                          </p:stCondLst>
                                        </p:cTn>
                                        <p:tgtEl>
                                          <p:spTgt spid="1513"/>
                                        </p:tgtEl>
                                        <p:attrNameLst>
                                          <p:attrName>style.visibility</p:attrName>
                                        </p:attrNameLst>
                                      </p:cBhvr>
                                      <p:to>
                                        <p:strVal val="visible"/>
                                      </p:to>
                                    </p:set>
                                    <p:animEffect filter="fade" transition="in">
                                      <p:cBhvr>
                                        <p:cTn dur="1000"/>
                                        <p:tgtEl>
                                          <p:spTgt spid="15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7"/>
                                        </p:tgtEl>
                                        <p:attrNameLst>
                                          <p:attrName>style.visibility</p:attrName>
                                        </p:attrNameLst>
                                      </p:cBhvr>
                                      <p:to>
                                        <p:strVal val="visible"/>
                                      </p:to>
                                    </p:set>
                                    <p:animEffect filter="fade" transition="in">
                                      <p:cBhvr>
                                        <p:cTn dur="1000"/>
                                        <p:tgtEl>
                                          <p:spTgt spid="15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8"/>
                                        </p:tgtEl>
                                        <p:attrNameLst>
                                          <p:attrName>style.visibility</p:attrName>
                                        </p:attrNameLst>
                                      </p:cBhvr>
                                      <p:to>
                                        <p:strVal val="visible"/>
                                      </p:to>
                                    </p:set>
                                    <p:animEffect filter="fade" transition="in">
                                      <p:cBhvr>
                                        <p:cTn dur="1000"/>
                                        <p:tgtEl>
                                          <p:spTgt spid="15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9"/>
                                        </p:tgtEl>
                                        <p:attrNameLst>
                                          <p:attrName>style.visibility</p:attrName>
                                        </p:attrNameLst>
                                      </p:cBhvr>
                                      <p:to>
                                        <p:strVal val="visible"/>
                                      </p:to>
                                    </p:set>
                                    <p:animEffect filter="fade" transition="in">
                                      <p:cBhvr>
                                        <p:cTn dur="1000"/>
                                        <p:tgtEl>
                                          <p:spTgt spid="15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8"/>
                                        </p:tgtEl>
                                        <p:attrNameLst>
                                          <p:attrName>style.visibility</p:attrName>
                                        </p:attrNameLst>
                                      </p:cBhvr>
                                      <p:to>
                                        <p:strVal val="visible"/>
                                      </p:to>
                                    </p:set>
                                    <p:animEffect filter="fade" transition="in">
                                      <p:cBhvr>
                                        <p:cTn dur="1000"/>
                                        <p:tgtEl>
                                          <p:spTgt spid="15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6"/>
                                        </p:tgtEl>
                                        <p:attrNameLst>
                                          <p:attrName>style.visibility</p:attrName>
                                        </p:attrNameLst>
                                      </p:cBhvr>
                                      <p:to>
                                        <p:strVal val="visible"/>
                                      </p:to>
                                    </p:set>
                                    <p:animEffect filter="fade" transition="in">
                                      <p:cBhvr>
                                        <p:cTn dur="1000"/>
                                        <p:tgtEl>
                                          <p:spTgt spid="1506"/>
                                        </p:tgtEl>
                                      </p:cBhvr>
                                    </p:animEffect>
                                  </p:childTnLst>
                                </p:cTn>
                              </p:par>
                              <p:par>
                                <p:cTn fill="hold" nodeType="withEffect" presetClass="entr" presetID="10" presetSubtype="0">
                                  <p:stCondLst>
                                    <p:cond delay="0"/>
                                  </p:stCondLst>
                                  <p:childTnLst>
                                    <p:set>
                                      <p:cBhvr>
                                        <p:cTn dur="1" fill="hold">
                                          <p:stCondLst>
                                            <p:cond delay="0"/>
                                          </p:stCondLst>
                                        </p:cTn>
                                        <p:tgtEl>
                                          <p:spTgt spid="1509"/>
                                        </p:tgtEl>
                                        <p:attrNameLst>
                                          <p:attrName>style.visibility</p:attrName>
                                        </p:attrNameLst>
                                      </p:cBhvr>
                                      <p:to>
                                        <p:strVal val="visible"/>
                                      </p:to>
                                    </p:set>
                                    <p:animEffect filter="fade" transition="in">
                                      <p:cBhvr>
                                        <p:cTn dur="1000"/>
                                        <p:tgtEl>
                                          <p:spTgt spid="1509"/>
                                        </p:tgtEl>
                                      </p:cBhvr>
                                    </p:animEffect>
                                  </p:childTnLst>
                                </p:cTn>
                              </p:par>
                              <p:par>
                                <p:cTn fill="hold" nodeType="withEffect" presetClass="entr" presetID="10" presetSubtype="0">
                                  <p:stCondLst>
                                    <p:cond delay="0"/>
                                  </p:stCondLst>
                                  <p:childTnLst>
                                    <p:set>
                                      <p:cBhvr>
                                        <p:cTn dur="1" fill="hold">
                                          <p:stCondLst>
                                            <p:cond delay="0"/>
                                          </p:stCondLst>
                                        </p:cTn>
                                        <p:tgtEl>
                                          <p:spTgt spid="1510"/>
                                        </p:tgtEl>
                                        <p:attrNameLst>
                                          <p:attrName>style.visibility</p:attrName>
                                        </p:attrNameLst>
                                      </p:cBhvr>
                                      <p:to>
                                        <p:strVal val="visible"/>
                                      </p:to>
                                    </p:set>
                                    <p:animEffect filter="fade" transition="in">
                                      <p:cBhvr>
                                        <p:cTn dur="1000"/>
                                        <p:tgtEl>
                                          <p:spTgt spid="1510"/>
                                        </p:tgtEl>
                                      </p:cBhvr>
                                    </p:animEffect>
                                  </p:childTnLst>
                                </p:cTn>
                              </p:par>
                              <p:par>
                                <p:cTn fill="hold" nodeType="withEffect" presetClass="entr" presetID="10" presetSubtype="0">
                                  <p:stCondLst>
                                    <p:cond delay="0"/>
                                  </p:stCondLst>
                                  <p:childTnLst>
                                    <p:set>
                                      <p:cBhvr>
                                        <p:cTn dur="1" fill="hold">
                                          <p:stCondLst>
                                            <p:cond delay="0"/>
                                          </p:stCondLst>
                                        </p:cTn>
                                        <p:tgtEl>
                                          <p:spTgt spid="1511"/>
                                        </p:tgtEl>
                                        <p:attrNameLst>
                                          <p:attrName>style.visibility</p:attrName>
                                        </p:attrNameLst>
                                      </p:cBhvr>
                                      <p:to>
                                        <p:strVal val="visible"/>
                                      </p:to>
                                    </p:set>
                                    <p:animEffect filter="fade" transition="in">
                                      <p:cBhvr>
                                        <p:cTn dur="1000"/>
                                        <p:tgtEl>
                                          <p:spTgt spid="1511"/>
                                        </p:tgtEl>
                                      </p:cBhvr>
                                    </p:animEffect>
                                  </p:childTnLst>
                                </p:cTn>
                              </p:par>
                              <p:par>
                                <p:cTn fill="hold" nodeType="withEffect" presetClass="entr" presetID="10" presetSubtype="0">
                                  <p:stCondLst>
                                    <p:cond delay="0"/>
                                  </p:stCondLst>
                                  <p:childTnLst>
                                    <p:set>
                                      <p:cBhvr>
                                        <p:cTn dur="1" fill="hold">
                                          <p:stCondLst>
                                            <p:cond delay="0"/>
                                          </p:stCondLst>
                                        </p:cTn>
                                        <p:tgtEl>
                                          <p:spTgt spid="1507"/>
                                        </p:tgtEl>
                                        <p:attrNameLst>
                                          <p:attrName>style.visibility</p:attrName>
                                        </p:attrNameLst>
                                      </p:cBhvr>
                                      <p:to>
                                        <p:strVal val="visible"/>
                                      </p:to>
                                    </p:set>
                                    <p:animEffect filter="fade" transition="in">
                                      <p:cBhvr>
                                        <p:cTn dur="1000"/>
                                        <p:tgtEl>
                                          <p:spTgt spid="15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0"/>
                                        </p:tgtEl>
                                        <p:attrNameLst>
                                          <p:attrName>style.visibility</p:attrName>
                                        </p:attrNameLst>
                                      </p:cBhvr>
                                      <p:to>
                                        <p:strVal val="visible"/>
                                      </p:to>
                                    </p:set>
                                    <p:animEffect filter="fade" transition="in">
                                      <p:cBhvr>
                                        <p:cTn dur="1000"/>
                                        <p:tgtEl>
                                          <p:spTgt spid="15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4" name="Shape 1524"/>
        <p:cNvGrpSpPr/>
        <p:nvPr/>
      </p:nvGrpSpPr>
      <p:grpSpPr>
        <a:xfrm>
          <a:off x="0" y="0"/>
          <a:ext cx="0" cy="0"/>
          <a:chOff x="0" y="0"/>
          <a:chExt cx="0" cy="0"/>
        </a:xfrm>
      </p:grpSpPr>
      <p:sp>
        <p:nvSpPr>
          <p:cNvPr id="1525" name="Google Shape;1525;p230"/>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Using </a:t>
            </a:r>
            <a:r>
              <a:rPr lang="en-GB">
                <a:solidFill>
                  <a:srgbClr val="FFFF00"/>
                </a:solidFill>
                <a:latin typeface="Consolas"/>
                <a:ea typeface="Consolas"/>
                <a:cs typeface="Consolas"/>
                <a:sym typeface="Consolas"/>
              </a:rPr>
              <a:t>BlueprintReadOnly</a:t>
            </a:r>
            <a:endParaRPr>
              <a:solidFill>
                <a:srgbClr val="FFFF00"/>
              </a:solidFill>
              <a:latin typeface="Consolas"/>
              <a:ea typeface="Consolas"/>
              <a:cs typeface="Consolas"/>
              <a:sym typeface="Consolas"/>
            </a:endParaRPr>
          </a:p>
        </p:txBody>
      </p:sp>
      <p:sp>
        <p:nvSpPr>
          <p:cNvPr id="1526" name="Google Shape;1526;p230"/>
          <p:cNvSpPr txBox="1"/>
          <p:nvPr/>
        </p:nvSpPr>
        <p:spPr>
          <a:xfrm>
            <a:off x="16373550" y="123950"/>
            <a:ext cx="1753800" cy="867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3600">
                <a:solidFill>
                  <a:srgbClr val="FFFFFF"/>
                </a:solidFill>
              </a:rPr>
              <a:t>4.12.4</a:t>
            </a:r>
            <a:endParaRPr sz="3600">
              <a:solidFill>
                <a:srgbClr val="FFFFFF"/>
              </a:solidFill>
            </a:endParaRPr>
          </a:p>
        </p:txBody>
      </p:sp>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0" name="Shape 1530"/>
        <p:cNvGrpSpPr/>
        <p:nvPr/>
      </p:nvGrpSpPr>
      <p:grpSpPr>
        <a:xfrm>
          <a:off x="0" y="0"/>
          <a:ext cx="0" cy="0"/>
          <a:chOff x="0" y="0"/>
          <a:chExt cx="0" cy="0"/>
        </a:xfrm>
      </p:grpSpPr>
      <p:sp>
        <p:nvSpPr>
          <p:cNvPr id="1531" name="Google Shape;1531;p231"/>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1532" name="Google Shape;1532;p231"/>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Clr>
                <a:schemeClr val="lt1"/>
              </a:buClr>
              <a:buSzPts val="5400"/>
              <a:buChar char="●"/>
            </a:pPr>
            <a:r>
              <a:rPr lang="en-GB">
                <a:solidFill>
                  <a:schemeClr val="lt1"/>
                </a:solidFill>
              </a:rPr>
              <a:t>Bind some input for forward and backward</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Make the method </a:t>
            </a:r>
            <a:r>
              <a:rPr lang="en-GB">
                <a:solidFill>
                  <a:srgbClr val="FFFF00"/>
                </a:solidFill>
                <a:latin typeface="Consolas"/>
                <a:ea typeface="Consolas"/>
                <a:cs typeface="Consolas"/>
                <a:sym typeface="Consolas"/>
              </a:rPr>
              <a:t>BlueprintCallable</a:t>
            </a:r>
            <a:endParaRPr>
              <a:solidFill>
                <a:srgbClr val="FFFF00"/>
              </a:solidFill>
              <a:latin typeface="Consolas"/>
              <a:ea typeface="Consolas"/>
              <a:cs typeface="Consolas"/>
              <a:sym typeface="Consolas"/>
            </a:endParaRPr>
          </a:p>
          <a:p>
            <a:pPr indent="-800100" lvl="0" marL="914400" rtl="0" algn="l">
              <a:spcBef>
                <a:spcPts val="0"/>
              </a:spcBef>
              <a:spcAft>
                <a:spcPts val="0"/>
              </a:spcAft>
              <a:buClr>
                <a:schemeClr val="lt1"/>
              </a:buClr>
              <a:buSzPts val="5400"/>
              <a:buChar char="●"/>
            </a:pPr>
            <a:r>
              <a:rPr lang="en-GB">
                <a:solidFill>
                  <a:schemeClr val="lt1"/>
                </a:solidFill>
              </a:rPr>
              <a:t>Make </a:t>
            </a:r>
            <a:r>
              <a:rPr lang="en-GB">
                <a:solidFill>
                  <a:srgbClr val="FFFF00"/>
                </a:solidFill>
                <a:latin typeface="Consolas"/>
                <a:ea typeface="Consolas"/>
                <a:cs typeface="Consolas"/>
                <a:sym typeface="Consolas"/>
              </a:rPr>
              <a:t>TankMovementComponent </a:t>
            </a:r>
            <a:r>
              <a:rPr lang="en-GB">
                <a:solidFill>
                  <a:schemeClr val="lt1"/>
                </a:solidFill>
              </a:rPr>
              <a:t>a default on tank</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Make a protected tank variable to store pointer</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Make this pointer </a:t>
            </a:r>
            <a:r>
              <a:rPr lang="en-GB">
                <a:solidFill>
                  <a:srgbClr val="FFFF00"/>
                </a:solidFill>
                <a:latin typeface="Consolas"/>
                <a:ea typeface="Consolas"/>
                <a:cs typeface="Consolas"/>
                <a:sym typeface="Consolas"/>
              </a:rPr>
              <a:t>BlueprintReadOnly </a:t>
            </a:r>
            <a:r>
              <a:rPr lang="en-GB">
                <a:solidFill>
                  <a:schemeClr val="lt1"/>
                </a:solidFill>
              </a:rPr>
              <a:t>pointer</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Test that you get a log of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2">
                                            <p:txEl>
                                              <p:pRg end="0" st="0"/>
                                            </p:txEl>
                                          </p:spTgt>
                                        </p:tgtEl>
                                        <p:attrNameLst>
                                          <p:attrName>style.visibility</p:attrName>
                                        </p:attrNameLst>
                                      </p:cBhvr>
                                      <p:to>
                                        <p:strVal val="visible"/>
                                      </p:to>
                                    </p:set>
                                    <p:animEffect filter="fade" transition="in">
                                      <p:cBhvr>
                                        <p:cTn dur="1000"/>
                                        <p:tgtEl>
                                          <p:spTgt spid="15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2">
                                            <p:txEl>
                                              <p:pRg end="1" st="1"/>
                                            </p:txEl>
                                          </p:spTgt>
                                        </p:tgtEl>
                                        <p:attrNameLst>
                                          <p:attrName>style.visibility</p:attrName>
                                        </p:attrNameLst>
                                      </p:cBhvr>
                                      <p:to>
                                        <p:strVal val="visible"/>
                                      </p:to>
                                    </p:set>
                                    <p:animEffect filter="fade" transition="in">
                                      <p:cBhvr>
                                        <p:cTn dur="1000"/>
                                        <p:tgtEl>
                                          <p:spTgt spid="15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2">
                                            <p:txEl>
                                              <p:pRg end="2" st="2"/>
                                            </p:txEl>
                                          </p:spTgt>
                                        </p:tgtEl>
                                        <p:attrNameLst>
                                          <p:attrName>style.visibility</p:attrName>
                                        </p:attrNameLst>
                                      </p:cBhvr>
                                      <p:to>
                                        <p:strVal val="visible"/>
                                      </p:to>
                                    </p:set>
                                    <p:animEffect filter="fade" transition="in">
                                      <p:cBhvr>
                                        <p:cTn dur="1000"/>
                                        <p:tgtEl>
                                          <p:spTgt spid="15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2">
                                            <p:txEl>
                                              <p:pRg end="3" st="3"/>
                                            </p:txEl>
                                          </p:spTgt>
                                        </p:tgtEl>
                                        <p:attrNameLst>
                                          <p:attrName>style.visibility</p:attrName>
                                        </p:attrNameLst>
                                      </p:cBhvr>
                                      <p:to>
                                        <p:strVal val="visible"/>
                                      </p:to>
                                    </p:set>
                                    <p:animEffect filter="fade" transition="in">
                                      <p:cBhvr>
                                        <p:cTn dur="1000"/>
                                        <p:tgtEl>
                                          <p:spTgt spid="153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2">
                                            <p:txEl>
                                              <p:pRg end="4" st="4"/>
                                            </p:txEl>
                                          </p:spTgt>
                                        </p:tgtEl>
                                        <p:attrNameLst>
                                          <p:attrName>style.visibility</p:attrName>
                                        </p:attrNameLst>
                                      </p:cBhvr>
                                      <p:to>
                                        <p:strVal val="visible"/>
                                      </p:to>
                                    </p:set>
                                    <p:animEffect filter="fade" transition="in">
                                      <p:cBhvr>
                                        <p:cTn dur="1000"/>
                                        <p:tgtEl>
                                          <p:spTgt spid="153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2">
                                            <p:txEl>
                                              <p:pRg end="5" st="5"/>
                                            </p:txEl>
                                          </p:spTgt>
                                        </p:tgtEl>
                                        <p:attrNameLst>
                                          <p:attrName>style.visibility</p:attrName>
                                        </p:attrNameLst>
                                      </p:cBhvr>
                                      <p:to>
                                        <p:strVal val="visible"/>
                                      </p:to>
                                    </p:set>
                                    <p:animEffect filter="fade" transition="in">
                                      <p:cBhvr>
                                        <p:cTn dur="1000"/>
                                        <p:tgtEl>
                                          <p:spTgt spid="153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3"/>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Try and Add a Landscape</a:t>
            </a:r>
            <a:endParaRPr/>
          </a:p>
        </p:txBody>
      </p:sp>
      <p:sp>
        <p:nvSpPr>
          <p:cNvPr id="237" name="Google Shape;237;p43"/>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See if you can find where to add it</a:t>
            </a:r>
            <a:endParaRPr/>
          </a:p>
          <a:p>
            <a:pPr indent="-800100" lvl="0" marL="914400" rtl="0" algn="l">
              <a:spcBef>
                <a:spcPts val="0"/>
              </a:spcBef>
              <a:spcAft>
                <a:spcPts val="0"/>
              </a:spcAft>
              <a:buSzPts val="5400"/>
              <a:buChar char="●"/>
            </a:pPr>
            <a:r>
              <a:rPr lang="en-GB"/>
              <a:t>Start without using a web search or docs</a:t>
            </a:r>
            <a:endParaRPr/>
          </a:p>
          <a:p>
            <a:pPr indent="-800100" lvl="0" marL="914400" rtl="0" algn="l">
              <a:spcBef>
                <a:spcPts val="0"/>
              </a:spcBef>
              <a:spcAft>
                <a:spcPts val="0"/>
              </a:spcAft>
              <a:buSzPts val="5400"/>
              <a:buChar char="●"/>
            </a:pPr>
            <a:r>
              <a:rPr lang="en-GB"/>
              <a:t>Use any settings, we’ll delete and re-add</a:t>
            </a:r>
            <a:endParaRPr/>
          </a:p>
          <a:p>
            <a:pPr indent="-800100" lvl="0" marL="914400" rtl="0" algn="l">
              <a:spcBef>
                <a:spcPts val="0"/>
              </a:spcBef>
              <a:spcAft>
                <a:spcPts val="0"/>
              </a:spcAft>
              <a:buSzPts val="5400"/>
              <a:buChar char="●"/>
            </a:pPr>
            <a:r>
              <a:rPr lang="en-GB"/>
              <a:t>Share how long it took you to find.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3" st="3"/>
                                            </p:txEl>
                                          </p:spTgt>
                                        </p:tgtEl>
                                        <p:attrNameLst>
                                          <p:attrName>style.visibility</p:attrName>
                                        </p:attrNameLst>
                                      </p:cBhvr>
                                      <p:to>
                                        <p:strVal val="visible"/>
                                      </p:to>
                                    </p:set>
                                    <p:animEffect filter="fade" transition="in">
                                      <p:cBhvr>
                                        <p:cTn dur="1000"/>
                                        <p:tgtEl>
                                          <p:spTgt spid="23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6" name="Shape 1536"/>
        <p:cNvGrpSpPr/>
        <p:nvPr/>
      </p:nvGrpSpPr>
      <p:grpSpPr>
        <a:xfrm>
          <a:off x="0" y="0"/>
          <a:ext cx="0" cy="0"/>
          <a:chOff x="0" y="0"/>
          <a:chExt cx="0" cy="0"/>
        </a:xfrm>
      </p:grpSpPr>
      <p:sp>
        <p:nvSpPr>
          <p:cNvPr id="1537" name="Google Shape;1537;p232"/>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Wire-up </a:t>
            </a:r>
            <a:r>
              <a:rPr lang="en-GB">
                <a:solidFill>
                  <a:srgbClr val="FFFF00"/>
                </a:solidFill>
                <a:latin typeface="Consolas"/>
                <a:ea typeface="Consolas"/>
                <a:cs typeface="Consolas"/>
                <a:sym typeface="Consolas"/>
              </a:rPr>
              <a:t>IntendMoveForward()</a:t>
            </a:r>
            <a:endParaRPr>
              <a:solidFill>
                <a:srgbClr val="FFFF00"/>
              </a:solidFill>
              <a:latin typeface="Consolas"/>
              <a:ea typeface="Consolas"/>
              <a:cs typeface="Consolas"/>
              <a:sym typeface="Consolas"/>
            </a:endParaRPr>
          </a:p>
        </p:txBody>
      </p:sp>
      <p:sp>
        <p:nvSpPr>
          <p:cNvPr id="1538" name="Google Shape;1538;p232"/>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Bind some input for forward and backward</a:t>
            </a:r>
            <a:endParaRPr/>
          </a:p>
          <a:p>
            <a:pPr indent="-800100" lvl="0" marL="914400" rtl="0" algn="l">
              <a:spcBef>
                <a:spcPts val="0"/>
              </a:spcBef>
              <a:spcAft>
                <a:spcPts val="0"/>
              </a:spcAft>
              <a:buSzPts val="5400"/>
              <a:buChar char="●"/>
            </a:pPr>
            <a:r>
              <a:rPr lang="en-GB"/>
              <a:t>Make the method </a:t>
            </a:r>
            <a:r>
              <a:rPr lang="en-GB">
                <a:solidFill>
                  <a:srgbClr val="FFFF00"/>
                </a:solidFill>
                <a:latin typeface="Consolas"/>
                <a:ea typeface="Consolas"/>
                <a:cs typeface="Consolas"/>
                <a:sym typeface="Consolas"/>
              </a:rPr>
              <a:t>BlueprintCallable</a:t>
            </a:r>
            <a:endParaRPr>
              <a:solidFill>
                <a:srgbClr val="FFFF00"/>
              </a:solidFill>
              <a:latin typeface="Consolas"/>
              <a:ea typeface="Consolas"/>
              <a:cs typeface="Consolas"/>
              <a:sym typeface="Consolas"/>
            </a:endParaRPr>
          </a:p>
          <a:p>
            <a:pPr indent="-800100" lvl="0" marL="914400" rtl="0" algn="l">
              <a:spcBef>
                <a:spcPts val="0"/>
              </a:spcBef>
              <a:spcAft>
                <a:spcPts val="0"/>
              </a:spcAft>
              <a:buSzPts val="5400"/>
              <a:buChar char="●"/>
            </a:pPr>
            <a:r>
              <a:rPr lang="en-GB"/>
              <a:t>Make </a:t>
            </a:r>
            <a:r>
              <a:rPr lang="en-GB">
                <a:solidFill>
                  <a:srgbClr val="FFFF00"/>
                </a:solidFill>
                <a:latin typeface="Consolas"/>
                <a:ea typeface="Consolas"/>
                <a:cs typeface="Consolas"/>
                <a:sym typeface="Consolas"/>
              </a:rPr>
              <a:t>TankMovementComponent </a:t>
            </a:r>
            <a:r>
              <a:rPr lang="en-GB"/>
              <a:t>a default on tank</a:t>
            </a:r>
            <a:endParaRPr/>
          </a:p>
          <a:p>
            <a:pPr indent="-800100" lvl="0" marL="914400" rtl="0" algn="l">
              <a:spcBef>
                <a:spcPts val="0"/>
              </a:spcBef>
              <a:spcAft>
                <a:spcPts val="0"/>
              </a:spcAft>
              <a:buSzPts val="5400"/>
              <a:buChar char="●"/>
            </a:pPr>
            <a:r>
              <a:rPr lang="en-GB"/>
              <a:t>Make a protected tank variable to store pointer</a:t>
            </a:r>
            <a:endParaRPr/>
          </a:p>
          <a:p>
            <a:pPr indent="-800100" lvl="0" marL="914400" marR="0" rtl="0" algn="l">
              <a:lnSpc>
                <a:spcPct val="150000"/>
              </a:lnSpc>
              <a:spcBef>
                <a:spcPts val="0"/>
              </a:spcBef>
              <a:spcAft>
                <a:spcPts val="0"/>
              </a:spcAft>
              <a:buSzPts val="5400"/>
              <a:buChar char="●"/>
            </a:pPr>
            <a:r>
              <a:rPr lang="en-GB"/>
              <a:t>Make this pointer </a:t>
            </a:r>
            <a:r>
              <a:rPr lang="en-GB">
                <a:solidFill>
                  <a:srgbClr val="FFFF00"/>
                </a:solidFill>
                <a:latin typeface="Consolas"/>
                <a:ea typeface="Consolas"/>
                <a:cs typeface="Consolas"/>
                <a:sym typeface="Consolas"/>
              </a:rPr>
              <a:t>BlueprintReadOnly </a:t>
            </a:r>
            <a:r>
              <a:rPr lang="en-GB">
                <a:solidFill>
                  <a:schemeClr val="lt1"/>
                </a:solidFill>
              </a:rPr>
              <a:t>pointer</a:t>
            </a:r>
            <a:endParaRPr>
              <a:solidFill>
                <a:schemeClr val="lt1"/>
              </a:solidFill>
            </a:endParaRPr>
          </a:p>
          <a:p>
            <a:pPr indent="-800100" lvl="0" marL="914400" marR="0" rtl="0" algn="l">
              <a:lnSpc>
                <a:spcPct val="150000"/>
              </a:lnSpc>
              <a:spcBef>
                <a:spcPts val="0"/>
              </a:spcBef>
              <a:spcAft>
                <a:spcPts val="0"/>
              </a:spcAft>
              <a:buClr>
                <a:schemeClr val="lt1"/>
              </a:buClr>
              <a:buSzPts val="5400"/>
              <a:buChar char="●"/>
            </a:pPr>
            <a:r>
              <a:rPr lang="en-GB">
                <a:solidFill>
                  <a:schemeClr val="lt1"/>
                </a:solidFill>
              </a:rPr>
              <a:t>Test that you get a log of +/-1.</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8">
                                            <p:txEl>
                                              <p:pRg end="0" st="0"/>
                                            </p:txEl>
                                          </p:spTgt>
                                        </p:tgtEl>
                                        <p:attrNameLst>
                                          <p:attrName>style.visibility</p:attrName>
                                        </p:attrNameLst>
                                      </p:cBhvr>
                                      <p:to>
                                        <p:strVal val="visible"/>
                                      </p:to>
                                    </p:set>
                                    <p:animEffect filter="fade" transition="in">
                                      <p:cBhvr>
                                        <p:cTn dur="1000"/>
                                        <p:tgtEl>
                                          <p:spTgt spid="15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8">
                                            <p:txEl>
                                              <p:pRg end="1" st="1"/>
                                            </p:txEl>
                                          </p:spTgt>
                                        </p:tgtEl>
                                        <p:attrNameLst>
                                          <p:attrName>style.visibility</p:attrName>
                                        </p:attrNameLst>
                                      </p:cBhvr>
                                      <p:to>
                                        <p:strVal val="visible"/>
                                      </p:to>
                                    </p:set>
                                    <p:animEffect filter="fade" transition="in">
                                      <p:cBhvr>
                                        <p:cTn dur="1000"/>
                                        <p:tgtEl>
                                          <p:spTgt spid="15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8">
                                            <p:txEl>
                                              <p:pRg end="2" st="2"/>
                                            </p:txEl>
                                          </p:spTgt>
                                        </p:tgtEl>
                                        <p:attrNameLst>
                                          <p:attrName>style.visibility</p:attrName>
                                        </p:attrNameLst>
                                      </p:cBhvr>
                                      <p:to>
                                        <p:strVal val="visible"/>
                                      </p:to>
                                    </p:set>
                                    <p:animEffect filter="fade" transition="in">
                                      <p:cBhvr>
                                        <p:cTn dur="1000"/>
                                        <p:tgtEl>
                                          <p:spTgt spid="15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8">
                                            <p:txEl>
                                              <p:pRg end="3" st="3"/>
                                            </p:txEl>
                                          </p:spTgt>
                                        </p:tgtEl>
                                        <p:attrNameLst>
                                          <p:attrName>style.visibility</p:attrName>
                                        </p:attrNameLst>
                                      </p:cBhvr>
                                      <p:to>
                                        <p:strVal val="visible"/>
                                      </p:to>
                                    </p:set>
                                    <p:animEffect filter="fade" transition="in">
                                      <p:cBhvr>
                                        <p:cTn dur="1000"/>
                                        <p:tgtEl>
                                          <p:spTgt spid="15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8">
                                            <p:txEl>
                                              <p:pRg end="4" st="4"/>
                                            </p:txEl>
                                          </p:spTgt>
                                        </p:tgtEl>
                                        <p:attrNameLst>
                                          <p:attrName>style.visibility</p:attrName>
                                        </p:attrNameLst>
                                      </p:cBhvr>
                                      <p:to>
                                        <p:strVal val="visible"/>
                                      </p:to>
                                    </p:set>
                                    <p:animEffect filter="fade" transition="in">
                                      <p:cBhvr>
                                        <p:cTn dur="1000"/>
                                        <p:tgtEl>
                                          <p:spTgt spid="15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8">
                                            <p:txEl>
                                              <p:pRg end="5" st="5"/>
                                            </p:txEl>
                                          </p:spTgt>
                                        </p:tgtEl>
                                        <p:attrNameLst>
                                          <p:attrName>style.visibility</p:attrName>
                                        </p:attrNameLst>
                                      </p:cBhvr>
                                      <p:to>
                                        <p:strVal val="visible"/>
                                      </p:to>
                                    </p:set>
                                    <p:animEffect filter="fade" transition="in">
                                      <p:cBhvr>
                                        <p:cTn dur="1000"/>
                                        <p:tgtEl>
                                          <p:spTgt spid="153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2" name="Shape 1542"/>
        <p:cNvGrpSpPr/>
        <p:nvPr/>
      </p:nvGrpSpPr>
      <p:grpSpPr>
        <a:xfrm>
          <a:off x="0" y="0"/>
          <a:ext cx="0" cy="0"/>
          <a:chOff x="0" y="0"/>
          <a:chExt cx="0" cy="0"/>
        </a:xfrm>
      </p:grpSpPr>
      <p:sp>
        <p:nvSpPr>
          <p:cNvPr id="1543" name="Google Shape;1543;p233"/>
          <p:cNvSpPr/>
          <p:nvPr/>
        </p:nvSpPr>
        <p:spPr>
          <a:xfrm>
            <a:off x="948600" y="2065350"/>
            <a:ext cx="16366800" cy="74328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544" name="Google Shape;1544;p233"/>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Lecture Resources</a:t>
            </a:r>
            <a:endParaRPr/>
          </a:p>
        </p:txBody>
      </p:sp>
      <p:sp>
        <p:nvSpPr>
          <p:cNvPr id="1545" name="Google Shape;1545;p233"/>
          <p:cNvSpPr txBox="1"/>
          <p:nvPr>
            <p:ph idx="1" type="body"/>
          </p:nvPr>
        </p:nvSpPr>
        <p:spPr>
          <a:xfrm>
            <a:off x="1377200" y="2214250"/>
            <a:ext cx="15625800" cy="6984000"/>
          </a:xfrm>
          <a:prstGeom prst="rect">
            <a:avLst/>
          </a:prstGeom>
        </p:spPr>
        <p:txBody>
          <a:bodyPr anchorCtr="0" anchor="t" bIns="68550" lIns="68550" spcFirstLastPara="1" rIns="68550" wrap="square" tIns="68550">
            <a:noAutofit/>
          </a:bodyPr>
          <a:lstStyle/>
          <a:p>
            <a:pPr indent="-685800" lvl="0" marL="914400" rtl="0" algn="l">
              <a:spcBef>
                <a:spcPts val="0"/>
              </a:spcBef>
              <a:spcAft>
                <a:spcPts val="0"/>
              </a:spcAft>
              <a:buClr>
                <a:srgbClr val="000000"/>
              </a:buClr>
              <a:buSzPts val="3600"/>
              <a:buAutoNum type="arabicPeriod"/>
            </a:pPr>
            <a:r>
              <a:rPr lang="en-GB" sz="3600" u="sng">
                <a:solidFill>
                  <a:schemeClr val="hlink"/>
                </a:solidFill>
                <a:hlinkClick r:id="rId3"/>
              </a:rPr>
              <a:t>Community Discussions</a:t>
            </a:r>
            <a:r>
              <a:rPr lang="en-GB" sz="3600">
                <a:solidFill>
                  <a:srgbClr val="000000"/>
                </a:solidFill>
              </a:rPr>
              <a:t> (for intros, shares, discussions, tips etc)</a:t>
            </a:r>
            <a:endParaRPr sz="3600">
              <a:solidFill>
                <a:srgbClr val="000000"/>
              </a:solidFill>
            </a:endParaRPr>
          </a:p>
          <a:p>
            <a:pPr indent="-685800" lvl="0" marL="914400" rtl="0" algn="l">
              <a:spcBef>
                <a:spcPts val="0"/>
              </a:spcBef>
              <a:spcAft>
                <a:spcPts val="0"/>
              </a:spcAft>
              <a:buClr>
                <a:srgbClr val="000000"/>
              </a:buClr>
              <a:buSzPts val="3600"/>
              <a:buAutoNum type="arabicPeriod"/>
            </a:pPr>
            <a:r>
              <a:rPr lang="en-GB" sz="3600" u="sng">
                <a:solidFill>
                  <a:schemeClr val="hlink"/>
                </a:solidFill>
                <a:hlinkClick r:id="rId4"/>
              </a:rPr>
              <a:t>Creating C++ Variables For Use In BP</a:t>
            </a:r>
            <a:endParaRPr sz="3600">
              <a:solidFill>
                <a:srgbClr val="000000"/>
              </a:solidFill>
            </a:endParaRPr>
          </a:p>
          <a:p>
            <a:pPr indent="-685800" lvl="0" marL="914400" rtl="0" algn="l">
              <a:spcBef>
                <a:spcPts val="0"/>
              </a:spcBef>
              <a:spcAft>
                <a:spcPts val="0"/>
              </a:spcAft>
              <a:buClr>
                <a:srgbClr val="000000"/>
              </a:buClr>
              <a:buSzPts val="3600"/>
              <a:buAutoNum type="arabicPeriod"/>
            </a:pPr>
            <a:r>
              <a:rPr lang="en-GB" sz="3600" u="sng">
                <a:solidFill>
                  <a:schemeClr val="hlink"/>
                </a:solidFill>
                <a:hlinkClick r:id="rId5"/>
              </a:rPr>
              <a:t>BlueprintCallable docs</a:t>
            </a:r>
            <a:endParaRPr sz="3600">
              <a:solidFill>
                <a:srgbClr val="000000"/>
              </a:solidFill>
            </a:endParaRPr>
          </a:p>
        </p:txBody>
      </p:sp>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9" name="Shape 1549"/>
        <p:cNvGrpSpPr/>
        <p:nvPr/>
      </p:nvGrpSpPr>
      <p:grpSpPr>
        <a:xfrm>
          <a:off x="0" y="0"/>
          <a:ext cx="0" cy="0"/>
          <a:chOff x="0" y="0"/>
          <a:chExt cx="0" cy="0"/>
        </a:xfrm>
      </p:grpSpPr>
      <p:sp>
        <p:nvSpPr>
          <p:cNvPr id="1550" name="Google Shape;1550;p234"/>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A Better Component Architecture</a:t>
            </a:r>
            <a:endParaRPr/>
          </a:p>
        </p:txBody>
      </p:sp>
      <p:sp>
        <p:nvSpPr>
          <p:cNvPr id="1551" name="Google Shape;1551;p234"/>
          <p:cNvSpPr txBox="1"/>
          <p:nvPr/>
        </p:nvSpPr>
        <p:spPr>
          <a:xfrm>
            <a:off x="16373550" y="123950"/>
            <a:ext cx="1753800" cy="867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3600">
                <a:solidFill>
                  <a:srgbClr val="FFFFFF"/>
                </a:solidFill>
              </a:rPr>
              <a:t>4.12.4</a:t>
            </a:r>
            <a:endParaRPr sz="3600">
              <a:solidFill>
                <a:srgbClr val="FFFFFF"/>
              </a:solidFill>
            </a:endParaRPr>
          </a:p>
        </p:txBody>
      </p:sp>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5" name="Shape 1555"/>
        <p:cNvGrpSpPr/>
        <p:nvPr/>
      </p:nvGrpSpPr>
      <p:grpSpPr>
        <a:xfrm>
          <a:off x="0" y="0"/>
          <a:ext cx="0" cy="0"/>
          <a:chOff x="0" y="0"/>
          <a:chExt cx="0" cy="0"/>
        </a:xfrm>
      </p:grpSpPr>
      <p:sp>
        <p:nvSpPr>
          <p:cNvPr id="1556" name="Google Shape;1556;p235"/>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1557" name="Google Shape;1557;p235"/>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Actor components require instance references</a:t>
            </a:r>
            <a:endParaRPr/>
          </a:p>
          <a:p>
            <a:pPr indent="-800100" lvl="0" marL="914400" rtl="0" algn="l">
              <a:spcBef>
                <a:spcPts val="0"/>
              </a:spcBef>
              <a:spcAft>
                <a:spcPts val="0"/>
              </a:spcAft>
              <a:buSzPts val="5400"/>
              <a:buChar char="●"/>
            </a:pPr>
            <a:r>
              <a:rPr lang="en-GB"/>
              <a:t>We were passing these references from the tank</a:t>
            </a:r>
            <a:endParaRPr/>
          </a:p>
          <a:p>
            <a:pPr indent="-800100" lvl="0" marL="914400" rtl="0" algn="l">
              <a:spcBef>
                <a:spcPts val="0"/>
              </a:spcBef>
              <a:spcAft>
                <a:spcPts val="0"/>
              </a:spcAft>
              <a:buSzPts val="5400"/>
              <a:buChar char="●"/>
            </a:pPr>
            <a:r>
              <a:rPr lang="en-GB"/>
              <a:t>But we could equally keep them locally</a:t>
            </a:r>
            <a:endParaRPr/>
          </a:p>
          <a:p>
            <a:pPr indent="-800100" lvl="0" marL="914400" rtl="0" algn="l">
              <a:spcBef>
                <a:spcPts val="0"/>
              </a:spcBef>
              <a:spcAft>
                <a:spcPts val="0"/>
              </a:spcAft>
              <a:buSzPts val="5400"/>
              <a:buChar char="●"/>
            </a:pPr>
            <a:r>
              <a:rPr lang="en-GB"/>
              <a:t>Move to composing our actor in Blueprint</a:t>
            </a:r>
            <a:endParaRPr/>
          </a:p>
          <a:p>
            <a:pPr indent="-800100" lvl="0" marL="914400" rtl="0" algn="l">
              <a:spcBef>
                <a:spcPts val="0"/>
              </a:spcBef>
              <a:spcAft>
                <a:spcPts val="0"/>
              </a:spcAft>
              <a:buSzPts val="5400"/>
              <a:buChar char="●"/>
            </a:pPr>
            <a:r>
              <a:rPr lang="en-GB"/>
              <a:t>Create an initialise method for aiming</a:t>
            </a:r>
            <a:endParaRPr/>
          </a:p>
          <a:p>
            <a:pPr indent="-800100" lvl="0" marL="914400" rtl="0" algn="l">
              <a:spcBef>
                <a:spcPts val="0"/>
              </a:spcBef>
              <a:spcAft>
                <a:spcPts val="0"/>
              </a:spcAft>
              <a:buSzPts val="5400"/>
              <a:buChar char="●"/>
            </a:pPr>
            <a:r>
              <a:rPr lang="en-GB"/>
              <a:t>Test it works and hail the simpler code.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7">
                                            <p:txEl>
                                              <p:pRg end="0" st="0"/>
                                            </p:txEl>
                                          </p:spTgt>
                                        </p:tgtEl>
                                        <p:attrNameLst>
                                          <p:attrName>style.visibility</p:attrName>
                                        </p:attrNameLst>
                                      </p:cBhvr>
                                      <p:to>
                                        <p:strVal val="visible"/>
                                      </p:to>
                                    </p:set>
                                    <p:animEffect filter="fade" transition="in">
                                      <p:cBhvr>
                                        <p:cTn dur="1000"/>
                                        <p:tgtEl>
                                          <p:spTgt spid="15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7">
                                            <p:txEl>
                                              <p:pRg end="1" st="1"/>
                                            </p:txEl>
                                          </p:spTgt>
                                        </p:tgtEl>
                                        <p:attrNameLst>
                                          <p:attrName>style.visibility</p:attrName>
                                        </p:attrNameLst>
                                      </p:cBhvr>
                                      <p:to>
                                        <p:strVal val="visible"/>
                                      </p:to>
                                    </p:set>
                                    <p:animEffect filter="fade" transition="in">
                                      <p:cBhvr>
                                        <p:cTn dur="1000"/>
                                        <p:tgtEl>
                                          <p:spTgt spid="15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7">
                                            <p:txEl>
                                              <p:pRg end="2" st="2"/>
                                            </p:txEl>
                                          </p:spTgt>
                                        </p:tgtEl>
                                        <p:attrNameLst>
                                          <p:attrName>style.visibility</p:attrName>
                                        </p:attrNameLst>
                                      </p:cBhvr>
                                      <p:to>
                                        <p:strVal val="visible"/>
                                      </p:to>
                                    </p:set>
                                    <p:animEffect filter="fade" transition="in">
                                      <p:cBhvr>
                                        <p:cTn dur="1000"/>
                                        <p:tgtEl>
                                          <p:spTgt spid="15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7">
                                            <p:txEl>
                                              <p:pRg end="3" st="3"/>
                                            </p:txEl>
                                          </p:spTgt>
                                        </p:tgtEl>
                                        <p:attrNameLst>
                                          <p:attrName>style.visibility</p:attrName>
                                        </p:attrNameLst>
                                      </p:cBhvr>
                                      <p:to>
                                        <p:strVal val="visible"/>
                                      </p:to>
                                    </p:set>
                                    <p:animEffect filter="fade" transition="in">
                                      <p:cBhvr>
                                        <p:cTn dur="1000"/>
                                        <p:tgtEl>
                                          <p:spTgt spid="15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7">
                                            <p:txEl>
                                              <p:pRg end="4" st="4"/>
                                            </p:txEl>
                                          </p:spTgt>
                                        </p:tgtEl>
                                        <p:attrNameLst>
                                          <p:attrName>style.visibility</p:attrName>
                                        </p:attrNameLst>
                                      </p:cBhvr>
                                      <p:to>
                                        <p:strVal val="visible"/>
                                      </p:to>
                                    </p:set>
                                    <p:animEffect filter="fade" transition="in">
                                      <p:cBhvr>
                                        <p:cTn dur="1000"/>
                                        <p:tgtEl>
                                          <p:spTgt spid="15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7">
                                            <p:txEl>
                                              <p:pRg end="5" st="5"/>
                                            </p:txEl>
                                          </p:spTgt>
                                        </p:tgtEl>
                                        <p:attrNameLst>
                                          <p:attrName>style.visibility</p:attrName>
                                        </p:attrNameLst>
                                      </p:cBhvr>
                                      <p:to>
                                        <p:strVal val="visible"/>
                                      </p:to>
                                    </p:set>
                                    <p:animEffect filter="fade" transition="in">
                                      <p:cBhvr>
                                        <p:cTn dur="1000"/>
                                        <p:tgtEl>
                                          <p:spTgt spid="155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1" name="Shape 1561"/>
        <p:cNvGrpSpPr/>
        <p:nvPr/>
      </p:nvGrpSpPr>
      <p:grpSpPr>
        <a:xfrm>
          <a:off x="0" y="0"/>
          <a:ext cx="0" cy="0"/>
          <a:chOff x="0" y="0"/>
          <a:chExt cx="0" cy="0"/>
        </a:xfrm>
      </p:grpSpPr>
      <p:sp>
        <p:nvSpPr>
          <p:cNvPr id="1562" name="Google Shape;1562;p236"/>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Our Component Architecture</a:t>
            </a:r>
            <a:endParaRPr/>
          </a:p>
        </p:txBody>
      </p:sp>
      <p:sp>
        <p:nvSpPr>
          <p:cNvPr id="1563" name="Google Shape;1563;p236"/>
          <p:cNvSpPr/>
          <p:nvPr/>
        </p:nvSpPr>
        <p:spPr>
          <a:xfrm>
            <a:off x="4879450" y="6071600"/>
            <a:ext cx="2437200" cy="101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Aiming</a:t>
            </a:r>
            <a:endParaRPr sz="2800">
              <a:solidFill>
                <a:srgbClr val="6AA84F"/>
              </a:solidFill>
            </a:endParaRPr>
          </a:p>
        </p:txBody>
      </p:sp>
      <p:cxnSp>
        <p:nvCxnSpPr>
          <p:cNvPr id="1564" name="Google Shape;1564;p236"/>
          <p:cNvCxnSpPr>
            <a:stCxn id="1565" idx="2"/>
            <a:endCxn id="1563" idx="0"/>
          </p:cNvCxnSpPr>
          <p:nvPr/>
        </p:nvCxnSpPr>
        <p:spPr>
          <a:xfrm flipH="1">
            <a:off x="6098025" y="3596400"/>
            <a:ext cx="2983200" cy="2475300"/>
          </a:xfrm>
          <a:prstGeom prst="straightConnector1">
            <a:avLst/>
          </a:prstGeom>
          <a:noFill/>
          <a:ln cap="flat" cmpd="sng" w="28575">
            <a:solidFill>
              <a:srgbClr val="CCCCCC"/>
            </a:solidFill>
            <a:prstDash val="solid"/>
            <a:round/>
            <a:headEnd len="med" w="med" type="none"/>
            <a:tailEnd len="med" w="med" type="triangle"/>
          </a:ln>
        </p:spPr>
      </p:cxnSp>
      <p:sp>
        <p:nvSpPr>
          <p:cNvPr id="1566" name="Google Shape;1566;p236"/>
          <p:cNvSpPr txBox="1"/>
          <p:nvPr/>
        </p:nvSpPr>
        <p:spPr>
          <a:xfrm>
            <a:off x="4332202" y="4153850"/>
            <a:ext cx="3171000" cy="875400"/>
          </a:xfrm>
          <a:prstGeom prst="rect">
            <a:avLst/>
          </a:prstGeom>
          <a:noFill/>
          <a:ln>
            <a:noFill/>
          </a:ln>
        </p:spPr>
        <p:txBody>
          <a:bodyPr anchorCtr="0" anchor="ctr" bIns="182850" lIns="182850" spcFirstLastPara="1" rIns="182850" wrap="square" tIns="182850">
            <a:noAutofit/>
          </a:bodyPr>
          <a:lstStyle/>
          <a:p>
            <a:pPr indent="0" lvl="0" marL="0" rtl="0" algn="l">
              <a:spcBef>
                <a:spcPts val="0"/>
              </a:spcBef>
              <a:spcAft>
                <a:spcPts val="0"/>
              </a:spcAft>
              <a:buNone/>
            </a:pPr>
            <a:r>
              <a:rPr lang="en-GB" sz="2800">
                <a:solidFill>
                  <a:srgbClr val="FF0000"/>
                </a:solidFill>
              </a:rPr>
              <a:t>Pass References</a:t>
            </a:r>
            <a:endParaRPr sz="2800">
              <a:solidFill>
                <a:srgbClr val="FF0000"/>
              </a:solidFill>
            </a:endParaRPr>
          </a:p>
        </p:txBody>
      </p:sp>
      <p:sp>
        <p:nvSpPr>
          <p:cNvPr id="1565" name="Google Shape;1565;p236"/>
          <p:cNvSpPr/>
          <p:nvPr/>
        </p:nvSpPr>
        <p:spPr>
          <a:xfrm>
            <a:off x="6098025" y="2577600"/>
            <a:ext cx="5966400" cy="101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Tank</a:t>
            </a:r>
            <a:endParaRPr sz="2800"/>
          </a:p>
        </p:txBody>
      </p:sp>
      <p:sp>
        <p:nvSpPr>
          <p:cNvPr id="1567" name="Google Shape;1567;p236"/>
          <p:cNvSpPr/>
          <p:nvPr/>
        </p:nvSpPr>
        <p:spPr>
          <a:xfrm>
            <a:off x="7862650" y="6071650"/>
            <a:ext cx="2437200" cy="101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Movement</a:t>
            </a:r>
            <a:endParaRPr sz="2800">
              <a:solidFill>
                <a:srgbClr val="6AA84F"/>
              </a:solidFill>
            </a:endParaRPr>
          </a:p>
        </p:txBody>
      </p:sp>
      <p:sp>
        <p:nvSpPr>
          <p:cNvPr id="1568" name="Google Shape;1568;p236"/>
          <p:cNvSpPr/>
          <p:nvPr/>
        </p:nvSpPr>
        <p:spPr>
          <a:xfrm>
            <a:off x="10845850" y="6071650"/>
            <a:ext cx="2437200" cy="101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Component X</a:t>
            </a:r>
            <a:endParaRPr sz="2800">
              <a:solidFill>
                <a:srgbClr val="6AA84F"/>
              </a:solidFill>
            </a:endParaRPr>
          </a:p>
        </p:txBody>
      </p:sp>
      <p:cxnSp>
        <p:nvCxnSpPr>
          <p:cNvPr id="1569" name="Google Shape;1569;p236"/>
          <p:cNvCxnSpPr>
            <a:stCxn id="1565" idx="2"/>
            <a:endCxn id="1567" idx="0"/>
          </p:cNvCxnSpPr>
          <p:nvPr/>
        </p:nvCxnSpPr>
        <p:spPr>
          <a:xfrm>
            <a:off x="9081225" y="3596400"/>
            <a:ext cx="0" cy="2475300"/>
          </a:xfrm>
          <a:prstGeom prst="straightConnector1">
            <a:avLst/>
          </a:prstGeom>
          <a:noFill/>
          <a:ln cap="flat" cmpd="sng" w="28575">
            <a:solidFill>
              <a:srgbClr val="CCCCCC"/>
            </a:solidFill>
            <a:prstDash val="solid"/>
            <a:round/>
            <a:headEnd len="med" w="med" type="none"/>
            <a:tailEnd len="med" w="med" type="triangle"/>
          </a:ln>
        </p:spPr>
      </p:cxnSp>
      <p:cxnSp>
        <p:nvCxnSpPr>
          <p:cNvPr id="1570" name="Google Shape;1570;p236"/>
          <p:cNvCxnSpPr>
            <a:stCxn id="1565" idx="2"/>
            <a:endCxn id="1568" idx="0"/>
          </p:cNvCxnSpPr>
          <p:nvPr/>
        </p:nvCxnSpPr>
        <p:spPr>
          <a:xfrm>
            <a:off x="9081225" y="3596400"/>
            <a:ext cx="2983200" cy="2475300"/>
          </a:xfrm>
          <a:prstGeom prst="straightConnector1">
            <a:avLst/>
          </a:prstGeom>
          <a:noFill/>
          <a:ln cap="flat" cmpd="sng" w="28575">
            <a:solidFill>
              <a:srgbClr val="CCCCCC"/>
            </a:solidFill>
            <a:prstDash val="solid"/>
            <a:round/>
            <a:headEnd len="med" w="med" type="none"/>
            <a:tailEnd len="med" w="med" type="triangle"/>
          </a:ln>
        </p:spPr>
      </p:cxnSp>
      <p:sp>
        <p:nvSpPr>
          <p:cNvPr id="1571" name="Google Shape;1571;p236"/>
          <p:cNvSpPr/>
          <p:nvPr/>
        </p:nvSpPr>
        <p:spPr>
          <a:xfrm>
            <a:off x="4879450" y="7090200"/>
            <a:ext cx="2437200" cy="10188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Barrel</a:t>
            </a:r>
            <a:endParaRPr sz="2800"/>
          </a:p>
          <a:p>
            <a:pPr indent="0" lvl="0" marL="0" rtl="0" algn="ctr">
              <a:spcBef>
                <a:spcPts val="0"/>
              </a:spcBef>
              <a:spcAft>
                <a:spcPts val="0"/>
              </a:spcAft>
              <a:buNone/>
            </a:pPr>
            <a:r>
              <a:rPr lang="en-GB" sz="2800"/>
              <a:t>Turret</a:t>
            </a:r>
            <a:endParaRPr sz="2800"/>
          </a:p>
        </p:txBody>
      </p:sp>
      <p:sp>
        <p:nvSpPr>
          <p:cNvPr id="1572" name="Google Shape;1572;p236"/>
          <p:cNvSpPr/>
          <p:nvPr/>
        </p:nvSpPr>
        <p:spPr>
          <a:xfrm>
            <a:off x="7862650" y="7090200"/>
            <a:ext cx="2437200" cy="10188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Left Track</a:t>
            </a:r>
            <a:endParaRPr sz="2800"/>
          </a:p>
          <a:p>
            <a:pPr indent="0" lvl="0" marL="0" rtl="0" algn="ctr">
              <a:spcBef>
                <a:spcPts val="0"/>
              </a:spcBef>
              <a:spcAft>
                <a:spcPts val="0"/>
              </a:spcAft>
              <a:buNone/>
            </a:pPr>
            <a:r>
              <a:rPr lang="en-GB" sz="2800"/>
              <a:t>Right Track</a:t>
            </a:r>
            <a:endParaRPr sz="2800"/>
          </a:p>
        </p:txBody>
      </p:sp>
      <p:sp>
        <p:nvSpPr>
          <p:cNvPr id="1573" name="Google Shape;1573;p236"/>
          <p:cNvSpPr/>
          <p:nvPr/>
        </p:nvSpPr>
        <p:spPr>
          <a:xfrm>
            <a:off x="10845850" y="7090200"/>
            <a:ext cx="2437200" cy="10188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Other Things!</a:t>
            </a:r>
            <a:endParaRPr sz="2800"/>
          </a:p>
        </p:txBody>
      </p:sp>
      <p:cxnSp>
        <p:nvCxnSpPr>
          <p:cNvPr id="1574" name="Google Shape;1574;p236"/>
          <p:cNvCxnSpPr>
            <a:stCxn id="1571" idx="1"/>
            <a:endCxn id="1565" idx="1"/>
          </p:cNvCxnSpPr>
          <p:nvPr/>
        </p:nvCxnSpPr>
        <p:spPr>
          <a:xfrm flipH="1" rot="10800000">
            <a:off x="4879450" y="3087000"/>
            <a:ext cx="1218600" cy="4512600"/>
          </a:xfrm>
          <a:prstGeom prst="curvedConnector3">
            <a:avLst>
              <a:gd fmla="val -95618" name="adj1"/>
            </a:avLst>
          </a:prstGeom>
          <a:noFill/>
          <a:ln cap="flat" cmpd="sng" w="28575">
            <a:solidFill>
              <a:srgbClr val="D9D9D9"/>
            </a:solidFill>
            <a:prstDash val="solid"/>
            <a:round/>
            <a:headEnd len="med" w="med" type="none"/>
            <a:tailEnd len="med" w="med" type="triangle"/>
          </a:ln>
        </p:spPr>
      </p:cxnSp>
      <p:cxnSp>
        <p:nvCxnSpPr>
          <p:cNvPr id="1575" name="Google Shape;1575;p236"/>
          <p:cNvCxnSpPr>
            <a:stCxn id="1572" idx="2"/>
            <a:endCxn id="1565" idx="1"/>
          </p:cNvCxnSpPr>
          <p:nvPr/>
        </p:nvCxnSpPr>
        <p:spPr>
          <a:xfrm flipH="1" rot="5400000">
            <a:off x="5078650" y="4106400"/>
            <a:ext cx="5022000" cy="2983200"/>
          </a:xfrm>
          <a:prstGeom prst="curvedConnector4">
            <a:avLst>
              <a:gd fmla="val -9483" name="adj1"/>
              <a:gd fmla="val 207941" name="adj2"/>
            </a:avLst>
          </a:prstGeom>
          <a:noFill/>
          <a:ln cap="flat" cmpd="sng" w="28575">
            <a:solidFill>
              <a:srgbClr val="D9D9D9"/>
            </a:solidFill>
            <a:prstDash val="solid"/>
            <a:round/>
            <a:headEnd len="med" w="med" type="none"/>
            <a:tailEnd len="med" w="med" type="triangle"/>
          </a:ln>
        </p:spPr>
      </p:cxnSp>
      <p:cxnSp>
        <p:nvCxnSpPr>
          <p:cNvPr id="1576" name="Google Shape;1576;p236"/>
          <p:cNvCxnSpPr>
            <a:stCxn id="1573" idx="2"/>
            <a:endCxn id="1565" idx="1"/>
          </p:cNvCxnSpPr>
          <p:nvPr/>
        </p:nvCxnSpPr>
        <p:spPr>
          <a:xfrm flipH="1" rot="5400000">
            <a:off x="6570250" y="2614800"/>
            <a:ext cx="5022000" cy="5966400"/>
          </a:xfrm>
          <a:prstGeom prst="curvedConnector4">
            <a:avLst>
              <a:gd fmla="val -15369" name="adj1"/>
              <a:gd fmla="val 169430" name="adj2"/>
            </a:avLst>
          </a:prstGeom>
          <a:noFill/>
          <a:ln cap="flat" cmpd="sng" w="28575">
            <a:solidFill>
              <a:srgbClr val="D9D9D9"/>
            </a:solidFill>
            <a:prstDash val="solid"/>
            <a:round/>
            <a:headEnd len="med" w="med" type="none"/>
            <a:tailEnd len="med" w="med" type="triangle"/>
          </a:ln>
        </p:spPr>
      </p:cxnSp>
      <p:sp>
        <p:nvSpPr>
          <p:cNvPr id="1577" name="Google Shape;1577;p236"/>
          <p:cNvSpPr txBox="1"/>
          <p:nvPr/>
        </p:nvSpPr>
        <p:spPr>
          <a:xfrm>
            <a:off x="11014152" y="4153850"/>
            <a:ext cx="3171000" cy="875400"/>
          </a:xfrm>
          <a:prstGeom prst="rect">
            <a:avLst/>
          </a:prstGeom>
          <a:noFill/>
          <a:ln>
            <a:noFill/>
          </a:ln>
        </p:spPr>
        <p:txBody>
          <a:bodyPr anchorCtr="0" anchor="ctr" bIns="182850" lIns="182850" spcFirstLastPara="1" rIns="182850" wrap="square" tIns="182850">
            <a:noAutofit/>
          </a:bodyPr>
          <a:lstStyle/>
          <a:p>
            <a:pPr indent="0" lvl="0" marL="0" rtl="0" algn="l">
              <a:spcBef>
                <a:spcPts val="0"/>
              </a:spcBef>
              <a:spcAft>
                <a:spcPts val="0"/>
              </a:spcAft>
              <a:buNone/>
            </a:pPr>
            <a:r>
              <a:rPr lang="en-GB" sz="2800">
                <a:solidFill>
                  <a:srgbClr val="D9D9D9"/>
                </a:solidFill>
              </a:rPr>
              <a:t>Call Methods</a:t>
            </a:r>
            <a:endParaRPr sz="2800">
              <a:solidFill>
                <a:srgbClr val="D9D9D9"/>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5"/>
                                        </p:tgtEl>
                                        <p:attrNameLst>
                                          <p:attrName>style.visibility</p:attrName>
                                        </p:attrNameLst>
                                      </p:cBhvr>
                                      <p:to>
                                        <p:strVal val="visible"/>
                                      </p:to>
                                    </p:set>
                                    <p:animEffect filter="fade" transition="in">
                                      <p:cBhvr>
                                        <p:cTn dur="1000"/>
                                        <p:tgtEl>
                                          <p:spTgt spid="15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4"/>
                                        </p:tgtEl>
                                        <p:attrNameLst>
                                          <p:attrName>style.visibility</p:attrName>
                                        </p:attrNameLst>
                                      </p:cBhvr>
                                      <p:to>
                                        <p:strVal val="visible"/>
                                      </p:to>
                                    </p:set>
                                    <p:animEffect filter="fade" transition="in">
                                      <p:cBhvr>
                                        <p:cTn dur="1000"/>
                                        <p:tgtEl>
                                          <p:spTgt spid="1564"/>
                                        </p:tgtEl>
                                      </p:cBhvr>
                                    </p:animEffect>
                                  </p:childTnLst>
                                </p:cTn>
                              </p:par>
                              <p:par>
                                <p:cTn fill="hold" nodeType="withEffect" presetClass="entr" presetID="10" presetSubtype="0">
                                  <p:stCondLst>
                                    <p:cond delay="0"/>
                                  </p:stCondLst>
                                  <p:childTnLst>
                                    <p:set>
                                      <p:cBhvr>
                                        <p:cTn dur="1" fill="hold">
                                          <p:stCondLst>
                                            <p:cond delay="0"/>
                                          </p:stCondLst>
                                        </p:cTn>
                                        <p:tgtEl>
                                          <p:spTgt spid="1566"/>
                                        </p:tgtEl>
                                        <p:attrNameLst>
                                          <p:attrName>style.visibility</p:attrName>
                                        </p:attrNameLst>
                                      </p:cBhvr>
                                      <p:to>
                                        <p:strVal val="visible"/>
                                      </p:to>
                                    </p:set>
                                    <p:animEffect filter="fade" transition="in">
                                      <p:cBhvr>
                                        <p:cTn dur="1000"/>
                                        <p:tgtEl>
                                          <p:spTgt spid="1566"/>
                                        </p:tgtEl>
                                      </p:cBhvr>
                                    </p:animEffect>
                                  </p:childTnLst>
                                </p:cTn>
                              </p:par>
                              <p:par>
                                <p:cTn fill="hold" nodeType="withEffect" presetClass="entr" presetID="10" presetSubtype="0">
                                  <p:stCondLst>
                                    <p:cond delay="0"/>
                                  </p:stCondLst>
                                  <p:childTnLst>
                                    <p:set>
                                      <p:cBhvr>
                                        <p:cTn dur="1" fill="hold">
                                          <p:stCondLst>
                                            <p:cond delay="0"/>
                                          </p:stCondLst>
                                        </p:cTn>
                                        <p:tgtEl>
                                          <p:spTgt spid="1563"/>
                                        </p:tgtEl>
                                        <p:attrNameLst>
                                          <p:attrName>style.visibility</p:attrName>
                                        </p:attrNameLst>
                                      </p:cBhvr>
                                      <p:to>
                                        <p:strVal val="visible"/>
                                      </p:to>
                                    </p:set>
                                    <p:animEffect filter="fade" transition="in">
                                      <p:cBhvr>
                                        <p:cTn dur="1000"/>
                                        <p:tgtEl>
                                          <p:spTgt spid="1563"/>
                                        </p:tgtEl>
                                      </p:cBhvr>
                                    </p:animEffect>
                                  </p:childTnLst>
                                </p:cTn>
                              </p:par>
                              <p:par>
                                <p:cTn fill="hold" nodeType="withEffect" presetClass="entr" presetID="10" presetSubtype="0">
                                  <p:stCondLst>
                                    <p:cond delay="0"/>
                                  </p:stCondLst>
                                  <p:childTnLst>
                                    <p:set>
                                      <p:cBhvr>
                                        <p:cTn dur="1" fill="hold">
                                          <p:stCondLst>
                                            <p:cond delay="0"/>
                                          </p:stCondLst>
                                        </p:cTn>
                                        <p:tgtEl>
                                          <p:spTgt spid="1577"/>
                                        </p:tgtEl>
                                        <p:attrNameLst>
                                          <p:attrName>style.visibility</p:attrName>
                                        </p:attrNameLst>
                                      </p:cBhvr>
                                      <p:to>
                                        <p:strVal val="visible"/>
                                      </p:to>
                                    </p:set>
                                    <p:animEffect filter="fade" transition="in">
                                      <p:cBhvr>
                                        <p:cTn dur="1000"/>
                                        <p:tgtEl>
                                          <p:spTgt spid="15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1"/>
                                        </p:tgtEl>
                                        <p:attrNameLst>
                                          <p:attrName>style.visibility</p:attrName>
                                        </p:attrNameLst>
                                      </p:cBhvr>
                                      <p:to>
                                        <p:strVal val="visible"/>
                                      </p:to>
                                    </p:set>
                                    <p:animEffect filter="fade" transition="in">
                                      <p:cBhvr>
                                        <p:cTn dur="1000"/>
                                        <p:tgtEl>
                                          <p:spTgt spid="1571"/>
                                        </p:tgtEl>
                                      </p:cBhvr>
                                    </p:animEffect>
                                  </p:childTnLst>
                                </p:cTn>
                              </p:par>
                              <p:par>
                                <p:cTn fill="hold" nodeType="withEffect" presetClass="entr" presetID="10" presetSubtype="0">
                                  <p:stCondLst>
                                    <p:cond delay="0"/>
                                  </p:stCondLst>
                                  <p:childTnLst>
                                    <p:set>
                                      <p:cBhvr>
                                        <p:cTn dur="1" fill="hold">
                                          <p:stCondLst>
                                            <p:cond delay="0"/>
                                          </p:stCondLst>
                                        </p:cTn>
                                        <p:tgtEl>
                                          <p:spTgt spid="1574"/>
                                        </p:tgtEl>
                                        <p:attrNameLst>
                                          <p:attrName>style.visibility</p:attrName>
                                        </p:attrNameLst>
                                      </p:cBhvr>
                                      <p:to>
                                        <p:strVal val="visible"/>
                                      </p:to>
                                    </p:set>
                                    <p:animEffect filter="fade" transition="in">
                                      <p:cBhvr>
                                        <p:cTn dur="1000"/>
                                        <p:tgtEl>
                                          <p:spTgt spid="15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7"/>
                                        </p:tgtEl>
                                        <p:attrNameLst>
                                          <p:attrName>style.visibility</p:attrName>
                                        </p:attrNameLst>
                                      </p:cBhvr>
                                      <p:to>
                                        <p:strVal val="visible"/>
                                      </p:to>
                                    </p:set>
                                    <p:animEffect filter="fade" transition="in">
                                      <p:cBhvr>
                                        <p:cTn dur="1000"/>
                                        <p:tgtEl>
                                          <p:spTgt spid="1567"/>
                                        </p:tgtEl>
                                      </p:cBhvr>
                                    </p:animEffect>
                                  </p:childTnLst>
                                </p:cTn>
                              </p:par>
                              <p:par>
                                <p:cTn fill="hold" nodeType="withEffect" presetClass="entr" presetID="10" presetSubtype="0">
                                  <p:stCondLst>
                                    <p:cond delay="0"/>
                                  </p:stCondLst>
                                  <p:childTnLst>
                                    <p:set>
                                      <p:cBhvr>
                                        <p:cTn dur="1" fill="hold">
                                          <p:stCondLst>
                                            <p:cond delay="0"/>
                                          </p:stCondLst>
                                        </p:cTn>
                                        <p:tgtEl>
                                          <p:spTgt spid="1569"/>
                                        </p:tgtEl>
                                        <p:attrNameLst>
                                          <p:attrName>style.visibility</p:attrName>
                                        </p:attrNameLst>
                                      </p:cBhvr>
                                      <p:to>
                                        <p:strVal val="visible"/>
                                      </p:to>
                                    </p:set>
                                    <p:animEffect filter="fade" transition="in">
                                      <p:cBhvr>
                                        <p:cTn dur="1000"/>
                                        <p:tgtEl>
                                          <p:spTgt spid="1569"/>
                                        </p:tgtEl>
                                      </p:cBhvr>
                                    </p:animEffect>
                                  </p:childTnLst>
                                </p:cTn>
                              </p:par>
                              <p:par>
                                <p:cTn fill="hold" nodeType="withEffect" presetClass="entr" presetID="10" presetSubtype="0">
                                  <p:stCondLst>
                                    <p:cond delay="0"/>
                                  </p:stCondLst>
                                  <p:childTnLst>
                                    <p:set>
                                      <p:cBhvr>
                                        <p:cTn dur="1" fill="hold">
                                          <p:stCondLst>
                                            <p:cond delay="0"/>
                                          </p:stCondLst>
                                        </p:cTn>
                                        <p:tgtEl>
                                          <p:spTgt spid="1572"/>
                                        </p:tgtEl>
                                        <p:attrNameLst>
                                          <p:attrName>style.visibility</p:attrName>
                                        </p:attrNameLst>
                                      </p:cBhvr>
                                      <p:to>
                                        <p:strVal val="visible"/>
                                      </p:to>
                                    </p:set>
                                    <p:animEffect filter="fade" transition="in">
                                      <p:cBhvr>
                                        <p:cTn dur="1000"/>
                                        <p:tgtEl>
                                          <p:spTgt spid="1572"/>
                                        </p:tgtEl>
                                      </p:cBhvr>
                                    </p:animEffect>
                                  </p:childTnLst>
                                </p:cTn>
                              </p:par>
                              <p:par>
                                <p:cTn fill="hold" nodeType="withEffect" presetClass="entr" presetID="10" presetSubtype="0">
                                  <p:stCondLst>
                                    <p:cond delay="0"/>
                                  </p:stCondLst>
                                  <p:childTnLst>
                                    <p:set>
                                      <p:cBhvr>
                                        <p:cTn dur="1" fill="hold">
                                          <p:stCondLst>
                                            <p:cond delay="0"/>
                                          </p:stCondLst>
                                        </p:cTn>
                                        <p:tgtEl>
                                          <p:spTgt spid="1575"/>
                                        </p:tgtEl>
                                        <p:attrNameLst>
                                          <p:attrName>style.visibility</p:attrName>
                                        </p:attrNameLst>
                                      </p:cBhvr>
                                      <p:to>
                                        <p:strVal val="visible"/>
                                      </p:to>
                                    </p:set>
                                    <p:animEffect filter="fade" transition="in">
                                      <p:cBhvr>
                                        <p:cTn dur="1000"/>
                                        <p:tgtEl>
                                          <p:spTgt spid="15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8"/>
                                        </p:tgtEl>
                                        <p:attrNameLst>
                                          <p:attrName>style.visibility</p:attrName>
                                        </p:attrNameLst>
                                      </p:cBhvr>
                                      <p:to>
                                        <p:strVal val="visible"/>
                                      </p:to>
                                    </p:set>
                                    <p:animEffect filter="fade" transition="in">
                                      <p:cBhvr>
                                        <p:cTn dur="1000"/>
                                        <p:tgtEl>
                                          <p:spTgt spid="1568"/>
                                        </p:tgtEl>
                                      </p:cBhvr>
                                    </p:animEffect>
                                  </p:childTnLst>
                                </p:cTn>
                              </p:par>
                              <p:par>
                                <p:cTn fill="hold" nodeType="withEffect" presetClass="entr" presetID="10" presetSubtype="0">
                                  <p:stCondLst>
                                    <p:cond delay="0"/>
                                  </p:stCondLst>
                                  <p:childTnLst>
                                    <p:set>
                                      <p:cBhvr>
                                        <p:cTn dur="1" fill="hold">
                                          <p:stCondLst>
                                            <p:cond delay="0"/>
                                          </p:stCondLst>
                                        </p:cTn>
                                        <p:tgtEl>
                                          <p:spTgt spid="1570"/>
                                        </p:tgtEl>
                                        <p:attrNameLst>
                                          <p:attrName>style.visibility</p:attrName>
                                        </p:attrNameLst>
                                      </p:cBhvr>
                                      <p:to>
                                        <p:strVal val="visible"/>
                                      </p:to>
                                    </p:set>
                                    <p:animEffect filter="fade" transition="in">
                                      <p:cBhvr>
                                        <p:cTn dur="1000"/>
                                        <p:tgtEl>
                                          <p:spTgt spid="1570"/>
                                        </p:tgtEl>
                                      </p:cBhvr>
                                    </p:animEffect>
                                  </p:childTnLst>
                                </p:cTn>
                              </p:par>
                              <p:par>
                                <p:cTn fill="hold" nodeType="withEffect" presetClass="entr" presetID="10" presetSubtype="0">
                                  <p:stCondLst>
                                    <p:cond delay="0"/>
                                  </p:stCondLst>
                                  <p:childTnLst>
                                    <p:set>
                                      <p:cBhvr>
                                        <p:cTn dur="1" fill="hold">
                                          <p:stCondLst>
                                            <p:cond delay="0"/>
                                          </p:stCondLst>
                                        </p:cTn>
                                        <p:tgtEl>
                                          <p:spTgt spid="1573"/>
                                        </p:tgtEl>
                                        <p:attrNameLst>
                                          <p:attrName>style.visibility</p:attrName>
                                        </p:attrNameLst>
                                      </p:cBhvr>
                                      <p:to>
                                        <p:strVal val="visible"/>
                                      </p:to>
                                    </p:set>
                                    <p:animEffect filter="fade" transition="in">
                                      <p:cBhvr>
                                        <p:cTn dur="1000"/>
                                        <p:tgtEl>
                                          <p:spTgt spid="1573"/>
                                        </p:tgtEl>
                                      </p:cBhvr>
                                    </p:animEffect>
                                  </p:childTnLst>
                                </p:cTn>
                              </p:par>
                              <p:par>
                                <p:cTn fill="hold" nodeType="withEffect" presetClass="entr" presetID="10" presetSubtype="0">
                                  <p:stCondLst>
                                    <p:cond delay="0"/>
                                  </p:stCondLst>
                                  <p:childTnLst>
                                    <p:set>
                                      <p:cBhvr>
                                        <p:cTn dur="1" fill="hold">
                                          <p:stCondLst>
                                            <p:cond delay="0"/>
                                          </p:stCondLst>
                                        </p:cTn>
                                        <p:tgtEl>
                                          <p:spTgt spid="1576"/>
                                        </p:tgtEl>
                                        <p:attrNameLst>
                                          <p:attrName>style.visibility</p:attrName>
                                        </p:attrNameLst>
                                      </p:cBhvr>
                                      <p:to>
                                        <p:strVal val="visible"/>
                                      </p:to>
                                    </p:set>
                                    <p:animEffect filter="fade" transition="in">
                                      <p:cBhvr>
                                        <p:cTn dur="1000"/>
                                        <p:tgtEl>
                                          <p:spTgt spid="15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566"/>
                                        </p:tgtEl>
                                      </p:cBhvr>
                                    </p:animEffect>
                                    <p:set>
                                      <p:cBhvr>
                                        <p:cTn dur="1" fill="hold">
                                          <p:stCondLst>
                                            <p:cond delay="1000"/>
                                          </p:stCondLst>
                                        </p:cTn>
                                        <p:tgtEl>
                                          <p:spTgt spid="156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574"/>
                                        </p:tgtEl>
                                      </p:cBhvr>
                                    </p:animEffect>
                                    <p:set>
                                      <p:cBhvr>
                                        <p:cTn dur="1" fill="hold">
                                          <p:stCondLst>
                                            <p:cond delay="1000"/>
                                          </p:stCondLst>
                                        </p:cTn>
                                        <p:tgtEl>
                                          <p:spTgt spid="157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500"/>
                                        <p:tgtEl>
                                          <p:spTgt spid="1575"/>
                                        </p:tgtEl>
                                      </p:cBhvr>
                                    </p:animEffect>
                                    <p:set>
                                      <p:cBhvr>
                                        <p:cTn dur="1" fill="hold">
                                          <p:stCondLst>
                                            <p:cond delay="1500"/>
                                          </p:stCondLst>
                                        </p:cTn>
                                        <p:tgtEl>
                                          <p:spTgt spid="157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576"/>
                                        </p:tgtEl>
                                      </p:cBhvr>
                                    </p:animEffect>
                                    <p:set>
                                      <p:cBhvr>
                                        <p:cTn dur="1" fill="hold">
                                          <p:stCondLst>
                                            <p:cond delay="1000"/>
                                          </p:stCondLst>
                                        </p:cTn>
                                        <p:tgtEl>
                                          <p:spTgt spid="157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1" name="Shape 1581"/>
        <p:cNvGrpSpPr/>
        <p:nvPr/>
      </p:nvGrpSpPr>
      <p:grpSpPr>
        <a:xfrm>
          <a:off x="0" y="0"/>
          <a:ext cx="0" cy="0"/>
          <a:chOff x="0" y="0"/>
          <a:chExt cx="0" cy="0"/>
        </a:xfrm>
      </p:grpSpPr>
      <p:sp>
        <p:nvSpPr>
          <p:cNvPr id="1582" name="Google Shape;1582;p237"/>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Finish The Movement</a:t>
            </a:r>
            <a:endParaRPr/>
          </a:p>
        </p:txBody>
      </p:sp>
      <p:sp>
        <p:nvSpPr>
          <p:cNvPr id="1583" name="Google Shape;1583;p237"/>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Finish </a:t>
            </a:r>
            <a:r>
              <a:rPr lang="en-GB">
                <a:solidFill>
                  <a:srgbClr val="FFFF00"/>
                </a:solidFill>
                <a:latin typeface="Consolas"/>
                <a:ea typeface="Consolas"/>
                <a:cs typeface="Consolas"/>
                <a:sym typeface="Consolas"/>
              </a:rPr>
              <a:t>IntendMoveForward()</a:t>
            </a:r>
            <a:endParaRPr>
              <a:solidFill>
                <a:srgbClr val="FFFF00"/>
              </a:solidFill>
              <a:latin typeface="Consolas"/>
              <a:ea typeface="Consolas"/>
              <a:cs typeface="Consolas"/>
              <a:sym typeface="Consolas"/>
            </a:endParaRPr>
          </a:p>
          <a:p>
            <a:pPr indent="-800100" lvl="0" marL="914400" rtl="0" algn="l">
              <a:spcBef>
                <a:spcPts val="0"/>
              </a:spcBef>
              <a:spcAft>
                <a:spcPts val="0"/>
              </a:spcAft>
              <a:buSzPts val="5400"/>
              <a:buChar char="●"/>
            </a:pPr>
            <a:r>
              <a:rPr lang="en-GB"/>
              <a:t>Make sure the tank moves</a:t>
            </a:r>
            <a:endParaRPr/>
          </a:p>
          <a:p>
            <a:pPr indent="-800100" lvl="0" marL="914400" rtl="0" algn="l">
              <a:spcBef>
                <a:spcPts val="0"/>
              </a:spcBef>
              <a:spcAft>
                <a:spcPts val="0"/>
              </a:spcAft>
              <a:buSzPts val="5400"/>
              <a:buChar char="●"/>
            </a:pPr>
            <a:r>
              <a:rPr lang="en-GB"/>
              <a:t>Make sure the speed is variable.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3">
                                            <p:txEl>
                                              <p:pRg end="0" st="0"/>
                                            </p:txEl>
                                          </p:spTgt>
                                        </p:tgtEl>
                                        <p:attrNameLst>
                                          <p:attrName>style.visibility</p:attrName>
                                        </p:attrNameLst>
                                      </p:cBhvr>
                                      <p:to>
                                        <p:strVal val="visible"/>
                                      </p:to>
                                    </p:set>
                                    <p:animEffect filter="fade" transition="in">
                                      <p:cBhvr>
                                        <p:cTn dur="1000"/>
                                        <p:tgtEl>
                                          <p:spTgt spid="15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3">
                                            <p:txEl>
                                              <p:pRg end="1" st="1"/>
                                            </p:txEl>
                                          </p:spTgt>
                                        </p:tgtEl>
                                        <p:attrNameLst>
                                          <p:attrName>style.visibility</p:attrName>
                                        </p:attrNameLst>
                                      </p:cBhvr>
                                      <p:to>
                                        <p:strVal val="visible"/>
                                      </p:to>
                                    </p:set>
                                    <p:animEffect filter="fade" transition="in">
                                      <p:cBhvr>
                                        <p:cTn dur="1000"/>
                                        <p:tgtEl>
                                          <p:spTgt spid="15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3">
                                            <p:txEl>
                                              <p:pRg end="2" st="2"/>
                                            </p:txEl>
                                          </p:spTgt>
                                        </p:tgtEl>
                                        <p:attrNameLst>
                                          <p:attrName>style.visibility</p:attrName>
                                        </p:attrNameLst>
                                      </p:cBhvr>
                                      <p:to>
                                        <p:strVal val="visible"/>
                                      </p:to>
                                    </p:set>
                                    <p:animEffect filter="fade" transition="in">
                                      <p:cBhvr>
                                        <p:cTn dur="1000"/>
                                        <p:tgtEl>
                                          <p:spTgt spid="158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7" name="Shape 1587"/>
        <p:cNvGrpSpPr/>
        <p:nvPr/>
      </p:nvGrpSpPr>
      <p:grpSpPr>
        <a:xfrm>
          <a:off x="0" y="0"/>
          <a:ext cx="0" cy="0"/>
          <a:chOff x="0" y="0"/>
          <a:chExt cx="0" cy="0"/>
        </a:xfrm>
      </p:grpSpPr>
      <p:sp>
        <p:nvSpPr>
          <p:cNvPr id="1588" name="Google Shape;1588;p238"/>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Completing Manual Tank Movement</a:t>
            </a:r>
            <a:endParaRPr/>
          </a:p>
        </p:txBody>
      </p:sp>
      <p:sp>
        <p:nvSpPr>
          <p:cNvPr id="1589" name="Google Shape;1589;p238"/>
          <p:cNvSpPr txBox="1"/>
          <p:nvPr/>
        </p:nvSpPr>
        <p:spPr>
          <a:xfrm>
            <a:off x="16373550" y="123950"/>
            <a:ext cx="1753800" cy="867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3600">
                <a:solidFill>
                  <a:srgbClr val="FFFFFF"/>
                </a:solidFill>
              </a:rPr>
              <a:t>4.12.4</a:t>
            </a:r>
            <a:endParaRPr sz="3600">
              <a:solidFill>
                <a:srgbClr val="FFFFFF"/>
              </a:solidFill>
            </a:endParaRPr>
          </a:p>
        </p:txBody>
      </p:sp>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3" name="Shape 1593"/>
        <p:cNvGrpSpPr/>
        <p:nvPr/>
      </p:nvGrpSpPr>
      <p:grpSpPr>
        <a:xfrm>
          <a:off x="0" y="0"/>
          <a:ext cx="0" cy="0"/>
          <a:chOff x="0" y="0"/>
          <a:chExt cx="0" cy="0"/>
        </a:xfrm>
      </p:grpSpPr>
      <p:sp>
        <p:nvSpPr>
          <p:cNvPr id="1594" name="Google Shape;1594;p239"/>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1595" name="Google Shape;1595;p239"/>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Add </a:t>
            </a:r>
            <a:r>
              <a:rPr lang="en-GB">
                <a:solidFill>
                  <a:srgbClr val="FFFF00"/>
                </a:solidFill>
                <a:latin typeface="Consolas"/>
                <a:ea typeface="Consolas"/>
                <a:cs typeface="Consolas"/>
                <a:sym typeface="Consolas"/>
              </a:rPr>
              <a:t>IntendTurnRight()</a:t>
            </a:r>
            <a:r>
              <a:rPr lang="en-GB"/>
              <a:t> method</a:t>
            </a:r>
            <a:endParaRPr/>
          </a:p>
          <a:p>
            <a:pPr indent="-800100" lvl="0" marL="914400" rtl="0" algn="l">
              <a:spcBef>
                <a:spcPts val="0"/>
              </a:spcBef>
              <a:spcAft>
                <a:spcPts val="0"/>
              </a:spcAft>
              <a:buSzPts val="5400"/>
              <a:buChar char="●"/>
            </a:pPr>
            <a:r>
              <a:rPr lang="en-GB"/>
              <a:t>Bind firing input to the “A button”</a:t>
            </a:r>
            <a:endParaRPr/>
          </a:p>
          <a:p>
            <a:pPr indent="-800100" lvl="0" marL="914400" rtl="0" algn="l">
              <a:spcBef>
                <a:spcPts val="0"/>
              </a:spcBef>
              <a:spcAft>
                <a:spcPts val="0"/>
              </a:spcAft>
              <a:buSzPts val="5400"/>
              <a:buChar char="●"/>
            </a:pPr>
            <a:r>
              <a:rPr lang="en-GB"/>
              <a:t>Test we can move manually with fly-by-wire.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5">
                                            <p:txEl>
                                              <p:pRg end="0" st="0"/>
                                            </p:txEl>
                                          </p:spTgt>
                                        </p:tgtEl>
                                        <p:attrNameLst>
                                          <p:attrName>style.visibility</p:attrName>
                                        </p:attrNameLst>
                                      </p:cBhvr>
                                      <p:to>
                                        <p:strVal val="visible"/>
                                      </p:to>
                                    </p:set>
                                    <p:animEffect filter="fade" transition="in">
                                      <p:cBhvr>
                                        <p:cTn dur="1000"/>
                                        <p:tgtEl>
                                          <p:spTgt spid="15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5">
                                            <p:txEl>
                                              <p:pRg end="1" st="1"/>
                                            </p:txEl>
                                          </p:spTgt>
                                        </p:tgtEl>
                                        <p:attrNameLst>
                                          <p:attrName>style.visibility</p:attrName>
                                        </p:attrNameLst>
                                      </p:cBhvr>
                                      <p:to>
                                        <p:strVal val="visible"/>
                                      </p:to>
                                    </p:set>
                                    <p:animEffect filter="fade" transition="in">
                                      <p:cBhvr>
                                        <p:cTn dur="1000"/>
                                        <p:tgtEl>
                                          <p:spTgt spid="15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5">
                                            <p:txEl>
                                              <p:pRg end="2" st="2"/>
                                            </p:txEl>
                                          </p:spTgt>
                                        </p:tgtEl>
                                        <p:attrNameLst>
                                          <p:attrName>style.visibility</p:attrName>
                                        </p:attrNameLst>
                                      </p:cBhvr>
                                      <p:to>
                                        <p:strVal val="visible"/>
                                      </p:to>
                                    </p:set>
                                    <p:animEffect filter="fade" transition="in">
                                      <p:cBhvr>
                                        <p:cTn dur="1000"/>
                                        <p:tgtEl>
                                          <p:spTgt spid="159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9" name="Shape 1599"/>
        <p:cNvGrpSpPr/>
        <p:nvPr/>
      </p:nvGrpSpPr>
      <p:grpSpPr>
        <a:xfrm>
          <a:off x="0" y="0"/>
          <a:ext cx="0" cy="0"/>
          <a:chOff x="0" y="0"/>
          <a:chExt cx="0" cy="0"/>
        </a:xfrm>
      </p:grpSpPr>
      <p:sp>
        <p:nvSpPr>
          <p:cNvPr id="1600" name="Google Shape;1600;p240"/>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Introducing AI Pathfinding</a:t>
            </a:r>
            <a:endParaRPr/>
          </a:p>
        </p:txBody>
      </p:sp>
      <p:sp>
        <p:nvSpPr>
          <p:cNvPr id="1601" name="Google Shape;1601;p240"/>
          <p:cNvSpPr txBox="1"/>
          <p:nvPr/>
        </p:nvSpPr>
        <p:spPr>
          <a:xfrm>
            <a:off x="16373550" y="123950"/>
            <a:ext cx="1753800" cy="867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3600">
                <a:solidFill>
                  <a:srgbClr val="FFFFFF"/>
                </a:solidFill>
              </a:rPr>
              <a:t>4.12.4</a:t>
            </a:r>
            <a:endParaRPr sz="3600">
              <a:solidFill>
                <a:srgbClr val="FFFFFF"/>
              </a:solidFill>
            </a:endParaRPr>
          </a:p>
        </p:txBody>
      </p:sp>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5" name="Shape 1605"/>
        <p:cNvGrpSpPr/>
        <p:nvPr/>
      </p:nvGrpSpPr>
      <p:grpSpPr>
        <a:xfrm>
          <a:off x="0" y="0"/>
          <a:ext cx="0" cy="0"/>
          <a:chOff x="0" y="0"/>
          <a:chExt cx="0" cy="0"/>
        </a:xfrm>
      </p:grpSpPr>
      <p:sp>
        <p:nvSpPr>
          <p:cNvPr id="1606" name="Google Shape;1606;p241"/>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1607" name="Google Shape;1607;p241"/>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Pathfinding is finding the shortest possible path</a:t>
            </a:r>
            <a:endParaRPr/>
          </a:p>
          <a:p>
            <a:pPr indent="-800100" lvl="0" marL="914400" rtl="0" algn="l">
              <a:spcBef>
                <a:spcPts val="0"/>
              </a:spcBef>
              <a:spcAft>
                <a:spcPts val="0"/>
              </a:spcAft>
              <a:buSzPts val="5400"/>
              <a:buChar char="●"/>
            </a:pPr>
            <a:r>
              <a:rPr lang="en-GB"/>
              <a:t>This requires some (artificial) intelligence</a:t>
            </a:r>
            <a:endParaRPr/>
          </a:p>
          <a:p>
            <a:pPr indent="-800100" lvl="0" marL="914400" rtl="0" algn="l">
              <a:spcBef>
                <a:spcPts val="0"/>
              </a:spcBef>
              <a:spcAft>
                <a:spcPts val="0"/>
              </a:spcAft>
              <a:buSzPts val="5400"/>
              <a:buChar char="●"/>
            </a:pPr>
            <a:r>
              <a:rPr lang="en-GB"/>
              <a:t>All pathfinding must happen on a navmesh</a:t>
            </a:r>
            <a:endParaRPr/>
          </a:p>
          <a:p>
            <a:pPr indent="-800100" lvl="0" marL="914400" rtl="0" algn="l">
              <a:spcBef>
                <a:spcPts val="0"/>
              </a:spcBef>
              <a:spcAft>
                <a:spcPts val="0"/>
              </a:spcAft>
              <a:buSzPts val="5400"/>
              <a:buChar char="●"/>
            </a:pPr>
            <a:r>
              <a:rPr lang="en-GB"/>
              <a:t>Adding Nav Mesh Bounds to the level</a:t>
            </a:r>
            <a:endParaRPr/>
          </a:p>
          <a:p>
            <a:pPr indent="-800100" lvl="0" marL="914400" rtl="0" algn="l">
              <a:spcBef>
                <a:spcPts val="0"/>
              </a:spcBef>
              <a:spcAft>
                <a:spcPts val="0"/>
              </a:spcAft>
              <a:buSzPts val="5400"/>
              <a:buChar char="●"/>
            </a:pPr>
            <a:r>
              <a:rPr lang="en-GB"/>
              <a:t>An overview of how </a:t>
            </a:r>
            <a:r>
              <a:rPr lang="en-GB">
                <a:solidFill>
                  <a:srgbClr val="FFFF00"/>
                </a:solidFill>
                <a:latin typeface="Consolas"/>
                <a:ea typeface="Consolas"/>
                <a:cs typeface="Consolas"/>
                <a:sym typeface="Consolas"/>
              </a:rPr>
              <a:t>MoveToActor()</a:t>
            </a:r>
            <a:r>
              <a:rPr lang="en-GB"/>
              <a:t> and </a:t>
            </a:r>
            <a:r>
              <a:rPr lang="en-GB">
                <a:solidFill>
                  <a:srgbClr val="FFFF00"/>
                </a:solidFill>
                <a:latin typeface="Consolas"/>
                <a:ea typeface="Consolas"/>
                <a:cs typeface="Consolas"/>
                <a:sym typeface="Consolas"/>
              </a:rPr>
              <a:t>RequestDirectMove()</a:t>
            </a:r>
            <a:r>
              <a:rPr lang="en-GB"/>
              <a:t> work.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7">
                                            <p:txEl>
                                              <p:pRg end="0" st="0"/>
                                            </p:txEl>
                                          </p:spTgt>
                                        </p:tgtEl>
                                        <p:attrNameLst>
                                          <p:attrName>style.visibility</p:attrName>
                                        </p:attrNameLst>
                                      </p:cBhvr>
                                      <p:to>
                                        <p:strVal val="visible"/>
                                      </p:to>
                                    </p:set>
                                    <p:animEffect filter="fade" transition="in">
                                      <p:cBhvr>
                                        <p:cTn dur="1000"/>
                                        <p:tgtEl>
                                          <p:spTgt spid="16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7">
                                            <p:txEl>
                                              <p:pRg end="1" st="1"/>
                                            </p:txEl>
                                          </p:spTgt>
                                        </p:tgtEl>
                                        <p:attrNameLst>
                                          <p:attrName>style.visibility</p:attrName>
                                        </p:attrNameLst>
                                      </p:cBhvr>
                                      <p:to>
                                        <p:strVal val="visible"/>
                                      </p:to>
                                    </p:set>
                                    <p:animEffect filter="fade" transition="in">
                                      <p:cBhvr>
                                        <p:cTn dur="1000"/>
                                        <p:tgtEl>
                                          <p:spTgt spid="16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7">
                                            <p:txEl>
                                              <p:pRg end="2" st="2"/>
                                            </p:txEl>
                                          </p:spTgt>
                                        </p:tgtEl>
                                        <p:attrNameLst>
                                          <p:attrName>style.visibility</p:attrName>
                                        </p:attrNameLst>
                                      </p:cBhvr>
                                      <p:to>
                                        <p:strVal val="visible"/>
                                      </p:to>
                                    </p:set>
                                    <p:animEffect filter="fade" transition="in">
                                      <p:cBhvr>
                                        <p:cTn dur="1000"/>
                                        <p:tgtEl>
                                          <p:spTgt spid="16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7">
                                            <p:txEl>
                                              <p:pRg end="3" st="3"/>
                                            </p:txEl>
                                          </p:spTgt>
                                        </p:tgtEl>
                                        <p:attrNameLst>
                                          <p:attrName>style.visibility</p:attrName>
                                        </p:attrNameLst>
                                      </p:cBhvr>
                                      <p:to>
                                        <p:strVal val="visible"/>
                                      </p:to>
                                    </p:set>
                                    <p:animEffect filter="fade" transition="in">
                                      <p:cBhvr>
                                        <p:cTn dur="1000"/>
                                        <p:tgtEl>
                                          <p:spTgt spid="16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7">
                                            <p:txEl>
                                              <p:pRg end="4" st="4"/>
                                            </p:txEl>
                                          </p:spTgt>
                                        </p:tgtEl>
                                        <p:attrNameLst>
                                          <p:attrName>style.visibility</p:attrName>
                                        </p:attrNameLst>
                                      </p:cBhvr>
                                      <p:to>
                                        <p:strVal val="visible"/>
                                      </p:to>
                                    </p:set>
                                    <p:animEffect filter="fade" transition="in">
                                      <p:cBhvr>
                                        <p:cTn dur="1000"/>
                                        <p:tgtEl>
                                          <p:spTgt spid="160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4"/>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Landscape Setup &amp; Scaling</a:t>
            </a:r>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1" name="Shape 1611"/>
        <p:cNvGrpSpPr/>
        <p:nvPr/>
      </p:nvGrpSpPr>
      <p:grpSpPr>
        <a:xfrm>
          <a:off x="0" y="0"/>
          <a:ext cx="0" cy="0"/>
          <a:chOff x="0" y="0"/>
          <a:chExt cx="0" cy="0"/>
        </a:xfrm>
      </p:grpSpPr>
      <p:sp>
        <p:nvSpPr>
          <p:cNvPr id="1612" name="Google Shape;1612;p242"/>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Place Your Nav Mesh Bounds Volume</a:t>
            </a:r>
            <a:endParaRPr/>
          </a:p>
        </p:txBody>
      </p:sp>
      <p:sp>
        <p:nvSpPr>
          <p:cNvPr id="1613" name="Google Shape;1613;p242"/>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Place a 100 x 100m bounds volume in the world</a:t>
            </a:r>
            <a:endParaRPr/>
          </a:p>
          <a:p>
            <a:pPr indent="-800100" lvl="0" marL="914400" rtl="0" algn="l">
              <a:spcBef>
                <a:spcPts val="0"/>
              </a:spcBef>
              <a:spcAft>
                <a:spcPts val="0"/>
              </a:spcAft>
              <a:buSzPts val="5400"/>
              <a:buChar char="●"/>
            </a:pPr>
            <a:r>
              <a:rPr lang="en-GB"/>
              <a:t>Make sure you have obstruction(s) e.g. hills</a:t>
            </a:r>
            <a:endParaRPr/>
          </a:p>
          <a:p>
            <a:pPr indent="-800100" lvl="0" marL="914400" rtl="0" algn="l">
              <a:spcBef>
                <a:spcPts val="0"/>
              </a:spcBef>
              <a:spcAft>
                <a:spcPts val="0"/>
              </a:spcAft>
              <a:buSzPts val="5400"/>
              <a:buChar char="●"/>
            </a:pPr>
            <a:r>
              <a:rPr lang="en-GB"/>
              <a:t>See the effect of raising and lowering the volume</a:t>
            </a:r>
            <a:endParaRPr/>
          </a:p>
          <a:p>
            <a:pPr indent="-800100" lvl="0" marL="914400" rtl="0" algn="l">
              <a:spcBef>
                <a:spcPts val="0"/>
              </a:spcBef>
              <a:spcAft>
                <a:spcPts val="0"/>
              </a:spcAft>
              <a:buSzPts val="5400"/>
              <a:buChar char="●"/>
            </a:pPr>
            <a:r>
              <a:rPr lang="en-GB"/>
              <a:t>Leave Player Start and at least 1 AI tank are inside.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3">
                                            <p:txEl>
                                              <p:pRg end="0" st="0"/>
                                            </p:txEl>
                                          </p:spTgt>
                                        </p:tgtEl>
                                        <p:attrNameLst>
                                          <p:attrName>style.visibility</p:attrName>
                                        </p:attrNameLst>
                                      </p:cBhvr>
                                      <p:to>
                                        <p:strVal val="visible"/>
                                      </p:to>
                                    </p:set>
                                    <p:animEffect filter="fade" transition="in">
                                      <p:cBhvr>
                                        <p:cTn dur="1000"/>
                                        <p:tgtEl>
                                          <p:spTgt spid="16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3">
                                            <p:txEl>
                                              <p:pRg end="1" st="1"/>
                                            </p:txEl>
                                          </p:spTgt>
                                        </p:tgtEl>
                                        <p:attrNameLst>
                                          <p:attrName>style.visibility</p:attrName>
                                        </p:attrNameLst>
                                      </p:cBhvr>
                                      <p:to>
                                        <p:strVal val="visible"/>
                                      </p:to>
                                    </p:set>
                                    <p:animEffect filter="fade" transition="in">
                                      <p:cBhvr>
                                        <p:cTn dur="1000"/>
                                        <p:tgtEl>
                                          <p:spTgt spid="16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3">
                                            <p:txEl>
                                              <p:pRg end="2" st="2"/>
                                            </p:txEl>
                                          </p:spTgt>
                                        </p:tgtEl>
                                        <p:attrNameLst>
                                          <p:attrName>style.visibility</p:attrName>
                                        </p:attrNameLst>
                                      </p:cBhvr>
                                      <p:to>
                                        <p:strVal val="visible"/>
                                      </p:to>
                                    </p:set>
                                    <p:animEffect filter="fade" transition="in">
                                      <p:cBhvr>
                                        <p:cTn dur="1000"/>
                                        <p:tgtEl>
                                          <p:spTgt spid="16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3">
                                            <p:txEl>
                                              <p:pRg end="3" st="3"/>
                                            </p:txEl>
                                          </p:spTgt>
                                        </p:tgtEl>
                                        <p:attrNameLst>
                                          <p:attrName>style.visibility</p:attrName>
                                        </p:attrNameLst>
                                      </p:cBhvr>
                                      <p:to>
                                        <p:strVal val="visible"/>
                                      </p:to>
                                    </p:set>
                                    <p:animEffect filter="fade" transition="in">
                                      <p:cBhvr>
                                        <p:cTn dur="1000"/>
                                        <p:tgtEl>
                                          <p:spTgt spid="161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7" name="Shape 1617"/>
        <p:cNvGrpSpPr/>
        <p:nvPr/>
      </p:nvGrpSpPr>
      <p:grpSpPr>
        <a:xfrm>
          <a:off x="0" y="0"/>
          <a:ext cx="0" cy="0"/>
          <a:chOff x="0" y="0"/>
          <a:chExt cx="0" cy="0"/>
        </a:xfrm>
      </p:grpSpPr>
      <p:sp>
        <p:nvSpPr>
          <p:cNvPr id="1618" name="Google Shape;1618;p243"/>
          <p:cNvSpPr/>
          <p:nvPr/>
        </p:nvSpPr>
        <p:spPr>
          <a:xfrm>
            <a:off x="1413600" y="2260250"/>
            <a:ext cx="15432000" cy="7023600"/>
          </a:xfrm>
          <a:prstGeom prst="rect">
            <a:avLst/>
          </a:prstGeom>
          <a:solidFill>
            <a:srgbClr val="6AA84F"/>
          </a:solidFill>
          <a:ln cap="flat" cmpd="sng" w="9525">
            <a:solidFill>
              <a:schemeClr val="dk2"/>
            </a:solidFill>
            <a:prstDash val="solid"/>
            <a:round/>
            <a:headEnd len="sm" w="sm" type="none"/>
            <a:tailEnd len="sm" w="sm" type="none"/>
          </a:ln>
        </p:spPr>
        <p:txBody>
          <a:bodyPr anchorCtr="0" anchor="b" bIns="182850" lIns="182850" spcFirstLastPara="1" rIns="182850" wrap="square" tIns="182850">
            <a:noAutofit/>
          </a:bodyPr>
          <a:lstStyle/>
          <a:p>
            <a:pPr indent="0" lvl="0" marL="0" rtl="0" algn="ctr">
              <a:spcBef>
                <a:spcPts val="0"/>
              </a:spcBef>
              <a:spcAft>
                <a:spcPts val="0"/>
              </a:spcAft>
              <a:buNone/>
            </a:pPr>
            <a:r>
              <a:rPr lang="en-GB" sz="2800"/>
              <a:t>Navmesh</a:t>
            </a:r>
            <a:endParaRPr sz="2800"/>
          </a:p>
        </p:txBody>
      </p:sp>
      <p:sp>
        <p:nvSpPr>
          <p:cNvPr id="1619" name="Google Shape;1619;p243"/>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How We’re Using Pathfinding</a:t>
            </a:r>
            <a:endParaRPr/>
          </a:p>
        </p:txBody>
      </p:sp>
      <p:sp>
        <p:nvSpPr>
          <p:cNvPr id="1620" name="Google Shape;1620;p243"/>
          <p:cNvSpPr/>
          <p:nvPr/>
        </p:nvSpPr>
        <p:spPr>
          <a:xfrm>
            <a:off x="11685850" y="2803750"/>
            <a:ext cx="4533000" cy="55446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b" bIns="182850" lIns="182850" spcFirstLastPara="1" rIns="182850" wrap="square" tIns="182850">
            <a:noAutofit/>
          </a:bodyPr>
          <a:lstStyle/>
          <a:p>
            <a:pPr indent="0" lvl="0" marL="0" rtl="0" algn="ctr">
              <a:spcBef>
                <a:spcPts val="0"/>
              </a:spcBef>
              <a:spcAft>
                <a:spcPts val="0"/>
              </a:spcAft>
              <a:buNone/>
            </a:pPr>
            <a:r>
              <a:rPr lang="en-GB" sz="2800"/>
              <a:t>Tank Movement Component</a:t>
            </a:r>
            <a:endParaRPr sz="2800"/>
          </a:p>
        </p:txBody>
      </p:sp>
      <p:sp>
        <p:nvSpPr>
          <p:cNvPr id="1621" name="Google Shape;1621;p243"/>
          <p:cNvSpPr/>
          <p:nvPr/>
        </p:nvSpPr>
        <p:spPr>
          <a:xfrm>
            <a:off x="12021550" y="3175150"/>
            <a:ext cx="3861600" cy="1254000"/>
          </a:xfrm>
          <a:prstGeom prst="round2SameRect">
            <a:avLst>
              <a:gd fmla="val 16667" name="adj1"/>
              <a:gd fmla="val 0" name="adj2"/>
            </a:avLst>
          </a:prstGeom>
          <a:solidFill>
            <a:srgbClr val="A4C2F4"/>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Nav Movement Component</a:t>
            </a:r>
            <a:endParaRPr sz="2800"/>
          </a:p>
        </p:txBody>
      </p:sp>
      <p:sp>
        <p:nvSpPr>
          <p:cNvPr id="1622" name="Google Shape;1622;p243"/>
          <p:cNvSpPr/>
          <p:nvPr/>
        </p:nvSpPr>
        <p:spPr>
          <a:xfrm>
            <a:off x="12021550" y="4429150"/>
            <a:ext cx="3861600" cy="24624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RequestDirectMove()</a:t>
            </a:r>
            <a:endParaRPr sz="2800"/>
          </a:p>
        </p:txBody>
      </p:sp>
      <p:sp>
        <p:nvSpPr>
          <p:cNvPr id="1623" name="Google Shape;1623;p243"/>
          <p:cNvSpPr/>
          <p:nvPr/>
        </p:nvSpPr>
        <p:spPr>
          <a:xfrm>
            <a:off x="2008800" y="2803750"/>
            <a:ext cx="4533000" cy="55446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b" bIns="182850" lIns="182850" spcFirstLastPara="1" rIns="182850" wrap="square" tIns="182850">
            <a:noAutofit/>
          </a:bodyPr>
          <a:lstStyle/>
          <a:p>
            <a:pPr indent="0" lvl="0" marL="0" rtl="0" algn="ctr">
              <a:spcBef>
                <a:spcPts val="0"/>
              </a:spcBef>
              <a:spcAft>
                <a:spcPts val="0"/>
              </a:spcAft>
              <a:buNone/>
            </a:pPr>
            <a:r>
              <a:rPr lang="en-GB" sz="2800"/>
              <a:t>Tank AI Controller</a:t>
            </a:r>
            <a:endParaRPr sz="2800"/>
          </a:p>
        </p:txBody>
      </p:sp>
      <p:sp>
        <p:nvSpPr>
          <p:cNvPr id="1624" name="Google Shape;1624;p243"/>
          <p:cNvSpPr/>
          <p:nvPr/>
        </p:nvSpPr>
        <p:spPr>
          <a:xfrm>
            <a:off x="2344500" y="3175150"/>
            <a:ext cx="3861600" cy="1254000"/>
          </a:xfrm>
          <a:prstGeom prst="round2SameRect">
            <a:avLst>
              <a:gd fmla="val 16667" name="adj1"/>
              <a:gd fmla="val 0" name="adj2"/>
            </a:avLst>
          </a:prstGeom>
          <a:solidFill>
            <a:srgbClr val="F9CB9C"/>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AI Controller</a:t>
            </a:r>
            <a:endParaRPr sz="2800"/>
          </a:p>
        </p:txBody>
      </p:sp>
      <p:sp>
        <p:nvSpPr>
          <p:cNvPr id="1625" name="Google Shape;1625;p243"/>
          <p:cNvSpPr/>
          <p:nvPr/>
        </p:nvSpPr>
        <p:spPr>
          <a:xfrm>
            <a:off x="2344500" y="4429150"/>
            <a:ext cx="3861600" cy="24624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MoveToActor()</a:t>
            </a:r>
            <a:endParaRPr sz="2800"/>
          </a:p>
        </p:txBody>
      </p:sp>
      <p:sp>
        <p:nvSpPr>
          <p:cNvPr id="1626" name="Google Shape;1626;p243"/>
          <p:cNvSpPr/>
          <p:nvPr/>
        </p:nvSpPr>
        <p:spPr>
          <a:xfrm>
            <a:off x="7219400" y="4385300"/>
            <a:ext cx="3788856" cy="2550096"/>
          </a:xfrm>
          <a:prstGeom prst="cloud">
            <a:avLst/>
          </a:prstGeom>
          <a:solidFill>
            <a:srgbClr val="CCCCCC"/>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Pathfinding Logic</a:t>
            </a:r>
            <a:endParaRPr sz="2800"/>
          </a:p>
        </p:txBody>
      </p:sp>
      <p:cxnSp>
        <p:nvCxnSpPr>
          <p:cNvPr id="1627" name="Google Shape;1627;p243"/>
          <p:cNvCxnSpPr>
            <a:stCxn id="1625" idx="3"/>
            <a:endCxn id="1626" idx="2"/>
          </p:cNvCxnSpPr>
          <p:nvPr/>
        </p:nvCxnSpPr>
        <p:spPr>
          <a:xfrm>
            <a:off x="6206100" y="5660350"/>
            <a:ext cx="1025100" cy="0"/>
          </a:xfrm>
          <a:prstGeom prst="straightConnector1">
            <a:avLst/>
          </a:prstGeom>
          <a:noFill/>
          <a:ln cap="flat" cmpd="sng" w="28575">
            <a:solidFill>
              <a:schemeClr val="dk2"/>
            </a:solidFill>
            <a:prstDash val="solid"/>
            <a:round/>
            <a:headEnd len="med" w="med" type="none"/>
            <a:tailEnd len="med" w="med" type="triangle"/>
          </a:ln>
        </p:spPr>
      </p:cxnSp>
      <p:cxnSp>
        <p:nvCxnSpPr>
          <p:cNvPr id="1628" name="Google Shape;1628;p243"/>
          <p:cNvCxnSpPr>
            <a:stCxn id="1626" idx="0"/>
            <a:endCxn id="1622" idx="1"/>
          </p:cNvCxnSpPr>
          <p:nvPr/>
        </p:nvCxnSpPr>
        <p:spPr>
          <a:xfrm>
            <a:off x="11005099" y="5660348"/>
            <a:ext cx="101640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3"/>
                                        </p:tgtEl>
                                        <p:attrNameLst>
                                          <p:attrName>style.visibility</p:attrName>
                                        </p:attrNameLst>
                                      </p:cBhvr>
                                      <p:to>
                                        <p:strVal val="visible"/>
                                      </p:to>
                                    </p:set>
                                    <p:animEffect filter="fade" transition="in">
                                      <p:cBhvr>
                                        <p:cTn dur="1000"/>
                                        <p:tgtEl>
                                          <p:spTgt spid="16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4"/>
                                        </p:tgtEl>
                                        <p:attrNameLst>
                                          <p:attrName>style.visibility</p:attrName>
                                        </p:attrNameLst>
                                      </p:cBhvr>
                                      <p:to>
                                        <p:strVal val="visible"/>
                                      </p:to>
                                    </p:set>
                                    <p:animEffect filter="fade" transition="in">
                                      <p:cBhvr>
                                        <p:cTn dur="1000"/>
                                        <p:tgtEl>
                                          <p:spTgt spid="16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5"/>
                                        </p:tgtEl>
                                        <p:attrNameLst>
                                          <p:attrName>style.visibility</p:attrName>
                                        </p:attrNameLst>
                                      </p:cBhvr>
                                      <p:to>
                                        <p:strVal val="visible"/>
                                      </p:to>
                                    </p:set>
                                    <p:animEffect filter="fade" transition="in">
                                      <p:cBhvr>
                                        <p:cTn dur="1000"/>
                                        <p:tgtEl>
                                          <p:spTgt spid="16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0"/>
                                        </p:tgtEl>
                                        <p:attrNameLst>
                                          <p:attrName>style.visibility</p:attrName>
                                        </p:attrNameLst>
                                      </p:cBhvr>
                                      <p:to>
                                        <p:strVal val="visible"/>
                                      </p:to>
                                    </p:set>
                                    <p:animEffect filter="fade" transition="in">
                                      <p:cBhvr>
                                        <p:cTn dur="1000"/>
                                        <p:tgtEl>
                                          <p:spTgt spid="16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1"/>
                                        </p:tgtEl>
                                        <p:attrNameLst>
                                          <p:attrName>style.visibility</p:attrName>
                                        </p:attrNameLst>
                                      </p:cBhvr>
                                      <p:to>
                                        <p:strVal val="visible"/>
                                      </p:to>
                                    </p:set>
                                    <p:animEffect filter="fade" transition="in">
                                      <p:cBhvr>
                                        <p:cTn dur="1000"/>
                                        <p:tgtEl>
                                          <p:spTgt spid="16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2"/>
                                        </p:tgtEl>
                                        <p:attrNameLst>
                                          <p:attrName>style.visibility</p:attrName>
                                        </p:attrNameLst>
                                      </p:cBhvr>
                                      <p:to>
                                        <p:strVal val="visible"/>
                                      </p:to>
                                    </p:set>
                                    <p:animEffect filter="fade" transition="in">
                                      <p:cBhvr>
                                        <p:cTn dur="1000"/>
                                        <p:tgtEl>
                                          <p:spTgt spid="16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8"/>
                                        </p:tgtEl>
                                        <p:attrNameLst>
                                          <p:attrName>style.visibility</p:attrName>
                                        </p:attrNameLst>
                                      </p:cBhvr>
                                      <p:to>
                                        <p:strVal val="visible"/>
                                      </p:to>
                                    </p:set>
                                    <p:animEffect filter="fade" transition="in">
                                      <p:cBhvr>
                                        <p:cTn dur="1000"/>
                                        <p:tgtEl>
                                          <p:spTgt spid="16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7"/>
                                        </p:tgtEl>
                                        <p:attrNameLst>
                                          <p:attrName>style.visibility</p:attrName>
                                        </p:attrNameLst>
                                      </p:cBhvr>
                                      <p:to>
                                        <p:strVal val="visible"/>
                                      </p:to>
                                    </p:set>
                                    <p:animEffect filter="fade" transition="in">
                                      <p:cBhvr>
                                        <p:cTn dur="1000"/>
                                        <p:tgtEl>
                                          <p:spTgt spid="1627"/>
                                        </p:tgtEl>
                                      </p:cBhvr>
                                    </p:animEffect>
                                  </p:childTnLst>
                                </p:cTn>
                              </p:par>
                              <p:par>
                                <p:cTn fill="hold" nodeType="withEffect" presetClass="entr" presetID="10" presetSubtype="0">
                                  <p:stCondLst>
                                    <p:cond delay="0"/>
                                  </p:stCondLst>
                                  <p:childTnLst>
                                    <p:set>
                                      <p:cBhvr>
                                        <p:cTn dur="1" fill="hold">
                                          <p:stCondLst>
                                            <p:cond delay="0"/>
                                          </p:stCondLst>
                                        </p:cTn>
                                        <p:tgtEl>
                                          <p:spTgt spid="1626"/>
                                        </p:tgtEl>
                                        <p:attrNameLst>
                                          <p:attrName>style.visibility</p:attrName>
                                        </p:attrNameLst>
                                      </p:cBhvr>
                                      <p:to>
                                        <p:strVal val="visible"/>
                                      </p:to>
                                    </p:set>
                                    <p:animEffect filter="fade" transition="in">
                                      <p:cBhvr>
                                        <p:cTn dur="1000"/>
                                        <p:tgtEl>
                                          <p:spTgt spid="16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8"/>
                                        </p:tgtEl>
                                        <p:attrNameLst>
                                          <p:attrName>style.visibility</p:attrName>
                                        </p:attrNameLst>
                                      </p:cBhvr>
                                      <p:to>
                                        <p:strVal val="visible"/>
                                      </p:to>
                                    </p:set>
                                    <p:animEffect filter="fade" transition="in">
                                      <p:cBhvr>
                                        <p:cTn dur="1000"/>
                                        <p:tgtEl>
                                          <p:spTgt spid="16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2" name="Shape 1632"/>
        <p:cNvGrpSpPr/>
        <p:nvPr/>
      </p:nvGrpSpPr>
      <p:grpSpPr>
        <a:xfrm>
          <a:off x="0" y="0"/>
          <a:ext cx="0" cy="0"/>
          <a:chOff x="0" y="0"/>
          <a:chExt cx="0" cy="0"/>
        </a:xfrm>
      </p:grpSpPr>
      <p:sp>
        <p:nvSpPr>
          <p:cNvPr id="1633" name="Google Shape;1633;p244"/>
          <p:cNvSpPr/>
          <p:nvPr/>
        </p:nvSpPr>
        <p:spPr>
          <a:xfrm>
            <a:off x="948600" y="2065350"/>
            <a:ext cx="16366800" cy="74328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634" name="Google Shape;1634;p244"/>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Lecture Resources</a:t>
            </a:r>
            <a:endParaRPr/>
          </a:p>
        </p:txBody>
      </p:sp>
      <p:sp>
        <p:nvSpPr>
          <p:cNvPr id="1635" name="Google Shape;1635;p244"/>
          <p:cNvSpPr txBox="1"/>
          <p:nvPr>
            <p:ph idx="1" type="body"/>
          </p:nvPr>
        </p:nvSpPr>
        <p:spPr>
          <a:xfrm>
            <a:off x="1377200" y="2214250"/>
            <a:ext cx="15625800" cy="6984000"/>
          </a:xfrm>
          <a:prstGeom prst="rect">
            <a:avLst/>
          </a:prstGeom>
        </p:spPr>
        <p:txBody>
          <a:bodyPr anchorCtr="0" anchor="t" bIns="68550" lIns="68550" spcFirstLastPara="1" rIns="68550" wrap="square" tIns="68550">
            <a:noAutofit/>
          </a:bodyPr>
          <a:lstStyle/>
          <a:p>
            <a:pPr indent="-685800" lvl="0" marL="914400" rtl="0" algn="l">
              <a:spcBef>
                <a:spcPts val="0"/>
              </a:spcBef>
              <a:spcAft>
                <a:spcPts val="0"/>
              </a:spcAft>
              <a:buClr>
                <a:srgbClr val="000000"/>
              </a:buClr>
              <a:buSzPts val="3600"/>
              <a:buAutoNum type="arabicPeriod"/>
            </a:pPr>
            <a:r>
              <a:rPr lang="en-GB" sz="3600" u="sng">
                <a:solidFill>
                  <a:schemeClr val="hlink"/>
                </a:solidFill>
                <a:hlinkClick r:id="rId3"/>
              </a:rPr>
              <a:t>Community Discussions</a:t>
            </a:r>
            <a:r>
              <a:rPr lang="en-GB" sz="3600">
                <a:solidFill>
                  <a:srgbClr val="000000"/>
                </a:solidFill>
              </a:rPr>
              <a:t> (for intros, shares, discussions, tips etc)</a:t>
            </a:r>
            <a:endParaRPr sz="3600">
              <a:solidFill>
                <a:srgbClr val="000000"/>
              </a:solidFill>
            </a:endParaRPr>
          </a:p>
          <a:p>
            <a:pPr indent="-685800" lvl="0" marL="914400" rtl="0" algn="l">
              <a:spcBef>
                <a:spcPts val="0"/>
              </a:spcBef>
              <a:spcAft>
                <a:spcPts val="0"/>
              </a:spcAft>
              <a:buClr>
                <a:srgbClr val="000000"/>
              </a:buClr>
              <a:buSzPts val="3600"/>
              <a:buAutoNum type="arabicPeriod"/>
            </a:pPr>
            <a:r>
              <a:rPr lang="en-GB" sz="3600" u="sng">
                <a:solidFill>
                  <a:schemeClr val="hlink"/>
                </a:solidFill>
                <a:hlinkClick r:id="rId4"/>
              </a:rPr>
              <a:t>Unreal’s Volumes Documentation</a:t>
            </a:r>
            <a:endParaRPr sz="3600">
              <a:solidFill>
                <a:srgbClr val="000000"/>
              </a:solidFill>
            </a:endParaRPr>
          </a:p>
          <a:p>
            <a:pPr indent="-685800" lvl="0" marL="914400" rtl="0" algn="l">
              <a:spcBef>
                <a:spcPts val="0"/>
              </a:spcBef>
              <a:spcAft>
                <a:spcPts val="0"/>
              </a:spcAft>
              <a:buClr>
                <a:srgbClr val="000000"/>
              </a:buClr>
              <a:buSzPts val="3600"/>
              <a:buAutoNum type="arabicPeriod"/>
            </a:pPr>
            <a:r>
              <a:rPr lang="en-GB" sz="3600" u="sng">
                <a:solidFill>
                  <a:schemeClr val="hlink"/>
                </a:solidFill>
                <a:hlinkClick r:id="rId5"/>
              </a:rPr>
              <a:t>A* Pathfinding on Wikipedia</a:t>
            </a:r>
            <a:endParaRPr sz="3600">
              <a:solidFill>
                <a:srgbClr val="000000"/>
              </a:solidFill>
            </a:endParaRPr>
          </a:p>
        </p:txBody>
      </p:sp>
    </p:spTree>
  </p:cSld>
  <p:clrMapOvr>
    <a:masterClrMapping/>
  </p:clrMapOvr>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9" name="Shape 1639"/>
        <p:cNvGrpSpPr/>
        <p:nvPr/>
      </p:nvGrpSpPr>
      <p:grpSpPr>
        <a:xfrm>
          <a:off x="0" y="0"/>
          <a:ext cx="0" cy="0"/>
          <a:chOff x="0" y="0"/>
          <a:chExt cx="0" cy="0"/>
        </a:xfrm>
      </p:grpSpPr>
      <p:sp>
        <p:nvSpPr>
          <p:cNvPr id="1640" name="Google Shape;1640;p245"/>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Dissecting </a:t>
            </a:r>
            <a:r>
              <a:rPr lang="en-GB">
                <a:solidFill>
                  <a:srgbClr val="FFFF00"/>
                </a:solidFill>
                <a:latin typeface="Consolas"/>
                <a:ea typeface="Consolas"/>
                <a:cs typeface="Consolas"/>
                <a:sym typeface="Consolas"/>
              </a:rPr>
              <a:t>RequestDirectMove()</a:t>
            </a:r>
            <a:endParaRPr>
              <a:solidFill>
                <a:srgbClr val="FFFF00"/>
              </a:solidFill>
              <a:latin typeface="Consolas"/>
              <a:ea typeface="Consolas"/>
              <a:cs typeface="Consolas"/>
              <a:sym typeface="Consolas"/>
            </a:endParaRPr>
          </a:p>
        </p:txBody>
      </p:sp>
      <p:sp>
        <p:nvSpPr>
          <p:cNvPr id="1641" name="Google Shape;1641;p245"/>
          <p:cNvSpPr txBox="1"/>
          <p:nvPr/>
        </p:nvSpPr>
        <p:spPr>
          <a:xfrm>
            <a:off x="16373550" y="123950"/>
            <a:ext cx="1753800" cy="867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3600">
                <a:solidFill>
                  <a:srgbClr val="FFFFFF"/>
                </a:solidFill>
              </a:rPr>
              <a:t>4.12.4</a:t>
            </a:r>
            <a:endParaRPr sz="3600">
              <a:solidFill>
                <a:srgbClr val="FFFFFF"/>
              </a:solidFill>
            </a:endParaRPr>
          </a:p>
        </p:txBody>
      </p:sp>
    </p:spTree>
  </p:cSld>
  <p:clrMapOvr>
    <a:masterClrMapping/>
  </p:clrMapOvr>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5" name="Shape 1645"/>
        <p:cNvGrpSpPr/>
        <p:nvPr/>
      </p:nvGrpSpPr>
      <p:grpSpPr>
        <a:xfrm>
          <a:off x="0" y="0"/>
          <a:ext cx="0" cy="0"/>
          <a:chOff x="0" y="0"/>
          <a:chExt cx="0" cy="0"/>
        </a:xfrm>
      </p:grpSpPr>
      <p:sp>
        <p:nvSpPr>
          <p:cNvPr id="1646" name="Google Shape;1646;p246"/>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1647" name="Google Shape;1647;p246"/>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We have access to Unreal’s source code</a:t>
            </a:r>
            <a:endParaRPr/>
          </a:p>
          <a:p>
            <a:pPr indent="-800100" lvl="0" marL="914400" rtl="0" algn="l">
              <a:spcBef>
                <a:spcPts val="0"/>
              </a:spcBef>
              <a:spcAft>
                <a:spcPts val="0"/>
              </a:spcAft>
              <a:buSzPts val="5400"/>
              <a:buChar char="●"/>
            </a:pPr>
            <a:r>
              <a:rPr lang="en-GB"/>
              <a:t>Let’s look into the </a:t>
            </a:r>
            <a:r>
              <a:rPr lang="en-GB">
                <a:solidFill>
                  <a:srgbClr val="FFFF00"/>
                </a:solidFill>
                <a:latin typeface="Consolas"/>
                <a:ea typeface="Consolas"/>
                <a:cs typeface="Consolas"/>
                <a:sym typeface="Consolas"/>
              </a:rPr>
              <a:t>UNavMovementComponent.h</a:t>
            </a:r>
            <a:endParaRPr>
              <a:solidFill>
                <a:srgbClr val="FFFF00"/>
              </a:solidFill>
              <a:latin typeface="Consolas"/>
              <a:ea typeface="Consolas"/>
              <a:cs typeface="Consolas"/>
              <a:sym typeface="Consolas"/>
            </a:endParaRPr>
          </a:p>
          <a:p>
            <a:pPr indent="-800100" lvl="0" marL="914400" rtl="0" algn="l">
              <a:spcBef>
                <a:spcPts val="0"/>
              </a:spcBef>
              <a:spcAft>
                <a:spcPts val="0"/>
              </a:spcAft>
              <a:buSzPts val="5400"/>
              <a:buChar char="●"/>
            </a:pPr>
            <a:r>
              <a:rPr lang="en-GB"/>
              <a:t>We’re looking for </a:t>
            </a:r>
            <a:r>
              <a:rPr lang="en-GB">
                <a:solidFill>
                  <a:srgbClr val="FFFF00"/>
                </a:solidFill>
                <a:latin typeface="Consolas"/>
                <a:ea typeface="Consolas"/>
                <a:cs typeface="Consolas"/>
                <a:sym typeface="Consolas"/>
              </a:rPr>
              <a:t>RequestDirectMove()</a:t>
            </a:r>
            <a:endParaRPr/>
          </a:p>
          <a:p>
            <a:pPr indent="-800100" lvl="0" marL="914400" marR="0" rtl="0" algn="l">
              <a:lnSpc>
                <a:spcPct val="150000"/>
              </a:lnSpc>
              <a:spcBef>
                <a:spcPts val="0"/>
              </a:spcBef>
              <a:spcAft>
                <a:spcPts val="0"/>
              </a:spcAft>
              <a:buSzPts val="5400"/>
              <a:buChar char="●"/>
            </a:pPr>
            <a:r>
              <a:rPr lang="en-GB"/>
              <a:t>We’ll override it without calling </a:t>
            </a:r>
            <a:r>
              <a:rPr lang="en-GB">
                <a:solidFill>
                  <a:srgbClr val="FFFF00"/>
                </a:solidFill>
                <a:latin typeface="Consolas"/>
                <a:ea typeface="Consolas"/>
                <a:cs typeface="Consolas"/>
                <a:sym typeface="Consolas"/>
              </a:rPr>
              <a:t>Super</a:t>
            </a:r>
            <a:endParaRPr>
              <a:solidFill>
                <a:srgbClr val="FFFF00"/>
              </a:solidFill>
              <a:latin typeface="Consolas"/>
              <a:ea typeface="Consolas"/>
              <a:cs typeface="Consolas"/>
              <a:sym typeface="Consolas"/>
            </a:endParaRPr>
          </a:p>
          <a:p>
            <a:pPr indent="-800100" lvl="0" marL="914400" rtl="0" algn="l">
              <a:spcBef>
                <a:spcPts val="0"/>
              </a:spcBef>
              <a:spcAft>
                <a:spcPts val="0"/>
              </a:spcAft>
              <a:buSzPts val="5400"/>
              <a:buChar char="●"/>
            </a:pPr>
            <a:r>
              <a:rPr lang="en-GB"/>
              <a:t>We can then get the golden </a:t>
            </a:r>
            <a:r>
              <a:rPr lang="en-GB">
                <a:solidFill>
                  <a:srgbClr val="FFFF00"/>
                </a:solidFill>
                <a:latin typeface="Consolas"/>
                <a:ea typeface="Consolas"/>
                <a:cs typeface="Consolas"/>
                <a:sym typeface="Consolas"/>
              </a:rPr>
              <a:t>MoveVelocity </a:t>
            </a:r>
            <a:r>
              <a:rPr lang="en-GB"/>
              <a:t>vector</a:t>
            </a:r>
            <a:endParaRPr/>
          </a:p>
          <a:p>
            <a:pPr indent="-800100" lvl="0" marL="914400" rtl="0" algn="l">
              <a:spcBef>
                <a:spcPts val="0"/>
              </a:spcBef>
              <a:spcAft>
                <a:spcPts val="0"/>
              </a:spcAft>
              <a:buSzPts val="5400"/>
              <a:buChar char="●"/>
            </a:pPr>
            <a:r>
              <a:rPr lang="en-GB"/>
              <a:t>AI tanks can now use our fly-by-wire controls!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7">
                                            <p:txEl>
                                              <p:pRg end="0" st="0"/>
                                            </p:txEl>
                                          </p:spTgt>
                                        </p:tgtEl>
                                        <p:attrNameLst>
                                          <p:attrName>style.visibility</p:attrName>
                                        </p:attrNameLst>
                                      </p:cBhvr>
                                      <p:to>
                                        <p:strVal val="visible"/>
                                      </p:to>
                                    </p:set>
                                    <p:animEffect filter="fade" transition="in">
                                      <p:cBhvr>
                                        <p:cTn dur="1000"/>
                                        <p:tgtEl>
                                          <p:spTgt spid="16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7">
                                            <p:txEl>
                                              <p:pRg end="1" st="1"/>
                                            </p:txEl>
                                          </p:spTgt>
                                        </p:tgtEl>
                                        <p:attrNameLst>
                                          <p:attrName>style.visibility</p:attrName>
                                        </p:attrNameLst>
                                      </p:cBhvr>
                                      <p:to>
                                        <p:strVal val="visible"/>
                                      </p:to>
                                    </p:set>
                                    <p:animEffect filter="fade" transition="in">
                                      <p:cBhvr>
                                        <p:cTn dur="1000"/>
                                        <p:tgtEl>
                                          <p:spTgt spid="16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7">
                                            <p:txEl>
                                              <p:pRg end="2" st="2"/>
                                            </p:txEl>
                                          </p:spTgt>
                                        </p:tgtEl>
                                        <p:attrNameLst>
                                          <p:attrName>style.visibility</p:attrName>
                                        </p:attrNameLst>
                                      </p:cBhvr>
                                      <p:to>
                                        <p:strVal val="visible"/>
                                      </p:to>
                                    </p:set>
                                    <p:animEffect filter="fade" transition="in">
                                      <p:cBhvr>
                                        <p:cTn dur="1000"/>
                                        <p:tgtEl>
                                          <p:spTgt spid="16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7">
                                            <p:txEl>
                                              <p:pRg end="3" st="3"/>
                                            </p:txEl>
                                          </p:spTgt>
                                        </p:tgtEl>
                                        <p:attrNameLst>
                                          <p:attrName>style.visibility</p:attrName>
                                        </p:attrNameLst>
                                      </p:cBhvr>
                                      <p:to>
                                        <p:strVal val="visible"/>
                                      </p:to>
                                    </p:set>
                                    <p:animEffect filter="fade" transition="in">
                                      <p:cBhvr>
                                        <p:cTn dur="1000"/>
                                        <p:tgtEl>
                                          <p:spTgt spid="164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7">
                                            <p:txEl>
                                              <p:pRg end="4" st="4"/>
                                            </p:txEl>
                                          </p:spTgt>
                                        </p:tgtEl>
                                        <p:attrNameLst>
                                          <p:attrName>style.visibility</p:attrName>
                                        </p:attrNameLst>
                                      </p:cBhvr>
                                      <p:to>
                                        <p:strVal val="visible"/>
                                      </p:to>
                                    </p:set>
                                    <p:animEffect filter="fade" transition="in">
                                      <p:cBhvr>
                                        <p:cTn dur="1000"/>
                                        <p:tgtEl>
                                          <p:spTgt spid="164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7">
                                            <p:txEl>
                                              <p:pRg end="5" st="5"/>
                                            </p:txEl>
                                          </p:spTgt>
                                        </p:tgtEl>
                                        <p:attrNameLst>
                                          <p:attrName>style.visibility</p:attrName>
                                        </p:attrNameLst>
                                      </p:cBhvr>
                                      <p:to>
                                        <p:strVal val="visible"/>
                                      </p:to>
                                    </p:set>
                                    <p:animEffect filter="fade" transition="in">
                                      <p:cBhvr>
                                        <p:cTn dur="1000"/>
                                        <p:tgtEl>
                                          <p:spTgt spid="164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1" name="Shape 1651"/>
        <p:cNvGrpSpPr/>
        <p:nvPr/>
      </p:nvGrpSpPr>
      <p:grpSpPr>
        <a:xfrm>
          <a:off x="0" y="0"/>
          <a:ext cx="0" cy="0"/>
          <a:chOff x="0" y="0"/>
          <a:chExt cx="0" cy="0"/>
        </a:xfrm>
      </p:grpSpPr>
      <p:sp>
        <p:nvSpPr>
          <p:cNvPr id="1652" name="Google Shape;1652;p247"/>
          <p:cNvSpPr/>
          <p:nvPr/>
        </p:nvSpPr>
        <p:spPr>
          <a:xfrm>
            <a:off x="1413600" y="2260250"/>
            <a:ext cx="15432000" cy="7023600"/>
          </a:xfrm>
          <a:prstGeom prst="rect">
            <a:avLst/>
          </a:prstGeom>
          <a:solidFill>
            <a:srgbClr val="6AA84F"/>
          </a:solidFill>
          <a:ln cap="flat" cmpd="sng" w="9525">
            <a:solidFill>
              <a:schemeClr val="dk2"/>
            </a:solidFill>
            <a:prstDash val="solid"/>
            <a:round/>
            <a:headEnd len="sm" w="sm" type="none"/>
            <a:tailEnd len="sm" w="sm" type="none"/>
          </a:ln>
        </p:spPr>
        <p:txBody>
          <a:bodyPr anchorCtr="0" anchor="b" bIns="182850" lIns="182850" spcFirstLastPara="1" rIns="182850" wrap="square" tIns="182850">
            <a:noAutofit/>
          </a:bodyPr>
          <a:lstStyle/>
          <a:p>
            <a:pPr indent="0" lvl="0" marL="0" rtl="0" algn="ctr">
              <a:spcBef>
                <a:spcPts val="0"/>
              </a:spcBef>
              <a:spcAft>
                <a:spcPts val="0"/>
              </a:spcAft>
              <a:buNone/>
            </a:pPr>
            <a:r>
              <a:rPr lang="en-GB" sz="2800"/>
              <a:t>Navmesh</a:t>
            </a:r>
            <a:endParaRPr sz="2800"/>
          </a:p>
        </p:txBody>
      </p:sp>
      <p:sp>
        <p:nvSpPr>
          <p:cNvPr id="1653" name="Google Shape;1653;p247"/>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How We’re Using Pathfinding</a:t>
            </a:r>
            <a:endParaRPr/>
          </a:p>
        </p:txBody>
      </p:sp>
      <p:sp>
        <p:nvSpPr>
          <p:cNvPr id="1654" name="Google Shape;1654;p247"/>
          <p:cNvSpPr/>
          <p:nvPr/>
        </p:nvSpPr>
        <p:spPr>
          <a:xfrm>
            <a:off x="11685850" y="2803750"/>
            <a:ext cx="4533000" cy="55446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b" bIns="182850" lIns="182850" spcFirstLastPara="1" rIns="182850" wrap="square" tIns="182850">
            <a:noAutofit/>
          </a:bodyPr>
          <a:lstStyle/>
          <a:p>
            <a:pPr indent="0" lvl="0" marL="0" rtl="0" algn="ctr">
              <a:spcBef>
                <a:spcPts val="0"/>
              </a:spcBef>
              <a:spcAft>
                <a:spcPts val="0"/>
              </a:spcAft>
              <a:buNone/>
            </a:pPr>
            <a:r>
              <a:rPr lang="en-GB" sz="2800"/>
              <a:t>Tank Movement Component</a:t>
            </a:r>
            <a:endParaRPr sz="2800"/>
          </a:p>
        </p:txBody>
      </p:sp>
      <p:sp>
        <p:nvSpPr>
          <p:cNvPr id="1655" name="Google Shape;1655;p247"/>
          <p:cNvSpPr/>
          <p:nvPr/>
        </p:nvSpPr>
        <p:spPr>
          <a:xfrm>
            <a:off x="12021550" y="3175150"/>
            <a:ext cx="3861600" cy="1254000"/>
          </a:xfrm>
          <a:prstGeom prst="round2SameRect">
            <a:avLst>
              <a:gd fmla="val 16667" name="adj1"/>
              <a:gd fmla="val 0" name="adj2"/>
            </a:avLst>
          </a:prstGeom>
          <a:solidFill>
            <a:srgbClr val="A4C2F4"/>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Nav Movement Component</a:t>
            </a:r>
            <a:endParaRPr sz="2800"/>
          </a:p>
        </p:txBody>
      </p:sp>
      <p:sp>
        <p:nvSpPr>
          <p:cNvPr id="1656" name="Google Shape;1656;p247"/>
          <p:cNvSpPr/>
          <p:nvPr/>
        </p:nvSpPr>
        <p:spPr>
          <a:xfrm>
            <a:off x="12021550" y="4429150"/>
            <a:ext cx="3861600" cy="24624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RequestDirectMove()</a:t>
            </a:r>
            <a:endParaRPr sz="2800"/>
          </a:p>
        </p:txBody>
      </p:sp>
      <p:sp>
        <p:nvSpPr>
          <p:cNvPr id="1657" name="Google Shape;1657;p247"/>
          <p:cNvSpPr/>
          <p:nvPr/>
        </p:nvSpPr>
        <p:spPr>
          <a:xfrm>
            <a:off x="2008800" y="2803750"/>
            <a:ext cx="4533000" cy="55446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b" bIns="182850" lIns="182850" spcFirstLastPara="1" rIns="182850" wrap="square" tIns="182850">
            <a:noAutofit/>
          </a:bodyPr>
          <a:lstStyle/>
          <a:p>
            <a:pPr indent="0" lvl="0" marL="0" rtl="0" algn="ctr">
              <a:spcBef>
                <a:spcPts val="0"/>
              </a:spcBef>
              <a:spcAft>
                <a:spcPts val="0"/>
              </a:spcAft>
              <a:buNone/>
            </a:pPr>
            <a:r>
              <a:rPr lang="en-GB" sz="2800"/>
              <a:t>Tank AI Controller</a:t>
            </a:r>
            <a:endParaRPr sz="2800"/>
          </a:p>
        </p:txBody>
      </p:sp>
      <p:sp>
        <p:nvSpPr>
          <p:cNvPr id="1658" name="Google Shape;1658;p247"/>
          <p:cNvSpPr/>
          <p:nvPr/>
        </p:nvSpPr>
        <p:spPr>
          <a:xfrm>
            <a:off x="2344500" y="3175150"/>
            <a:ext cx="3861600" cy="1254000"/>
          </a:xfrm>
          <a:prstGeom prst="round2SameRect">
            <a:avLst>
              <a:gd fmla="val 16667" name="adj1"/>
              <a:gd fmla="val 0" name="adj2"/>
            </a:avLst>
          </a:prstGeom>
          <a:solidFill>
            <a:srgbClr val="F9CB9C"/>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AI Controller</a:t>
            </a:r>
            <a:endParaRPr sz="2800"/>
          </a:p>
        </p:txBody>
      </p:sp>
      <p:sp>
        <p:nvSpPr>
          <p:cNvPr id="1659" name="Google Shape;1659;p247"/>
          <p:cNvSpPr/>
          <p:nvPr/>
        </p:nvSpPr>
        <p:spPr>
          <a:xfrm>
            <a:off x="2344500" y="4429150"/>
            <a:ext cx="3861600" cy="24624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MoveToActor()</a:t>
            </a:r>
            <a:endParaRPr sz="2800"/>
          </a:p>
        </p:txBody>
      </p:sp>
      <p:sp>
        <p:nvSpPr>
          <p:cNvPr id="1660" name="Google Shape;1660;p247"/>
          <p:cNvSpPr/>
          <p:nvPr/>
        </p:nvSpPr>
        <p:spPr>
          <a:xfrm>
            <a:off x="7219400" y="4385300"/>
            <a:ext cx="3788856" cy="2550096"/>
          </a:xfrm>
          <a:prstGeom prst="cloud">
            <a:avLst/>
          </a:prstGeom>
          <a:solidFill>
            <a:srgbClr val="CCCCCC"/>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Pathfinding Logic</a:t>
            </a:r>
            <a:endParaRPr sz="2800"/>
          </a:p>
        </p:txBody>
      </p:sp>
      <p:cxnSp>
        <p:nvCxnSpPr>
          <p:cNvPr id="1661" name="Google Shape;1661;p247"/>
          <p:cNvCxnSpPr>
            <a:stCxn id="1659" idx="3"/>
            <a:endCxn id="1660" idx="2"/>
          </p:cNvCxnSpPr>
          <p:nvPr/>
        </p:nvCxnSpPr>
        <p:spPr>
          <a:xfrm>
            <a:off x="6206100" y="5660350"/>
            <a:ext cx="1025100" cy="0"/>
          </a:xfrm>
          <a:prstGeom prst="straightConnector1">
            <a:avLst/>
          </a:prstGeom>
          <a:noFill/>
          <a:ln cap="flat" cmpd="sng" w="28575">
            <a:solidFill>
              <a:schemeClr val="dk2"/>
            </a:solidFill>
            <a:prstDash val="solid"/>
            <a:round/>
            <a:headEnd len="med" w="med" type="none"/>
            <a:tailEnd len="med" w="med" type="triangle"/>
          </a:ln>
        </p:spPr>
      </p:cxnSp>
      <p:cxnSp>
        <p:nvCxnSpPr>
          <p:cNvPr id="1662" name="Google Shape;1662;p247"/>
          <p:cNvCxnSpPr>
            <a:stCxn id="1660" idx="0"/>
            <a:endCxn id="1656" idx="1"/>
          </p:cNvCxnSpPr>
          <p:nvPr/>
        </p:nvCxnSpPr>
        <p:spPr>
          <a:xfrm>
            <a:off x="11005099" y="5660348"/>
            <a:ext cx="101640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6" name="Shape 1666"/>
        <p:cNvGrpSpPr/>
        <p:nvPr/>
      </p:nvGrpSpPr>
      <p:grpSpPr>
        <a:xfrm>
          <a:off x="0" y="0"/>
          <a:ext cx="0" cy="0"/>
          <a:chOff x="0" y="0"/>
          <a:chExt cx="0" cy="0"/>
        </a:xfrm>
      </p:grpSpPr>
      <p:sp>
        <p:nvSpPr>
          <p:cNvPr id="1667" name="Google Shape;1667;p248"/>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Get </a:t>
            </a:r>
            <a:r>
              <a:rPr lang="en-GB">
                <a:solidFill>
                  <a:srgbClr val="FFFF00"/>
                </a:solidFill>
                <a:latin typeface="Consolas"/>
                <a:ea typeface="Consolas"/>
                <a:cs typeface="Consolas"/>
                <a:sym typeface="Consolas"/>
              </a:rPr>
              <a:t>RequestDirectMove()</a:t>
            </a:r>
            <a:r>
              <a:rPr lang="en-GB"/>
              <a:t> Signature</a:t>
            </a:r>
            <a:endParaRPr/>
          </a:p>
        </p:txBody>
      </p:sp>
      <p:sp>
        <p:nvSpPr>
          <p:cNvPr id="1668" name="Google Shape;1668;p248"/>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Find the </a:t>
            </a:r>
            <a:r>
              <a:rPr lang="en-GB">
                <a:solidFill>
                  <a:srgbClr val="FFFF00"/>
                </a:solidFill>
                <a:latin typeface="Consolas"/>
                <a:ea typeface="Consolas"/>
                <a:cs typeface="Consolas"/>
                <a:sym typeface="Consolas"/>
              </a:rPr>
              <a:t>NavMovementComponent.h </a:t>
            </a:r>
            <a:r>
              <a:rPr lang="en-GB"/>
              <a:t>file*</a:t>
            </a:r>
            <a:endParaRPr/>
          </a:p>
          <a:p>
            <a:pPr indent="-800100" lvl="0" marL="914400" rtl="0" algn="l">
              <a:spcBef>
                <a:spcPts val="0"/>
              </a:spcBef>
              <a:spcAft>
                <a:spcPts val="0"/>
              </a:spcAft>
              <a:buSzPts val="5400"/>
              <a:buChar char="●"/>
            </a:pPr>
            <a:r>
              <a:rPr lang="en-GB"/>
              <a:t>Copy the signature of </a:t>
            </a:r>
            <a:r>
              <a:rPr lang="en-GB">
                <a:solidFill>
                  <a:srgbClr val="FFFF00"/>
                </a:solidFill>
                <a:latin typeface="Consolas"/>
                <a:ea typeface="Consolas"/>
                <a:cs typeface="Consolas"/>
                <a:sym typeface="Consolas"/>
              </a:rPr>
              <a:t>RequestDirectMove()</a:t>
            </a:r>
            <a:endParaRPr/>
          </a:p>
          <a:p>
            <a:pPr indent="-800100" lvl="0" marL="914400" rtl="0" algn="l">
              <a:spcBef>
                <a:spcPts val="0"/>
              </a:spcBef>
              <a:spcAft>
                <a:spcPts val="0"/>
              </a:spcAft>
              <a:buSzPts val="5400"/>
              <a:buChar char="●"/>
            </a:pPr>
            <a:r>
              <a:rPr lang="en-GB"/>
              <a:t>Override it in your</a:t>
            </a:r>
            <a:r>
              <a:rPr lang="en-GB">
                <a:solidFill>
                  <a:srgbClr val="FFFF00"/>
                </a:solidFill>
                <a:latin typeface="Consolas"/>
                <a:ea typeface="Consolas"/>
                <a:cs typeface="Consolas"/>
                <a:sym typeface="Consolas"/>
              </a:rPr>
              <a:t> TankMovementComponent.h</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No need to call Super this time, we’re replacing</a:t>
            </a:r>
            <a:endParaRPr>
              <a:solidFill>
                <a:schemeClr val="lt1"/>
              </a:solidFill>
            </a:endParaRPr>
          </a:p>
          <a:p>
            <a:pPr indent="-800100" lvl="0" marL="914400" marR="0" rtl="0" algn="l">
              <a:lnSpc>
                <a:spcPct val="150000"/>
              </a:lnSpc>
              <a:spcBef>
                <a:spcPts val="0"/>
              </a:spcBef>
              <a:spcAft>
                <a:spcPts val="0"/>
              </a:spcAft>
              <a:buSzPts val="5400"/>
              <a:buChar char="●"/>
            </a:pPr>
            <a:r>
              <a:rPr lang="en-GB">
                <a:solidFill>
                  <a:schemeClr val="lt1"/>
                </a:solidFill>
              </a:rPr>
              <a:t>Log the tank name  and value of </a:t>
            </a:r>
            <a:r>
              <a:rPr lang="en-GB">
                <a:solidFill>
                  <a:srgbClr val="FFFF00"/>
                </a:solidFill>
                <a:latin typeface="Consolas"/>
                <a:ea typeface="Consolas"/>
                <a:cs typeface="Consolas"/>
                <a:sym typeface="Consolas"/>
              </a:rPr>
              <a:t>MoveVelocity.</a:t>
            </a:r>
            <a:endParaRPr>
              <a:solidFill>
                <a:srgbClr val="FFFF00"/>
              </a:solidFill>
              <a:latin typeface="Consolas"/>
              <a:ea typeface="Consolas"/>
              <a:cs typeface="Consolas"/>
              <a:sym typeface="Consolas"/>
            </a:endParaRPr>
          </a:p>
          <a:p>
            <a:pPr indent="0" lvl="0" marL="0" marR="0" rtl="0" algn="l">
              <a:lnSpc>
                <a:spcPct val="150000"/>
              </a:lnSpc>
              <a:spcBef>
                <a:spcPts val="0"/>
              </a:spcBef>
              <a:spcAft>
                <a:spcPts val="0"/>
              </a:spcAft>
              <a:buNone/>
            </a:pPr>
            <a:r>
              <a:rPr lang="en-GB" sz="3600">
                <a:solidFill>
                  <a:schemeClr val="lt1"/>
                </a:solidFill>
              </a:rPr>
              <a:t>*</a:t>
            </a:r>
            <a:r>
              <a:rPr b="1" lang="en-GB" sz="3600">
                <a:solidFill>
                  <a:schemeClr val="lt1"/>
                </a:solidFill>
              </a:rPr>
              <a:t>Engine &gt; UE4 &gt; Source &gt; Runtime &gt; Engine &gt; Classes &gt; GameFrameWork</a:t>
            </a:r>
            <a:endParaRPr sz="3600">
              <a:solidFill>
                <a:srgbClr val="FFFF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8">
                                            <p:txEl>
                                              <p:pRg end="0" st="0"/>
                                            </p:txEl>
                                          </p:spTgt>
                                        </p:tgtEl>
                                        <p:attrNameLst>
                                          <p:attrName>style.visibility</p:attrName>
                                        </p:attrNameLst>
                                      </p:cBhvr>
                                      <p:to>
                                        <p:strVal val="visible"/>
                                      </p:to>
                                    </p:set>
                                    <p:animEffect filter="fade" transition="in">
                                      <p:cBhvr>
                                        <p:cTn dur="1000"/>
                                        <p:tgtEl>
                                          <p:spTgt spid="16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8">
                                            <p:txEl>
                                              <p:pRg end="1" st="1"/>
                                            </p:txEl>
                                          </p:spTgt>
                                        </p:tgtEl>
                                        <p:attrNameLst>
                                          <p:attrName>style.visibility</p:attrName>
                                        </p:attrNameLst>
                                      </p:cBhvr>
                                      <p:to>
                                        <p:strVal val="visible"/>
                                      </p:to>
                                    </p:set>
                                    <p:animEffect filter="fade" transition="in">
                                      <p:cBhvr>
                                        <p:cTn dur="1000"/>
                                        <p:tgtEl>
                                          <p:spTgt spid="16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8">
                                            <p:txEl>
                                              <p:pRg end="2" st="2"/>
                                            </p:txEl>
                                          </p:spTgt>
                                        </p:tgtEl>
                                        <p:attrNameLst>
                                          <p:attrName>style.visibility</p:attrName>
                                        </p:attrNameLst>
                                      </p:cBhvr>
                                      <p:to>
                                        <p:strVal val="visible"/>
                                      </p:to>
                                    </p:set>
                                    <p:animEffect filter="fade" transition="in">
                                      <p:cBhvr>
                                        <p:cTn dur="1000"/>
                                        <p:tgtEl>
                                          <p:spTgt spid="16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8">
                                            <p:txEl>
                                              <p:pRg end="3" st="3"/>
                                            </p:txEl>
                                          </p:spTgt>
                                        </p:tgtEl>
                                        <p:attrNameLst>
                                          <p:attrName>style.visibility</p:attrName>
                                        </p:attrNameLst>
                                      </p:cBhvr>
                                      <p:to>
                                        <p:strVal val="visible"/>
                                      </p:to>
                                    </p:set>
                                    <p:animEffect filter="fade" transition="in">
                                      <p:cBhvr>
                                        <p:cTn dur="1000"/>
                                        <p:tgtEl>
                                          <p:spTgt spid="166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8">
                                            <p:txEl>
                                              <p:pRg end="4" st="4"/>
                                            </p:txEl>
                                          </p:spTgt>
                                        </p:tgtEl>
                                        <p:attrNameLst>
                                          <p:attrName>style.visibility</p:attrName>
                                        </p:attrNameLst>
                                      </p:cBhvr>
                                      <p:to>
                                        <p:strVal val="visible"/>
                                      </p:to>
                                    </p:set>
                                    <p:animEffect filter="fade" transition="in">
                                      <p:cBhvr>
                                        <p:cTn dur="1000"/>
                                        <p:tgtEl>
                                          <p:spTgt spid="166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8">
                                            <p:txEl>
                                              <p:pRg end="5" st="5"/>
                                            </p:txEl>
                                          </p:spTgt>
                                        </p:tgtEl>
                                        <p:attrNameLst>
                                          <p:attrName>style.visibility</p:attrName>
                                        </p:attrNameLst>
                                      </p:cBhvr>
                                      <p:to>
                                        <p:strVal val="visible"/>
                                      </p:to>
                                    </p:set>
                                    <p:animEffect filter="fade" transition="in">
                                      <p:cBhvr>
                                        <p:cTn dur="1000"/>
                                        <p:tgtEl>
                                          <p:spTgt spid="166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2" name="Shape 1672"/>
        <p:cNvGrpSpPr/>
        <p:nvPr/>
      </p:nvGrpSpPr>
      <p:grpSpPr>
        <a:xfrm>
          <a:off x="0" y="0"/>
          <a:ext cx="0" cy="0"/>
          <a:chOff x="0" y="0"/>
          <a:chExt cx="0" cy="0"/>
        </a:xfrm>
      </p:grpSpPr>
      <p:sp>
        <p:nvSpPr>
          <p:cNvPr id="1673" name="Google Shape;1673;p249"/>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solidFill>
                  <a:srgbClr val="FFFF00"/>
                </a:solidFill>
                <a:latin typeface="Consolas"/>
                <a:ea typeface="Consolas"/>
                <a:cs typeface="Consolas"/>
                <a:sym typeface="Consolas"/>
              </a:rPr>
              <a:t>DotProduct()</a:t>
            </a:r>
            <a:r>
              <a:rPr lang="en-GB"/>
              <a:t> Vector Operator</a:t>
            </a:r>
            <a:endParaRPr/>
          </a:p>
        </p:txBody>
      </p:sp>
      <p:sp>
        <p:nvSpPr>
          <p:cNvPr id="1674" name="Google Shape;1674;p249"/>
          <p:cNvSpPr txBox="1"/>
          <p:nvPr/>
        </p:nvSpPr>
        <p:spPr>
          <a:xfrm>
            <a:off x="16373550" y="123950"/>
            <a:ext cx="1753800" cy="867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3600">
                <a:solidFill>
                  <a:srgbClr val="FFFFFF"/>
                </a:solidFill>
              </a:rPr>
              <a:t>4.12.4</a:t>
            </a:r>
            <a:endParaRPr sz="3600">
              <a:solidFill>
                <a:srgbClr val="FFFFFF"/>
              </a:solidFill>
            </a:endParaRPr>
          </a:p>
        </p:txBody>
      </p:sp>
    </p:spTree>
  </p:cSld>
  <p:clrMapOvr>
    <a:masterClrMapping/>
  </p:clrMapOvr>
</p:sld>
</file>

<file path=ppt/slides/slide2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8" name="Shape 1678"/>
        <p:cNvGrpSpPr/>
        <p:nvPr/>
      </p:nvGrpSpPr>
      <p:grpSpPr>
        <a:xfrm>
          <a:off x="0" y="0"/>
          <a:ext cx="0" cy="0"/>
          <a:chOff x="0" y="0"/>
          <a:chExt cx="0" cy="0"/>
        </a:xfrm>
      </p:grpSpPr>
      <p:sp>
        <p:nvSpPr>
          <p:cNvPr id="1679" name="Google Shape;1679;p250"/>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1680" name="Google Shape;1680;p250"/>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Focusing on controlling forward speed of AI</a:t>
            </a:r>
            <a:endParaRPr/>
          </a:p>
          <a:p>
            <a:pPr indent="-800100" lvl="0" marL="914400" rtl="0" algn="l">
              <a:spcBef>
                <a:spcPts val="0"/>
              </a:spcBef>
              <a:spcAft>
                <a:spcPts val="0"/>
              </a:spcAft>
              <a:buSzPts val="5400"/>
              <a:buChar char="●"/>
            </a:pPr>
            <a:r>
              <a:rPr lang="en-GB"/>
              <a:t>If target in front, move forward full speed</a:t>
            </a:r>
            <a:endParaRPr/>
          </a:p>
          <a:p>
            <a:pPr indent="-800100" lvl="0" marL="914400" rtl="0" algn="l">
              <a:spcBef>
                <a:spcPts val="0"/>
              </a:spcBef>
              <a:spcAft>
                <a:spcPts val="0"/>
              </a:spcAft>
              <a:buSzPts val="5400"/>
              <a:buChar char="●"/>
            </a:pPr>
            <a:r>
              <a:rPr lang="en-GB"/>
              <a:t>If target to side, don’t move forward</a:t>
            </a:r>
            <a:endParaRPr/>
          </a:p>
          <a:p>
            <a:pPr indent="-800100" lvl="0" marL="914400" rtl="0" algn="l">
              <a:spcBef>
                <a:spcPts val="0"/>
              </a:spcBef>
              <a:spcAft>
                <a:spcPts val="0"/>
              </a:spcAft>
              <a:buSzPts val="5400"/>
              <a:buChar char="●"/>
            </a:pPr>
            <a:r>
              <a:rPr lang="en-GB"/>
              <a:t>Vary smoothly in-between</a:t>
            </a:r>
            <a:endParaRPr/>
          </a:p>
          <a:p>
            <a:pPr indent="-800100" lvl="0" marL="914400" rtl="0" algn="l">
              <a:spcBef>
                <a:spcPts val="0"/>
              </a:spcBef>
              <a:spcAft>
                <a:spcPts val="0"/>
              </a:spcAft>
              <a:buSzPts val="5400"/>
              <a:buChar char="●"/>
            </a:pPr>
            <a:r>
              <a:rPr lang="en-GB"/>
              <a:t>This sounds like a cosine function to me!</a:t>
            </a:r>
            <a:endParaRPr/>
          </a:p>
          <a:p>
            <a:pPr indent="-800100" lvl="0" marL="914400" rtl="0" algn="l">
              <a:spcBef>
                <a:spcPts val="0"/>
              </a:spcBef>
              <a:spcAft>
                <a:spcPts val="0"/>
              </a:spcAft>
              <a:buSzPts val="5400"/>
              <a:buChar char="●"/>
            </a:pPr>
            <a:r>
              <a:rPr lang="en-GB"/>
              <a:t>Using </a:t>
            </a:r>
            <a:r>
              <a:rPr lang="en-GB">
                <a:solidFill>
                  <a:srgbClr val="FFFF00"/>
                </a:solidFill>
                <a:latin typeface="Consolas"/>
                <a:ea typeface="Consolas"/>
                <a:cs typeface="Consolas"/>
                <a:sym typeface="Consolas"/>
              </a:rPr>
              <a:t>FVector::DotProduct()</a:t>
            </a:r>
            <a:endParaRPr>
              <a:solidFill>
                <a:srgbClr val="FFFF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0">
                                            <p:txEl>
                                              <p:pRg end="0" st="0"/>
                                            </p:txEl>
                                          </p:spTgt>
                                        </p:tgtEl>
                                        <p:attrNameLst>
                                          <p:attrName>style.visibility</p:attrName>
                                        </p:attrNameLst>
                                      </p:cBhvr>
                                      <p:to>
                                        <p:strVal val="visible"/>
                                      </p:to>
                                    </p:set>
                                    <p:animEffect filter="fade" transition="in">
                                      <p:cBhvr>
                                        <p:cTn dur="1000"/>
                                        <p:tgtEl>
                                          <p:spTgt spid="16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0">
                                            <p:txEl>
                                              <p:pRg end="1" st="1"/>
                                            </p:txEl>
                                          </p:spTgt>
                                        </p:tgtEl>
                                        <p:attrNameLst>
                                          <p:attrName>style.visibility</p:attrName>
                                        </p:attrNameLst>
                                      </p:cBhvr>
                                      <p:to>
                                        <p:strVal val="visible"/>
                                      </p:to>
                                    </p:set>
                                    <p:animEffect filter="fade" transition="in">
                                      <p:cBhvr>
                                        <p:cTn dur="1000"/>
                                        <p:tgtEl>
                                          <p:spTgt spid="16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0">
                                            <p:txEl>
                                              <p:pRg end="2" st="2"/>
                                            </p:txEl>
                                          </p:spTgt>
                                        </p:tgtEl>
                                        <p:attrNameLst>
                                          <p:attrName>style.visibility</p:attrName>
                                        </p:attrNameLst>
                                      </p:cBhvr>
                                      <p:to>
                                        <p:strVal val="visible"/>
                                      </p:to>
                                    </p:set>
                                    <p:animEffect filter="fade" transition="in">
                                      <p:cBhvr>
                                        <p:cTn dur="1000"/>
                                        <p:tgtEl>
                                          <p:spTgt spid="16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0">
                                            <p:txEl>
                                              <p:pRg end="3" st="3"/>
                                            </p:txEl>
                                          </p:spTgt>
                                        </p:tgtEl>
                                        <p:attrNameLst>
                                          <p:attrName>style.visibility</p:attrName>
                                        </p:attrNameLst>
                                      </p:cBhvr>
                                      <p:to>
                                        <p:strVal val="visible"/>
                                      </p:to>
                                    </p:set>
                                    <p:animEffect filter="fade" transition="in">
                                      <p:cBhvr>
                                        <p:cTn dur="1000"/>
                                        <p:tgtEl>
                                          <p:spTgt spid="16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0">
                                            <p:txEl>
                                              <p:pRg end="4" st="4"/>
                                            </p:txEl>
                                          </p:spTgt>
                                        </p:tgtEl>
                                        <p:attrNameLst>
                                          <p:attrName>style.visibility</p:attrName>
                                        </p:attrNameLst>
                                      </p:cBhvr>
                                      <p:to>
                                        <p:strVal val="visible"/>
                                      </p:to>
                                    </p:set>
                                    <p:animEffect filter="fade" transition="in">
                                      <p:cBhvr>
                                        <p:cTn dur="1000"/>
                                        <p:tgtEl>
                                          <p:spTgt spid="168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0">
                                            <p:txEl>
                                              <p:pRg end="5" st="5"/>
                                            </p:txEl>
                                          </p:spTgt>
                                        </p:tgtEl>
                                        <p:attrNameLst>
                                          <p:attrName>style.visibility</p:attrName>
                                        </p:attrNameLst>
                                      </p:cBhvr>
                                      <p:to>
                                        <p:strVal val="visible"/>
                                      </p:to>
                                    </p:set>
                                    <p:animEffect filter="fade" transition="in">
                                      <p:cBhvr>
                                        <p:cTn dur="1000"/>
                                        <p:tgtEl>
                                          <p:spTgt spid="168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4" name="Shape 1684"/>
        <p:cNvGrpSpPr/>
        <p:nvPr/>
      </p:nvGrpSpPr>
      <p:grpSpPr>
        <a:xfrm>
          <a:off x="0" y="0"/>
          <a:ext cx="0" cy="0"/>
          <a:chOff x="0" y="0"/>
          <a:chExt cx="0" cy="0"/>
        </a:xfrm>
      </p:grpSpPr>
      <p:sp>
        <p:nvSpPr>
          <p:cNvPr id="1685" name="Google Shape;1685;p251"/>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The Cosine Function</a:t>
            </a:r>
            <a:endParaRPr/>
          </a:p>
        </p:txBody>
      </p:sp>
      <p:sp>
        <p:nvSpPr>
          <p:cNvPr id="1686" name="Google Shape;1686;p251"/>
          <p:cNvSpPr txBox="1"/>
          <p:nvPr>
            <p:ph idx="1" type="body"/>
          </p:nvPr>
        </p:nvSpPr>
        <p:spPr>
          <a:xfrm>
            <a:off x="9850399" y="2214250"/>
            <a:ext cx="7359600" cy="7197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b="1" lang="en-GB"/>
              <a:t>X-axis:</a:t>
            </a:r>
            <a:r>
              <a:rPr lang="en-GB"/>
              <a:t> Angle between </a:t>
            </a:r>
            <a:r>
              <a:rPr lang="en-GB">
                <a:solidFill>
                  <a:srgbClr val="FFFF00"/>
                </a:solidFill>
                <a:latin typeface="Consolas"/>
                <a:ea typeface="Consolas"/>
                <a:cs typeface="Consolas"/>
                <a:sym typeface="Consolas"/>
              </a:rPr>
              <a:t>AIForwardIntention</a:t>
            </a:r>
            <a:r>
              <a:rPr lang="en-GB"/>
              <a:t> &amp; </a:t>
            </a:r>
            <a:r>
              <a:rPr lang="en-GB">
                <a:solidFill>
                  <a:srgbClr val="FFFF00"/>
                </a:solidFill>
                <a:latin typeface="Consolas"/>
                <a:ea typeface="Consolas"/>
                <a:cs typeface="Consolas"/>
                <a:sym typeface="Consolas"/>
              </a:rPr>
              <a:t>TankForward</a:t>
            </a:r>
            <a:br>
              <a:rPr lang="en-GB">
                <a:solidFill>
                  <a:srgbClr val="FFFF00"/>
                </a:solidFill>
                <a:latin typeface="Consolas"/>
                <a:ea typeface="Consolas"/>
                <a:cs typeface="Consolas"/>
                <a:sym typeface="Consolas"/>
              </a:rPr>
            </a:br>
            <a:endParaRPr>
              <a:solidFill>
                <a:srgbClr val="FFFF00"/>
              </a:solidFill>
              <a:latin typeface="Consolas"/>
              <a:ea typeface="Consolas"/>
              <a:cs typeface="Consolas"/>
              <a:sym typeface="Consolas"/>
            </a:endParaRPr>
          </a:p>
          <a:p>
            <a:pPr indent="0" lvl="0" marL="0" rtl="0" algn="l">
              <a:spcBef>
                <a:spcPts val="0"/>
              </a:spcBef>
              <a:spcAft>
                <a:spcPts val="0"/>
              </a:spcAft>
              <a:buNone/>
            </a:pPr>
            <a:r>
              <a:rPr b="1" lang="en-GB"/>
              <a:t>Y-axis:</a:t>
            </a:r>
            <a:r>
              <a:rPr lang="en-GB"/>
              <a:t> </a:t>
            </a:r>
            <a:r>
              <a:rPr lang="en-GB">
                <a:solidFill>
                  <a:srgbClr val="FFFF00"/>
                </a:solidFill>
                <a:latin typeface="Consolas"/>
                <a:ea typeface="Consolas"/>
                <a:cs typeface="Consolas"/>
                <a:sym typeface="Consolas"/>
              </a:rPr>
              <a:t>Throw </a:t>
            </a:r>
            <a:r>
              <a:rPr lang="en-GB"/>
              <a:t>for </a:t>
            </a:r>
            <a:r>
              <a:rPr lang="en-GB">
                <a:solidFill>
                  <a:srgbClr val="FFFF00"/>
                </a:solidFill>
                <a:latin typeface="Consolas"/>
                <a:ea typeface="Consolas"/>
                <a:cs typeface="Consolas"/>
                <a:sym typeface="Consolas"/>
              </a:rPr>
              <a:t>IntendMoveForward()</a:t>
            </a:r>
            <a:endParaRPr/>
          </a:p>
        </p:txBody>
      </p:sp>
      <p:pic>
        <p:nvPicPr>
          <p:cNvPr id="1687" name="Google Shape;1687;p251"/>
          <p:cNvPicPr preferRelativeResize="0"/>
          <p:nvPr/>
        </p:nvPicPr>
        <p:blipFill rotWithShape="1">
          <a:blip r:embed="rId3">
            <a:alphaModFix/>
          </a:blip>
          <a:srcRect b="4698" l="0" r="0" t="0"/>
          <a:stretch/>
        </p:blipFill>
        <p:spPr>
          <a:xfrm>
            <a:off x="860050" y="2766975"/>
            <a:ext cx="8428701" cy="6091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6">
                                            <p:txEl>
                                              <p:pRg end="0" st="0"/>
                                            </p:txEl>
                                          </p:spTgt>
                                        </p:tgtEl>
                                        <p:attrNameLst>
                                          <p:attrName>style.visibility</p:attrName>
                                        </p:attrNameLst>
                                      </p:cBhvr>
                                      <p:to>
                                        <p:strVal val="visible"/>
                                      </p:to>
                                    </p:set>
                                    <p:animEffect filter="fade" transition="in">
                                      <p:cBhvr>
                                        <p:cTn dur="1000"/>
                                        <p:tgtEl>
                                          <p:spTgt spid="16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6">
                                            <p:txEl>
                                              <p:pRg end="1" st="1"/>
                                            </p:txEl>
                                          </p:spTgt>
                                        </p:tgtEl>
                                        <p:attrNameLst>
                                          <p:attrName>style.visibility</p:attrName>
                                        </p:attrNameLst>
                                      </p:cBhvr>
                                      <p:to>
                                        <p:strVal val="visible"/>
                                      </p:to>
                                    </p:set>
                                    <p:animEffect filter="fade" transition="in">
                                      <p:cBhvr>
                                        <p:cTn dur="1000"/>
                                        <p:tgtEl>
                                          <p:spTgt spid="168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5"/>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248" name="Google Shape;248;p45"/>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Clr>
                <a:schemeClr val="lt1"/>
              </a:buClr>
              <a:buSzPts val="5400"/>
              <a:buChar char="●"/>
            </a:pPr>
            <a:r>
              <a:rPr lang="en-GB">
                <a:solidFill>
                  <a:schemeClr val="lt1"/>
                </a:solidFill>
              </a:rPr>
              <a:t>You can change position &amp; rotation later</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Scale will impact terrain size, so set on creation</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How to choose your “Section Size”</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The effect of the “Number of Components”</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Creating a landscape of a specific scale.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0" st="0"/>
                                            </p:txEl>
                                          </p:spTgt>
                                        </p:tgtEl>
                                        <p:attrNameLst>
                                          <p:attrName>style.visibility</p:attrName>
                                        </p:attrNameLst>
                                      </p:cBhvr>
                                      <p:to>
                                        <p:strVal val="visible"/>
                                      </p:to>
                                    </p:set>
                                    <p:animEffect filter="fade" transition="in">
                                      <p:cBhvr>
                                        <p:cTn dur="1000"/>
                                        <p:tgtEl>
                                          <p:spTgt spid="2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1" st="1"/>
                                            </p:txEl>
                                          </p:spTgt>
                                        </p:tgtEl>
                                        <p:attrNameLst>
                                          <p:attrName>style.visibility</p:attrName>
                                        </p:attrNameLst>
                                      </p:cBhvr>
                                      <p:to>
                                        <p:strVal val="visible"/>
                                      </p:to>
                                    </p:set>
                                    <p:animEffect filter="fade" transition="in">
                                      <p:cBhvr>
                                        <p:cTn dur="1000"/>
                                        <p:tgtEl>
                                          <p:spTgt spid="2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2" st="2"/>
                                            </p:txEl>
                                          </p:spTgt>
                                        </p:tgtEl>
                                        <p:attrNameLst>
                                          <p:attrName>style.visibility</p:attrName>
                                        </p:attrNameLst>
                                      </p:cBhvr>
                                      <p:to>
                                        <p:strVal val="visible"/>
                                      </p:to>
                                    </p:set>
                                    <p:animEffect filter="fade" transition="in">
                                      <p:cBhvr>
                                        <p:cTn dur="1000"/>
                                        <p:tgtEl>
                                          <p:spTgt spid="2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3" st="3"/>
                                            </p:txEl>
                                          </p:spTgt>
                                        </p:tgtEl>
                                        <p:attrNameLst>
                                          <p:attrName>style.visibility</p:attrName>
                                        </p:attrNameLst>
                                      </p:cBhvr>
                                      <p:to>
                                        <p:strVal val="visible"/>
                                      </p:to>
                                    </p:set>
                                    <p:animEffect filter="fade" transition="in">
                                      <p:cBhvr>
                                        <p:cTn dur="1000"/>
                                        <p:tgtEl>
                                          <p:spTgt spid="2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4" st="4"/>
                                            </p:txEl>
                                          </p:spTgt>
                                        </p:tgtEl>
                                        <p:attrNameLst>
                                          <p:attrName>style.visibility</p:attrName>
                                        </p:attrNameLst>
                                      </p:cBhvr>
                                      <p:to>
                                        <p:strVal val="visible"/>
                                      </p:to>
                                    </p:set>
                                    <p:animEffect filter="fade" transition="in">
                                      <p:cBhvr>
                                        <p:cTn dur="1000"/>
                                        <p:tgtEl>
                                          <p:spTgt spid="24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1" name="Shape 1691"/>
        <p:cNvGrpSpPr/>
        <p:nvPr/>
      </p:nvGrpSpPr>
      <p:grpSpPr>
        <a:xfrm>
          <a:off x="0" y="0"/>
          <a:ext cx="0" cy="0"/>
          <a:chOff x="0" y="0"/>
          <a:chExt cx="0" cy="0"/>
        </a:xfrm>
      </p:grpSpPr>
      <p:sp>
        <p:nvSpPr>
          <p:cNvPr id="1692" name="Google Shape;1692;p252"/>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The Vector Dot Product</a:t>
            </a:r>
            <a:endParaRPr/>
          </a:p>
        </p:txBody>
      </p:sp>
      <p:graphicFrame>
        <p:nvGraphicFramePr>
          <p:cNvPr id="1693" name="Google Shape;1693;p252"/>
          <p:cNvGraphicFramePr/>
          <p:nvPr/>
        </p:nvGraphicFramePr>
        <p:xfrm>
          <a:off x="1159750" y="2052100"/>
          <a:ext cx="3000000" cy="3000000"/>
        </p:xfrm>
        <a:graphic>
          <a:graphicData uri="http://schemas.openxmlformats.org/drawingml/2006/table">
            <a:tbl>
              <a:tblPr>
                <a:noFill/>
                <a:tableStyleId>{83EF7AB0-046D-48B4-9C66-017B42E53A91}</a:tableStyleId>
              </a:tblPr>
              <a:tblGrid>
                <a:gridCol w="1386600"/>
                <a:gridCol w="1808900"/>
                <a:gridCol w="1743100"/>
                <a:gridCol w="5075150"/>
                <a:gridCol w="6052550"/>
              </a:tblGrid>
              <a:tr h="778750">
                <a:tc>
                  <a:txBody>
                    <a:bodyPr/>
                    <a:lstStyle/>
                    <a:p>
                      <a:pPr indent="0" lvl="0" marL="0" rtl="0" algn="l">
                        <a:spcBef>
                          <a:spcPts val="0"/>
                        </a:spcBef>
                        <a:spcAft>
                          <a:spcPts val="0"/>
                        </a:spcAft>
                        <a:buNone/>
                      </a:pPr>
                      <a:r>
                        <a:rPr b="1" lang="en-GB" sz="2800">
                          <a:solidFill>
                            <a:srgbClr val="FFFFFF"/>
                          </a:solidFill>
                        </a:rPr>
                        <a:t>Type</a:t>
                      </a:r>
                      <a:endParaRPr b="1" sz="2800">
                        <a:solidFill>
                          <a:srgbClr val="FFFFFF"/>
                        </a:solidFill>
                      </a:endParaRPr>
                    </a:p>
                  </a:txBody>
                  <a:tcPr marT="182850" marB="182850" marR="182850" marL="182850"/>
                </a:tc>
                <a:tc>
                  <a:txBody>
                    <a:bodyPr/>
                    <a:lstStyle/>
                    <a:p>
                      <a:pPr indent="0" lvl="0" marL="0" rtl="0" algn="l">
                        <a:spcBef>
                          <a:spcPts val="0"/>
                        </a:spcBef>
                        <a:spcAft>
                          <a:spcPts val="0"/>
                        </a:spcAft>
                        <a:buNone/>
                      </a:pPr>
                      <a:r>
                        <a:rPr b="1" lang="en-GB" sz="2800">
                          <a:solidFill>
                            <a:srgbClr val="FFFFFF"/>
                          </a:solidFill>
                        </a:rPr>
                        <a:t>Input</a:t>
                      </a:r>
                      <a:endParaRPr b="1" sz="2800">
                        <a:solidFill>
                          <a:srgbClr val="FFFFFF"/>
                        </a:solidFill>
                      </a:endParaRPr>
                    </a:p>
                  </a:txBody>
                  <a:tcPr marT="182850" marB="182850" marR="182850" marL="182850"/>
                </a:tc>
                <a:tc>
                  <a:txBody>
                    <a:bodyPr/>
                    <a:lstStyle/>
                    <a:p>
                      <a:pPr indent="0" lvl="0" marL="0" rtl="0" algn="l">
                        <a:spcBef>
                          <a:spcPts val="0"/>
                        </a:spcBef>
                        <a:spcAft>
                          <a:spcPts val="0"/>
                        </a:spcAft>
                        <a:buNone/>
                      </a:pPr>
                      <a:r>
                        <a:rPr b="1" lang="en-GB" sz="2800">
                          <a:solidFill>
                            <a:srgbClr val="FFFFFF"/>
                          </a:solidFill>
                        </a:rPr>
                        <a:t>Output</a:t>
                      </a:r>
                      <a:endParaRPr b="1" sz="2800">
                        <a:solidFill>
                          <a:srgbClr val="FFFFFF"/>
                        </a:solidFill>
                      </a:endParaRPr>
                    </a:p>
                  </a:txBody>
                  <a:tcPr marT="182850" marB="182850" marR="182850" marL="182850"/>
                </a:tc>
                <a:tc>
                  <a:txBody>
                    <a:bodyPr/>
                    <a:lstStyle/>
                    <a:p>
                      <a:pPr indent="0" lvl="0" marL="0" rtl="0" algn="l">
                        <a:spcBef>
                          <a:spcPts val="0"/>
                        </a:spcBef>
                        <a:spcAft>
                          <a:spcPts val="0"/>
                        </a:spcAft>
                        <a:buNone/>
                      </a:pPr>
                      <a:r>
                        <a:rPr b="1" lang="en-GB" sz="2800">
                          <a:solidFill>
                            <a:srgbClr val="FFFFFF"/>
                          </a:solidFill>
                        </a:rPr>
                        <a:t>Interpretation &amp; Notes</a:t>
                      </a:r>
                      <a:endParaRPr b="1" sz="2800">
                        <a:solidFill>
                          <a:srgbClr val="FFFFFF"/>
                        </a:solidFill>
                      </a:endParaRPr>
                    </a:p>
                  </a:txBody>
                  <a:tcPr marT="182850" marB="182850" marR="182850" marL="182850"/>
                </a:tc>
                <a:tc>
                  <a:txBody>
                    <a:bodyPr/>
                    <a:lstStyle/>
                    <a:p>
                      <a:pPr indent="0" lvl="0" marL="0" rtl="0" algn="l">
                        <a:spcBef>
                          <a:spcPts val="0"/>
                        </a:spcBef>
                        <a:spcAft>
                          <a:spcPts val="0"/>
                        </a:spcAft>
                        <a:buNone/>
                      </a:pPr>
                      <a:r>
                        <a:rPr b="1" lang="en-GB" sz="2800">
                          <a:solidFill>
                            <a:srgbClr val="FFFFFF"/>
                          </a:solidFill>
                        </a:rPr>
                        <a:t>Diagram</a:t>
                      </a:r>
                      <a:endParaRPr b="1" sz="2800">
                        <a:solidFill>
                          <a:srgbClr val="FFFFFF"/>
                        </a:solidFill>
                      </a:endParaRPr>
                    </a:p>
                  </a:txBody>
                  <a:tcPr marT="182850" marB="182850" marR="182850" marL="182850"/>
                </a:tc>
              </a:tr>
              <a:tr h="3114750">
                <a:tc>
                  <a:txBody>
                    <a:bodyPr/>
                    <a:lstStyle/>
                    <a:p>
                      <a:pPr indent="0" lvl="0" marL="0" rtl="0" algn="l">
                        <a:spcBef>
                          <a:spcPts val="0"/>
                        </a:spcBef>
                        <a:spcAft>
                          <a:spcPts val="0"/>
                        </a:spcAft>
                        <a:buNone/>
                      </a:pPr>
                      <a:r>
                        <a:rPr lang="en-GB" sz="2800">
                          <a:solidFill>
                            <a:srgbClr val="FFFFFF"/>
                          </a:solidFill>
                        </a:rPr>
                        <a:t>Dot</a:t>
                      </a:r>
                      <a:endParaRPr sz="2800">
                        <a:solidFill>
                          <a:srgbClr val="FFFFFF"/>
                        </a:solidFill>
                      </a:endParaRPr>
                    </a:p>
                  </a:txBody>
                  <a:tcPr marT="182850" marB="182850" marR="182850" marL="182850"/>
                </a:tc>
                <a:tc>
                  <a:txBody>
                    <a:bodyPr/>
                    <a:lstStyle/>
                    <a:p>
                      <a:pPr indent="0" lvl="0" marL="0" rtl="0" algn="l">
                        <a:spcBef>
                          <a:spcPts val="0"/>
                        </a:spcBef>
                        <a:spcAft>
                          <a:spcPts val="0"/>
                        </a:spcAft>
                        <a:buNone/>
                      </a:pPr>
                      <a:r>
                        <a:rPr lang="en-GB" sz="2800">
                          <a:solidFill>
                            <a:srgbClr val="FFFFFF"/>
                          </a:solidFill>
                        </a:rPr>
                        <a:t>2 x FVector</a:t>
                      </a:r>
                      <a:endParaRPr sz="2800">
                        <a:solidFill>
                          <a:srgbClr val="FFFFFF"/>
                        </a:solidFill>
                      </a:endParaRPr>
                    </a:p>
                  </a:txBody>
                  <a:tcPr marT="182850" marB="182850" marR="182850" marL="182850"/>
                </a:tc>
                <a:tc>
                  <a:txBody>
                    <a:bodyPr/>
                    <a:lstStyle/>
                    <a:p>
                      <a:pPr indent="0" lvl="0" marL="0" rtl="0" algn="l">
                        <a:spcBef>
                          <a:spcPts val="0"/>
                        </a:spcBef>
                        <a:spcAft>
                          <a:spcPts val="0"/>
                        </a:spcAft>
                        <a:buNone/>
                      </a:pPr>
                      <a:r>
                        <a:rPr lang="en-GB" sz="2800">
                          <a:solidFill>
                            <a:srgbClr val="FFFFFF"/>
                          </a:solidFill>
                        </a:rPr>
                        <a:t>Float</a:t>
                      </a:r>
                      <a:endParaRPr sz="2800">
                        <a:solidFill>
                          <a:srgbClr val="FFFFFF"/>
                        </a:solidFill>
                      </a:endParaRPr>
                    </a:p>
                  </a:txBody>
                  <a:tcPr marT="182850" marB="182850" marR="182850" marL="182850"/>
                </a:tc>
                <a:tc>
                  <a:txBody>
                    <a:bodyPr/>
                    <a:lstStyle/>
                    <a:p>
                      <a:pPr indent="0" lvl="0" marL="0" rtl="0" algn="l">
                        <a:spcBef>
                          <a:spcPts val="0"/>
                        </a:spcBef>
                        <a:spcAft>
                          <a:spcPts val="0"/>
                        </a:spcAft>
                        <a:buNone/>
                      </a:pPr>
                      <a:r>
                        <a:rPr b="1" lang="en-GB" sz="2800">
                          <a:solidFill>
                            <a:srgbClr val="FFFFFF"/>
                          </a:solidFill>
                        </a:rPr>
                        <a:t>Projection of one vector onto the other, “parellness”</a:t>
                      </a:r>
                      <a:endParaRPr b="1" sz="2800">
                        <a:solidFill>
                          <a:srgbClr val="FFFFFF"/>
                        </a:solidFill>
                      </a:endParaRPr>
                    </a:p>
                    <a:p>
                      <a:pPr indent="0" lvl="0" marL="0" rtl="0" algn="l">
                        <a:spcBef>
                          <a:spcPts val="0"/>
                        </a:spcBef>
                        <a:spcAft>
                          <a:spcPts val="0"/>
                        </a:spcAft>
                        <a:buNone/>
                      </a:pPr>
                      <a:r>
                        <a:t/>
                      </a:r>
                      <a:endParaRPr sz="2800">
                        <a:solidFill>
                          <a:srgbClr val="FFFFFF"/>
                        </a:solidFill>
                      </a:endParaRPr>
                    </a:p>
                    <a:p>
                      <a:pPr indent="0" lvl="0" marL="0" rtl="0" algn="l">
                        <a:spcBef>
                          <a:spcPts val="0"/>
                        </a:spcBef>
                        <a:spcAft>
                          <a:spcPts val="0"/>
                        </a:spcAft>
                        <a:buNone/>
                      </a:pPr>
                      <a:r>
                        <a:rPr lang="en-GB" sz="2800">
                          <a:solidFill>
                            <a:srgbClr val="FFFFFF"/>
                          </a:solidFill>
                        </a:rPr>
                        <a:t>Maximum when vectors are parallel, and zero when they are perpendicular. Cos 𝞱</a:t>
                      </a:r>
                      <a:endParaRPr sz="2800">
                        <a:solidFill>
                          <a:srgbClr val="FFFFFF"/>
                        </a:solidFill>
                      </a:endParaRPr>
                    </a:p>
                  </a:txBody>
                  <a:tcPr marT="182850" marB="182850" marR="182850" marL="182850"/>
                </a:tc>
                <a:tc>
                  <a:txBody>
                    <a:bodyPr/>
                    <a:lstStyle/>
                    <a:p>
                      <a:pPr indent="0" lvl="0" marL="0" rtl="0" algn="l">
                        <a:spcBef>
                          <a:spcPts val="0"/>
                        </a:spcBef>
                        <a:spcAft>
                          <a:spcPts val="0"/>
                        </a:spcAft>
                        <a:buNone/>
                      </a:pPr>
                      <a:r>
                        <a:t/>
                      </a:r>
                      <a:endParaRPr sz="2800">
                        <a:solidFill>
                          <a:srgbClr val="FFFFFF"/>
                        </a:solidFill>
                      </a:endParaRPr>
                    </a:p>
                  </a:txBody>
                  <a:tcPr marT="182850" marB="182850" marR="182850" marL="182850"/>
                </a:tc>
              </a:tr>
            </a:tbl>
          </a:graphicData>
        </a:graphic>
      </p:graphicFrame>
      <p:grpSp>
        <p:nvGrpSpPr>
          <p:cNvPr id="1694" name="Google Shape;1694;p252"/>
          <p:cNvGrpSpPr/>
          <p:nvPr/>
        </p:nvGrpSpPr>
        <p:grpSpPr>
          <a:xfrm>
            <a:off x="12468500" y="2900870"/>
            <a:ext cx="3707400" cy="2952576"/>
            <a:chOff x="6234250" y="1405000"/>
            <a:chExt cx="1853700" cy="1527300"/>
          </a:xfrm>
        </p:grpSpPr>
        <p:sp>
          <p:nvSpPr>
            <p:cNvPr id="1695" name="Google Shape;1695;p252"/>
            <p:cNvSpPr/>
            <p:nvPr/>
          </p:nvSpPr>
          <p:spPr>
            <a:xfrm>
              <a:off x="6234250" y="1405000"/>
              <a:ext cx="1853700" cy="1527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pic>
          <p:nvPicPr>
            <p:cNvPr id="1696" name="Google Shape;1696;p252"/>
            <p:cNvPicPr preferRelativeResize="0"/>
            <p:nvPr/>
          </p:nvPicPr>
          <p:blipFill>
            <a:blip r:embed="rId3">
              <a:alphaModFix/>
            </a:blip>
            <a:stretch>
              <a:fillRect/>
            </a:stretch>
          </p:blipFill>
          <p:spPr>
            <a:xfrm>
              <a:off x="6365913" y="1557025"/>
              <a:ext cx="1642575" cy="1314050"/>
            </a:xfrm>
            <a:prstGeom prst="rect">
              <a:avLst/>
            </a:prstGeom>
            <a:noFill/>
            <a:ln>
              <a:noFill/>
            </a:ln>
          </p:spPr>
        </p:pic>
      </p:grpSp>
      <p:pic>
        <p:nvPicPr>
          <p:cNvPr id="1697" name="Google Shape;1697;p252"/>
          <p:cNvPicPr preferRelativeResize="0"/>
          <p:nvPr/>
        </p:nvPicPr>
        <p:blipFill>
          <a:blip r:embed="rId4">
            <a:alphaModFix/>
          </a:blip>
          <a:stretch>
            <a:fillRect/>
          </a:stretch>
        </p:blipFill>
        <p:spPr>
          <a:xfrm>
            <a:off x="1159950" y="6065025"/>
            <a:ext cx="10439400" cy="3448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3"/>
                                        </p:tgtEl>
                                        <p:attrNameLst>
                                          <p:attrName>style.visibility</p:attrName>
                                        </p:attrNameLst>
                                      </p:cBhvr>
                                      <p:to>
                                        <p:strVal val="visible"/>
                                      </p:to>
                                    </p:set>
                                    <p:animEffect filter="fade" transition="in">
                                      <p:cBhvr>
                                        <p:cTn dur="1000"/>
                                        <p:tgtEl>
                                          <p:spTgt spid="16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4"/>
                                        </p:tgtEl>
                                        <p:attrNameLst>
                                          <p:attrName>style.visibility</p:attrName>
                                        </p:attrNameLst>
                                      </p:cBhvr>
                                      <p:to>
                                        <p:strVal val="visible"/>
                                      </p:to>
                                    </p:set>
                                    <p:animEffect filter="fade" transition="in">
                                      <p:cBhvr>
                                        <p:cTn dur="1000"/>
                                        <p:tgtEl>
                                          <p:spTgt spid="16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1" name="Shape 1701"/>
        <p:cNvGrpSpPr/>
        <p:nvPr/>
      </p:nvGrpSpPr>
      <p:grpSpPr>
        <a:xfrm>
          <a:off x="0" y="0"/>
          <a:ext cx="0" cy="0"/>
          <a:chOff x="0" y="0"/>
          <a:chExt cx="0" cy="0"/>
        </a:xfrm>
      </p:grpSpPr>
      <p:sp>
        <p:nvSpPr>
          <p:cNvPr id="1702" name="Google Shape;1702;p253"/>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Use </a:t>
            </a:r>
            <a:r>
              <a:rPr lang="en-GB">
                <a:solidFill>
                  <a:srgbClr val="FFFF00"/>
                </a:solidFill>
                <a:latin typeface="Consolas"/>
                <a:ea typeface="Consolas"/>
                <a:cs typeface="Consolas"/>
                <a:sym typeface="Consolas"/>
              </a:rPr>
              <a:t>FVector::DotProduct()</a:t>
            </a:r>
            <a:endParaRPr>
              <a:solidFill>
                <a:srgbClr val="FFFF00"/>
              </a:solidFill>
              <a:latin typeface="Consolas"/>
              <a:ea typeface="Consolas"/>
              <a:cs typeface="Consolas"/>
              <a:sym typeface="Consolas"/>
            </a:endParaRPr>
          </a:p>
        </p:txBody>
      </p:sp>
      <p:sp>
        <p:nvSpPr>
          <p:cNvPr id="1703" name="Google Shape;1703;p253"/>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Dot </a:t>
            </a:r>
            <a:r>
              <a:rPr lang="en-GB">
                <a:solidFill>
                  <a:srgbClr val="FFFF00"/>
                </a:solidFill>
                <a:latin typeface="Consolas"/>
                <a:ea typeface="Consolas"/>
                <a:cs typeface="Consolas"/>
                <a:sym typeface="Consolas"/>
              </a:rPr>
              <a:t>AIForwardIntention</a:t>
            </a:r>
            <a:r>
              <a:rPr lang="en-GB">
                <a:solidFill>
                  <a:schemeClr val="lt1"/>
                </a:solidFill>
              </a:rPr>
              <a:t> &amp; </a:t>
            </a:r>
            <a:r>
              <a:rPr lang="en-GB">
                <a:solidFill>
                  <a:srgbClr val="FFFF00"/>
                </a:solidFill>
                <a:latin typeface="Consolas"/>
                <a:ea typeface="Consolas"/>
                <a:cs typeface="Consolas"/>
                <a:sym typeface="Consolas"/>
              </a:rPr>
              <a:t>TankForward</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Feed the result into </a:t>
            </a:r>
            <a:r>
              <a:rPr lang="en-GB">
                <a:solidFill>
                  <a:srgbClr val="FFFF00"/>
                </a:solidFill>
                <a:latin typeface="Consolas"/>
                <a:ea typeface="Consolas"/>
                <a:cs typeface="Consolas"/>
                <a:sym typeface="Consolas"/>
              </a:rPr>
              <a:t>IntendMoveForward()</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Share the resulting movement with the community.</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3">
                                            <p:txEl>
                                              <p:pRg end="0" st="0"/>
                                            </p:txEl>
                                          </p:spTgt>
                                        </p:tgtEl>
                                        <p:attrNameLst>
                                          <p:attrName>style.visibility</p:attrName>
                                        </p:attrNameLst>
                                      </p:cBhvr>
                                      <p:to>
                                        <p:strVal val="visible"/>
                                      </p:to>
                                    </p:set>
                                    <p:animEffect filter="fade" transition="in">
                                      <p:cBhvr>
                                        <p:cTn dur="1000"/>
                                        <p:tgtEl>
                                          <p:spTgt spid="17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3">
                                            <p:txEl>
                                              <p:pRg end="1" st="1"/>
                                            </p:txEl>
                                          </p:spTgt>
                                        </p:tgtEl>
                                        <p:attrNameLst>
                                          <p:attrName>style.visibility</p:attrName>
                                        </p:attrNameLst>
                                      </p:cBhvr>
                                      <p:to>
                                        <p:strVal val="visible"/>
                                      </p:to>
                                    </p:set>
                                    <p:animEffect filter="fade" transition="in">
                                      <p:cBhvr>
                                        <p:cTn dur="1000"/>
                                        <p:tgtEl>
                                          <p:spTgt spid="17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3">
                                            <p:txEl>
                                              <p:pRg end="2" st="2"/>
                                            </p:txEl>
                                          </p:spTgt>
                                        </p:tgtEl>
                                        <p:attrNameLst>
                                          <p:attrName>style.visibility</p:attrName>
                                        </p:attrNameLst>
                                      </p:cBhvr>
                                      <p:to>
                                        <p:strVal val="visible"/>
                                      </p:to>
                                    </p:set>
                                    <p:animEffect filter="fade" transition="in">
                                      <p:cBhvr>
                                        <p:cTn dur="1000"/>
                                        <p:tgtEl>
                                          <p:spTgt spid="170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7" name="Shape 1707"/>
        <p:cNvGrpSpPr/>
        <p:nvPr/>
      </p:nvGrpSpPr>
      <p:grpSpPr>
        <a:xfrm>
          <a:off x="0" y="0"/>
          <a:ext cx="0" cy="0"/>
          <a:chOff x="0" y="0"/>
          <a:chExt cx="0" cy="0"/>
        </a:xfrm>
      </p:grpSpPr>
      <p:sp>
        <p:nvSpPr>
          <p:cNvPr id="1708" name="Google Shape;1708;p254"/>
          <p:cNvSpPr/>
          <p:nvPr/>
        </p:nvSpPr>
        <p:spPr>
          <a:xfrm>
            <a:off x="948600" y="2065350"/>
            <a:ext cx="16366800" cy="74328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709" name="Google Shape;1709;p254"/>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Lecture Resources</a:t>
            </a:r>
            <a:endParaRPr/>
          </a:p>
        </p:txBody>
      </p:sp>
      <p:sp>
        <p:nvSpPr>
          <p:cNvPr id="1710" name="Google Shape;1710;p254"/>
          <p:cNvSpPr txBox="1"/>
          <p:nvPr>
            <p:ph idx="1" type="body"/>
          </p:nvPr>
        </p:nvSpPr>
        <p:spPr>
          <a:xfrm>
            <a:off x="1377200" y="2214250"/>
            <a:ext cx="15625800" cy="6984000"/>
          </a:xfrm>
          <a:prstGeom prst="rect">
            <a:avLst/>
          </a:prstGeom>
        </p:spPr>
        <p:txBody>
          <a:bodyPr anchorCtr="0" anchor="t" bIns="68550" lIns="68550" spcFirstLastPara="1" rIns="68550" wrap="square" tIns="68550">
            <a:noAutofit/>
          </a:bodyPr>
          <a:lstStyle/>
          <a:p>
            <a:pPr indent="-685800" lvl="0" marL="914400" rtl="0" algn="l">
              <a:spcBef>
                <a:spcPts val="0"/>
              </a:spcBef>
              <a:spcAft>
                <a:spcPts val="0"/>
              </a:spcAft>
              <a:buClr>
                <a:srgbClr val="000000"/>
              </a:buClr>
              <a:buSzPts val="3600"/>
              <a:buAutoNum type="arabicPeriod"/>
            </a:pPr>
            <a:r>
              <a:rPr lang="en-GB" sz="3600" u="sng">
                <a:solidFill>
                  <a:schemeClr val="hlink"/>
                </a:solidFill>
                <a:hlinkClick r:id="rId3"/>
              </a:rPr>
              <a:t>Community Discussions</a:t>
            </a:r>
            <a:r>
              <a:rPr lang="en-GB" sz="3600">
                <a:solidFill>
                  <a:srgbClr val="000000"/>
                </a:solidFill>
              </a:rPr>
              <a:t> (for intros, shares, discussions, tips etc)</a:t>
            </a:r>
            <a:endParaRPr sz="3600">
              <a:solidFill>
                <a:srgbClr val="000000"/>
              </a:solidFill>
            </a:endParaRPr>
          </a:p>
          <a:p>
            <a:pPr indent="-685800" lvl="0" marL="914400" rtl="0" algn="l">
              <a:spcBef>
                <a:spcPts val="0"/>
              </a:spcBef>
              <a:spcAft>
                <a:spcPts val="0"/>
              </a:spcAft>
              <a:buClr>
                <a:srgbClr val="000000"/>
              </a:buClr>
              <a:buSzPts val="3600"/>
              <a:buAutoNum type="arabicPeriod"/>
            </a:pPr>
            <a:r>
              <a:rPr lang="en-GB" sz="3600" u="sng">
                <a:solidFill>
                  <a:schemeClr val="hlink"/>
                </a:solidFill>
                <a:hlinkClick r:id="rId4"/>
              </a:rPr>
              <a:t>Dot Product Scalar Projection on Wikipedia</a:t>
            </a:r>
            <a:endParaRPr sz="3600">
              <a:solidFill>
                <a:srgbClr val="000000"/>
              </a:solidFill>
            </a:endParaRPr>
          </a:p>
        </p:txBody>
      </p:sp>
    </p:spTree>
  </p:cSld>
  <p:clrMapOvr>
    <a:masterClrMapping/>
  </p:clrMapOvr>
</p:sld>
</file>

<file path=ppt/slides/slide2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4" name="Shape 1714"/>
        <p:cNvGrpSpPr/>
        <p:nvPr/>
      </p:nvGrpSpPr>
      <p:grpSpPr>
        <a:xfrm>
          <a:off x="0" y="0"/>
          <a:ext cx="0" cy="0"/>
          <a:chOff x="0" y="0"/>
          <a:chExt cx="0" cy="0"/>
        </a:xfrm>
      </p:grpSpPr>
      <p:sp>
        <p:nvSpPr>
          <p:cNvPr id="1715" name="Google Shape;1715;p255"/>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solidFill>
                  <a:srgbClr val="FFFF00"/>
                </a:solidFill>
                <a:latin typeface="Consolas"/>
                <a:ea typeface="Consolas"/>
                <a:cs typeface="Consolas"/>
                <a:sym typeface="Consolas"/>
              </a:rPr>
              <a:t>CrossProduct()</a:t>
            </a:r>
            <a:r>
              <a:rPr lang="en-GB">
                <a:solidFill>
                  <a:schemeClr val="lt1"/>
                </a:solidFill>
              </a:rPr>
              <a:t> Vector Operator</a:t>
            </a:r>
            <a:endParaRPr/>
          </a:p>
        </p:txBody>
      </p:sp>
      <p:sp>
        <p:nvSpPr>
          <p:cNvPr id="1716" name="Google Shape;1716;p255"/>
          <p:cNvSpPr txBox="1"/>
          <p:nvPr/>
        </p:nvSpPr>
        <p:spPr>
          <a:xfrm>
            <a:off x="16373550" y="123950"/>
            <a:ext cx="1753800" cy="867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3600">
                <a:solidFill>
                  <a:srgbClr val="FFFFFF"/>
                </a:solidFill>
              </a:rPr>
              <a:t>4.12.4</a:t>
            </a:r>
            <a:endParaRPr sz="3600">
              <a:solidFill>
                <a:srgbClr val="FFFFFF"/>
              </a:solidFill>
            </a:endParaRPr>
          </a:p>
        </p:txBody>
      </p:sp>
    </p:spTree>
  </p:cSld>
  <p:clrMapOvr>
    <a:masterClrMapping/>
  </p:clrMapOvr>
</p:sld>
</file>

<file path=ppt/slides/slide2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0" name="Shape 1720"/>
        <p:cNvGrpSpPr/>
        <p:nvPr/>
      </p:nvGrpSpPr>
      <p:grpSpPr>
        <a:xfrm>
          <a:off x="0" y="0"/>
          <a:ext cx="0" cy="0"/>
          <a:chOff x="0" y="0"/>
          <a:chExt cx="0" cy="0"/>
        </a:xfrm>
      </p:grpSpPr>
      <p:sp>
        <p:nvSpPr>
          <p:cNvPr id="1721" name="Google Shape;1721;p256"/>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1722" name="Google Shape;1722;p256"/>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Focusing on controlling turning of AI</a:t>
            </a:r>
            <a:endParaRPr/>
          </a:p>
          <a:p>
            <a:pPr indent="-800100" lvl="0" marL="914400" rtl="0" algn="l">
              <a:spcBef>
                <a:spcPts val="0"/>
              </a:spcBef>
              <a:spcAft>
                <a:spcPts val="0"/>
              </a:spcAft>
              <a:buSzPts val="5400"/>
              <a:buChar char="●"/>
            </a:pPr>
            <a:r>
              <a:rPr lang="en-GB"/>
              <a:t>If target in front or behind* don’t rotate</a:t>
            </a:r>
            <a:endParaRPr/>
          </a:p>
          <a:p>
            <a:pPr indent="-800100" lvl="0" marL="914400" rtl="0" algn="l">
              <a:spcBef>
                <a:spcPts val="0"/>
              </a:spcBef>
              <a:spcAft>
                <a:spcPts val="0"/>
              </a:spcAft>
              <a:buSzPts val="5400"/>
              <a:buChar char="●"/>
            </a:pPr>
            <a:r>
              <a:rPr lang="en-GB"/>
              <a:t>If target to side rotate at full speed</a:t>
            </a:r>
            <a:endParaRPr/>
          </a:p>
          <a:p>
            <a:pPr indent="-800100" lvl="0" marL="914400" rtl="0" algn="l">
              <a:spcBef>
                <a:spcPts val="0"/>
              </a:spcBef>
              <a:spcAft>
                <a:spcPts val="0"/>
              </a:spcAft>
              <a:buSzPts val="5400"/>
              <a:buChar char="●"/>
            </a:pPr>
            <a:r>
              <a:rPr lang="en-GB"/>
              <a:t>This is the behaviour of a sin function</a:t>
            </a:r>
            <a:endParaRPr/>
          </a:p>
          <a:p>
            <a:pPr indent="-800100" lvl="0" marL="914400" rtl="0" algn="l">
              <a:spcBef>
                <a:spcPts val="0"/>
              </a:spcBef>
              <a:spcAft>
                <a:spcPts val="0"/>
              </a:spcAft>
              <a:buSzPts val="5400"/>
              <a:buChar char="●"/>
            </a:pPr>
            <a:r>
              <a:rPr lang="en-GB"/>
              <a:t>Using </a:t>
            </a:r>
            <a:r>
              <a:rPr lang="en-GB">
                <a:solidFill>
                  <a:srgbClr val="FFFF00"/>
                </a:solidFill>
                <a:latin typeface="Consolas"/>
                <a:ea typeface="Consolas"/>
                <a:cs typeface="Consolas"/>
                <a:sym typeface="Consolas"/>
              </a:rPr>
              <a:t>FVector::CrossProduct()</a:t>
            </a:r>
            <a:endParaRPr>
              <a:solidFill>
                <a:schemeClr val="lt1"/>
              </a:solidFill>
            </a:endParaRPr>
          </a:p>
          <a:p>
            <a:pPr indent="0" lvl="0" marL="0" rtl="0" algn="l">
              <a:spcBef>
                <a:spcPts val="0"/>
              </a:spcBef>
              <a:spcAft>
                <a:spcPts val="0"/>
              </a:spcAft>
              <a:buNone/>
            </a:pPr>
            <a:r>
              <a:rPr i="1" lang="en-GB" sz="3600">
                <a:solidFill>
                  <a:schemeClr val="lt1"/>
                </a:solidFill>
              </a:rPr>
              <a:t>* If behind once any rotation starts it will continue.</a:t>
            </a:r>
            <a:endParaRPr i="1" sz="3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2">
                                            <p:txEl>
                                              <p:pRg end="0" st="0"/>
                                            </p:txEl>
                                          </p:spTgt>
                                        </p:tgtEl>
                                        <p:attrNameLst>
                                          <p:attrName>style.visibility</p:attrName>
                                        </p:attrNameLst>
                                      </p:cBhvr>
                                      <p:to>
                                        <p:strVal val="visible"/>
                                      </p:to>
                                    </p:set>
                                    <p:animEffect filter="fade" transition="in">
                                      <p:cBhvr>
                                        <p:cTn dur="1000"/>
                                        <p:tgtEl>
                                          <p:spTgt spid="17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2">
                                            <p:txEl>
                                              <p:pRg end="1" st="1"/>
                                            </p:txEl>
                                          </p:spTgt>
                                        </p:tgtEl>
                                        <p:attrNameLst>
                                          <p:attrName>style.visibility</p:attrName>
                                        </p:attrNameLst>
                                      </p:cBhvr>
                                      <p:to>
                                        <p:strVal val="visible"/>
                                      </p:to>
                                    </p:set>
                                    <p:animEffect filter="fade" transition="in">
                                      <p:cBhvr>
                                        <p:cTn dur="1000"/>
                                        <p:tgtEl>
                                          <p:spTgt spid="17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2">
                                            <p:txEl>
                                              <p:pRg end="2" st="2"/>
                                            </p:txEl>
                                          </p:spTgt>
                                        </p:tgtEl>
                                        <p:attrNameLst>
                                          <p:attrName>style.visibility</p:attrName>
                                        </p:attrNameLst>
                                      </p:cBhvr>
                                      <p:to>
                                        <p:strVal val="visible"/>
                                      </p:to>
                                    </p:set>
                                    <p:animEffect filter="fade" transition="in">
                                      <p:cBhvr>
                                        <p:cTn dur="1000"/>
                                        <p:tgtEl>
                                          <p:spTgt spid="17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2">
                                            <p:txEl>
                                              <p:pRg end="3" st="3"/>
                                            </p:txEl>
                                          </p:spTgt>
                                        </p:tgtEl>
                                        <p:attrNameLst>
                                          <p:attrName>style.visibility</p:attrName>
                                        </p:attrNameLst>
                                      </p:cBhvr>
                                      <p:to>
                                        <p:strVal val="visible"/>
                                      </p:to>
                                    </p:set>
                                    <p:animEffect filter="fade" transition="in">
                                      <p:cBhvr>
                                        <p:cTn dur="1000"/>
                                        <p:tgtEl>
                                          <p:spTgt spid="17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2">
                                            <p:txEl>
                                              <p:pRg end="4" st="4"/>
                                            </p:txEl>
                                          </p:spTgt>
                                        </p:tgtEl>
                                        <p:attrNameLst>
                                          <p:attrName>style.visibility</p:attrName>
                                        </p:attrNameLst>
                                      </p:cBhvr>
                                      <p:to>
                                        <p:strVal val="visible"/>
                                      </p:to>
                                    </p:set>
                                    <p:animEffect filter="fade" transition="in">
                                      <p:cBhvr>
                                        <p:cTn dur="1000"/>
                                        <p:tgtEl>
                                          <p:spTgt spid="17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2">
                                            <p:txEl>
                                              <p:pRg end="5" st="5"/>
                                            </p:txEl>
                                          </p:spTgt>
                                        </p:tgtEl>
                                        <p:attrNameLst>
                                          <p:attrName>style.visibility</p:attrName>
                                        </p:attrNameLst>
                                      </p:cBhvr>
                                      <p:to>
                                        <p:strVal val="visible"/>
                                      </p:to>
                                    </p:set>
                                    <p:animEffect filter="fade" transition="in">
                                      <p:cBhvr>
                                        <p:cTn dur="1000"/>
                                        <p:tgtEl>
                                          <p:spTgt spid="172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6" name="Shape 1726"/>
        <p:cNvGrpSpPr/>
        <p:nvPr/>
      </p:nvGrpSpPr>
      <p:grpSpPr>
        <a:xfrm>
          <a:off x="0" y="0"/>
          <a:ext cx="0" cy="0"/>
          <a:chOff x="0" y="0"/>
          <a:chExt cx="0" cy="0"/>
        </a:xfrm>
      </p:grpSpPr>
      <p:sp>
        <p:nvSpPr>
          <p:cNvPr id="1727" name="Google Shape;1727;p257"/>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The Sine Function</a:t>
            </a:r>
            <a:endParaRPr/>
          </a:p>
        </p:txBody>
      </p:sp>
      <p:sp>
        <p:nvSpPr>
          <p:cNvPr id="1728" name="Google Shape;1728;p257"/>
          <p:cNvSpPr txBox="1"/>
          <p:nvPr>
            <p:ph idx="1" type="body"/>
          </p:nvPr>
        </p:nvSpPr>
        <p:spPr>
          <a:xfrm>
            <a:off x="9850399" y="2214250"/>
            <a:ext cx="7359600" cy="7197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b="1" lang="en-GB"/>
              <a:t>X-axis:</a:t>
            </a:r>
            <a:r>
              <a:rPr lang="en-GB"/>
              <a:t> Angle between </a:t>
            </a:r>
            <a:r>
              <a:rPr lang="en-GB">
                <a:solidFill>
                  <a:srgbClr val="FFFF00"/>
                </a:solidFill>
                <a:latin typeface="Consolas"/>
                <a:ea typeface="Consolas"/>
                <a:cs typeface="Consolas"/>
                <a:sym typeface="Consolas"/>
              </a:rPr>
              <a:t>AIForwardIntention</a:t>
            </a:r>
            <a:r>
              <a:rPr lang="en-GB"/>
              <a:t> &amp; </a:t>
            </a:r>
            <a:r>
              <a:rPr lang="en-GB">
                <a:solidFill>
                  <a:srgbClr val="FFFF00"/>
                </a:solidFill>
                <a:latin typeface="Consolas"/>
                <a:ea typeface="Consolas"/>
                <a:cs typeface="Consolas"/>
                <a:sym typeface="Consolas"/>
              </a:rPr>
              <a:t>TankForward</a:t>
            </a:r>
            <a:br>
              <a:rPr lang="en-GB">
                <a:solidFill>
                  <a:srgbClr val="FFFF00"/>
                </a:solidFill>
                <a:latin typeface="Consolas"/>
                <a:ea typeface="Consolas"/>
                <a:cs typeface="Consolas"/>
                <a:sym typeface="Consolas"/>
              </a:rPr>
            </a:br>
            <a:endParaRPr>
              <a:solidFill>
                <a:srgbClr val="FFFF00"/>
              </a:solidFill>
              <a:latin typeface="Consolas"/>
              <a:ea typeface="Consolas"/>
              <a:cs typeface="Consolas"/>
              <a:sym typeface="Consolas"/>
            </a:endParaRPr>
          </a:p>
          <a:p>
            <a:pPr indent="0" lvl="0" marL="0" rtl="0" algn="l">
              <a:spcBef>
                <a:spcPts val="0"/>
              </a:spcBef>
              <a:spcAft>
                <a:spcPts val="0"/>
              </a:spcAft>
              <a:buNone/>
            </a:pPr>
            <a:r>
              <a:rPr b="1" lang="en-GB"/>
              <a:t>Y-axis:</a:t>
            </a:r>
            <a:r>
              <a:rPr lang="en-GB"/>
              <a:t> </a:t>
            </a:r>
            <a:r>
              <a:rPr lang="en-GB">
                <a:solidFill>
                  <a:srgbClr val="FFFF00"/>
                </a:solidFill>
                <a:latin typeface="Consolas"/>
                <a:ea typeface="Consolas"/>
                <a:cs typeface="Consolas"/>
                <a:sym typeface="Consolas"/>
              </a:rPr>
              <a:t>Throw </a:t>
            </a:r>
            <a:r>
              <a:rPr lang="en-GB"/>
              <a:t>for </a:t>
            </a:r>
            <a:r>
              <a:rPr lang="en-GB">
                <a:solidFill>
                  <a:srgbClr val="FFFF00"/>
                </a:solidFill>
                <a:latin typeface="Consolas"/>
                <a:ea typeface="Consolas"/>
                <a:cs typeface="Consolas"/>
                <a:sym typeface="Consolas"/>
              </a:rPr>
              <a:t>IntendTurnRight()</a:t>
            </a:r>
            <a:endParaRPr/>
          </a:p>
        </p:txBody>
      </p:sp>
      <p:pic>
        <p:nvPicPr>
          <p:cNvPr id="1729" name="Google Shape;1729;p257"/>
          <p:cNvPicPr preferRelativeResize="0"/>
          <p:nvPr/>
        </p:nvPicPr>
        <p:blipFill>
          <a:blip r:embed="rId3">
            <a:alphaModFix/>
          </a:blip>
          <a:stretch>
            <a:fillRect/>
          </a:stretch>
        </p:blipFill>
        <p:spPr>
          <a:xfrm>
            <a:off x="988650" y="3277948"/>
            <a:ext cx="8532450" cy="4709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8">
                                            <p:txEl>
                                              <p:pRg end="0" st="0"/>
                                            </p:txEl>
                                          </p:spTgt>
                                        </p:tgtEl>
                                        <p:attrNameLst>
                                          <p:attrName>style.visibility</p:attrName>
                                        </p:attrNameLst>
                                      </p:cBhvr>
                                      <p:to>
                                        <p:strVal val="visible"/>
                                      </p:to>
                                    </p:set>
                                    <p:animEffect filter="fade" transition="in">
                                      <p:cBhvr>
                                        <p:cTn dur="1000"/>
                                        <p:tgtEl>
                                          <p:spTgt spid="17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8">
                                            <p:txEl>
                                              <p:pRg end="1" st="1"/>
                                            </p:txEl>
                                          </p:spTgt>
                                        </p:tgtEl>
                                        <p:attrNameLst>
                                          <p:attrName>style.visibility</p:attrName>
                                        </p:attrNameLst>
                                      </p:cBhvr>
                                      <p:to>
                                        <p:strVal val="visible"/>
                                      </p:to>
                                    </p:set>
                                    <p:animEffect filter="fade" transition="in">
                                      <p:cBhvr>
                                        <p:cTn dur="1000"/>
                                        <p:tgtEl>
                                          <p:spTgt spid="172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3" name="Shape 1733"/>
        <p:cNvGrpSpPr/>
        <p:nvPr/>
      </p:nvGrpSpPr>
      <p:grpSpPr>
        <a:xfrm>
          <a:off x="0" y="0"/>
          <a:ext cx="0" cy="0"/>
          <a:chOff x="0" y="0"/>
          <a:chExt cx="0" cy="0"/>
        </a:xfrm>
      </p:grpSpPr>
      <p:sp>
        <p:nvSpPr>
          <p:cNvPr id="1734" name="Google Shape;1734;p258"/>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solidFill>
                  <a:schemeClr val="lt1"/>
                </a:solidFill>
              </a:rPr>
              <a:t>The Vector Cross Product</a:t>
            </a:r>
            <a:endParaRPr/>
          </a:p>
        </p:txBody>
      </p:sp>
      <p:graphicFrame>
        <p:nvGraphicFramePr>
          <p:cNvPr id="1735" name="Google Shape;1735;p258"/>
          <p:cNvGraphicFramePr/>
          <p:nvPr/>
        </p:nvGraphicFramePr>
        <p:xfrm>
          <a:off x="1148900" y="5434000"/>
          <a:ext cx="3000000" cy="3000000"/>
        </p:xfrm>
        <a:graphic>
          <a:graphicData uri="http://schemas.openxmlformats.org/drawingml/2006/table">
            <a:tbl>
              <a:tblPr>
                <a:noFill/>
                <a:tableStyleId>{83EF7AB0-046D-48B4-9C66-017B42E53A91}</a:tableStyleId>
              </a:tblPr>
              <a:tblGrid>
                <a:gridCol w="1386600"/>
                <a:gridCol w="1808900"/>
                <a:gridCol w="1743100"/>
                <a:gridCol w="5075150"/>
                <a:gridCol w="6052550"/>
              </a:tblGrid>
              <a:tr h="845550">
                <a:tc>
                  <a:txBody>
                    <a:bodyPr/>
                    <a:lstStyle/>
                    <a:p>
                      <a:pPr indent="0" lvl="0" marL="0" rtl="0" algn="l">
                        <a:spcBef>
                          <a:spcPts val="0"/>
                        </a:spcBef>
                        <a:spcAft>
                          <a:spcPts val="0"/>
                        </a:spcAft>
                        <a:buNone/>
                      </a:pPr>
                      <a:r>
                        <a:rPr b="1" lang="en-GB" sz="2800">
                          <a:solidFill>
                            <a:srgbClr val="FFFFFF"/>
                          </a:solidFill>
                        </a:rPr>
                        <a:t>Type</a:t>
                      </a:r>
                      <a:endParaRPr b="1" sz="2800">
                        <a:solidFill>
                          <a:srgbClr val="FFFFFF"/>
                        </a:solidFill>
                      </a:endParaRPr>
                    </a:p>
                  </a:txBody>
                  <a:tcPr marT="182850" marB="182850" marR="182850" marL="182850"/>
                </a:tc>
                <a:tc>
                  <a:txBody>
                    <a:bodyPr/>
                    <a:lstStyle/>
                    <a:p>
                      <a:pPr indent="0" lvl="0" marL="0" rtl="0" algn="l">
                        <a:spcBef>
                          <a:spcPts val="0"/>
                        </a:spcBef>
                        <a:spcAft>
                          <a:spcPts val="0"/>
                        </a:spcAft>
                        <a:buNone/>
                      </a:pPr>
                      <a:r>
                        <a:rPr b="1" lang="en-GB" sz="2800">
                          <a:solidFill>
                            <a:srgbClr val="FFFFFF"/>
                          </a:solidFill>
                        </a:rPr>
                        <a:t>Input</a:t>
                      </a:r>
                      <a:endParaRPr b="1" sz="2800">
                        <a:solidFill>
                          <a:srgbClr val="FFFFFF"/>
                        </a:solidFill>
                      </a:endParaRPr>
                    </a:p>
                  </a:txBody>
                  <a:tcPr marT="182850" marB="182850" marR="182850" marL="182850"/>
                </a:tc>
                <a:tc>
                  <a:txBody>
                    <a:bodyPr/>
                    <a:lstStyle/>
                    <a:p>
                      <a:pPr indent="0" lvl="0" marL="0" rtl="0" algn="l">
                        <a:spcBef>
                          <a:spcPts val="0"/>
                        </a:spcBef>
                        <a:spcAft>
                          <a:spcPts val="0"/>
                        </a:spcAft>
                        <a:buNone/>
                      </a:pPr>
                      <a:r>
                        <a:rPr b="1" lang="en-GB" sz="2800">
                          <a:solidFill>
                            <a:srgbClr val="FFFFFF"/>
                          </a:solidFill>
                        </a:rPr>
                        <a:t>Output</a:t>
                      </a:r>
                      <a:endParaRPr b="1" sz="2800">
                        <a:solidFill>
                          <a:srgbClr val="FFFFFF"/>
                        </a:solidFill>
                      </a:endParaRPr>
                    </a:p>
                  </a:txBody>
                  <a:tcPr marT="182850" marB="182850" marR="182850" marL="182850"/>
                </a:tc>
                <a:tc>
                  <a:txBody>
                    <a:bodyPr/>
                    <a:lstStyle/>
                    <a:p>
                      <a:pPr indent="0" lvl="0" marL="0" rtl="0" algn="l">
                        <a:spcBef>
                          <a:spcPts val="0"/>
                        </a:spcBef>
                        <a:spcAft>
                          <a:spcPts val="0"/>
                        </a:spcAft>
                        <a:buNone/>
                      </a:pPr>
                      <a:r>
                        <a:rPr b="1" lang="en-GB" sz="2800">
                          <a:solidFill>
                            <a:srgbClr val="FFFFFF"/>
                          </a:solidFill>
                        </a:rPr>
                        <a:t>Interpretation &amp; Notes</a:t>
                      </a:r>
                      <a:endParaRPr b="1" sz="2800">
                        <a:solidFill>
                          <a:srgbClr val="FFFFFF"/>
                        </a:solidFill>
                      </a:endParaRPr>
                    </a:p>
                  </a:txBody>
                  <a:tcPr marT="182850" marB="182850" marR="182850" marL="182850"/>
                </a:tc>
                <a:tc>
                  <a:txBody>
                    <a:bodyPr/>
                    <a:lstStyle/>
                    <a:p>
                      <a:pPr indent="0" lvl="0" marL="0" rtl="0" algn="l">
                        <a:spcBef>
                          <a:spcPts val="0"/>
                        </a:spcBef>
                        <a:spcAft>
                          <a:spcPts val="0"/>
                        </a:spcAft>
                        <a:buNone/>
                      </a:pPr>
                      <a:r>
                        <a:rPr b="1" lang="en-GB" sz="2800">
                          <a:solidFill>
                            <a:srgbClr val="FFFFFF"/>
                          </a:solidFill>
                        </a:rPr>
                        <a:t>Diagram</a:t>
                      </a:r>
                      <a:endParaRPr b="1" sz="2800">
                        <a:solidFill>
                          <a:srgbClr val="FFFFFF"/>
                        </a:solidFill>
                      </a:endParaRPr>
                    </a:p>
                  </a:txBody>
                  <a:tcPr marT="182850" marB="182850" marR="182850" marL="182850"/>
                </a:tc>
              </a:tr>
              <a:tr h="3177000">
                <a:tc>
                  <a:txBody>
                    <a:bodyPr/>
                    <a:lstStyle/>
                    <a:p>
                      <a:pPr indent="0" lvl="0" marL="0" rtl="0" algn="l">
                        <a:spcBef>
                          <a:spcPts val="0"/>
                        </a:spcBef>
                        <a:spcAft>
                          <a:spcPts val="0"/>
                        </a:spcAft>
                        <a:buNone/>
                      </a:pPr>
                      <a:r>
                        <a:rPr lang="en-GB" sz="2800">
                          <a:solidFill>
                            <a:srgbClr val="FFFFFF"/>
                          </a:solidFill>
                        </a:rPr>
                        <a:t>Cross</a:t>
                      </a:r>
                      <a:endParaRPr sz="2800">
                        <a:solidFill>
                          <a:srgbClr val="FFFFFF"/>
                        </a:solidFill>
                      </a:endParaRPr>
                    </a:p>
                  </a:txBody>
                  <a:tcPr marT="182850" marB="182850" marR="182850" marL="182850"/>
                </a:tc>
                <a:tc>
                  <a:txBody>
                    <a:bodyPr/>
                    <a:lstStyle/>
                    <a:p>
                      <a:pPr indent="0" lvl="0" marL="0" rtl="0" algn="l">
                        <a:spcBef>
                          <a:spcPts val="0"/>
                        </a:spcBef>
                        <a:spcAft>
                          <a:spcPts val="0"/>
                        </a:spcAft>
                        <a:buNone/>
                      </a:pPr>
                      <a:r>
                        <a:rPr lang="en-GB" sz="2800">
                          <a:solidFill>
                            <a:srgbClr val="FFFFFF"/>
                          </a:solidFill>
                        </a:rPr>
                        <a:t>2 x FVector</a:t>
                      </a:r>
                      <a:endParaRPr sz="2800">
                        <a:solidFill>
                          <a:srgbClr val="FFFFFF"/>
                        </a:solidFill>
                      </a:endParaRPr>
                    </a:p>
                    <a:p>
                      <a:pPr indent="0" lvl="0" marL="0" rtl="0" algn="l">
                        <a:spcBef>
                          <a:spcPts val="0"/>
                        </a:spcBef>
                        <a:spcAft>
                          <a:spcPts val="0"/>
                        </a:spcAft>
                        <a:buNone/>
                      </a:pPr>
                      <a:r>
                        <a:t/>
                      </a:r>
                      <a:endParaRPr sz="2800">
                        <a:solidFill>
                          <a:srgbClr val="FFFFFF"/>
                        </a:solidFill>
                      </a:endParaRPr>
                    </a:p>
                    <a:p>
                      <a:pPr indent="0" lvl="0" marL="0" rtl="0" algn="l">
                        <a:spcBef>
                          <a:spcPts val="0"/>
                        </a:spcBef>
                        <a:spcAft>
                          <a:spcPts val="0"/>
                        </a:spcAft>
                        <a:buNone/>
                      </a:pPr>
                      <a:r>
                        <a:rPr lang="en-GB" sz="2800">
                          <a:solidFill>
                            <a:srgbClr val="FFFFFF"/>
                          </a:solidFill>
                        </a:rPr>
                        <a:t>Order matters.</a:t>
                      </a:r>
                      <a:endParaRPr sz="2800">
                        <a:solidFill>
                          <a:srgbClr val="FFFFFF"/>
                        </a:solidFill>
                      </a:endParaRPr>
                    </a:p>
                  </a:txBody>
                  <a:tcPr marT="182850" marB="182850" marR="182850" marL="182850"/>
                </a:tc>
                <a:tc>
                  <a:txBody>
                    <a:bodyPr/>
                    <a:lstStyle/>
                    <a:p>
                      <a:pPr indent="0" lvl="0" marL="0" rtl="0" algn="l">
                        <a:spcBef>
                          <a:spcPts val="0"/>
                        </a:spcBef>
                        <a:spcAft>
                          <a:spcPts val="0"/>
                        </a:spcAft>
                        <a:buNone/>
                      </a:pPr>
                      <a:r>
                        <a:rPr lang="en-GB" sz="2800">
                          <a:solidFill>
                            <a:srgbClr val="FFFFFF"/>
                          </a:solidFill>
                        </a:rPr>
                        <a:t>FVector</a:t>
                      </a:r>
                      <a:endParaRPr sz="2800">
                        <a:solidFill>
                          <a:srgbClr val="FFFFFF"/>
                        </a:solidFill>
                      </a:endParaRPr>
                    </a:p>
                  </a:txBody>
                  <a:tcPr marT="182850" marB="182850" marR="182850" marL="182850"/>
                </a:tc>
                <a:tc>
                  <a:txBody>
                    <a:bodyPr/>
                    <a:lstStyle/>
                    <a:p>
                      <a:pPr indent="0" lvl="0" marL="0" rtl="0" algn="l">
                        <a:spcBef>
                          <a:spcPts val="0"/>
                        </a:spcBef>
                        <a:spcAft>
                          <a:spcPts val="0"/>
                        </a:spcAft>
                        <a:buNone/>
                      </a:pPr>
                      <a:r>
                        <a:rPr b="1" lang="en-GB" sz="2800">
                          <a:solidFill>
                            <a:srgbClr val="FFFFFF"/>
                          </a:solidFill>
                        </a:rPr>
                        <a:t>“perpendicularity”</a:t>
                      </a:r>
                      <a:endParaRPr b="1" sz="2800">
                        <a:solidFill>
                          <a:srgbClr val="FFFFFF"/>
                        </a:solidFill>
                      </a:endParaRPr>
                    </a:p>
                    <a:p>
                      <a:pPr indent="0" lvl="0" marL="0" rtl="0" algn="l">
                        <a:spcBef>
                          <a:spcPts val="0"/>
                        </a:spcBef>
                        <a:spcAft>
                          <a:spcPts val="0"/>
                        </a:spcAft>
                        <a:buNone/>
                      </a:pPr>
                      <a:r>
                        <a:t/>
                      </a:r>
                      <a:endParaRPr sz="2800">
                        <a:solidFill>
                          <a:srgbClr val="FFFFFF"/>
                        </a:solidFill>
                      </a:endParaRPr>
                    </a:p>
                    <a:p>
                      <a:pPr indent="0" lvl="0" marL="0" rtl="0" algn="l">
                        <a:spcBef>
                          <a:spcPts val="0"/>
                        </a:spcBef>
                        <a:spcAft>
                          <a:spcPts val="0"/>
                        </a:spcAft>
                        <a:buNone/>
                      </a:pPr>
                      <a:r>
                        <a:rPr lang="en-GB" sz="2800">
                          <a:solidFill>
                            <a:srgbClr val="FFFFFF"/>
                          </a:solidFill>
                        </a:rPr>
                        <a:t>Maximum when vectors are perpendicular, zero when they are parallel. Always orthogonal to both. Sin 𝞱</a:t>
                      </a:r>
                      <a:endParaRPr sz="2800">
                        <a:solidFill>
                          <a:srgbClr val="FFFFFF"/>
                        </a:solidFill>
                      </a:endParaRPr>
                    </a:p>
                  </a:txBody>
                  <a:tcPr marT="182850" marB="182850" marR="182850" marL="182850"/>
                </a:tc>
                <a:tc>
                  <a:txBody>
                    <a:bodyPr/>
                    <a:lstStyle/>
                    <a:p>
                      <a:pPr indent="0" lvl="0" marL="0" rtl="0" algn="l">
                        <a:spcBef>
                          <a:spcPts val="0"/>
                        </a:spcBef>
                        <a:spcAft>
                          <a:spcPts val="0"/>
                        </a:spcAft>
                        <a:buNone/>
                      </a:pPr>
                      <a:r>
                        <a:t/>
                      </a:r>
                      <a:endParaRPr sz="2800">
                        <a:solidFill>
                          <a:srgbClr val="FFFFFF"/>
                        </a:solidFill>
                      </a:endParaRPr>
                    </a:p>
                  </a:txBody>
                  <a:tcPr marT="182850" marB="182850" marR="182850" marL="182850"/>
                </a:tc>
              </a:tr>
            </a:tbl>
          </a:graphicData>
        </a:graphic>
      </p:graphicFrame>
      <p:pic>
        <p:nvPicPr>
          <p:cNvPr id="1736" name="Google Shape;1736;p258"/>
          <p:cNvPicPr preferRelativeResize="0"/>
          <p:nvPr/>
        </p:nvPicPr>
        <p:blipFill>
          <a:blip r:embed="rId3">
            <a:alphaModFix/>
          </a:blip>
          <a:stretch>
            <a:fillRect/>
          </a:stretch>
        </p:blipFill>
        <p:spPr>
          <a:xfrm>
            <a:off x="12765300" y="6342750"/>
            <a:ext cx="3113800" cy="3113800"/>
          </a:xfrm>
          <a:prstGeom prst="rect">
            <a:avLst/>
          </a:prstGeom>
          <a:noFill/>
          <a:ln>
            <a:noFill/>
          </a:ln>
        </p:spPr>
      </p:pic>
      <p:pic>
        <p:nvPicPr>
          <p:cNvPr id="1737" name="Google Shape;1737;p258"/>
          <p:cNvPicPr preferRelativeResize="0"/>
          <p:nvPr/>
        </p:nvPicPr>
        <p:blipFill>
          <a:blip r:embed="rId4">
            <a:alphaModFix/>
          </a:blip>
          <a:stretch>
            <a:fillRect/>
          </a:stretch>
        </p:blipFill>
        <p:spPr>
          <a:xfrm>
            <a:off x="1148903" y="2646228"/>
            <a:ext cx="10344284" cy="2331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5"/>
                                        </p:tgtEl>
                                        <p:attrNameLst>
                                          <p:attrName>style.visibility</p:attrName>
                                        </p:attrNameLst>
                                      </p:cBhvr>
                                      <p:to>
                                        <p:strVal val="visible"/>
                                      </p:to>
                                    </p:set>
                                    <p:animEffect filter="fade" transition="in">
                                      <p:cBhvr>
                                        <p:cTn dur="1000"/>
                                        <p:tgtEl>
                                          <p:spTgt spid="17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6"/>
                                        </p:tgtEl>
                                        <p:attrNameLst>
                                          <p:attrName>style.visibility</p:attrName>
                                        </p:attrNameLst>
                                      </p:cBhvr>
                                      <p:to>
                                        <p:strVal val="visible"/>
                                      </p:to>
                                    </p:set>
                                    <p:animEffect filter="fade" transition="in">
                                      <p:cBhvr>
                                        <p:cTn dur="1000"/>
                                        <p:tgtEl>
                                          <p:spTgt spid="17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1" name="Shape 1741"/>
        <p:cNvGrpSpPr/>
        <p:nvPr/>
      </p:nvGrpSpPr>
      <p:grpSpPr>
        <a:xfrm>
          <a:off x="0" y="0"/>
          <a:ext cx="0" cy="0"/>
          <a:chOff x="0" y="0"/>
          <a:chExt cx="0" cy="0"/>
        </a:xfrm>
      </p:grpSpPr>
      <p:sp>
        <p:nvSpPr>
          <p:cNvPr id="1742" name="Google Shape;1742;p259"/>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Cross &amp; Dot Products Compared</a:t>
            </a:r>
            <a:endParaRPr/>
          </a:p>
        </p:txBody>
      </p:sp>
      <p:graphicFrame>
        <p:nvGraphicFramePr>
          <p:cNvPr id="1743" name="Google Shape;1743;p259"/>
          <p:cNvGraphicFramePr/>
          <p:nvPr/>
        </p:nvGraphicFramePr>
        <p:xfrm>
          <a:off x="1159750" y="2052100"/>
          <a:ext cx="3000000" cy="3000000"/>
        </p:xfrm>
        <a:graphic>
          <a:graphicData uri="http://schemas.openxmlformats.org/drawingml/2006/table">
            <a:tbl>
              <a:tblPr>
                <a:noFill/>
                <a:tableStyleId>{83EF7AB0-046D-48B4-9C66-017B42E53A91}</a:tableStyleId>
              </a:tblPr>
              <a:tblGrid>
                <a:gridCol w="1386600"/>
                <a:gridCol w="1808900"/>
                <a:gridCol w="1743100"/>
                <a:gridCol w="5075150"/>
                <a:gridCol w="6052550"/>
              </a:tblGrid>
              <a:tr h="845550">
                <a:tc>
                  <a:txBody>
                    <a:bodyPr/>
                    <a:lstStyle/>
                    <a:p>
                      <a:pPr indent="0" lvl="0" marL="0" rtl="0" algn="l">
                        <a:spcBef>
                          <a:spcPts val="0"/>
                        </a:spcBef>
                        <a:spcAft>
                          <a:spcPts val="0"/>
                        </a:spcAft>
                        <a:buNone/>
                      </a:pPr>
                      <a:r>
                        <a:rPr b="1" lang="en-GB" sz="2800">
                          <a:solidFill>
                            <a:srgbClr val="FFFFFF"/>
                          </a:solidFill>
                        </a:rPr>
                        <a:t>Type</a:t>
                      </a:r>
                      <a:endParaRPr b="1" sz="2800">
                        <a:solidFill>
                          <a:srgbClr val="FFFFFF"/>
                        </a:solidFill>
                      </a:endParaRPr>
                    </a:p>
                  </a:txBody>
                  <a:tcPr marT="182850" marB="182850" marR="182850" marL="182850"/>
                </a:tc>
                <a:tc>
                  <a:txBody>
                    <a:bodyPr/>
                    <a:lstStyle/>
                    <a:p>
                      <a:pPr indent="0" lvl="0" marL="0" rtl="0" algn="l">
                        <a:spcBef>
                          <a:spcPts val="0"/>
                        </a:spcBef>
                        <a:spcAft>
                          <a:spcPts val="0"/>
                        </a:spcAft>
                        <a:buNone/>
                      </a:pPr>
                      <a:r>
                        <a:rPr b="1" lang="en-GB" sz="2800">
                          <a:solidFill>
                            <a:srgbClr val="FFFFFF"/>
                          </a:solidFill>
                        </a:rPr>
                        <a:t>Input</a:t>
                      </a:r>
                      <a:endParaRPr b="1" sz="2800">
                        <a:solidFill>
                          <a:srgbClr val="FFFFFF"/>
                        </a:solidFill>
                      </a:endParaRPr>
                    </a:p>
                  </a:txBody>
                  <a:tcPr marT="182850" marB="182850" marR="182850" marL="182850"/>
                </a:tc>
                <a:tc>
                  <a:txBody>
                    <a:bodyPr/>
                    <a:lstStyle/>
                    <a:p>
                      <a:pPr indent="0" lvl="0" marL="0" rtl="0" algn="l">
                        <a:spcBef>
                          <a:spcPts val="0"/>
                        </a:spcBef>
                        <a:spcAft>
                          <a:spcPts val="0"/>
                        </a:spcAft>
                        <a:buNone/>
                      </a:pPr>
                      <a:r>
                        <a:rPr b="1" lang="en-GB" sz="2800">
                          <a:solidFill>
                            <a:srgbClr val="FFFFFF"/>
                          </a:solidFill>
                        </a:rPr>
                        <a:t>Output</a:t>
                      </a:r>
                      <a:endParaRPr b="1" sz="2800">
                        <a:solidFill>
                          <a:srgbClr val="FFFFFF"/>
                        </a:solidFill>
                      </a:endParaRPr>
                    </a:p>
                  </a:txBody>
                  <a:tcPr marT="182850" marB="182850" marR="182850" marL="182850"/>
                </a:tc>
                <a:tc>
                  <a:txBody>
                    <a:bodyPr/>
                    <a:lstStyle/>
                    <a:p>
                      <a:pPr indent="0" lvl="0" marL="0" rtl="0" algn="l">
                        <a:spcBef>
                          <a:spcPts val="0"/>
                        </a:spcBef>
                        <a:spcAft>
                          <a:spcPts val="0"/>
                        </a:spcAft>
                        <a:buNone/>
                      </a:pPr>
                      <a:r>
                        <a:rPr b="1" lang="en-GB" sz="2800">
                          <a:solidFill>
                            <a:srgbClr val="FFFFFF"/>
                          </a:solidFill>
                        </a:rPr>
                        <a:t>Interpretation &amp; Notes</a:t>
                      </a:r>
                      <a:endParaRPr b="1" sz="2800">
                        <a:solidFill>
                          <a:srgbClr val="FFFFFF"/>
                        </a:solidFill>
                      </a:endParaRPr>
                    </a:p>
                  </a:txBody>
                  <a:tcPr marT="182850" marB="182850" marR="182850" marL="182850"/>
                </a:tc>
                <a:tc>
                  <a:txBody>
                    <a:bodyPr/>
                    <a:lstStyle/>
                    <a:p>
                      <a:pPr indent="0" lvl="0" marL="0" rtl="0" algn="l">
                        <a:spcBef>
                          <a:spcPts val="0"/>
                        </a:spcBef>
                        <a:spcAft>
                          <a:spcPts val="0"/>
                        </a:spcAft>
                        <a:buNone/>
                      </a:pPr>
                      <a:r>
                        <a:rPr b="1" lang="en-GB" sz="2800">
                          <a:solidFill>
                            <a:srgbClr val="FFFFFF"/>
                          </a:solidFill>
                        </a:rPr>
                        <a:t>Diagram</a:t>
                      </a:r>
                      <a:endParaRPr b="1" sz="2800">
                        <a:solidFill>
                          <a:srgbClr val="FFFFFF"/>
                        </a:solidFill>
                      </a:endParaRPr>
                    </a:p>
                  </a:txBody>
                  <a:tcPr marT="182850" marB="182850" marR="182850" marL="182850"/>
                </a:tc>
              </a:tr>
              <a:tr h="3381900">
                <a:tc>
                  <a:txBody>
                    <a:bodyPr/>
                    <a:lstStyle/>
                    <a:p>
                      <a:pPr indent="0" lvl="0" marL="0" rtl="0" algn="l">
                        <a:spcBef>
                          <a:spcPts val="0"/>
                        </a:spcBef>
                        <a:spcAft>
                          <a:spcPts val="0"/>
                        </a:spcAft>
                        <a:buNone/>
                      </a:pPr>
                      <a:r>
                        <a:rPr lang="en-GB" sz="2800">
                          <a:solidFill>
                            <a:srgbClr val="FFFFFF"/>
                          </a:solidFill>
                        </a:rPr>
                        <a:t>Dot</a:t>
                      </a:r>
                      <a:endParaRPr sz="2800">
                        <a:solidFill>
                          <a:srgbClr val="FFFFFF"/>
                        </a:solidFill>
                      </a:endParaRPr>
                    </a:p>
                  </a:txBody>
                  <a:tcPr marT="182850" marB="182850" marR="182850" marL="182850"/>
                </a:tc>
                <a:tc>
                  <a:txBody>
                    <a:bodyPr/>
                    <a:lstStyle/>
                    <a:p>
                      <a:pPr indent="0" lvl="0" marL="0" rtl="0" algn="l">
                        <a:spcBef>
                          <a:spcPts val="0"/>
                        </a:spcBef>
                        <a:spcAft>
                          <a:spcPts val="0"/>
                        </a:spcAft>
                        <a:buNone/>
                      </a:pPr>
                      <a:r>
                        <a:rPr lang="en-GB" sz="2800">
                          <a:solidFill>
                            <a:srgbClr val="FFFFFF"/>
                          </a:solidFill>
                        </a:rPr>
                        <a:t>2 x FVector</a:t>
                      </a:r>
                      <a:endParaRPr sz="2800">
                        <a:solidFill>
                          <a:srgbClr val="FFFFFF"/>
                        </a:solidFill>
                      </a:endParaRPr>
                    </a:p>
                  </a:txBody>
                  <a:tcPr marT="182850" marB="182850" marR="182850" marL="182850"/>
                </a:tc>
                <a:tc>
                  <a:txBody>
                    <a:bodyPr/>
                    <a:lstStyle/>
                    <a:p>
                      <a:pPr indent="0" lvl="0" marL="0" rtl="0" algn="l">
                        <a:spcBef>
                          <a:spcPts val="0"/>
                        </a:spcBef>
                        <a:spcAft>
                          <a:spcPts val="0"/>
                        </a:spcAft>
                        <a:buNone/>
                      </a:pPr>
                      <a:r>
                        <a:rPr lang="en-GB" sz="2800">
                          <a:solidFill>
                            <a:srgbClr val="FFFFFF"/>
                          </a:solidFill>
                        </a:rPr>
                        <a:t>Float</a:t>
                      </a:r>
                      <a:endParaRPr sz="2800">
                        <a:solidFill>
                          <a:srgbClr val="FFFFFF"/>
                        </a:solidFill>
                      </a:endParaRPr>
                    </a:p>
                  </a:txBody>
                  <a:tcPr marT="182850" marB="182850" marR="182850" marL="182850"/>
                </a:tc>
                <a:tc>
                  <a:txBody>
                    <a:bodyPr/>
                    <a:lstStyle/>
                    <a:p>
                      <a:pPr indent="0" lvl="0" marL="0" rtl="0" algn="l">
                        <a:spcBef>
                          <a:spcPts val="0"/>
                        </a:spcBef>
                        <a:spcAft>
                          <a:spcPts val="0"/>
                        </a:spcAft>
                        <a:buNone/>
                      </a:pPr>
                      <a:r>
                        <a:rPr b="1" lang="en-GB" sz="2800">
                          <a:solidFill>
                            <a:srgbClr val="FFFFFF"/>
                          </a:solidFill>
                        </a:rPr>
                        <a:t>Projection of one vector onto the other, “parellness”</a:t>
                      </a:r>
                      <a:endParaRPr b="1" sz="2800">
                        <a:solidFill>
                          <a:srgbClr val="FFFFFF"/>
                        </a:solidFill>
                      </a:endParaRPr>
                    </a:p>
                    <a:p>
                      <a:pPr indent="0" lvl="0" marL="0" rtl="0" algn="l">
                        <a:spcBef>
                          <a:spcPts val="0"/>
                        </a:spcBef>
                        <a:spcAft>
                          <a:spcPts val="0"/>
                        </a:spcAft>
                        <a:buNone/>
                      </a:pPr>
                      <a:r>
                        <a:t/>
                      </a:r>
                      <a:endParaRPr sz="2800">
                        <a:solidFill>
                          <a:srgbClr val="FFFFFF"/>
                        </a:solidFill>
                      </a:endParaRPr>
                    </a:p>
                    <a:p>
                      <a:pPr indent="0" lvl="0" marL="0" rtl="0" algn="l">
                        <a:spcBef>
                          <a:spcPts val="0"/>
                        </a:spcBef>
                        <a:spcAft>
                          <a:spcPts val="0"/>
                        </a:spcAft>
                        <a:buNone/>
                      </a:pPr>
                      <a:r>
                        <a:rPr lang="en-GB" sz="2800">
                          <a:solidFill>
                            <a:srgbClr val="FFFFFF"/>
                          </a:solidFill>
                        </a:rPr>
                        <a:t>Maximum when vectors are parallel, and zero when they are perpendicular. Cos 𝞱</a:t>
                      </a:r>
                      <a:endParaRPr sz="2800">
                        <a:solidFill>
                          <a:srgbClr val="FFFFFF"/>
                        </a:solidFill>
                      </a:endParaRPr>
                    </a:p>
                  </a:txBody>
                  <a:tcPr marT="182850" marB="182850" marR="182850" marL="182850"/>
                </a:tc>
                <a:tc>
                  <a:txBody>
                    <a:bodyPr/>
                    <a:lstStyle/>
                    <a:p>
                      <a:pPr indent="0" lvl="0" marL="0" rtl="0" algn="l">
                        <a:spcBef>
                          <a:spcPts val="0"/>
                        </a:spcBef>
                        <a:spcAft>
                          <a:spcPts val="0"/>
                        </a:spcAft>
                        <a:buNone/>
                      </a:pPr>
                      <a:r>
                        <a:t/>
                      </a:r>
                      <a:endParaRPr sz="2800">
                        <a:solidFill>
                          <a:srgbClr val="FFFFFF"/>
                        </a:solidFill>
                      </a:endParaRPr>
                    </a:p>
                  </a:txBody>
                  <a:tcPr marT="182850" marB="182850" marR="182850" marL="182850"/>
                </a:tc>
              </a:tr>
              <a:tr h="3177000">
                <a:tc>
                  <a:txBody>
                    <a:bodyPr/>
                    <a:lstStyle/>
                    <a:p>
                      <a:pPr indent="0" lvl="0" marL="0" rtl="0" algn="l">
                        <a:spcBef>
                          <a:spcPts val="0"/>
                        </a:spcBef>
                        <a:spcAft>
                          <a:spcPts val="0"/>
                        </a:spcAft>
                        <a:buNone/>
                      </a:pPr>
                      <a:r>
                        <a:rPr lang="en-GB" sz="2800">
                          <a:solidFill>
                            <a:srgbClr val="FFFFFF"/>
                          </a:solidFill>
                        </a:rPr>
                        <a:t>Cross</a:t>
                      </a:r>
                      <a:endParaRPr sz="2800">
                        <a:solidFill>
                          <a:srgbClr val="FFFFFF"/>
                        </a:solidFill>
                      </a:endParaRPr>
                    </a:p>
                  </a:txBody>
                  <a:tcPr marT="182850" marB="182850" marR="182850" marL="182850"/>
                </a:tc>
                <a:tc>
                  <a:txBody>
                    <a:bodyPr/>
                    <a:lstStyle/>
                    <a:p>
                      <a:pPr indent="0" lvl="0" marL="0" rtl="0" algn="l">
                        <a:spcBef>
                          <a:spcPts val="0"/>
                        </a:spcBef>
                        <a:spcAft>
                          <a:spcPts val="0"/>
                        </a:spcAft>
                        <a:buNone/>
                      </a:pPr>
                      <a:r>
                        <a:rPr lang="en-GB" sz="2800">
                          <a:solidFill>
                            <a:srgbClr val="FFFFFF"/>
                          </a:solidFill>
                        </a:rPr>
                        <a:t>2 x FVector</a:t>
                      </a:r>
                      <a:endParaRPr sz="2800">
                        <a:solidFill>
                          <a:srgbClr val="FFFFFF"/>
                        </a:solidFill>
                      </a:endParaRPr>
                    </a:p>
                    <a:p>
                      <a:pPr indent="0" lvl="0" marL="0" rtl="0" algn="l">
                        <a:spcBef>
                          <a:spcPts val="0"/>
                        </a:spcBef>
                        <a:spcAft>
                          <a:spcPts val="0"/>
                        </a:spcAft>
                        <a:buNone/>
                      </a:pPr>
                      <a:r>
                        <a:t/>
                      </a:r>
                      <a:endParaRPr sz="2800">
                        <a:solidFill>
                          <a:srgbClr val="FFFFFF"/>
                        </a:solidFill>
                      </a:endParaRPr>
                    </a:p>
                    <a:p>
                      <a:pPr indent="0" lvl="0" marL="0" rtl="0" algn="l">
                        <a:spcBef>
                          <a:spcPts val="0"/>
                        </a:spcBef>
                        <a:spcAft>
                          <a:spcPts val="0"/>
                        </a:spcAft>
                        <a:buNone/>
                      </a:pPr>
                      <a:r>
                        <a:rPr lang="en-GB" sz="2800">
                          <a:solidFill>
                            <a:srgbClr val="FFFFFF"/>
                          </a:solidFill>
                        </a:rPr>
                        <a:t>Order matters.</a:t>
                      </a:r>
                      <a:endParaRPr sz="2800">
                        <a:solidFill>
                          <a:srgbClr val="FFFFFF"/>
                        </a:solidFill>
                      </a:endParaRPr>
                    </a:p>
                  </a:txBody>
                  <a:tcPr marT="182850" marB="182850" marR="182850" marL="182850"/>
                </a:tc>
                <a:tc>
                  <a:txBody>
                    <a:bodyPr/>
                    <a:lstStyle/>
                    <a:p>
                      <a:pPr indent="0" lvl="0" marL="0" rtl="0" algn="l">
                        <a:spcBef>
                          <a:spcPts val="0"/>
                        </a:spcBef>
                        <a:spcAft>
                          <a:spcPts val="0"/>
                        </a:spcAft>
                        <a:buNone/>
                      </a:pPr>
                      <a:r>
                        <a:rPr lang="en-GB" sz="2800">
                          <a:solidFill>
                            <a:srgbClr val="FFFFFF"/>
                          </a:solidFill>
                        </a:rPr>
                        <a:t>FVector</a:t>
                      </a:r>
                      <a:endParaRPr sz="2800">
                        <a:solidFill>
                          <a:srgbClr val="FFFFFF"/>
                        </a:solidFill>
                      </a:endParaRPr>
                    </a:p>
                  </a:txBody>
                  <a:tcPr marT="182850" marB="182850" marR="182850" marL="182850"/>
                </a:tc>
                <a:tc>
                  <a:txBody>
                    <a:bodyPr/>
                    <a:lstStyle/>
                    <a:p>
                      <a:pPr indent="0" lvl="0" marL="0" rtl="0" algn="l">
                        <a:spcBef>
                          <a:spcPts val="0"/>
                        </a:spcBef>
                        <a:spcAft>
                          <a:spcPts val="0"/>
                        </a:spcAft>
                        <a:buNone/>
                      </a:pPr>
                      <a:r>
                        <a:rPr b="1" lang="en-GB" sz="2800">
                          <a:solidFill>
                            <a:srgbClr val="FFFFFF"/>
                          </a:solidFill>
                        </a:rPr>
                        <a:t>“perpendicularity”</a:t>
                      </a:r>
                      <a:endParaRPr b="1" sz="2800">
                        <a:solidFill>
                          <a:srgbClr val="FFFFFF"/>
                        </a:solidFill>
                      </a:endParaRPr>
                    </a:p>
                    <a:p>
                      <a:pPr indent="0" lvl="0" marL="0" rtl="0" algn="l">
                        <a:spcBef>
                          <a:spcPts val="0"/>
                        </a:spcBef>
                        <a:spcAft>
                          <a:spcPts val="0"/>
                        </a:spcAft>
                        <a:buNone/>
                      </a:pPr>
                      <a:r>
                        <a:t/>
                      </a:r>
                      <a:endParaRPr sz="2800">
                        <a:solidFill>
                          <a:srgbClr val="FFFFFF"/>
                        </a:solidFill>
                      </a:endParaRPr>
                    </a:p>
                    <a:p>
                      <a:pPr indent="0" lvl="0" marL="0" rtl="0" algn="l">
                        <a:spcBef>
                          <a:spcPts val="0"/>
                        </a:spcBef>
                        <a:spcAft>
                          <a:spcPts val="0"/>
                        </a:spcAft>
                        <a:buNone/>
                      </a:pPr>
                      <a:r>
                        <a:rPr lang="en-GB" sz="2800">
                          <a:solidFill>
                            <a:srgbClr val="FFFFFF"/>
                          </a:solidFill>
                        </a:rPr>
                        <a:t>Maximum when vectors are perpendicular, zero when they are parallel. Always orthogonal to both. Sin 𝞱</a:t>
                      </a:r>
                      <a:endParaRPr sz="2800">
                        <a:solidFill>
                          <a:srgbClr val="FFFFFF"/>
                        </a:solidFill>
                      </a:endParaRPr>
                    </a:p>
                  </a:txBody>
                  <a:tcPr marT="182850" marB="182850" marR="182850" marL="182850"/>
                </a:tc>
                <a:tc>
                  <a:txBody>
                    <a:bodyPr/>
                    <a:lstStyle/>
                    <a:p>
                      <a:pPr indent="0" lvl="0" marL="0" rtl="0" algn="l">
                        <a:spcBef>
                          <a:spcPts val="0"/>
                        </a:spcBef>
                        <a:spcAft>
                          <a:spcPts val="0"/>
                        </a:spcAft>
                        <a:buNone/>
                      </a:pPr>
                      <a:r>
                        <a:t/>
                      </a:r>
                      <a:endParaRPr sz="2800">
                        <a:solidFill>
                          <a:srgbClr val="FFFFFF"/>
                        </a:solidFill>
                      </a:endParaRPr>
                    </a:p>
                  </a:txBody>
                  <a:tcPr marT="182850" marB="182850" marR="182850" marL="182850"/>
                </a:tc>
              </a:tr>
            </a:tbl>
          </a:graphicData>
        </a:graphic>
      </p:graphicFrame>
      <p:grpSp>
        <p:nvGrpSpPr>
          <p:cNvPr id="1744" name="Google Shape;1744;p259"/>
          <p:cNvGrpSpPr/>
          <p:nvPr/>
        </p:nvGrpSpPr>
        <p:grpSpPr>
          <a:xfrm>
            <a:off x="12468500" y="3078820"/>
            <a:ext cx="3707400" cy="2952576"/>
            <a:chOff x="6234250" y="1405000"/>
            <a:chExt cx="1853700" cy="1527300"/>
          </a:xfrm>
        </p:grpSpPr>
        <p:sp>
          <p:nvSpPr>
            <p:cNvPr id="1745" name="Google Shape;1745;p259"/>
            <p:cNvSpPr/>
            <p:nvPr/>
          </p:nvSpPr>
          <p:spPr>
            <a:xfrm>
              <a:off x="6234250" y="1405000"/>
              <a:ext cx="1853700" cy="1527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pic>
          <p:nvPicPr>
            <p:cNvPr id="1746" name="Google Shape;1746;p259"/>
            <p:cNvPicPr preferRelativeResize="0"/>
            <p:nvPr/>
          </p:nvPicPr>
          <p:blipFill>
            <a:blip r:embed="rId3">
              <a:alphaModFix/>
            </a:blip>
            <a:stretch>
              <a:fillRect/>
            </a:stretch>
          </p:blipFill>
          <p:spPr>
            <a:xfrm>
              <a:off x="6365913" y="1557025"/>
              <a:ext cx="1642575" cy="1314050"/>
            </a:xfrm>
            <a:prstGeom prst="rect">
              <a:avLst/>
            </a:prstGeom>
            <a:noFill/>
            <a:ln>
              <a:noFill/>
            </a:ln>
          </p:spPr>
        </p:pic>
      </p:grpSp>
      <p:pic>
        <p:nvPicPr>
          <p:cNvPr id="1747" name="Google Shape;1747;p259"/>
          <p:cNvPicPr preferRelativeResize="0"/>
          <p:nvPr/>
        </p:nvPicPr>
        <p:blipFill>
          <a:blip r:embed="rId4">
            <a:alphaModFix/>
          </a:blip>
          <a:stretch>
            <a:fillRect/>
          </a:stretch>
        </p:blipFill>
        <p:spPr>
          <a:xfrm>
            <a:off x="12765300" y="6342750"/>
            <a:ext cx="3113800" cy="3113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4"/>
                                        </p:tgtEl>
                                        <p:attrNameLst>
                                          <p:attrName>style.visibility</p:attrName>
                                        </p:attrNameLst>
                                      </p:cBhvr>
                                      <p:to>
                                        <p:strVal val="visible"/>
                                      </p:to>
                                    </p:set>
                                    <p:animEffect filter="fade" transition="in">
                                      <p:cBhvr>
                                        <p:cTn dur="1000"/>
                                        <p:tgtEl>
                                          <p:spTgt spid="17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7"/>
                                        </p:tgtEl>
                                        <p:attrNameLst>
                                          <p:attrName>style.visibility</p:attrName>
                                        </p:attrNameLst>
                                      </p:cBhvr>
                                      <p:to>
                                        <p:strVal val="visible"/>
                                      </p:to>
                                    </p:set>
                                    <p:animEffect filter="fade" transition="in">
                                      <p:cBhvr>
                                        <p:cTn dur="1000"/>
                                        <p:tgtEl>
                                          <p:spTgt spid="17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1" name="Shape 1751"/>
        <p:cNvGrpSpPr/>
        <p:nvPr/>
      </p:nvGrpSpPr>
      <p:grpSpPr>
        <a:xfrm>
          <a:off x="0" y="0"/>
          <a:ext cx="0" cy="0"/>
          <a:chOff x="0" y="0"/>
          <a:chExt cx="0" cy="0"/>
        </a:xfrm>
      </p:grpSpPr>
      <p:sp>
        <p:nvSpPr>
          <p:cNvPr id="1752" name="Google Shape;1752;p260"/>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Use </a:t>
            </a:r>
            <a:r>
              <a:rPr lang="en-GB">
                <a:solidFill>
                  <a:srgbClr val="FFFF00"/>
                </a:solidFill>
                <a:latin typeface="Consolas"/>
                <a:ea typeface="Consolas"/>
                <a:cs typeface="Consolas"/>
                <a:sym typeface="Consolas"/>
              </a:rPr>
              <a:t>FVector::CrossProduct()</a:t>
            </a:r>
            <a:endParaRPr>
              <a:solidFill>
                <a:srgbClr val="FFFF00"/>
              </a:solidFill>
              <a:latin typeface="Consolas"/>
              <a:ea typeface="Consolas"/>
              <a:cs typeface="Consolas"/>
              <a:sym typeface="Consolas"/>
            </a:endParaRPr>
          </a:p>
        </p:txBody>
      </p:sp>
      <p:sp>
        <p:nvSpPr>
          <p:cNvPr id="1753" name="Google Shape;1753;p260"/>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Cross </a:t>
            </a:r>
            <a:r>
              <a:rPr lang="en-GB">
                <a:solidFill>
                  <a:srgbClr val="FFFF00"/>
                </a:solidFill>
                <a:latin typeface="Consolas"/>
                <a:ea typeface="Consolas"/>
                <a:cs typeface="Consolas"/>
                <a:sym typeface="Consolas"/>
              </a:rPr>
              <a:t>AIForwardIntention</a:t>
            </a:r>
            <a:r>
              <a:rPr lang="en-GB">
                <a:solidFill>
                  <a:schemeClr val="lt1"/>
                </a:solidFill>
              </a:rPr>
              <a:t> &amp; </a:t>
            </a:r>
            <a:r>
              <a:rPr lang="en-GB">
                <a:solidFill>
                  <a:srgbClr val="FFFF00"/>
                </a:solidFill>
                <a:latin typeface="Consolas"/>
                <a:ea typeface="Consolas"/>
                <a:cs typeface="Consolas"/>
                <a:sym typeface="Consolas"/>
              </a:rPr>
              <a:t>TankForward</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Find the Z component of the resulting vector</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Feed the result into </a:t>
            </a:r>
            <a:r>
              <a:rPr lang="en-GB">
                <a:solidFill>
                  <a:srgbClr val="FFFF00"/>
                </a:solidFill>
                <a:latin typeface="Consolas"/>
                <a:ea typeface="Consolas"/>
                <a:cs typeface="Consolas"/>
                <a:sym typeface="Consolas"/>
              </a:rPr>
              <a:t>IntendTurnRight()</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Share the resulting movement with the community.</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3">
                                            <p:txEl>
                                              <p:pRg end="0" st="0"/>
                                            </p:txEl>
                                          </p:spTgt>
                                        </p:tgtEl>
                                        <p:attrNameLst>
                                          <p:attrName>style.visibility</p:attrName>
                                        </p:attrNameLst>
                                      </p:cBhvr>
                                      <p:to>
                                        <p:strVal val="visible"/>
                                      </p:to>
                                    </p:set>
                                    <p:animEffect filter="fade" transition="in">
                                      <p:cBhvr>
                                        <p:cTn dur="1000"/>
                                        <p:tgtEl>
                                          <p:spTgt spid="17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3">
                                            <p:txEl>
                                              <p:pRg end="1" st="1"/>
                                            </p:txEl>
                                          </p:spTgt>
                                        </p:tgtEl>
                                        <p:attrNameLst>
                                          <p:attrName>style.visibility</p:attrName>
                                        </p:attrNameLst>
                                      </p:cBhvr>
                                      <p:to>
                                        <p:strVal val="visible"/>
                                      </p:to>
                                    </p:set>
                                    <p:animEffect filter="fade" transition="in">
                                      <p:cBhvr>
                                        <p:cTn dur="1000"/>
                                        <p:tgtEl>
                                          <p:spTgt spid="17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3">
                                            <p:txEl>
                                              <p:pRg end="2" st="2"/>
                                            </p:txEl>
                                          </p:spTgt>
                                        </p:tgtEl>
                                        <p:attrNameLst>
                                          <p:attrName>style.visibility</p:attrName>
                                        </p:attrNameLst>
                                      </p:cBhvr>
                                      <p:to>
                                        <p:strVal val="visible"/>
                                      </p:to>
                                    </p:set>
                                    <p:animEffect filter="fade" transition="in">
                                      <p:cBhvr>
                                        <p:cTn dur="1000"/>
                                        <p:tgtEl>
                                          <p:spTgt spid="17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3">
                                            <p:txEl>
                                              <p:pRg end="3" st="3"/>
                                            </p:txEl>
                                          </p:spTgt>
                                        </p:tgtEl>
                                        <p:attrNameLst>
                                          <p:attrName>style.visibility</p:attrName>
                                        </p:attrNameLst>
                                      </p:cBhvr>
                                      <p:to>
                                        <p:strVal val="visible"/>
                                      </p:to>
                                    </p:set>
                                    <p:animEffect filter="fade" transition="in">
                                      <p:cBhvr>
                                        <p:cTn dur="1000"/>
                                        <p:tgtEl>
                                          <p:spTgt spid="175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7" name="Shape 1757"/>
        <p:cNvGrpSpPr/>
        <p:nvPr/>
      </p:nvGrpSpPr>
      <p:grpSpPr>
        <a:xfrm>
          <a:off x="0" y="0"/>
          <a:ext cx="0" cy="0"/>
          <a:chOff x="0" y="0"/>
          <a:chExt cx="0" cy="0"/>
        </a:xfrm>
      </p:grpSpPr>
      <p:sp>
        <p:nvSpPr>
          <p:cNvPr id="1758" name="Google Shape;1758;p261"/>
          <p:cNvSpPr/>
          <p:nvPr/>
        </p:nvSpPr>
        <p:spPr>
          <a:xfrm>
            <a:off x="948600" y="2065350"/>
            <a:ext cx="16366800" cy="74328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759" name="Google Shape;1759;p261"/>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Lecture Resources</a:t>
            </a:r>
            <a:endParaRPr/>
          </a:p>
        </p:txBody>
      </p:sp>
      <p:sp>
        <p:nvSpPr>
          <p:cNvPr id="1760" name="Google Shape;1760;p261"/>
          <p:cNvSpPr txBox="1"/>
          <p:nvPr>
            <p:ph idx="1" type="body"/>
          </p:nvPr>
        </p:nvSpPr>
        <p:spPr>
          <a:xfrm>
            <a:off x="1377200" y="2214250"/>
            <a:ext cx="15625800" cy="6984000"/>
          </a:xfrm>
          <a:prstGeom prst="rect">
            <a:avLst/>
          </a:prstGeom>
        </p:spPr>
        <p:txBody>
          <a:bodyPr anchorCtr="0" anchor="t" bIns="68550" lIns="68550" spcFirstLastPara="1" rIns="68550" wrap="square" tIns="68550">
            <a:noAutofit/>
          </a:bodyPr>
          <a:lstStyle/>
          <a:p>
            <a:pPr indent="-685800" lvl="0" marL="914400" rtl="0" algn="l">
              <a:spcBef>
                <a:spcPts val="0"/>
              </a:spcBef>
              <a:spcAft>
                <a:spcPts val="0"/>
              </a:spcAft>
              <a:buClr>
                <a:srgbClr val="000000"/>
              </a:buClr>
              <a:buSzPts val="3600"/>
              <a:buAutoNum type="arabicPeriod"/>
            </a:pPr>
            <a:r>
              <a:rPr lang="en-GB" sz="3600" u="sng">
                <a:solidFill>
                  <a:schemeClr val="hlink"/>
                </a:solidFill>
                <a:hlinkClick r:id="rId3"/>
              </a:rPr>
              <a:t>Community Discussions</a:t>
            </a:r>
            <a:r>
              <a:rPr lang="en-GB" sz="3600">
                <a:solidFill>
                  <a:srgbClr val="000000"/>
                </a:solidFill>
              </a:rPr>
              <a:t> (for intros, shares, discussions, tips etc)</a:t>
            </a:r>
            <a:endParaRPr sz="3600">
              <a:solidFill>
                <a:srgbClr val="000000"/>
              </a:solidFill>
            </a:endParaRPr>
          </a:p>
          <a:p>
            <a:pPr indent="-685800" lvl="0" marL="914400" rtl="0" algn="l">
              <a:spcBef>
                <a:spcPts val="0"/>
              </a:spcBef>
              <a:spcAft>
                <a:spcPts val="0"/>
              </a:spcAft>
              <a:buClr>
                <a:srgbClr val="000000"/>
              </a:buClr>
              <a:buSzPts val="3600"/>
              <a:buAutoNum type="arabicPeriod"/>
            </a:pPr>
            <a:r>
              <a:rPr lang="en-GB" sz="3600" u="sng">
                <a:solidFill>
                  <a:schemeClr val="hlink"/>
                </a:solidFill>
                <a:hlinkClick r:id="rId4"/>
              </a:rPr>
              <a:t>Cross Product Animation on Wikipedia</a:t>
            </a:r>
            <a:endParaRPr sz="36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6"/>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Create Your Landscape</a:t>
            </a:r>
            <a:endParaRPr/>
          </a:p>
        </p:txBody>
      </p:sp>
      <p:sp>
        <p:nvSpPr>
          <p:cNvPr id="254" name="Google Shape;254;p46"/>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Make it about 1000m square</a:t>
            </a:r>
            <a:endParaRPr/>
          </a:p>
          <a:p>
            <a:pPr indent="-800100" lvl="0" marL="914400" rtl="0" algn="l">
              <a:spcBef>
                <a:spcPts val="0"/>
              </a:spcBef>
              <a:spcAft>
                <a:spcPts val="0"/>
              </a:spcAft>
              <a:buSzPts val="5400"/>
              <a:buChar char="●"/>
            </a:pPr>
            <a:r>
              <a:rPr lang="en-GB"/>
              <a:t>Make each quad 0.5m in size</a:t>
            </a:r>
            <a:endParaRPr/>
          </a:p>
          <a:p>
            <a:pPr indent="-800100" lvl="0" marL="914400" rtl="0" algn="l">
              <a:spcBef>
                <a:spcPts val="0"/>
              </a:spcBef>
              <a:spcAft>
                <a:spcPts val="0"/>
              </a:spcAft>
              <a:buSzPts val="5400"/>
              <a:buChar char="●"/>
            </a:pPr>
            <a:r>
              <a:rPr lang="en-GB"/>
              <a:t>Use 8x8=64 components (like a chess board)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0" st="0"/>
                                            </p:txEl>
                                          </p:spTgt>
                                        </p:tgtEl>
                                        <p:attrNameLst>
                                          <p:attrName>style.visibility</p:attrName>
                                        </p:attrNameLst>
                                      </p:cBhvr>
                                      <p:to>
                                        <p:strVal val="visible"/>
                                      </p:to>
                                    </p:set>
                                    <p:animEffect filter="fade" transition="in">
                                      <p:cBhvr>
                                        <p:cTn dur="1000"/>
                                        <p:tgtEl>
                                          <p:spTgt spid="2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1" st="1"/>
                                            </p:txEl>
                                          </p:spTgt>
                                        </p:tgtEl>
                                        <p:attrNameLst>
                                          <p:attrName>style.visibility</p:attrName>
                                        </p:attrNameLst>
                                      </p:cBhvr>
                                      <p:to>
                                        <p:strVal val="visible"/>
                                      </p:to>
                                    </p:set>
                                    <p:animEffect filter="fade" transition="in">
                                      <p:cBhvr>
                                        <p:cTn dur="1000"/>
                                        <p:tgtEl>
                                          <p:spTgt spid="2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2" st="2"/>
                                            </p:txEl>
                                          </p:spTgt>
                                        </p:tgtEl>
                                        <p:attrNameLst>
                                          <p:attrName>style.visibility</p:attrName>
                                        </p:attrNameLst>
                                      </p:cBhvr>
                                      <p:to>
                                        <p:strVal val="visible"/>
                                      </p:to>
                                    </p:set>
                                    <p:animEffect filter="fade" transition="in">
                                      <p:cBhvr>
                                        <p:cTn dur="1000"/>
                                        <p:tgtEl>
                                          <p:spTgt spid="25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4" name="Shape 1764"/>
        <p:cNvGrpSpPr/>
        <p:nvPr/>
      </p:nvGrpSpPr>
      <p:grpSpPr>
        <a:xfrm>
          <a:off x="0" y="0"/>
          <a:ext cx="0" cy="0"/>
          <a:chOff x="0" y="0"/>
          <a:chExt cx="0" cy="0"/>
        </a:xfrm>
      </p:grpSpPr>
      <p:sp>
        <p:nvSpPr>
          <p:cNvPr id="1765" name="Google Shape;1765;p262"/>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Finalising Your Class Code</a:t>
            </a:r>
            <a:endParaRPr/>
          </a:p>
        </p:txBody>
      </p:sp>
      <p:sp>
        <p:nvSpPr>
          <p:cNvPr id="1766" name="Google Shape;1766;p262"/>
          <p:cNvSpPr txBox="1"/>
          <p:nvPr/>
        </p:nvSpPr>
        <p:spPr>
          <a:xfrm>
            <a:off x="16373550" y="123950"/>
            <a:ext cx="1753800" cy="867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3600">
                <a:solidFill>
                  <a:srgbClr val="FFFFFF"/>
                </a:solidFill>
              </a:rPr>
              <a:t>4.12.4</a:t>
            </a:r>
            <a:endParaRPr sz="3600">
              <a:solidFill>
                <a:srgbClr val="FFFFFF"/>
              </a:solidFill>
            </a:endParaRPr>
          </a:p>
        </p:txBody>
      </p:sp>
    </p:spTree>
  </p:cSld>
  <p:clrMapOvr>
    <a:masterClrMapping/>
  </p:clrMapOvr>
</p:sld>
</file>

<file path=ppt/slides/slide2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0" name="Shape 1770"/>
        <p:cNvGrpSpPr/>
        <p:nvPr/>
      </p:nvGrpSpPr>
      <p:grpSpPr>
        <a:xfrm>
          <a:off x="0" y="0"/>
          <a:ext cx="0" cy="0"/>
          <a:chOff x="0" y="0"/>
          <a:chExt cx="0" cy="0"/>
        </a:xfrm>
      </p:grpSpPr>
      <p:sp>
        <p:nvSpPr>
          <p:cNvPr id="1771" name="Google Shape;1771;p263"/>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1772" name="Google Shape;1772;p263"/>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Clr>
                <a:schemeClr val="lt1"/>
              </a:buClr>
              <a:buSzPts val="5400"/>
              <a:buChar char="●"/>
            </a:pPr>
            <a:r>
              <a:rPr lang="en-GB">
                <a:solidFill>
                  <a:schemeClr val="lt1"/>
                </a:solidFill>
              </a:rPr>
              <a:t>Private, protected or public? Use the safest</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UPROPERY / UFUNCTION needed? Use “”</a:t>
            </a:r>
            <a:endParaRPr>
              <a:solidFill>
                <a:schemeClr val="lt1"/>
              </a:solidFill>
            </a:endParaRPr>
          </a:p>
          <a:p>
            <a:pPr indent="-800100" lvl="0" marL="914400" rtl="0" algn="l">
              <a:spcBef>
                <a:spcPts val="0"/>
              </a:spcBef>
              <a:spcAft>
                <a:spcPts val="0"/>
              </a:spcAft>
              <a:buClr>
                <a:schemeClr val="lt1"/>
              </a:buClr>
              <a:buSzPts val="5400"/>
              <a:buChar char="●"/>
            </a:pPr>
            <a:r>
              <a:rPr lang="en-GB">
                <a:solidFill>
                  <a:srgbClr val="FFFF00"/>
                </a:solidFill>
                <a:latin typeface="Consolas"/>
                <a:ea typeface="Consolas"/>
                <a:cs typeface="Consolas"/>
                <a:sym typeface="Consolas"/>
              </a:rPr>
              <a:t>#include</a:t>
            </a:r>
            <a:r>
              <a:rPr lang="en-GB">
                <a:solidFill>
                  <a:schemeClr val="lt1"/>
                </a:solidFill>
              </a:rPr>
              <a:t> and forward declarations required?</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2">
                                            <p:txEl>
                                              <p:pRg end="0" st="0"/>
                                            </p:txEl>
                                          </p:spTgt>
                                        </p:tgtEl>
                                        <p:attrNameLst>
                                          <p:attrName>style.visibility</p:attrName>
                                        </p:attrNameLst>
                                      </p:cBhvr>
                                      <p:to>
                                        <p:strVal val="visible"/>
                                      </p:to>
                                    </p:set>
                                    <p:animEffect filter="fade" transition="in">
                                      <p:cBhvr>
                                        <p:cTn dur="1000"/>
                                        <p:tgtEl>
                                          <p:spTgt spid="17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2">
                                            <p:txEl>
                                              <p:pRg end="1" st="1"/>
                                            </p:txEl>
                                          </p:spTgt>
                                        </p:tgtEl>
                                        <p:attrNameLst>
                                          <p:attrName>style.visibility</p:attrName>
                                        </p:attrNameLst>
                                      </p:cBhvr>
                                      <p:to>
                                        <p:strVal val="visible"/>
                                      </p:to>
                                    </p:set>
                                    <p:animEffect filter="fade" transition="in">
                                      <p:cBhvr>
                                        <p:cTn dur="1000"/>
                                        <p:tgtEl>
                                          <p:spTgt spid="17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2">
                                            <p:txEl>
                                              <p:pRg end="2" st="2"/>
                                            </p:txEl>
                                          </p:spTgt>
                                        </p:tgtEl>
                                        <p:attrNameLst>
                                          <p:attrName>style.visibility</p:attrName>
                                        </p:attrNameLst>
                                      </p:cBhvr>
                                      <p:to>
                                        <p:strVal val="visible"/>
                                      </p:to>
                                    </p:set>
                                    <p:animEffect filter="fade" transition="in">
                                      <p:cBhvr>
                                        <p:cTn dur="1000"/>
                                        <p:tgtEl>
                                          <p:spTgt spid="177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6" name="Shape 1776"/>
        <p:cNvGrpSpPr/>
        <p:nvPr/>
      </p:nvGrpSpPr>
      <p:grpSpPr>
        <a:xfrm>
          <a:off x="0" y="0"/>
          <a:ext cx="0" cy="0"/>
          <a:chOff x="0" y="0"/>
          <a:chExt cx="0" cy="0"/>
        </a:xfrm>
      </p:grpSpPr>
      <p:sp>
        <p:nvSpPr>
          <p:cNvPr id="1777" name="Google Shape;1777;p264"/>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How to Use Blueprint Variables</a:t>
            </a:r>
            <a:endParaRPr/>
          </a:p>
        </p:txBody>
      </p:sp>
      <p:sp>
        <p:nvSpPr>
          <p:cNvPr id="1778" name="Google Shape;1778;p264"/>
          <p:cNvSpPr txBox="1"/>
          <p:nvPr/>
        </p:nvSpPr>
        <p:spPr>
          <a:xfrm>
            <a:off x="16373550" y="123950"/>
            <a:ext cx="1753800" cy="867600"/>
          </a:xfrm>
          <a:prstGeom prst="rect">
            <a:avLst/>
          </a:prstGeom>
          <a:solidFill>
            <a:srgbClr val="93C47D"/>
          </a:solid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4.12.5</a:t>
            </a:r>
            <a:endParaRPr sz="3600">
              <a:solidFill>
                <a:srgbClr val="FFFFFF"/>
              </a:solidFill>
            </a:endParaRPr>
          </a:p>
        </p:txBody>
      </p:sp>
    </p:spTree>
  </p:cSld>
  <p:clrMapOvr>
    <a:masterClrMapping/>
  </p:clrMapOvr>
</p:sld>
</file>

<file path=ppt/slides/slide2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2" name="Shape 1782"/>
        <p:cNvGrpSpPr/>
        <p:nvPr/>
      </p:nvGrpSpPr>
      <p:grpSpPr>
        <a:xfrm>
          <a:off x="0" y="0"/>
          <a:ext cx="0" cy="0"/>
          <a:chOff x="0" y="0"/>
          <a:chExt cx="0" cy="0"/>
        </a:xfrm>
      </p:grpSpPr>
      <p:sp>
        <p:nvSpPr>
          <p:cNvPr id="1783" name="Google Shape;1783;p265"/>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1784" name="Google Shape;1784;p265"/>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Clr>
                <a:schemeClr val="lt1"/>
              </a:buClr>
              <a:buSzPts val="5400"/>
              <a:buChar char="●"/>
            </a:pPr>
            <a:r>
              <a:rPr lang="en-GB">
                <a:solidFill>
                  <a:schemeClr val="lt1"/>
                </a:solidFill>
              </a:rPr>
              <a:t>Remember “what’s the least fun thing about this?”</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One thing is not knowing if you can fire</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How to change crosshair colour in blueprint…</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 according to the aiming component state</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States: Locked, Aiming, Reloading</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Referencing actor component from player UI.</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4">
                                            <p:txEl>
                                              <p:pRg end="0" st="0"/>
                                            </p:txEl>
                                          </p:spTgt>
                                        </p:tgtEl>
                                        <p:attrNameLst>
                                          <p:attrName>style.visibility</p:attrName>
                                        </p:attrNameLst>
                                      </p:cBhvr>
                                      <p:to>
                                        <p:strVal val="visible"/>
                                      </p:to>
                                    </p:set>
                                    <p:animEffect filter="fade" transition="in">
                                      <p:cBhvr>
                                        <p:cTn dur="1000"/>
                                        <p:tgtEl>
                                          <p:spTgt spid="17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4">
                                            <p:txEl>
                                              <p:pRg end="1" st="1"/>
                                            </p:txEl>
                                          </p:spTgt>
                                        </p:tgtEl>
                                        <p:attrNameLst>
                                          <p:attrName>style.visibility</p:attrName>
                                        </p:attrNameLst>
                                      </p:cBhvr>
                                      <p:to>
                                        <p:strVal val="visible"/>
                                      </p:to>
                                    </p:set>
                                    <p:animEffect filter="fade" transition="in">
                                      <p:cBhvr>
                                        <p:cTn dur="1000"/>
                                        <p:tgtEl>
                                          <p:spTgt spid="17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4">
                                            <p:txEl>
                                              <p:pRg end="2" st="2"/>
                                            </p:txEl>
                                          </p:spTgt>
                                        </p:tgtEl>
                                        <p:attrNameLst>
                                          <p:attrName>style.visibility</p:attrName>
                                        </p:attrNameLst>
                                      </p:cBhvr>
                                      <p:to>
                                        <p:strVal val="visible"/>
                                      </p:to>
                                    </p:set>
                                    <p:animEffect filter="fade" transition="in">
                                      <p:cBhvr>
                                        <p:cTn dur="1000"/>
                                        <p:tgtEl>
                                          <p:spTgt spid="17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4">
                                            <p:txEl>
                                              <p:pRg end="3" st="3"/>
                                            </p:txEl>
                                          </p:spTgt>
                                        </p:tgtEl>
                                        <p:attrNameLst>
                                          <p:attrName>style.visibility</p:attrName>
                                        </p:attrNameLst>
                                      </p:cBhvr>
                                      <p:to>
                                        <p:strVal val="visible"/>
                                      </p:to>
                                    </p:set>
                                    <p:animEffect filter="fade" transition="in">
                                      <p:cBhvr>
                                        <p:cTn dur="1000"/>
                                        <p:tgtEl>
                                          <p:spTgt spid="178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4">
                                            <p:txEl>
                                              <p:pRg end="4" st="4"/>
                                            </p:txEl>
                                          </p:spTgt>
                                        </p:tgtEl>
                                        <p:attrNameLst>
                                          <p:attrName>style.visibility</p:attrName>
                                        </p:attrNameLst>
                                      </p:cBhvr>
                                      <p:to>
                                        <p:strVal val="visible"/>
                                      </p:to>
                                    </p:set>
                                    <p:animEffect filter="fade" transition="in">
                                      <p:cBhvr>
                                        <p:cTn dur="1000"/>
                                        <p:tgtEl>
                                          <p:spTgt spid="178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4">
                                            <p:txEl>
                                              <p:pRg end="5" st="5"/>
                                            </p:txEl>
                                          </p:spTgt>
                                        </p:tgtEl>
                                        <p:attrNameLst>
                                          <p:attrName>style.visibility</p:attrName>
                                        </p:attrNameLst>
                                      </p:cBhvr>
                                      <p:to>
                                        <p:strVal val="visible"/>
                                      </p:to>
                                    </p:set>
                                    <p:animEffect filter="fade" transition="in">
                                      <p:cBhvr>
                                        <p:cTn dur="1000"/>
                                        <p:tgtEl>
                                          <p:spTgt spid="178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8" name="Shape 1788"/>
        <p:cNvGrpSpPr/>
        <p:nvPr/>
      </p:nvGrpSpPr>
      <p:grpSpPr>
        <a:xfrm>
          <a:off x="0" y="0"/>
          <a:ext cx="0" cy="0"/>
          <a:chOff x="0" y="0"/>
          <a:chExt cx="0" cy="0"/>
        </a:xfrm>
      </p:grpSpPr>
      <p:sp>
        <p:nvSpPr>
          <p:cNvPr id="1789" name="Google Shape;1789;p266"/>
          <p:cNvSpPr/>
          <p:nvPr/>
        </p:nvSpPr>
        <p:spPr>
          <a:xfrm rot="795447">
            <a:off x="11508408" y="5844049"/>
            <a:ext cx="813685" cy="1768092"/>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790" name="Google Shape;1790;p266"/>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Our Iterative Cycle</a:t>
            </a:r>
            <a:endParaRPr/>
          </a:p>
        </p:txBody>
      </p:sp>
      <p:sp>
        <p:nvSpPr>
          <p:cNvPr id="1791" name="Google Shape;1791;p266"/>
          <p:cNvSpPr/>
          <p:nvPr/>
        </p:nvSpPr>
        <p:spPr>
          <a:xfrm>
            <a:off x="10129800" y="7591850"/>
            <a:ext cx="2631600" cy="1118400"/>
          </a:xfrm>
          <a:prstGeom prst="ellipse">
            <a:avLst/>
          </a:prstGeom>
          <a:solidFill>
            <a:srgbClr val="D9D9D9"/>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Controls</a:t>
            </a:r>
            <a:endParaRPr b="1" sz="2800"/>
          </a:p>
        </p:txBody>
      </p:sp>
      <p:sp>
        <p:nvSpPr>
          <p:cNvPr id="1792" name="Google Shape;1792;p266"/>
          <p:cNvSpPr/>
          <p:nvPr/>
        </p:nvSpPr>
        <p:spPr>
          <a:xfrm>
            <a:off x="10843100" y="4824100"/>
            <a:ext cx="2631600" cy="1118400"/>
          </a:xfrm>
          <a:prstGeom prst="ellipse">
            <a:avLst/>
          </a:prstGeom>
          <a:solidFill>
            <a:srgbClr val="D9D9D9"/>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Tank</a:t>
            </a:r>
            <a:endParaRPr b="1" sz="2800"/>
          </a:p>
        </p:txBody>
      </p:sp>
      <p:sp>
        <p:nvSpPr>
          <p:cNvPr id="1793" name="Google Shape;1793;p266"/>
          <p:cNvSpPr/>
          <p:nvPr/>
        </p:nvSpPr>
        <p:spPr>
          <a:xfrm rot="5400000">
            <a:off x="10539300" y="2757950"/>
            <a:ext cx="1812600" cy="2351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794" name="Google Shape;1794;p266"/>
          <p:cNvSpPr/>
          <p:nvPr/>
        </p:nvSpPr>
        <p:spPr>
          <a:xfrm>
            <a:off x="7828200" y="2693750"/>
            <a:ext cx="2631600" cy="1118400"/>
          </a:xfrm>
          <a:prstGeom prst="ellipse">
            <a:avLst/>
          </a:prstGeom>
          <a:solidFill>
            <a:srgbClr val="D9D9D9"/>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World</a:t>
            </a:r>
            <a:endParaRPr b="1" sz="2800"/>
          </a:p>
        </p:txBody>
      </p:sp>
      <p:sp>
        <p:nvSpPr>
          <p:cNvPr id="1795" name="Google Shape;1795;p266"/>
          <p:cNvSpPr/>
          <p:nvPr/>
        </p:nvSpPr>
        <p:spPr>
          <a:xfrm>
            <a:off x="6052750" y="2757950"/>
            <a:ext cx="1812600" cy="2351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796" name="Google Shape;1796;p266"/>
          <p:cNvSpPr/>
          <p:nvPr/>
        </p:nvSpPr>
        <p:spPr>
          <a:xfrm>
            <a:off x="4968100" y="4824100"/>
            <a:ext cx="2631600" cy="11184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UI</a:t>
            </a:r>
            <a:endParaRPr b="1" sz="2800"/>
          </a:p>
        </p:txBody>
      </p:sp>
      <p:sp>
        <p:nvSpPr>
          <p:cNvPr id="1797" name="Google Shape;1797;p266"/>
          <p:cNvSpPr/>
          <p:nvPr/>
        </p:nvSpPr>
        <p:spPr>
          <a:xfrm rot="9975660">
            <a:off x="6114063" y="5939693"/>
            <a:ext cx="813475" cy="1886716"/>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798" name="Google Shape;1798;p266"/>
          <p:cNvSpPr/>
          <p:nvPr/>
        </p:nvSpPr>
        <p:spPr>
          <a:xfrm rot="5397465">
            <a:off x="8943247" y="7415100"/>
            <a:ext cx="813600" cy="1580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799" name="Google Shape;1799;p266"/>
          <p:cNvSpPr/>
          <p:nvPr/>
        </p:nvSpPr>
        <p:spPr>
          <a:xfrm>
            <a:off x="5927950" y="7646100"/>
            <a:ext cx="2631600" cy="1118400"/>
          </a:xfrm>
          <a:prstGeom prst="ellipse">
            <a:avLst/>
          </a:prstGeom>
          <a:solidFill>
            <a:srgbClr val="D9D9D9"/>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Player 2</a:t>
            </a:r>
            <a:endParaRPr b="1" sz="2800"/>
          </a:p>
        </p:txBody>
      </p:sp>
    </p:spTree>
  </p:cSld>
  <p:clrMapOvr>
    <a:masterClrMapping/>
  </p:clrMapOvr>
</p:sld>
</file>

<file path=ppt/slides/slide2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3" name="Shape 1803"/>
        <p:cNvGrpSpPr/>
        <p:nvPr/>
      </p:nvGrpSpPr>
      <p:grpSpPr>
        <a:xfrm>
          <a:off x="0" y="0"/>
          <a:ext cx="0" cy="0"/>
          <a:chOff x="0" y="0"/>
          <a:chExt cx="0" cy="0"/>
        </a:xfrm>
      </p:grpSpPr>
      <p:sp>
        <p:nvSpPr>
          <p:cNvPr id="1804" name="Google Shape;1804;p267"/>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How Our Crosshair Gets Its Colour</a:t>
            </a:r>
            <a:endParaRPr/>
          </a:p>
        </p:txBody>
      </p:sp>
      <p:sp>
        <p:nvSpPr>
          <p:cNvPr id="1805" name="Google Shape;1805;p267"/>
          <p:cNvSpPr/>
          <p:nvPr/>
        </p:nvSpPr>
        <p:spPr>
          <a:xfrm>
            <a:off x="4682100" y="3030050"/>
            <a:ext cx="2988000" cy="125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Player Controller</a:t>
            </a:r>
            <a:endParaRPr sz="2800"/>
          </a:p>
        </p:txBody>
      </p:sp>
      <p:cxnSp>
        <p:nvCxnSpPr>
          <p:cNvPr id="1806" name="Google Shape;1806;p267"/>
          <p:cNvCxnSpPr>
            <a:stCxn id="1805" idx="3"/>
          </p:cNvCxnSpPr>
          <p:nvPr/>
        </p:nvCxnSpPr>
        <p:spPr>
          <a:xfrm>
            <a:off x="7670100" y="3657050"/>
            <a:ext cx="2947800" cy="0"/>
          </a:xfrm>
          <a:prstGeom prst="straightConnector1">
            <a:avLst/>
          </a:prstGeom>
          <a:noFill/>
          <a:ln cap="flat" cmpd="sng" w="28575">
            <a:solidFill>
              <a:schemeClr val="dk2"/>
            </a:solidFill>
            <a:prstDash val="solid"/>
            <a:round/>
            <a:headEnd len="med" w="med" type="none"/>
            <a:tailEnd len="med" w="med" type="triangle"/>
          </a:ln>
        </p:spPr>
      </p:cxnSp>
      <p:sp>
        <p:nvSpPr>
          <p:cNvPr id="1807" name="Google Shape;1807;p267"/>
          <p:cNvSpPr/>
          <p:nvPr/>
        </p:nvSpPr>
        <p:spPr>
          <a:xfrm>
            <a:off x="10617900" y="3030050"/>
            <a:ext cx="2988000" cy="125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Player UI</a:t>
            </a:r>
            <a:endParaRPr sz="2800"/>
          </a:p>
          <a:p>
            <a:pPr indent="0" lvl="0" marL="0" rtl="0" algn="ctr">
              <a:spcBef>
                <a:spcPts val="0"/>
              </a:spcBef>
              <a:spcAft>
                <a:spcPts val="0"/>
              </a:spcAft>
              <a:buNone/>
            </a:pPr>
            <a:r>
              <a:rPr lang="en-GB" sz="2800"/>
              <a:t>Widget</a:t>
            </a:r>
            <a:endParaRPr sz="2800"/>
          </a:p>
        </p:txBody>
      </p:sp>
      <p:sp>
        <p:nvSpPr>
          <p:cNvPr id="1808" name="Google Shape;1808;p267"/>
          <p:cNvSpPr/>
          <p:nvPr/>
        </p:nvSpPr>
        <p:spPr>
          <a:xfrm>
            <a:off x="4682100" y="5961750"/>
            <a:ext cx="2988000" cy="125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Tank</a:t>
            </a:r>
            <a:endParaRPr sz="2800"/>
          </a:p>
        </p:txBody>
      </p:sp>
      <p:cxnSp>
        <p:nvCxnSpPr>
          <p:cNvPr id="1809" name="Google Shape;1809;p267"/>
          <p:cNvCxnSpPr>
            <a:stCxn id="1805" idx="2"/>
            <a:endCxn id="1808" idx="0"/>
          </p:cNvCxnSpPr>
          <p:nvPr/>
        </p:nvCxnSpPr>
        <p:spPr>
          <a:xfrm>
            <a:off x="6176100" y="4284050"/>
            <a:ext cx="0" cy="1677600"/>
          </a:xfrm>
          <a:prstGeom prst="straightConnector1">
            <a:avLst/>
          </a:prstGeom>
          <a:noFill/>
          <a:ln cap="flat" cmpd="sng" w="28575">
            <a:solidFill>
              <a:schemeClr val="dk2"/>
            </a:solidFill>
            <a:prstDash val="solid"/>
            <a:round/>
            <a:headEnd len="med" w="med" type="none"/>
            <a:tailEnd len="med" w="med" type="triangle"/>
          </a:ln>
        </p:spPr>
      </p:cxnSp>
      <p:sp>
        <p:nvSpPr>
          <p:cNvPr id="1810" name="Google Shape;1810;p267"/>
          <p:cNvSpPr txBox="1"/>
          <p:nvPr/>
        </p:nvSpPr>
        <p:spPr>
          <a:xfrm>
            <a:off x="6176100" y="4661800"/>
            <a:ext cx="2947800" cy="9222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2800">
                <a:solidFill>
                  <a:srgbClr val="FFFFFF"/>
                </a:solidFill>
              </a:rPr>
              <a:t>Controls</a:t>
            </a:r>
            <a:endParaRPr sz="2800">
              <a:solidFill>
                <a:srgbClr val="FFFFFF"/>
              </a:solidFill>
            </a:endParaRPr>
          </a:p>
        </p:txBody>
      </p:sp>
      <p:sp>
        <p:nvSpPr>
          <p:cNvPr id="1811" name="Google Shape;1811;p267"/>
          <p:cNvSpPr txBox="1"/>
          <p:nvPr/>
        </p:nvSpPr>
        <p:spPr>
          <a:xfrm>
            <a:off x="7583800" y="2896188"/>
            <a:ext cx="2947800" cy="495000"/>
          </a:xfrm>
          <a:prstGeom prst="rect">
            <a:avLst/>
          </a:prstGeom>
          <a:noFill/>
          <a:ln>
            <a:noFill/>
          </a:ln>
        </p:spPr>
        <p:txBody>
          <a:bodyPr anchorCtr="0" anchor="t" bIns="182850" lIns="182850" spcFirstLastPara="1" rIns="182850" wrap="square" tIns="182850">
            <a:noAutofit/>
          </a:bodyPr>
          <a:lstStyle/>
          <a:p>
            <a:pPr indent="0" lvl="0" marL="0" rtl="0" algn="ctr">
              <a:spcBef>
                <a:spcPts val="0"/>
              </a:spcBef>
              <a:spcAft>
                <a:spcPts val="0"/>
              </a:spcAft>
              <a:buNone/>
            </a:pPr>
            <a:r>
              <a:rPr lang="en-GB" sz="2800">
                <a:solidFill>
                  <a:srgbClr val="FFFFFF"/>
                </a:solidFill>
              </a:rPr>
              <a:t>Creates</a:t>
            </a:r>
            <a:endParaRPr sz="2800">
              <a:solidFill>
                <a:srgbClr val="FFFFFF"/>
              </a:solidFill>
            </a:endParaRPr>
          </a:p>
        </p:txBody>
      </p:sp>
      <p:sp>
        <p:nvSpPr>
          <p:cNvPr id="1812" name="Google Shape;1812;p267"/>
          <p:cNvSpPr/>
          <p:nvPr/>
        </p:nvSpPr>
        <p:spPr>
          <a:xfrm>
            <a:off x="4682100" y="7215750"/>
            <a:ext cx="2988000" cy="125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Aiming Component</a:t>
            </a:r>
            <a:endParaRPr sz="2800"/>
          </a:p>
        </p:txBody>
      </p:sp>
      <p:sp>
        <p:nvSpPr>
          <p:cNvPr id="1813" name="Google Shape;1813;p267"/>
          <p:cNvSpPr/>
          <p:nvPr/>
        </p:nvSpPr>
        <p:spPr>
          <a:xfrm>
            <a:off x="10617900" y="4284050"/>
            <a:ext cx="2988000" cy="12540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BP Variable</a:t>
            </a:r>
            <a:endParaRPr sz="2800"/>
          </a:p>
        </p:txBody>
      </p:sp>
      <p:cxnSp>
        <p:nvCxnSpPr>
          <p:cNvPr id="1814" name="Google Shape;1814;p267"/>
          <p:cNvCxnSpPr>
            <a:stCxn id="1813" idx="2"/>
            <a:endCxn id="1812" idx="3"/>
          </p:cNvCxnSpPr>
          <p:nvPr/>
        </p:nvCxnSpPr>
        <p:spPr>
          <a:xfrm rot="5400000">
            <a:off x="8738700" y="4469450"/>
            <a:ext cx="2304600" cy="4441800"/>
          </a:xfrm>
          <a:prstGeom prst="curvedConnector2">
            <a:avLst/>
          </a:prstGeom>
          <a:noFill/>
          <a:ln cap="flat" cmpd="sng" w="2857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6"/>
                                        </p:tgtEl>
                                        <p:attrNameLst>
                                          <p:attrName>style.visibility</p:attrName>
                                        </p:attrNameLst>
                                      </p:cBhvr>
                                      <p:to>
                                        <p:strVal val="visible"/>
                                      </p:to>
                                    </p:set>
                                    <p:animEffect filter="fade" transition="in">
                                      <p:cBhvr>
                                        <p:cTn dur="1000"/>
                                        <p:tgtEl>
                                          <p:spTgt spid="1806"/>
                                        </p:tgtEl>
                                      </p:cBhvr>
                                    </p:animEffect>
                                  </p:childTnLst>
                                </p:cTn>
                              </p:par>
                              <p:par>
                                <p:cTn fill="hold" nodeType="withEffect" presetClass="entr" presetID="10" presetSubtype="0">
                                  <p:stCondLst>
                                    <p:cond delay="0"/>
                                  </p:stCondLst>
                                  <p:childTnLst>
                                    <p:set>
                                      <p:cBhvr>
                                        <p:cTn dur="1" fill="hold">
                                          <p:stCondLst>
                                            <p:cond delay="0"/>
                                          </p:stCondLst>
                                        </p:cTn>
                                        <p:tgtEl>
                                          <p:spTgt spid="1811"/>
                                        </p:tgtEl>
                                        <p:attrNameLst>
                                          <p:attrName>style.visibility</p:attrName>
                                        </p:attrNameLst>
                                      </p:cBhvr>
                                      <p:to>
                                        <p:strVal val="visible"/>
                                      </p:to>
                                    </p:set>
                                    <p:animEffect filter="fade" transition="in">
                                      <p:cBhvr>
                                        <p:cTn dur="1000"/>
                                        <p:tgtEl>
                                          <p:spTgt spid="1811"/>
                                        </p:tgtEl>
                                      </p:cBhvr>
                                    </p:animEffect>
                                  </p:childTnLst>
                                </p:cTn>
                              </p:par>
                              <p:par>
                                <p:cTn fill="hold" nodeType="withEffect" presetClass="entr" presetID="10" presetSubtype="0">
                                  <p:stCondLst>
                                    <p:cond delay="0"/>
                                  </p:stCondLst>
                                  <p:childTnLst>
                                    <p:set>
                                      <p:cBhvr>
                                        <p:cTn dur="1" fill="hold">
                                          <p:stCondLst>
                                            <p:cond delay="0"/>
                                          </p:stCondLst>
                                        </p:cTn>
                                        <p:tgtEl>
                                          <p:spTgt spid="1805"/>
                                        </p:tgtEl>
                                        <p:attrNameLst>
                                          <p:attrName>style.visibility</p:attrName>
                                        </p:attrNameLst>
                                      </p:cBhvr>
                                      <p:to>
                                        <p:strVal val="visible"/>
                                      </p:to>
                                    </p:set>
                                    <p:animEffect filter="fade" transition="in">
                                      <p:cBhvr>
                                        <p:cTn dur="1000"/>
                                        <p:tgtEl>
                                          <p:spTgt spid="18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9"/>
                                        </p:tgtEl>
                                        <p:attrNameLst>
                                          <p:attrName>style.visibility</p:attrName>
                                        </p:attrNameLst>
                                      </p:cBhvr>
                                      <p:to>
                                        <p:strVal val="visible"/>
                                      </p:to>
                                    </p:set>
                                    <p:animEffect filter="fade" transition="in">
                                      <p:cBhvr>
                                        <p:cTn dur="1000"/>
                                        <p:tgtEl>
                                          <p:spTgt spid="1809"/>
                                        </p:tgtEl>
                                      </p:cBhvr>
                                    </p:animEffect>
                                  </p:childTnLst>
                                </p:cTn>
                              </p:par>
                              <p:par>
                                <p:cTn fill="hold" nodeType="withEffect" presetClass="entr" presetID="10" presetSubtype="0">
                                  <p:stCondLst>
                                    <p:cond delay="0"/>
                                  </p:stCondLst>
                                  <p:childTnLst>
                                    <p:set>
                                      <p:cBhvr>
                                        <p:cTn dur="1" fill="hold">
                                          <p:stCondLst>
                                            <p:cond delay="0"/>
                                          </p:stCondLst>
                                        </p:cTn>
                                        <p:tgtEl>
                                          <p:spTgt spid="1810"/>
                                        </p:tgtEl>
                                        <p:attrNameLst>
                                          <p:attrName>style.visibility</p:attrName>
                                        </p:attrNameLst>
                                      </p:cBhvr>
                                      <p:to>
                                        <p:strVal val="visible"/>
                                      </p:to>
                                    </p:set>
                                    <p:animEffect filter="fade" transition="in">
                                      <p:cBhvr>
                                        <p:cTn dur="1000"/>
                                        <p:tgtEl>
                                          <p:spTgt spid="1810"/>
                                        </p:tgtEl>
                                      </p:cBhvr>
                                    </p:animEffect>
                                  </p:childTnLst>
                                </p:cTn>
                              </p:par>
                              <p:par>
                                <p:cTn fill="hold" nodeType="withEffect" presetClass="entr" presetID="10" presetSubtype="0">
                                  <p:stCondLst>
                                    <p:cond delay="0"/>
                                  </p:stCondLst>
                                  <p:childTnLst>
                                    <p:set>
                                      <p:cBhvr>
                                        <p:cTn dur="1" fill="hold">
                                          <p:stCondLst>
                                            <p:cond delay="0"/>
                                          </p:stCondLst>
                                        </p:cTn>
                                        <p:tgtEl>
                                          <p:spTgt spid="1808"/>
                                        </p:tgtEl>
                                        <p:attrNameLst>
                                          <p:attrName>style.visibility</p:attrName>
                                        </p:attrNameLst>
                                      </p:cBhvr>
                                      <p:to>
                                        <p:strVal val="visible"/>
                                      </p:to>
                                    </p:set>
                                    <p:animEffect filter="fade" transition="in">
                                      <p:cBhvr>
                                        <p:cTn dur="1000"/>
                                        <p:tgtEl>
                                          <p:spTgt spid="18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2"/>
                                        </p:tgtEl>
                                        <p:attrNameLst>
                                          <p:attrName>style.visibility</p:attrName>
                                        </p:attrNameLst>
                                      </p:cBhvr>
                                      <p:to>
                                        <p:strVal val="visible"/>
                                      </p:to>
                                    </p:set>
                                    <p:animEffect filter="fade" transition="in">
                                      <p:cBhvr>
                                        <p:cTn dur="1000"/>
                                        <p:tgtEl>
                                          <p:spTgt spid="18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3"/>
                                        </p:tgtEl>
                                        <p:attrNameLst>
                                          <p:attrName>style.visibility</p:attrName>
                                        </p:attrNameLst>
                                      </p:cBhvr>
                                      <p:to>
                                        <p:strVal val="visible"/>
                                      </p:to>
                                    </p:set>
                                    <p:animEffect filter="fade" transition="in">
                                      <p:cBhvr>
                                        <p:cTn dur="1000"/>
                                        <p:tgtEl>
                                          <p:spTgt spid="18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4"/>
                                        </p:tgtEl>
                                        <p:attrNameLst>
                                          <p:attrName>style.visibility</p:attrName>
                                        </p:attrNameLst>
                                      </p:cBhvr>
                                      <p:to>
                                        <p:strVal val="visible"/>
                                      </p:to>
                                    </p:set>
                                    <p:animEffect filter="fade" transition="in">
                                      <p:cBhvr>
                                        <p:cTn dur="1000"/>
                                        <p:tgtEl>
                                          <p:spTgt spid="18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8" name="Shape 1818"/>
        <p:cNvGrpSpPr/>
        <p:nvPr/>
      </p:nvGrpSpPr>
      <p:grpSpPr>
        <a:xfrm>
          <a:off x="0" y="0"/>
          <a:ext cx="0" cy="0"/>
          <a:chOff x="0" y="0"/>
          <a:chExt cx="0" cy="0"/>
        </a:xfrm>
      </p:grpSpPr>
      <p:sp>
        <p:nvSpPr>
          <p:cNvPr id="1819" name="Google Shape;1819;p268"/>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Wire Up Get Aim Point Color...</a:t>
            </a:r>
            <a:endParaRPr/>
          </a:p>
        </p:txBody>
      </p:sp>
      <p:sp>
        <p:nvSpPr>
          <p:cNvPr id="1820" name="Google Shape;1820;p268"/>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Wire the rest of this Blueprint</a:t>
            </a:r>
            <a:endParaRPr/>
          </a:p>
          <a:p>
            <a:pPr indent="-800100" lvl="0" marL="914400" rtl="0" algn="l">
              <a:spcBef>
                <a:spcPts val="0"/>
              </a:spcBef>
              <a:spcAft>
                <a:spcPts val="0"/>
              </a:spcAft>
              <a:buSzPts val="5400"/>
              <a:buChar char="●"/>
            </a:pPr>
            <a:r>
              <a:rPr lang="en-GB"/>
              <a:t>Test that it works by changing the index and observing the crosshair colour change.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0">
                                            <p:txEl>
                                              <p:pRg end="0" st="0"/>
                                            </p:txEl>
                                          </p:spTgt>
                                        </p:tgtEl>
                                        <p:attrNameLst>
                                          <p:attrName>style.visibility</p:attrName>
                                        </p:attrNameLst>
                                      </p:cBhvr>
                                      <p:to>
                                        <p:strVal val="visible"/>
                                      </p:to>
                                    </p:set>
                                    <p:animEffect filter="fade" transition="in">
                                      <p:cBhvr>
                                        <p:cTn dur="1000"/>
                                        <p:tgtEl>
                                          <p:spTgt spid="18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0">
                                            <p:txEl>
                                              <p:pRg end="1" st="1"/>
                                            </p:txEl>
                                          </p:spTgt>
                                        </p:tgtEl>
                                        <p:attrNameLst>
                                          <p:attrName>style.visibility</p:attrName>
                                        </p:attrNameLst>
                                      </p:cBhvr>
                                      <p:to>
                                        <p:strVal val="visible"/>
                                      </p:to>
                                    </p:set>
                                    <p:animEffect filter="fade" transition="in">
                                      <p:cBhvr>
                                        <p:cTn dur="1000"/>
                                        <p:tgtEl>
                                          <p:spTgt spid="182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4" name="Shape 1824"/>
        <p:cNvGrpSpPr/>
        <p:nvPr/>
      </p:nvGrpSpPr>
      <p:grpSpPr>
        <a:xfrm>
          <a:off x="0" y="0"/>
          <a:ext cx="0" cy="0"/>
          <a:chOff x="0" y="0"/>
          <a:chExt cx="0" cy="0"/>
        </a:xfrm>
      </p:grpSpPr>
      <p:sp>
        <p:nvSpPr>
          <p:cNvPr id="1825" name="Google Shape;1825;p269"/>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Using Enum(erations) in UE4</a:t>
            </a:r>
            <a:endParaRPr/>
          </a:p>
        </p:txBody>
      </p:sp>
      <p:sp>
        <p:nvSpPr>
          <p:cNvPr id="1826" name="Google Shape;1826;p269"/>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4.12.5</a:t>
            </a:r>
            <a:endParaRPr sz="3600">
              <a:solidFill>
                <a:srgbClr val="FFFFFF"/>
              </a:solidFill>
            </a:endParaRPr>
          </a:p>
        </p:txBody>
      </p:sp>
    </p:spTree>
  </p:cSld>
  <p:clrMapOvr>
    <a:masterClrMapping/>
  </p:clrMapOvr>
</p:sld>
</file>

<file path=ppt/slides/slide2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0" name="Shape 1830"/>
        <p:cNvGrpSpPr/>
        <p:nvPr/>
      </p:nvGrpSpPr>
      <p:grpSpPr>
        <a:xfrm>
          <a:off x="0" y="0"/>
          <a:ext cx="0" cy="0"/>
          <a:chOff x="0" y="0"/>
          <a:chExt cx="0" cy="0"/>
        </a:xfrm>
      </p:grpSpPr>
      <p:sp>
        <p:nvSpPr>
          <p:cNvPr id="1831" name="Google Shape;1831;p270"/>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1832" name="Google Shape;1832;p270"/>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Clr>
                <a:schemeClr val="lt1"/>
              </a:buClr>
              <a:buSzPts val="5400"/>
              <a:buChar char="●"/>
            </a:pPr>
            <a:r>
              <a:rPr lang="en-GB">
                <a:solidFill>
                  <a:schemeClr val="lt1"/>
                </a:solidFill>
              </a:rPr>
              <a:t>We met </a:t>
            </a:r>
            <a:r>
              <a:rPr lang="en-GB">
                <a:solidFill>
                  <a:srgbClr val="FFFF00"/>
                </a:solidFill>
                <a:latin typeface="Consolas"/>
                <a:ea typeface="Consolas"/>
                <a:cs typeface="Consolas"/>
                <a:sym typeface="Consolas"/>
              </a:rPr>
              <a:t>enum class</a:t>
            </a:r>
            <a:r>
              <a:rPr lang="en-GB">
                <a:solidFill>
                  <a:schemeClr val="lt1"/>
                </a:solidFill>
              </a:rPr>
              <a:t> around lecture 35</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In Unreal we must annotate with </a:t>
            </a:r>
            <a:r>
              <a:rPr lang="en-GB">
                <a:solidFill>
                  <a:srgbClr val="FFFF00"/>
                </a:solidFill>
                <a:latin typeface="Consolas"/>
                <a:ea typeface="Consolas"/>
                <a:cs typeface="Consolas"/>
                <a:sym typeface="Consolas"/>
              </a:rPr>
              <a:t>UENUM()</a:t>
            </a:r>
            <a:endParaRPr>
              <a:solidFill>
                <a:schemeClr val="lt1"/>
              </a:solidFill>
            </a:endParaRPr>
          </a:p>
          <a:p>
            <a:pPr indent="-800100" lvl="0" marL="914400" marR="0" rtl="0" algn="l">
              <a:lnSpc>
                <a:spcPct val="150000"/>
              </a:lnSpc>
              <a:spcBef>
                <a:spcPts val="0"/>
              </a:spcBef>
              <a:spcAft>
                <a:spcPts val="0"/>
              </a:spcAft>
              <a:buClr>
                <a:schemeClr val="lt1"/>
              </a:buClr>
              <a:buSzPts val="5400"/>
              <a:buChar char="●"/>
            </a:pPr>
            <a:r>
              <a:rPr lang="en-GB">
                <a:solidFill>
                  <a:schemeClr val="lt1"/>
                </a:solidFill>
              </a:rPr>
              <a:t>We must specify the storage type (</a:t>
            </a:r>
            <a:r>
              <a:rPr lang="en-GB">
                <a:solidFill>
                  <a:srgbClr val="FFFF00"/>
                </a:solidFill>
                <a:latin typeface="Consolas"/>
                <a:ea typeface="Consolas"/>
                <a:cs typeface="Consolas"/>
                <a:sym typeface="Consolas"/>
              </a:rPr>
              <a:t>uint8</a:t>
            </a:r>
            <a:r>
              <a:rPr lang="en-GB">
                <a:solidFill>
                  <a:schemeClr val="lt1"/>
                </a:solidFill>
              </a:rPr>
              <a:t>)</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See Unreal’s coding standards in Resources</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Remember we use enums to encode meaning.</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2">
                                            <p:txEl>
                                              <p:pRg end="0" st="0"/>
                                            </p:txEl>
                                          </p:spTgt>
                                        </p:tgtEl>
                                        <p:attrNameLst>
                                          <p:attrName>style.visibility</p:attrName>
                                        </p:attrNameLst>
                                      </p:cBhvr>
                                      <p:to>
                                        <p:strVal val="visible"/>
                                      </p:to>
                                    </p:set>
                                    <p:animEffect filter="fade" transition="in">
                                      <p:cBhvr>
                                        <p:cTn dur="1000"/>
                                        <p:tgtEl>
                                          <p:spTgt spid="18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2">
                                            <p:txEl>
                                              <p:pRg end="1" st="1"/>
                                            </p:txEl>
                                          </p:spTgt>
                                        </p:tgtEl>
                                        <p:attrNameLst>
                                          <p:attrName>style.visibility</p:attrName>
                                        </p:attrNameLst>
                                      </p:cBhvr>
                                      <p:to>
                                        <p:strVal val="visible"/>
                                      </p:to>
                                    </p:set>
                                    <p:animEffect filter="fade" transition="in">
                                      <p:cBhvr>
                                        <p:cTn dur="1000"/>
                                        <p:tgtEl>
                                          <p:spTgt spid="18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2">
                                            <p:txEl>
                                              <p:pRg end="2" st="2"/>
                                            </p:txEl>
                                          </p:spTgt>
                                        </p:tgtEl>
                                        <p:attrNameLst>
                                          <p:attrName>style.visibility</p:attrName>
                                        </p:attrNameLst>
                                      </p:cBhvr>
                                      <p:to>
                                        <p:strVal val="visible"/>
                                      </p:to>
                                    </p:set>
                                    <p:animEffect filter="fade" transition="in">
                                      <p:cBhvr>
                                        <p:cTn dur="1000"/>
                                        <p:tgtEl>
                                          <p:spTgt spid="18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2">
                                            <p:txEl>
                                              <p:pRg end="3" st="3"/>
                                            </p:txEl>
                                          </p:spTgt>
                                        </p:tgtEl>
                                        <p:attrNameLst>
                                          <p:attrName>style.visibility</p:attrName>
                                        </p:attrNameLst>
                                      </p:cBhvr>
                                      <p:to>
                                        <p:strVal val="visible"/>
                                      </p:to>
                                    </p:set>
                                    <p:animEffect filter="fade" transition="in">
                                      <p:cBhvr>
                                        <p:cTn dur="1000"/>
                                        <p:tgtEl>
                                          <p:spTgt spid="183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2">
                                            <p:txEl>
                                              <p:pRg end="4" st="4"/>
                                            </p:txEl>
                                          </p:spTgt>
                                        </p:tgtEl>
                                        <p:attrNameLst>
                                          <p:attrName>style.visibility</p:attrName>
                                        </p:attrNameLst>
                                      </p:cBhvr>
                                      <p:to>
                                        <p:strVal val="visible"/>
                                      </p:to>
                                    </p:set>
                                    <p:animEffect filter="fade" transition="in">
                                      <p:cBhvr>
                                        <p:cTn dur="1000"/>
                                        <p:tgtEl>
                                          <p:spTgt spid="183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6" name="Shape 1836"/>
        <p:cNvGrpSpPr/>
        <p:nvPr/>
      </p:nvGrpSpPr>
      <p:grpSpPr>
        <a:xfrm>
          <a:off x="0" y="0"/>
          <a:ext cx="0" cy="0"/>
          <a:chOff x="0" y="0"/>
          <a:chExt cx="0" cy="0"/>
        </a:xfrm>
      </p:grpSpPr>
      <p:sp>
        <p:nvSpPr>
          <p:cNvPr id="1837" name="Google Shape;1837;p271"/>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Create </a:t>
            </a:r>
            <a:r>
              <a:rPr lang="en-GB">
                <a:solidFill>
                  <a:srgbClr val="FFFF00"/>
                </a:solidFill>
                <a:latin typeface="Consolas"/>
                <a:ea typeface="Consolas"/>
                <a:cs typeface="Consolas"/>
                <a:sym typeface="Consolas"/>
              </a:rPr>
              <a:t>EFiringStatus</a:t>
            </a:r>
            <a:endParaRPr>
              <a:solidFill>
                <a:srgbClr val="FFFF00"/>
              </a:solidFill>
              <a:latin typeface="Consolas"/>
              <a:ea typeface="Consolas"/>
              <a:cs typeface="Consolas"/>
              <a:sym typeface="Consolas"/>
            </a:endParaRPr>
          </a:p>
        </p:txBody>
      </p:sp>
      <p:sp>
        <p:nvSpPr>
          <p:cNvPr id="1838" name="Google Shape;1838;p271"/>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Use the following pattern...</a:t>
            </a:r>
            <a:endParaRPr/>
          </a:p>
          <a:p>
            <a:pPr indent="0" lvl="0" marL="0" rtl="0" algn="l">
              <a:spcBef>
                <a:spcPts val="0"/>
              </a:spcBef>
              <a:spcAft>
                <a:spcPts val="0"/>
              </a:spcAft>
              <a:buNone/>
            </a:pPr>
            <a:r>
              <a:rPr lang="en-GB" sz="3600">
                <a:solidFill>
                  <a:srgbClr val="FFFF00"/>
                </a:solidFill>
                <a:latin typeface="Consolas"/>
                <a:ea typeface="Consolas"/>
                <a:cs typeface="Consolas"/>
                <a:sym typeface="Consolas"/>
              </a:rPr>
              <a:t>   UENUM()</a:t>
            </a:r>
            <a:endParaRPr sz="3600">
              <a:solidFill>
                <a:srgbClr val="FFFF00"/>
              </a:solidFill>
              <a:latin typeface="Consolas"/>
              <a:ea typeface="Consolas"/>
              <a:cs typeface="Consolas"/>
              <a:sym typeface="Consolas"/>
            </a:endParaRPr>
          </a:p>
          <a:p>
            <a:pPr indent="0" lvl="0" marL="0" rtl="0" algn="l">
              <a:spcBef>
                <a:spcPts val="0"/>
              </a:spcBef>
              <a:spcAft>
                <a:spcPts val="0"/>
              </a:spcAft>
              <a:buNone/>
            </a:pPr>
            <a:r>
              <a:rPr lang="en-GB" sz="3600">
                <a:solidFill>
                  <a:srgbClr val="FFFF00"/>
                </a:solidFill>
                <a:latin typeface="Consolas"/>
                <a:ea typeface="Consolas"/>
                <a:cs typeface="Consolas"/>
                <a:sym typeface="Consolas"/>
              </a:rPr>
              <a:t>   enum class EThing : uint8 { Thing1, Thing2 };</a:t>
            </a:r>
            <a:endParaRPr sz="3600">
              <a:solidFill>
                <a:srgbClr val="FFFF00"/>
              </a:solidFill>
              <a:latin typeface="Consolas"/>
              <a:ea typeface="Consolas"/>
              <a:cs typeface="Consolas"/>
              <a:sym typeface="Consolas"/>
            </a:endParaRPr>
          </a:p>
          <a:p>
            <a:pPr indent="-800100" lvl="0" marL="914400" rtl="0" algn="l">
              <a:spcBef>
                <a:spcPts val="0"/>
              </a:spcBef>
              <a:spcAft>
                <a:spcPts val="0"/>
              </a:spcAft>
              <a:buClr>
                <a:schemeClr val="lt1"/>
              </a:buClr>
              <a:buSzPts val="5400"/>
              <a:buChar char="●"/>
            </a:pPr>
            <a:r>
              <a:rPr lang="en-GB">
                <a:solidFill>
                  <a:schemeClr val="lt1"/>
                </a:solidFill>
              </a:rPr>
              <a:t>Specify Locked, Aiming and Reloading</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Create a private member &amp; initialise to Reloading.</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8">
                                            <p:txEl>
                                              <p:pRg end="0" st="0"/>
                                            </p:txEl>
                                          </p:spTgt>
                                        </p:tgtEl>
                                        <p:attrNameLst>
                                          <p:attrName>style.visibility</p:attrName>
                                        </p:attrNameLst>
                                      </p:cBhvr>
                                      <p:to>
                                        <p:strVal val="visible"/>
                                      </p:to>
                                    </p:set>
                                    <p:animEffect filter="fade" transition="in">
                                      <p:cBhvr>
                                        <p:cTn dur="1000"/>
                                        <p:tgtEl>
                                          <p:spTgt spid="18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8">
                                            <p:txEl>
                                              <p:pRg end="1" st="1"/>
                                            </p:txEl>
                                          </p:spTgt>
                                        </p:tgtEl>
                                        <p:attrNameLst>
                                          <p:attrName>style.visibility</p:attrName>
                                        </p:attrNameLst>
                                      </p:cBhvr>
                                      <p:to>
                                        <p:strVal val="visible"/>
                                      </p:to>
                                    </p:set>
                                    <p:animEffect filter="fade" transition="in">
                                      <p:cBhvr>
                                        <p:cTn dur="1000"/>
                                        <p:tgtEl>
                                          <p:spTgt spid="18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8">
                                            <p:txEl>
                                              <p:pRg end="2" st="2"/>
                                            </p:txEl>
                                          </p:spTgt>
                                        </p:tgtEl>
                                        <p:attrNameLst>
                                          <p:attrName>style.visibility</p:attrName>
                                        </p:attrNameLst>
                                      </p:cBhvr>
                                      <p:to>
                                        <p:strVal val="visible"/>
                                      </p:to>
                                    </p:set>
                                    <p:animEffect filter="fade" transition="in">
                                      <p:cBhvr>
                                        <p:cTn dur="1000"/>
                                        <p:tgtEl>
                                          <p:spTgt spid="18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8">
                                            <p:txEl>
                                              <p:pRg end="3" st="3"/>
                                            </p:txEl>
                                          </p:spTgt>
                                        </p:tgtEl>
                                        <p:attrNameLst>
                                          <p:attrName>style.visibility</p:attrName>
                                        </p:attrNameLst>
                                      </p:cBhvr>
                                      <p:to>
                                        <p:strVal val="visible"/>
                                      </p:to>
                                    </p:set>
                                    <p:animEffect filter="fade" transition="in">
                                      <p:cBhvr>
                                        <p:cTn dur="1000"/>
                                        <p:tgtEl>
                                          <p:spTgt spid="18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8">
                                            <p:txEl>
                                              <p:pRg end="4" st="4"/>
                                            </p:txEl>
                                          </p:spTgt>
                                        </p:tgtEl>
                                        <p:attrNameLst>
                                          <p:attrName>style.visibility</p:attrName>
                                        </p:attrNameLst>
                                      </p:cBhvr>
                                      <p:to>
                                        <p:strVal val="visible"/>
                                      </p:to>
                                    </p:set>
                                    <p:animEffect filter="fade" transition="in">
                                      <p:cBhvr>
                                        <p:cTn dur="1000"/>
                                        <p:tgtEl>
                                          <p:spTgt spid="183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7"/>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A Landscaping Process</a:t>
            </a:r>
            <a:endParaRPr/>
          </a:p>
        </p:txBody>
      </p:sp>
    </p:spTree>
  </p:cSld>
  <p:clrMapOvr>
    <a:masterClrMapping/>
  </p:clrMapOvr>
</p:sld>
</file>

<file path=ppt/slides/slide2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2" name="Shape 1842"/>
        <p:cNvGrpSpPr/>
        <p:nvPr/>
      </p:nvGrpSpPr>
      <p:grpSpPr>
        <a:xfrm>
          <a:off x="0" y="0"/>
          <a:ext cx="0" cy="0"/>
          <a:chOff x="0" y="0"/>
          <a:chExt cx="0" cy="0"/>
        </a:xfrm>
      </p:grpSpPr>
      <p:sp>
        <p:nvSpPr>
          <p:cNvPr id="1843" name="Google Shape;1843;p272"/>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Refactoring our Aiming Component</a:t>
            </a:r>
            <a:endParaRPr/>
          </a:p>
        </p:txBody>
      </p:sp>
      <p:sp>
        <p:nvSpPr>
          <p:cNvPr id="1844" name="Google Shape;1844;p272"/>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4.12.5</a:t>
            </a:r>
            <a:endParaRPr sz="3600">
              <a:solidFill>
                <a:srgbClr val="FFFFFF"/>
              </a:solidFill>
            </a:endParaRPr>
          </a:p>
        </p:txBody>
      </p:sp>
    </p:spTree>
  </p:cSld>
  <p:clrMapOvr>
    <a:masterClrMapping/>
  </p:clrMapOvr>
</p:sld>
</file>

<file path=ppt/slides/slide2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8" name="Shape 1848"/>
        <p:cNvGrpSpPr/>
        <p:nvPr/>
      </p:nvGrpSpPr>
      <p:grpSpPr>
        <a:xfrm>
          <a:off x="0" y="0"/>
          <a:ext cx="0" cy="0"/>
          <a:chOff x="0" y="0"/>
          <a:chExt cx="0" cy="0"/>
        </a:xfrm>
      </p:grpSpPr>
      <p:sp>
        <p:nvSpPr>
          <p:cNvPr id="1849" name="Google Shape;1849;p273"/>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1850" name="Google Shape;1850;p273"/>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Clr>
                <a:schemeClr val="lt1"/>
              </a:buClr>
              <a:buSzPts val="5400"/>
              <a:buChar char="●"/>
            </a:pPr>
            <a:r>
              <a:rPr lang="en-GB">
                <a:solidFill>
                  <a:schemeClr val="lt1"/>
                </a:solidFill>
              </a:rPr>
              <a:t>Move away from </a:t>
            </a:r>
            <a:r>
              <a:rPr lang="en-GB">
                <a:solidFill>
                  <a:srgbClr val="FFFF00"/>
                </a:solidFill>
                <a:latin typeface="Consolas"/>
                <a:ea typeface="Consolas"/>
                <a:cs typeface="Consolas"/>
                <a:sym typeface="Consolas"/>
              </a:rPr>
              <a:t>CreateDefaultSubObject()</a:t>
            </a:r>
            <a:endParaRPr>
              <a:solidFill>
                <a:srgbClr val="FFFF00"/>
              </a:solidFill>
              <a:latin typeface="Consolas"/>
              <a:ea typeface="Consolas"/>
              <a:cs typeface="Consolas"/>
              <a:sym typeface="Consolas"/>
            </a:endParaRPr>
          </a:p>
          <a:p>
            <a:pPr indent="-800100" lvl="0" marL="914400" marR="0" rtl="0" algn="l">
              <a:lnSpc>
                <a:spcPct val="150000"/>
              </a:lnSpc>
              <a:spcBef>
                <a:spcPts val="0"/>
              </a:spcBef>
              <a:spcAft>
                <a:spcPts val="0"/>
              </a:spcAft>
              <a:buClr>
                <a:schemeClr val="lt1"/>
              </a:buClr>
              <a:buSzPts val="5400"/>
              <a:buChar char="●"/>
            </a:pPr>
            <a:r>
              <a:rPr lang="en-GB">
                <a:solidFill>
                  <a:schemeClr val="lt1"/>
                </a:solidFill>
              </a:rPr>
              <a:t>Make aiming a </a:t>
            </a:r>
            <a:r>
              <a:rPr lang="en-GB">
                <a:solidFill>
                  <a:srgbClr val="FFFF00"/>
                </a:solidFill>
                <a:latin typeface="Consolas"/>
                <a:ea typeface="Consolas"/>
                <a:cs typeface="Consolas"/>
                <a:sym typeface="Consolas"/>
              </a:rPr>
              <a:t>BlueprintSpawanableComponent</a:t>
            </a:r>
            <a:endParaRPr>
              <a:solidFill>
                <a:srgbClr val="FFFF00"/>
              </a:solidFill>
              <a:latin typeface="Consolas"/>
              <a:ea typeface="Consolas"/>
              <a:cs typeface="Consolas"/>
              <a:sym typeface="Consolas"/>
            </a:endParaRPr>
          </a:p>
          <a:p>
            <a:pPr indent="-800100" lvl="0" marL="914400" rtl="0" algn="l">
              <a:spcBef>
                <a:spcPts val="0"/>
              </a:spcBef>
              <a:spcAft>
                <a:spcPts val="0"/>
              </a:spcAft>
              <a:buClr>
                <a:schemeClr val="lt1"/>
              </a:buClr>
              <a:buSzPts val="5400"/>
              <a:buChar char="●"/>
            </a:pPr>
            <a:r>
              <a:rPr lang="en-GB">
                <a:solidFill>
                  <a:schemeClr val="lt1"/>
                </a:solidFill>
              </a:rPr>
              <a:t>Get our code re-compiling as soon as possible</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Experience hard crash and add pointer protection</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Possibly get exasperated that we can’t find the suspected null-pointer causing the crash.</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0">
                                            <p:txEl>
                                              <p:pRg end="0" st="0"/>
                                            </p:txEl>
                                          </p:spTgt>
                                        </p:tgtEl>
                                        <p:attrNameLst>
                                          <p:attrName>style.visibility</p:attrName>
                                        </p:attrNameLst>
                                      </p:cBhvr>
                                      <p:to>
                                        <p:strVal val="visible"/>
                                      </p:to>
                                    </p:set>
                                    <p:animEffect filter="fade" transition="in">
                                      <p:cBhvr>
                                        <p:cTn dur="1000"/>
                                        <p:tgtEl>
                                          <p:spTgt spid="18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0">
                                            <p:txEl>
                                              <p:pRg end="1" st="1"/>
                                            </p:txEl>
                                          </p:spTgt>
                                        </p:tgtEl>
                                        <p:attrNameLst>
                                          <p:attrName>style.visibility</p:attrName>
                                        </p:attrNameLst>
                                      </p:cBhvr>
                                      <p:to>
                                        <p:strVal val="visible"/>
                                      </p:to>
                                    </p:set>
                                    <p:animEffect filter="fade" transition="in">
                                      <p:cBhvr>
                                        <p:cTn dur="1000"/>
                                        <p:tgtEl>
                                          <p:spTgt spid="18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0">
                                            <p:txEl>
                                              <p:pRg end="2" st="2"/>
                                            </p:txEl>
                                          </p:spTgt>
                                        </p:tgtEl>
                                        <p:attrNameLst>
                                          <p:attrName>style.visibility</p:attrName>
                                        </p:attrNameLst>
                                      </p:cBhvr>
                                      <p:to>
                                        <p:strVal val="visible"/>
                                      </p:to>
                                    </p:set>
                                    <p:animEffect filter="fade" transition="in">
                                      <p:cBhvr>
                                        <p:cTn dur="1000"/>
                                        <p:tgtEl>
                                          <p:spTgt spid="18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0">
                                            <p:txEl>
                                              <p:pRg end="3" st="3"/>
                                            </p:txEl>
                                          </p:spTgt>
                                        </p:tgtEl>
                                        <p:attrNameLst>
                                          <p:attrName>style.visibility</p:attrName>
                                        </p:attrNameLst>
                                      </p:cBhvr>
                                      <p:to>
                                        <p:strVal val="visible"/>
                                      </p:to>
                                    </p:set>
                                    <p:animEffect filter="fade" transition="in">
                                      <p:cBhvr>
                                        <p:cTn dur="1000"/>
                                        <p:tgtEl>
                                          <p:spTgt spid="18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0">
                                            <p:txEl>
                                              <p:pRg end="4" st="4"/>
                                            </p:txEl>
                                          </p:spTgt>
                                        </p:tgtEl>
                                        <p:attrNameLst>
                                          <p:attrName>style.visibility</p:attrName>
                                        </p:attrNameLst>
                                      </p:cBhvr>
                                      <p:to>
                                        <p:strVal val="visible"/>
                                      </p:to>
                                    </p:set>
                                    <p:animEffect filter="fade" transition="in">
                                      <p:cBhvr>
                                        <p:cTn dur="1000"/>
                                        <p:tgtEl>
                                          <p:spTgt spid="185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4" name="Shape 1854"/>
        <p:cNvGrpSpPr/>
        <p:nvPr/>
      </p:nvGrpSpPr>
      <p:grpSpPr>
        <a:xfrm>
          <a:off x="0" y="0"/>
          <a:ext cx="0" cy="0"/>
          <a:chOff x="0" y="0"/>
          <a:chExt cx="0" cy="0"/>
        </a:xfrm>
      </p:grpSpPr>
      <p:sp>
        <p:nvSpPr>
          <p:cNvPr id="1855" name="Google Shape;1855;p274"/>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Refactor the Aiming Component</a:t>
            </a:r>
            <a:endParaRPr/>
          </a:p>
        </p:txBody>
      </p:sp>
      <p:sp>
        <p:nvSpPr>
          <p:cNvPr id="1856" name="Google Shape;1856;p274"/>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Try and move the aiming component to the same architecture as the movement component, that is added in blueprint</a:t>
            </a:r>
            <a:endParaRPr/>
          </a:p>
          <a:p>
            <a:pPr indent="-800100" lvl="0" marL="914400" rtl="0" algn="l">
              <a:spcBef>
                <a:spcPts val="0"/>
              </a:spcBef>
              <a:spcAft>
                <a:spcPts val="0"/>
              </a:spcAft>
              <a:buSzPts val="5400"/>
              <a:buChar char="●"/>
            </a:pPr>
            <a:r>
              <a:rPr lang="en-GB"/>
              <a:t>Don’t worry if you can’t get it working, but see if you can at least get it compiling and then commit.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6">
                                            <p:txEl>
                                              <p:pRg end="0" st="0"/>
                                            </p:txEl>
                                          </p:spTgt>
                                        </p:tgtEl>
                                        <p:attrNameLst>
                                          <p:attrName>style.visibility</p:attrName>
                                        </p:attrNameLst>
                                      </p:cBhvr>
                                      <p:to>
                                        <p:strVal val="visible"/>
                                      </p:to>
                                    </p:set>
                                    <p:animEffect filter="fade" transition="in">
                                      <p:cBhvr>
                                        <p:cTn dur="1000"/>
                                        <p:tgtEl>
                                          <p:spTgt spid="18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6">
                                            <p:txEl>
                                              <p:pRg end="1" st="1"/>
                                            </p:txEl>
                                          </p:spTgt>
                                        </p:tgtEl>
                                        <p:attrNameLst>
                                          <p:attrName>style.visibility</p:attrName>
                                        </p:attrNameLst>
                                      </p:cBhvr>
                                      <p:to>
                                        <p:strVal val="visible"/>
                                      </p:to>
                                    </p:set>
                                    <p:animEffect filter="fade" transition="in">
                                      <p:cBhvr>
                                        <p:cTn dur="1000"/>
                                        <p:tgtEl>
                                          <p:spTgt spid="185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0" name="Shape 1860"/>
        <p:cNvGrpSpPr/>
        <p:nvPr/>
      </p:nvGrpSpPr>
      <p:grpSpPr>
        <a:xfrm>
          <a:off x="0" y="0"/>
          <a:ext cx="0" cy="0"/>
          <a:chOff x="0" y="0"/>
          <a:chExt cx="0" cy="0"/>
        </a:xfrm>
      </p:grpSpPr>
      <p:sp>
        <p:nvSpPr>
          <p:cNvPr id="1861" name="Google Shape;1861;p275"/>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Our Component Architecture</a:t>
            </a:r>
            <a:endParaRPr/>
          </a:p>
        </p:txBody>
      </p:sp>
      <p:sp>
        <p:nvSpPr>
          <p:cNvPr id="1862" name="Google Shape;1862;p275"/>
          <p:cNvSpPr/>
          <p:nvPr/>
        </p:nvSpPr>
        <p:spPr>
          <a:xfrm>
            <a:off x="4879450" y="6071600"/>
            <a:ext cx="2437200" cy="101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Aiming</a:t>
            </a:r>
            <a:endParaRPr sz="2800">
              <a:solidFill>
                <a:srgbClr val="6AA84F"/>
              </a:solidFill>
            </a:endParaRPr>
          </a:p>
        </p:txBody>
      </p:sp>
      <p:cxnSp>
        <p:nvCxnSpPr>
          <p:cNvPr id="1863" name="Google Shape;1863;p275"/>
          <p:cNvCxnSpPr>
            <a:stCxn id="1864" idx="2"/>
            <a:endCxn id="1862" idx="0"/>
          </p:cNvCxnSpPr>
          <p:nvPr/>
        </p:nvCxnSpPr>
        <p:spPr>
          <a:xfrm flipH="1">
            <a:off x="6098025" y="3596400"/>
            <a:ext cx="2983200" cy="2475300"/>
          </a:xfrm>
          <a:prstGeom prst="straightConnector1">
            <a:avLst/>
          </a:prstGeom>
          <a:noFill/>
          <a:ln cap="flat" cmpd="sng" w="28575">
            <a:solidFill>
              <a:srgbClr val="CCCCCC"/>
            </a:solidFill>
            <a:prstDash val="solid"/>
            <a:round/>
            <a:headEnd len="med" w="med" type="none"/>
            <a:tailEnd len="med" w="med" type="triangle"/>
          </a:ln>
        </p:spPr>
      </p:cxnSp>
      <p:sp>
        <p:nvSpPr>
          <p:cNvPr id="1864" name="Google Shape;1864;p275"/>
          <p:cNvSpPr/>
          <p:nvPr/>
        </p:nvSpPr>
        <p:spPr>
          <a:xfrm>
            <a:off x="6098025" y="2577600"/>
            <a:ext cx="5966400" cy="101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Tank</a:t>
            </a:r>
            <a:endParaRPr sz="2800"/>
          </a:p>
        </p:txBody>
      </p:sp>
      <p:sp>
        <p:nvSpPr>
          <p:cNvPr id="1865" name="Google Shape;1865;p275"/>
          <p:cNvSpPr/>
          <p:nvPr/>
        </p:nvSpPr>
        <p:spPr>
          <a:xfrm>
            <a:off x="7862650" y="6071650"/>
            <a:ext cx="2437200" cy="101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Movement</a:t>
            </a:r>
            <a:endParaRPr sz="2800">
              <a:solidFill>
                <a:srgbClr val="6AA84F"/>
              </a:solidFill>
            </a:endParaRPr>
          </a:p>
        </p:txBody>
      </p:sp>
      <p:sp>
        <p:nvSpPr>
          <p:cNvPr id="1866" name="Google Shape;1866;p275"/>
          <p:cNvSpPr/>
          <p:nvPr/>
        </p:nvSpPr>
        <p:spPr>
          <a:xfrm>
            <a:off x="10845850" y="6071650"/>
            <a:ext cx="2437200" cy="101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Component X</a:t>
            </a:r>
            <a:endParaRPr sz="2800">
              <a:solidFill>
                <a:srgbClr val="6AA84F"/>
              </a:solidFill>
            </a:endParaRPr>
          </a:p>
        </p:txBody>
      </p:sp>
      <p:cxnSp>
        <p:nvCxnSpPr>
          <p:cNvPr id="1867" name="Google Shape;1867;p275"/>
          <p:cNvCxnSpPr>
            <a:stCxn id="1864" idx="2"/>
            <a:endCxn id="1865" idx="0"/>
          </p:cNvCxnSpPr>
          <p:nvPr/>
        </p:nvCxnSpPr>
        <p:spPr>
          <a:xfrm>
            <a:off x="9081225" y="3596400"/>
            <a:ext cx="0" cy="2475300"/>
          </a:xfrm>
          <a:prstGeom prst="straightConnector1">
            <a:avLst/>
          </a:prstGeom>
          <a:noFill/>
          <a:ln cap="flat" cmpd="sng" w="28575">
            <a:solidFill>
              <a:srgbClr val="CCCCCC"/>
            </a:solidFill>
            <a:prstDash val="solid"/>
            <a:round/>
            <a:headEnd len="med" w="med" type="none"/>
            <a:tailEnd len="med" w="med" type="triangle"/>
          </a:ln>
        </p:spPr>
      </p:cxnSp>
      <p:cxnSp>
        <p:nvCxnSpPr>
          <p:cNvPr id="1868" name="Google Shape;1868;p275"/>
          <p:cNvCxnSpPr>
            <a:stCxn id="1864" idx="2"/>
            <a:endCxn id="1866" idx="0"/>
          </p:cNvCxnSpPr>
          <p:nvPr/>
        </p:nvCxnSpPr>
        <p:spPr>
          <a:xfrm>
            <a:off x="9081225" y="3596400"/>
            <a:ext cx="2983200" cy="2475300"/>
          </a:xfrm>
          <a:prstGeom prst="straightConnector1">
            <a:avLst/>
          </a:prstGeom>
          <a:noFill/>
          <a:ln cap="flat" cmpd="sng" w="28575">
            <a:solidFill>
              <a:srgbClr val="CCCCCC"/>
            </a:solidFill>
            <a:prstDash val="solid"/>
            <a:round/>
            <a:headEnd len="med" w="med" type="none"/>
            <a:tailEnd len="med" w="med" type="triangle"/>
          </a:ln>
        </p:spPr>
      </p:cxnSp>
      <p:sp>
        <p:nvSpPr>
          <p:cNvPr id="1869" name="Google Shape;1869;p275"/>
          <p:cNvSpPr/>
          <p:nvPr/>
        </p:nvSpPr>
        <p:spPr>
          <a:xfrm>
            <a:off x="4879450" y="7090200"/>
            <a:ext cx="2437200" cy="10188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Barrel</a:t>
            </a:r>
            <a:endParaRPr sz="2800"/>
          </a:p>
          <a:p>
            <a:pPr indent="0" lvl="0" marL="0" rtl="0" algn="ctr">
              <a:spcBef>
                <a:spcPts val="0"/>
              </a:spcBef>
              <a:spcAft>
                <a:spcPts val="0"/>
              </a:spcAft>
              <a:buNone/>
            </a:pPr>
            <a:r>
              <a:rPr lang="en-GB" sz="2800"/>
              <a:t>Turret</a:t>
            </a:r>
            <a:endParaRPr sz="2800"/>
          </a:p>
        </p:txBody>
      </p:sp>
      <p:sp>
        <p:nvSpPr>
          <p:cNvPr id="1870" name="Google Shape;1870;p275"/>
          <p:cNvSpPr/>
          <p:nvPr/>
        </p:nvSpPr>
        <p:spPr>
          <a:xfrm>
            <a:off x="7862650" y="7090200"/>
            <a:ext cx="2437200" cy="10188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Left Track</a:t>
            </a:r>
            <a:endParaRPr sz="2800"/>
          </a:p>
          <a:p>
            <a:pPr indent="0" lvl="0" marL="0" rtl="0" algn="ctr">
              <a:spcBef>
                <a:spcPts val="0"/>
              </a:spcBef>
              <a:spcAft>
                <a:spcPts val="0"/>
              </a:spcAft>
              <a:buNone/>
            </a:pPr>
            <a:r>
              <a:rPr lang="en-GB" sz="2800"/>
              <a:t>Right Track</a:t>
            </a:r>
            <a:endParaRPr sz="2800"/>
          </a:p>
        </p:txBody>
      </p:sp>
      <p:sp>
        <p:nvSpPr>
          <p:cNvPr id="1871" name="Google Shape;1871;p275"/>
          <p:cNvSpPr/>
          <p:nvPr/>
        </p:nvSpPr>
        <p:spPr>
          <a:xfrm>
            <a:off x="10845850" y="7090200"/>
            <a:ext cx="2437200" cy="10188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Other Things!</a:t>
            </a:r>
            <a:endParaRPr sz="2800"/>
          </a:p>
        </p:txBody>
      </p:sp>
      <p:sp>
        <p:nvSpPr>
          <p:cNvPr id="1872" name="Google Shape;1872;p275"/>
          <p:cNvSpPr txBox="1"/>
          <p:nvPr/>
        </p:nvSpPr>
        <p:spPr>
          <a:xfrm>
            <a:off x="11014152" y="4153850"/>
            <a:ext cx="3171000" cy="875400"/>
          </a:xfrm>
          <a:prstGeom prst="rect">
            <a:avLst/>
          </a:prstGeom>
          <a:noFill/>
          <a:ln>
            <a:noFill/>
          </a:ln>
        </p:spPr>
        <p:txBody>
          <a:bodyPr anchorCtr="0" anchor="ctr" bIns="182850" lIns="182850" spcFirstLastPara="1" rIns="182850" wrap="square" tIns="182850">
            <a:noAutofit/>
          </a:bodyPr>
          <a:lstStyle/>
          <a:p>
            <a:pPr indent="0" lvl="0" marL="0" rtl="0" algn="l">
              <a:spcBef>
                <a:spcPts val="0"/>
              </a:spcBef>
              <a:spcAft>
                <a:spcPts val="0"/>
              </a:spcAft>
              <a:buNone/>
            </a:pPr>
            <a:r>
              <a:rPr lang="en-GB" sz="2800">
                <a:solidFill>
                  <a:srgbClr val="D9D9D9"/>
                </a:solidFill>
              </a:rPr>
              <a:t>Call Methods</a:t>
            </a:r>
            <a:endParaRPr sz="2800">
              <a:solidFill>
                <a:srgbClr val="D9D9D9"/>
              </a:solidFill>
            </a:endParaRPr>
          </a:p>
        </p:txBody>
      </p:sp>
    </p:spTree>
  </p:cSld>
  <p:clrMapOvr>
    <a:masterClrMapping/>
  </p:clrMapOvr>
</p:sld>
</file>

<file path=ppt/slides/slide2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6" name="Shape 1876"/>
        <p:cNvGrpSpPr/>
        <p:nvPr/>
      </p:nvGrpSpPr>
      <p:grpSpPr>
        <a:xfrm>
          <a:off x="0" y="0"/>
          <a:ext cx="0" cy="0"/>
          <a:chOff x="0" y="0"/>
          <a:chExt cx="0" cy="0"/>
        </a:xfrm>
      </p:grpSpPr>
      <p:sp>
        <p:nvSpPr>
          <p:cNvPr id="1877" name="Google Shape;1877;p276"/>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Attaching a Debugger to Unreal</a:t>
            </a:r>
            <a:endParaRPr/>
          </a:p>
        </p:txBody>
      </p:sp>
      <p:sp>
        <p:nvSpPr>
          <p:cNvPr id="1878" name="Google Shape;1878;p276"/>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4.12.5</a:t>
            </a:r>
            <a:endParaRPr sz="3600">
              <a:solidFill>
                <a:srgbClr val="FFFFFF"/>
              </a:solidFill>
            </a:endParaRPr>
          </a:p>
        </p:txBody>
      </p:sp>
    </p:spTree>
  </p:cSld>
  <p:clrMapOvr>
    <a:masterClrMapping/>
  </p:clrMapOvr>
</p:sld>
</file>

<file path=ppt/slides/slide2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2" name="Shape 1882"/>
        <p:cNvGrpSpPr/>
        <p:nvPr/>
      </p:nvGrpSpPr>
      <p:grpSpPr>
        <a:xfrm>
          <a:off x="0" y="0"/>
          <a:ext cx="0" cy="0"/>
          <a:chOff x="0" y="0"/>
          <a:chExt cx="0" cy="0"/>
        </a:xfrm>
      </p:grpSpPr>
      <p:sp>
        <p:nvSpPr>
          <p:cNvPr id="1883" name="Google Shape;1883;p277"/>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1884" name="Google Shape;1884;p277"/>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Clr>
                <a:schemeClr val="lt1"/>
              </a:buClr>
              <a:buSzPts val="5400"/>
              <a:buChar char="●"/>
            </a:pPr>
            <a:r>
              <a:rPr lang="en-GB">
                <a:solidFill>
                  <a:schemeClr val="lt1"/>
                </a:solidFill>
              </a:rPr>
              <a:t>Hard crashes can be difficult to diagnose</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Attach your IDE’s debugger to the Unreal editor</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Use it to discover the source (often null pointer)</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We can also probe using Print in blueprint.</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4">
                                            <p:txEl>
                                              <p:pRg end="0" st="0"/>
                                            </p:txEl>
                                          </p:spTgt>
                                        </p:tgtEl>
                                        <p:attrNameLst>
                                          <p:attrName>style.visibility</p:attrName>
                                        </p:attrNameLst>
                                      </p:cBhvr>
                                      <p:to>
                                        <p:strVal val="visible"/>
                                      </p:to>
                                    </p:set>
                                    <p:animEffect filter="fade" transition="in">
                                      <p:cBhvr>
                                        <p:cTn dur="1000"/>
                                        <p:tgtEl>
                                          <p:spTgt spid="18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4">
                                            <p:txEl>
                                              <p:pRg end="1" st="1"/>
                                            </p:txEl>
                                          </p:spTgt>
                                        </p:tgtEl>
                                        <p:attrNameLst>
                                          <p:attrName>style.visibility</p:attrName>
                                        </p:attrNameLst>
                                      </p:cBhvr>
                                      <p:to>
                                        <p:strVal val="visible"/>
                                      </p:to>
                                    </p:set>
                                    <p:animEffect filter="fade" transition="in">
                                      <p:cBhvr>
                                        <p:cTn dur="1000"/>
                                        <p:tgtEl>
                                          <p:spTgt spid="18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4">
                                            <p:txEl>
                                              <p:pRg end="2" st="2"/>
                                            </p:txEl>
                                          </p:spTgt>
                                        </p:tgtEl>
                                        <p:attrNameLst>
                                          <p:attrName>style.visibility</p:attrName>
                                        </p:attrNameLst>
                                      </p:cBhvr>
                                      <p:to>
                                        <p:strVal val="visible"/>
                                      </p:to>
                                    </p:set>
                                    <p:animEffect filter="fade" transition="in">
                                      <p:cBhvr>
                                        <p:cTn dur="1000"/>
                                        <p:tgtEl>
                                          <p:spTgt spid="18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4">
                                            <p:txEl>
                                              <p:pRg end="3" st="3"/>
                                            </p:txEl>
                                          </p:spTgt>
                                        </p:tgtEl>
                                        <p:attrNameLst>
                                          <p:attrName>style.visibility</p:attrName>
                                        </p:attrNameLst>
                                      </p:cBhvr>
                                      <p:to>
                                        <p:strVal val="visible"/>
                                      </p:to>
                                    </p:set>
                                    <p:animEffect filter="fade" transition="in">
                                      <p:cBhvr>
                                        <p:cTn dur="1000"/>
                                        <p:tgtEl>
                                          <p:spTgt spid="188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8" name="Shape 1888"/>
        <p:cNvGrpSpPr/>
        <p:nvPr/>
      </p:nvGrpSpPr>
      <p:grpSpPr>
        <a:xfrm>
          <a:off x="0" y="0"/>
          <a:ext cx="0" cy="0"/>
          <a:chOff x="0" y="0"/>
          <a:chExt cx="0" cy="0"/>
        </a:xfrm>
      </p:grpSpPr>
      <p:sp>
        <p:nvSpPr>
          <p:cNvPr id="1889" name="Google Shape;1889;p278"/>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Add the Pointer Protection</a:t>
            </a:r>
            <a:endParaRPr/>
          </a:p>
        </p:txBody>
      </p:sp>
      <p:sp>
        <p:nvSpPr>
          <p:cNvPr id="1890" name="Google Shape;1890;p278"/>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Protect the null pointer we have found</a:t>
            </a:r>
            <a:endParaRPr/>
          </a:p>
          <a:p>
            <a:pPr indent="-800100" lvl="0" marL="914400" rtl="0" algn="l">
              <a:spcBef>
                <a:spcPts val="0"/>
              </a:spcBef>
              <a:spcAft>
                <a:spcPts val="0"/>
              </a:spcAft>
              <a:buSzPts val="5400"/>
              <a:buChar char="●"/>
            </a:pPr>
            <a:r>
              <a:rPr lang="en-GB"/>
              <a:t>Ensure the game still runs</a:t>
            </a:r>
            <a:endParaRPr/>
          </a:p>
          <a:p>
            <a:pPr indent="-800100" lvl="0" marL="914400" rtl="0" algn="l">
              <a:spcBef>
                <a:spcPts val="0"/>
              </a:spcBef>
              <a:spcAft>
                <a:spcPts val="0"/>
              </a:spcAft>
              <a:buSzPts val="5400"/>
              <a:buChar char="●"/>
            </a:pPr>
            <a:r>
              <a:rPr lang="en-GB"/>
              <a:t>Don’t worry about setting the pointer yet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0">
                                            <p:txEl>
                                              <p:pRg end="0" st="0"/>
                                            </p:txEl>
                                          </p:spTgt>
                                        </p:tgtEl>
                                        <p:attrNameLst>
                                          <p:attrName>style.visibility</p:attrName>
                                        </p:attrNameLst>
                                      </p:cBhvr>
                                      <p:to>
                                        <p:strVal val="visible"/>
                                      </p:to>
                                    </p:set>
                                    <p:animEffect filter="fade" transition="in">
                                      <p:cBhvr>
                                        <p:cTn dur="1000"/>
                                        <p:tgtEl>
                                          <p:spTgt spid="18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0">
                                            <p:txEl>
                                              <p:pRg end="1" st="1"/>
                                            </p:txEl>
                                          </p:spTgt>
                                        </p:tgtEl>
                                        <p:attrNameLst>
                                          <p:attrName>style.visibility</p:attrName>
                                        </p:attrNameLst>
                                      </p:cBhvr>
                                      <p:to>
                                        <p:strVal val="visible"/>
                                      </p:to>
                                    </p:set>
                                    <p:animEffect filter="fade" transition="in">
                                      <p:cBhvr>
                                        <p:cTn dur="1000"/>
                                        <p:tgtEl>
                                          <p:spTgt spid="18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0">
                                            <p:txEl>
                                              <p:pRg end="2" st="2"/>
                                            </p:txEl>
                                          </p:spTgt>
                                        </p:tgtEl>
                                        <p:attrNameLst>
                                          <p:attrName>style.visibility</p:attrName>
                                        </p:attrNameLst>
                                      </p:cBhvr>
                                      <p:to>
                                        <p:strVal val="visible"/>
                                      </p:to>
                                    </p:set>
                                    <p:animEffect filter="fade" transition="in">
                                      <p:cBhvr>
                                        <p:cTn dur="1000"/>
                                        <p:tgtEl>
                                          <p:spTgt spid="189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4" name="Shape 1894"/>
        <p:cNvGrpSpPr/>
        <p:nvPr/>
      </p:nvGrpSpPr>
      <p:grpSpPr>
        <a:xfrm>
          <a:off x="0" y="0"/>
          <a:ext cx="0" cy="0"/>
          <a:chOff x="0" y="0"/>
          <a:chExt cx="0" cy="0"/>
        </a:xfrm>
      </p:grpSpPr>
      <p:sp>
        <p:nvSpPr>
          <p:cNvPr id="1895" name="Google Shape;1895;p279"/>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Constructor &amp; Begin Play Timing</a:t>
            </a:r>
            <a:endParaRPr/>
          </a:p>
        </p:txBody>
      </p:sp>
      <p:sp>
        <p:nvSpPr>
          <p:cNvPr id="1896" name="Google Shape;1896;p279"/>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4.12.5</a:t>
            </a:r>
            <a:endParaRPr sz="3600">
              <a:solidFill>
                <a:srgbClr val="FFFFFF"/>
              </a:solidFill>
            </a:endParaRPr>
          </a:p>
        </p:txBody>
      </p:sp>
    </p:spTree>
  </p:cSld>
  <p:clrMapOvr>
    <a:masterClrMapping/>
  </p:clrMapOvr>
</p:sld>
</file>

<file path=ppt/slides/slide2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0" name="Shape 1900"/>
        <p:cNvGrpSpPr/>
        <p:nvPr/>
      </p:nvGrpSpPr>
      <p:grpSpPr>
        <a:xfrm>
          <a:off x="0" y="0"/>
          <a:ext cx="0" cy="0"/>
          <a:chOff x="0" y="0"/>
          <a:chExt cx="0" cy="0"/>
        </a:xfrm>
      </p:grpSpPr>
      <p:sp>
        <p:nvSpPr>
          <p:cNvPr id="1901" name="Google Shape;1901;p280"/>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1902" name="Google Shape;1902;p280"/>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Clr>
                <a:schemeClr val="lt1"/>
              </a:buClr>
              <a:buSzPts val="5400"/>
              <a:buChar char="●"/>
            </a:pPr>
            <a:r>
              <a:rPr lang="en-GB">
                <a:solidFill>
                  <a:schemeClr val="lt1"/>
                </a:solidFill>
              </a:rPr>
              <a:t>Adding log entries to C++ and BP helps you to uncover the timing over events in the engine</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We’re doing this to discover exactly when Construct and Begin Play gets called in both C++ and Blueprint</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Note dropped actors are constructed in editor.</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2">
                                            <p:txEl>
                                              <p:pRg end="0" st="0"/>
                                            </p:txEl>
                                          </p:spTgt>
                                        </p:tgtEl>
                                        <p:attrNameLst>
                                          <p:attrName>style.visibility</p:attrName>
                                        </p:attrNameLst>
                                      </p:cBhvr>
                                      <p:to>
                                        <p:strVal val="visible"/>
                                      </p:to>
                                    </p:set>
                                    <p:animEffect filter="fade" transition="in">
                                      <p:cBhvr>
                                        <p:cTn dur="1000"/>
                                        <p:tgtEl>
                                          <p:spTgt spid="19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2">
                                            <p:txEl>
                                              <p:pRg end="1" st="1"/>
                                            </p:txEl>
                                          </p:spTgt>
                                        </p:tgtEl>
                                        <p:attrNameLst>
                                          <p:attrName>style.visibility</p:attrName>
                                        </p:attrNameLst>
                                      </p:cBhvr>
                                      <p:to>
                                        <p:strVal val="visible"/>
                                      </p:to>
                                    </p:set>
                                    <p:animEffect filter="fade" transition="in">
                                      <p:cBhvr>
                                        <p:cTn dur="1000"/>
                                        <p:tgtEl>
                                          <p:spTgt spid="19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2">
                                            <p:txEl>
                                              <p:pRg end="2" st="2"/>
                                            </p:txEl>
                                          </p:spTgt>
                                        </p:tgtEl>
                                        <p:attrNameLst>
                                          <p:attrName>style.visibility</p:attrName>
                                        </p:attrNameLst>
                                      </p:cBhvr>
                                      <p:to>
                                        <p:strVal val="visible"/>
                                      </p:to>
                                    </p:set>
                                    <p:animEffect filter="fade" transition="in">
                                      <p:cBhvr>
                                        <p:cTn dur="1000"/>
                                        <p:tgtEl>
                                          <p:spTgt spid="190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6" name="Shape 1906"/>
        <p:cNvGrpSpPr/>
        <p:nvPr/>
      </p:nvGrpSpPr>
      <p:grpSpPr>
        <a:xfrm>
          <a:off x="0" y="0"/>
          <a:ext cx="0" cy="0"/>
          <a:chOff x="0" y="0"/>
          <a:chExt cx="0" cy="0"/>
        </a:xfrm>
      </p:grpSpPr>
      <p:sp>
        <p:nvSpPr>
          <p:cNvPr id="1907" name="Google Shape;1907;p281"/>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Convince Yourself with Logs</a:t>
            </a:r>
            <a:endParaRPr/>
          </a:p>
        </p:txBody>
      </p:sp>
      <p:sp>
        <p:nvSpPr>
          <p:cNvPr id="1908" name="Google Shape;1908;p281"/>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Log Construct and Begin Play for the tank</a:t>
            </a:r>
            <a:endParaRPr/>
          </a:p>
          <a:p>
            <a:pPr indent="-800100" lvl="0" marL="914400" rtl="0" algn="l">
              <a:spcBef>
                <a:spcPts val="0"/>
              </a:spcBef>
              <a:spcAft>
                <a:spcPts val="0"/>
              </a:spcAft>
              <a:buSzPts val="5400"/>
              <a:buChar char="●"/>
            </a:pPr>
            <a:r>
              <a:rPr lang="en-GB"/>
              <a:t>Do this both in C++ and Blueprint</a:t>
            </a:r>
            <a:endParaRPr/>
          </a:p>
          <a:p>
            <a:pPr indent="-800100" lvl="0" marL="914400" rtl="0" algn="l">
              <a:spcBef>
                <a:spcPts val="0"/>
              </a:spcBef>
              <a:spcAft>
                <a:spcPts val="0"/>
              </a:spcAft>
              <a:buSzPts val="5400"/>
              <a:buChar char="●"/>
            </a:pPr>
            <a:r>
              <a:rPr lang="en-GB"/>
              <a:t>Use a unique prefix to filter logs</a:t>
            </a:r>
            <a:endParaRPr/>
          </a:p>
          <a:p>
            <a:pPr indent="-800100" lvl="0" marL="914400" rtl="0" algn="l">
              <a:spcBef>
                <a:spcPts val="0"/>
              </a:spcBef>
              <a:spcAft>
                <a:spcPts val="0"/>
              </a:spcAft>
              <a:buSzPts val="5400"/>
              <a:buChar char="●"/>
            </a:pPr>
            <a:r>
              <a:rPr lang="en-GB"/>
              <a:t>See what order things happen in</a:t>
            </a:r>
            <a:endParaRPr/>
          </a:p>
          <a:p>
            <a:pPr indent="-800100" lvl="0" marL="914400" rtl="0" algn="l">
              <a:spcBef>
                <a:spcPts val="0"/>
              </a:spcBef>
              <a:spcAft>
                <a:spcPts val="0"/>
              </a:spcAft>
              <a:buSzPts val="5400"/>
              <a:buChar char="●"/>
            </a:pPr>
            <a:r>
              <a:rPr lang="en-GB"/>
              <a:t>Also see the order from the Start Menu.</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8">
                                            <p:txEl>
                                              <p:pRg end="0" st="0"/>
                                            </p:txEl>
                                          </p:spTgt>
                                        </p:tgtEl>
                                        <p:attrNameLst>
                                          <p:attrName>style.visibility</p:attrName>
                                        </p:attrNameLst>
                                      </p:cBhvr>
                                      <p:to>
                                        <p:strVal val="visible"/>
                                      </p:to>
                                    </p:set>
                                    <p:animEffect filter="fade" transition="in">
                                      <p:cBhvr>
                                        <p:cTn dur="1000"/>
                                        <p:tgtEl>
                                          <p:spTgt spid="19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8">
                                            <p:txEl>
                                              <p:pRg end="1" st="1"/>
                                            </p:txEl>
                                          </p:spTgt>
                                        </p:tgtEl>
                                        <p:attrNameLst>
                                          <p:attrName>style.visibility</p:attrName>
                                        </p:attrNameLst>
                                      </p:cBhvr>
                                      <p:to>
                                        <p:strVal val="visible"/>
                                      </p:to>
                                    </p:set>
                                    <p:animEffect filter="fade" transition="in">
                                      <p:cBhvr>
                                        <p:cTn dur="1000"/>
                                        <p:tgtEl>
                                          <p:spTgt spid="19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8">
                                            <p:txEl>
                                              <p:pRg end="2" st="2"/>
                                            </p:txEl>
                                          </p:spTgt>
                                        </p:tgtEl>
                                        <p:attrNameLst>
                                          <p:attrName>style.visibility</p:attrName>
                                        </p:attrNameLst>
                                      </p:cBhvr>
                                      <p:to>
                                        <p:strVal val="visible"/>
                                      </p:to>
                                    </p:set>
                                    <p:animEffect filter="fade" transition="in">
                                      <p:cBhvr>
                                        <p:cTn dur="1000"/>
                                        <p:tgtEl>
                                          <p:spTgt spid="19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8">
                                            <p:txEl>
                                              <p:pRg end="3" st="3"/>
                                            </p:txEl>
                                          </p:spTgt>
                                        </p:tgtEl>
                                        <p:attrNameLst>
                                          <p:attrName>style.visibility</p:attrName>
                                        </p:attrNameLst>
                                      </p:cBhvr>
                                      <p:to>
                                        <p:strVal val="visible"/>
                                      </p:to>
                                    </p:set>
                                    <p:animEffect filter="fade" transition="in">
                                      <p:cBhvr>
                                        <p:cTn dur="1000"/>
                                        <p:tgtEl>
                                          <p:spTgt spid="19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8">
                                            <p:txEl>
                                              <p:pRg end="4" st="4"/>
                                            </p:txEl>
                                          </p:spTgt>
                                        </p:tgtEl>
                                        <p:attrNameLst>
                                          <p:attrName>style.visibility</p:attrName>
                                        </p:attrNameLst>
                                      </p:cBhvr>
                                      <p:to>
                                        <p:strVal val="visible"/>
                                      </p:to>
                                    </p:set>
                                    <p:animEffect filter="fade" transition="in">
                                      <p:cBhvr>
                                        <p:cTn dur="1000"/>
                                        <p:tgtEl>
                                          <p:spTgt spid="190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8"/>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265" name="Google Shape;265;p48"/>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AutoNum type="arabicPeriod"/>
            </a:pPr>
            <a:r>
              <a:rPr b="1" lang="en-GB"/>
              <a:t>Sculpt: </a:t>
            </a:r>
            <a:r>
              <a:rPr lang="en-GB"/>
              <a:t>hills, valleys &amp; flat areas</a:t>
            </a:r>
            <a:endParaRPr/>
          </a:p>
          <a:p>
            <a:pPr indent="-800100" lvl="0" marL="914400" rtl="0" algn="l">
              <a:spcBef>
                <a:spcPts val="0"/>
              </a:spcBef>
              <a:spcAft>
                <a:spcPts val="0"/>
              </a:spcAft>
              <a:buSzPts val="5400"/>
              <a:buAutoNum type="arabicPeriod"/>
            </a:pPr>
            <a:r>
              <a:rPr b="1" lang="en-GB"/>
              <a:t>Smooth, flatten &amp; ramp:</a:t>
            </a:r>
            <a:r>
              <a:rPr lang="en-GB"/>
              <a:t> create useful features</a:t>
            </a:r>
            <a:endParaRPr/>
          </a:p>
          <a:p>
            <a:pPr indent="-800100" lvl="0" marL="914400" rtl="0" algn="l">
              <a:spcBef>
                <a:spcPts val="0"/>
              </a:spcBef>
              <a:spcAft>
                <a:spcPts val="0"/>
              </a:spcAft>
              <a:buSzPts val="5400"/>
              <a:buAutoNum type="arabicPeriod"/>
            </a:pPr>
            <a:r>
              <a:rPr b="1" lang="en-GB"/>
              <a:t>Erosion &amp; noise:</a:t>
            </a:r>
            <a:r>
              <a:rPr lang="en-GB"/>
              <a:t> make it more organic</a:t>
            </a:r>
            <a:endParaRPr/>
          </a:p>
          <a:p>
            <a:pPr indent="-800100" lvl="0" marL="914400" rtl="0" algn="l">
              <a:spcBef>
                <a:spcPts val="0"/>
              </a:spcBef>
              <a:spcAft>
                <a:spcPts val="0"/>
              </a:spcAft>
              <a:buClr>
                <a:srgbClr val="666666"/>
              </a:buClr>
              <a:buSzPts val="5400"/>
              <a:buAutoNum type="arabicPeriod"/>
            </a:pPr>
            <a:r>
              <a:rPr b="1" lang="en-GB">
                <a:solidFill>
                  <a:srgbClr val="666666"/>
                </a:solidFill>
              </a:rPr>
              <a:t>Paint:</a:t>
            </a:r>
            <a:r>
              <a:rPr lang="en-GB">
                <a:solidFill>
                  <a:srgbClr val="666666"/>
                </a:solidFill>
              </a:rPr>
              <a:t> use layered materials</a:t>
            </a:r>
            <a:endParaRPr>
              <a:solidFill>
                <a:srgbClr val="666666"/>
              </a:solidFill>
            </a:endParaRPr>
          </a:p>
          <a:p>
            <a:pPr indent="-800100" lvl="0" marL="914400" rtl="0" algn="l">
              <a:spcBef>
                <a:spcPts val="0"/>
              </a:spcBef>
              <a:spcAft>
                <a:spcPts val="0"/>
              </a:spcAft>
              <a:buClr>
                <a:srgbClr val="666666"/>
              </a:buClr>
              <a:buSzPts val="5400"/>
              <a:buAutoNum type="arabicPeriod"/>
            </a:pPr>
            <a:r>
              <a:rPr b="1" lang="en-GB">
                <a:solidFill>
                  <a:srgbClr val="666666"/>
                </a:solidFill>
              </a:rPr>
              <a:t>Details:</a:t>
            </a:r>
            <a:r>
              <a:rPr lang="en-GB">
                <a:solidFill>
                  <a:srgbClr val="666666"/>
                </a:solidFill>
              </a:rPr>
              <a:t> add details (foliage, trees, etc)</a:t>
            </a:r>
            <a:endParaRPr>
              <a:solidFill>
                <a:srgbClr val="66666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0" st="0"/>
                                            </p:txEl>
                                          </p:spTgt>
                                        </p:tgtEl>
                                        <p:attrNameLst>
                                          <p:attrName>style.visibility</p:attrName>
                                        </p:attrNameLst>
                                      </p:cBhvr>
                                      <p:to>
                                        <p:strVal val="visible"/>
                                      </p:to>
                                    </p:set>
                                    <p:animEffect filter="fade" transition="in">
                                      <p:cBhvr>
                                        <p:cTn dur="1000"/>
                                        <p:tgtEl>
                                          <p:spTgt spid="2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 st="1"/>
                                            </p:txEl>
                                          </p:spTgt>
                                        </p:tgtEl>
                                        <p:attrNameLst>
                                          <p:attrName>style.visibility</p:attrName>
                                        </p:attrNameLst>
                                      </p:cBhvr>
                                      <p:to>
                                        <p:strVal val="visible"/>
                                      </p:to>
                                    </p:set>
                                    <p:animEffect filter="fade" transition="in">
                                      <p:cBhvr>
                                        <p:cTn dur="1000"/>
                                        <p:tgtEl>
                                          <p:spTgt spid="2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2" st="2"/>
                                            </p:txEl>
                                          </p:spTgt>
                                        </p:tgtEl>
                                        <p:attrNameLst>
                                          <p:attrName>style.visibility</p:attrName>
                                        </p:attrNameLst>
                                      </p:cBhvr>
                                      <p:to>
                                        <p:strVal val="visible"/>
                                      </p:to>
                                    </p:set>
                                    <p:animEffect filter="fade" transition="in">
                                      <p:cBhvr>
                                        <p:cTn dur="1000"/>
                                        <p:tgtEl>
                                          <p:spTgt spid="2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3" st="3"/>
                                            </p:txEl>
                                          </p:spTgt>
                                        </p:tgtEl>
                                        <p:attrNameLst>
                                          <p:attrName>style.visibility</p:attrName>
                                        </p:attrNameLst>
                                      </p:cBhvr>
                                      <p:to>
                                        <p:strVal val="visible"/>
                                      </p:to>
                                    </p:set>
                                    <p:animEffect filter="fade" transition="in">
                                      <p:cBhvr>
                                        <p:cTn dur="1000"/>
                                        <p:tgtEl>
                                          <p:spTgt spid="2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4" st="4"/>
                                            </p:txEl>
                                          </p:spTgt>
                                        </p:tgtEl>
                                        <p:attrNameLst>
                                          <p:attrName>style.visibility</p:attrName>
                                        </p:attrNameLst>
                                      </p:cBhvr>
                                      <p:to>
                                        <p:strVal val="visible"/>
                                      </p:to>
                                    </p:set>
                                    <p:animEffect filter="fade" transition="in">
                                      <p:cBhvr>
                                        <p:cTn dur="1000"/>
                                        <p:tgtEl>
                                          <p:spTgt spid="26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2" name="Shape 1912"/>
        <p:cNvGrpSpPr/>
        <p:nvPr/>
      </p:nvGrpSpPr>
      <p:grpSpPr>
        <a:xfrm>
          <a:off x="0" y="0"/>
          <a:ext cx="0" cy="0"/>
          <a:chOff x="0" y="0"/>
          <a:chExt cx="0" cy="0"/>
        </a:xfrm>
      </p:grpSpPr>
      <p:sp>
        <p:nvSpPr>
          <p:cNvPr id="1913" name="Google Shape;1913;p282"/>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What Runs When...</a:t>
            </a:r>
            <a:endParaRPr/>
          </a:p>
        </p:txBody>
      </p:sp>
      <p:pic>
        <p:nvPicPr>
          <p:cNvPr id="1914" name="Google Shape;1914;p282"/>
          <p:cNvPicPr preferRelativeResize="0"/>
          <p:nvPr/>
        </p:nvPicPr>
        <p:blipFill rotWithShape="1">
          <a:blip r:embed="rId3">
            <a:alphaModFix/>
          </a:blip>
          <a:srcRect b="0" l="0" r="0" t="4662"/>
          <a:stretch/>
        </p:blipFill>
        <p:spPr>
          <a:xfrm>
            <a:off x="1040100" y="2092900"/>
            <a:ext cx="11274000" cy="3907200"/>
          </a:xfrm>
          <a:prstGeom prst="rect">
            <a:avLst/>
          </a:prstGeom>
          <a:noFill/>
          <a:ln>
            <a:noFill/>
          </a:ln>
        </p:spPr>
      </p:pic>
      <p:pic>
        <p:nvPicPr>
          <p:cNvPr id="1915" name="Google Shape;1915;p282"/>
          <p:cNvPicPr preferRelativeResize="0"/>
          <p:nvPr/>
        </p:nvPicPr>
        <p:blipFill>
          <a:blip r:embed="rId4">
            <a:alphaModFix/>
          </a:blip>
          <a:stretch>
            <a:fillRect/>
          </a:stretch>
        </p:blipFill>
        <p:spPr>
          <a:xfrm>
            <a:off x="1040100" y="6304895"/>
            <a:ext cx="11274000" cy="2810984"/>
          </a:xfrm>
          <a:prstGeom prst="rect">
            <a:avLst/>
          </a:prstGeom>
          <a:noFill/>
          <a:ln>
            <a:noFill/>
          </a:ln>
        </p:spPr>
      </p:pic>
      <p:sp>
        <p:nvSpPr>
          <p:cNvPr id="1916" name="Google Shape;1916;p282"/>
          <p:cNvSpPr txBox="1"/>
          <p:nvPr/>
        </p:nvSpPr>
        <p:spPr>
          <a:xfrm>
            <a:off x="12469950" y="2092550"/>
            <a:ext cx="4747800" cy="3907200"/>
          </a:xfrm>
          <a:prstGeom prst="rect">
            <a:avLst/>
          </a:prstGeom>
          <a:solidFill>
            <a:srgbClr val="EFEFEF"/>
          </a:solid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Run from Main Menu</a:t>
            </a:r>
            <a:endParaRPr sz="2800"/>
          </a:p>
          <a:p>
            <a:pPr indent="0" lvl="0" marL="0" rtl="0" algn="ctr">
              <a:spcBef>
                <a:spcPts val="0"/>
              </a:spcBef>
              <a:spcAft>
                <a:spcPts val="0"/>
              </a:spcAft>
              <a:buNone/>
            </a:pPr>
            <a:r>
              <a:t/>
            </a:r>
            <a:endParaRPr sz="2800"/>
          </a:p>
          <a:p>
            <a:pPr indent="0" lvl="0" marL="0" rtl="0" algn="ctr">
              <a:spcBef>
                <a:spcPts val="0"/>
              </a:spcBef>
              <a:spcAft>
                <a:spcPts val="0"/>
              </a:spcAft>
              <a:buNone/>
            </a:pPr>
            <a:r>
              <a:rPr lang="en-GB" sz="2800"/>
              <a:t>Tank 569 is the AI tank</a:t>
            </a:r>
            <a:endParaRPr sz="2800"/>
          </a:p>
        </p:txBody>
      </p:sp>
      <p:sp>
        <p:nvSpPr>
          <p:cNvPr id="1917" name="Google Shape;1917;p282"/>
          <p:cNvSpPr txBox="1"/>
          <p:nvPr/>
        </p:nvSpPr>
        <p:spPr>
          <a:xfrm>
            <a:off x="12469950" y="6304900"/>
            <a:ext cx="4747800" cy="2811000"/>
          </a:xfrm>
          <a:prstGeom prst="rect">
            <a:avLst/>
          </a:prstGeom>
          <a:solidFill>
            <a:srgbClr val="EFEFEF"/>
          </a:solid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Run from BattleGround</a:t>
            </a:r>
            <a:endParaRPr sz="2800"/>
          </a:p>
        </p:txBody>
      </p:sp>
      <p:cxnSp>
        <p:nvCxnSpPr>
          <p:cNvPr id="1918" name="Google Shape;1918;p282"/>
          <p:cNvCxnSpPr/>
          <p:nvPr/>
        </p:nvCxnSpPr>
        <p:spPr>
          <a:xfrm>
            <a:off x="573000" y="4475000"/>
            <a:ext cx="11706000" cy="0"/>
          </a:xfrm>
          <a:prstGeom prst="straightConnector1">
            <a:avLst/>
          </a:prstGeom>
          <a:noFill/>
          <a:ln cap="flat" cmpd="sng" w="19050">
            <a:solidFill>
              <a:srgbClr val="00FF00"/>
            </a:solidFill>
            <a:prstDash val="solid"/>
            <a:round/>
            <a:headEnd len="med" w="med" type="none"/>
            <a:tailEnd len="med" w="med" type="none"/>
          </a:ln>
        </p:spPr>
      </p:cxnSp>
      <p:cxnSp>
        <p:nvCxnSpPr>
          <p:cNvPr id="1919" name="Google Shape;1919;p282"/>
          <p:cNvCxnSpPr/>
          <p:nvPr/>
        </p:nvCxnSpPr>
        <p:spPr>
          <a:xfrm>
            <a:off x="593600" y="7344750"/>
            <a:ext cx="11706000" cy="0"/>
          </a:xfrm>
          <a:prstGeom prst="straightConnector1">
            <a:avLst/>
          </a:prstGeom>
          <a:noFill/>
          <a:ln cap="flat" cmpd="sng" w="19050">
            <a:solidFill>
              <a:srgbClr val="00FF00"/>
            </a:solidFill>
            <a:prstDash val="solid"/>
            <a:round/>
            <a:headEnd len="med" w="med" type="none"/>
            <a:tailEnd len="med" w="med" type="none"/>
          </a:ln>
        </p:spPr>
      </p:cxnSp>
    </p:spTree>
  </p:cSld>
  <p:clrMapOvr>
    <a:masterClrMapping/>
  </p:clrMapOvr>
</p:sld>
</file>

<file path=ppt/slides/slide2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3" name="Shape 1923"/>
        <p:cNvGrpSpPr/>
        <p:nvPr/>
      </p:nvGrpSpPr>
      <p:grpSpPr>
        <a:xfrm>
          <a:off x="0" y="0"/>
          <a:ext cx="0" cy="0"/>
          <a:chOff x="0" y="0"/>
          <a:chExt cx="0" cy="0"/>
        </a:xfrm>
      </p:grpSpPr>
      <p:sp>
        <p:nvSpPr>
          <p:cNvPr id="1924" name="Google Shape;1924;p283"/>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Decoupling Your Architecture</a:t>
            </a:r>
            <a:endParaRPr/>
          </a:p>
        </p:txBody>
      </p:sp>
      <p:sp>
        <p:nvSpPr>
          <p:cNvPr id="1925" name="Google Shape;1925;p283"/>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4.12.5</a:t>
            </a:r>
            <a:endParaRPr sz="3600">
              <a:solidFill>
                <a:srgbClr val="FFFFFF"/>
              </a:solidFill>
            </a:endParaRPr>
          </a:p>
        </p:txBody>
      </p:sp>
    </p:spTree>
  </p:cSld>
  <p:clrMapOvr>
    <a:masterClrMapping/>
  </p:clrMapOvr>
</p:sld>
</file>

<file path=ppt/slides/slide2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9" name="Shape 1929"/>
        <p:cNvGrpSpPr/>
        <p:nvPr/>
      </p:nvGrpSpPr>
      <p:grpSpPr>
        <a:xfrm>
          <a:off x="0" y="0"/>
          <a:ext cx="0" cy="0"/>
          <a:chOff x="0" y="0"/>
          <a:chExt cx="0" cy="0"/>
        </a:xfrm>
      </p:grpSpPr>
      <p:sp>
        <p:nvSpPr>
          <p:cNvPr id="1930" name="Google Shape;1930;p284"/>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1931" name="Google Shape;1931;p284"/>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Clr>
                <a:schemeClr val="lt1"/>
              </a:buClr>
              <a:buSzPts val="5400"/>
              <a:buChar char="●"/>
            </a:pPr>
            <a:r>
              <a:rPr lang="en-GB">
                <a:solidFill>
                  <a:schemeClr val="lt1"/>
                </a:solidFill>
              </a:rPr>
              <a:t>We don’t have a Aiming Component reference</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It is hard to find a sensible time to set it</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Also we don’t </a:t>
            </a:r>
            <a:r>
              <a:rPr b="1" i="1" lang="en-GB">
                <a:solidFill>
                  <a:schemeClr val="lt1"/>
                </a:solidFill>
              </a:rPr>
              <a:t>need</a:t>
            </a:r>
            <a:r>
              <a:rPr lang="en-GB">
                <a:solidFill>
                  <a:schemeClr val="lt1"/>
                </a:solidFill>
              </a:rPr>
              <a:t> the reference on the tank</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We can Get Components by Class in Blueprint</a:t>
            </a:r>
            <a:endParaRPr>
              <a:solidFill>
                <a:srgbClr val="FFFF00"/>
              </a:solidFill>
              <a:latin typeface="Consolas"/>
              <a:ea typeface="Consolas"/>
              <a:cs typeface="Consolas"/>
              <a:sym typeface="Consolas"/>
            </a:endParaRPr>
          </a:p>
          <a:p>
            <a:pPr indent="-800100" lvl="0" marL="914400" rtl="0" algn="l">
              <a:spcBef>
                <a:spcPts val="0"/>
              </a:spcBef>
              <a:spcAft>
                <a:spcPts val="0"/>
              </a:spcAft>
              <a:buClr>
                <a:schemeClr val="lt1"/>
              </a:buClr>
              <a:buSzPts val="5400"/>
              <a:buChar char="●"/>
            </a:pPr>
            <a:r>
              <a:rPr lang="en-GB">
                <a:solidFill>
                  <a:schemeClr val="lt1"/>
                </a:solidFill>
              </a:rPr>
              <a:t>Mock-up our C++ code in Blueprint.</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1">
                                            <p:txEl>
                                              <p:pRg end="0" st="0"/>
                                            </p:txEl>
                                          </p:spTgt>
                                        </p:tgtEl>
                                        <p:attrNameLst>
                                          <p:attrName>style.visibility</p:attrName>
                                        </p:attrNameLst>
                                      </p:cBhvr>
                                      <p:to>
                                        <p:strVal val="visible"/>
                                      </p:to>
                                    </p:set>
                                    <p:animEffect filter="fade" transition="in">
                                      <p:cBhvr>
                                        <p:cTn dur="1000"/>
                                        <p:tgtEl>
                                          <p:spTgt spid="19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1">
                                            <p:txEl>
                                              <p:pRg end="1" st="1"/>
                                            </p:txEl>
                                          </p:spTgt>
                                        </p:tgtEl>
                                        <p:attrNameLst>
                                          <p:attrName>style.visibility</p:attrName>
                                        </p:attrNameLst>
                                      </p:cBhvr>
                                      <p:to>
                                        <p:strVal val="visible"/>
                                      </p:to>
                                    </p:set>
                                    <p:animEffect filter="fade" transition="in">
                                      <p:cBhvr>
                                        <p:cTn dur="1000"/>
                                        <p:tgtEl>
                                          <p:spTgt spid="19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1">
                                            <p:txEl>
                                              <p:pRg end="2" st="2"/>
                                            </p:txEl>
                                          </p:spTgt>
                                        </p:tgtEl>
                                        <p:attrNameLst>
                                          <p:attrName>style.visibility</p:attrName>
                                        </p:attrNameLst>
                                      </p:cBhvr>
                                      <p:to>
                                        <p:strVal val="visible"/>
                                      </p:to>
                                    </p:set>
                                    <p:animEffect filter="fade" transition="in">
                                      <p:cBhvr>
                                        <p:cTn dur="1000"/>
                                        <p:tgtEl>
                                          <p:spTgt spid="193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1">
                                            <p:txEl>
                                              <p:pRg end="3" st="3"/>
                                            </p:txEl>
                                          </p:spTgt>
                                        </p:tgtEl>
                                        <p:attrNameLst>
                                          <p:attrName>style.visibility</p:attrName>
                                        </p:attrNameLst>
                                      </p:cBhvr>
                                      <p:to>
                                        <p:strVal val="visible"/>
                                      </p:to>
                                    </p:set>
                                    <p:animEffect filter="fade" transition="in">
                                      <p:cBhvr>
                                        <p:cTn dur="1000"/>
                                        <p:tgtEl>
                                          <p:spTgt spid="193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1">
                                            <p:txEl>
                                              <p:pRg end="4" st="4"/>
                                            </p:txEl>
                                          </p:spTgt>
                                        </p:tgtEl>
                                        <p:attrNameLst>
                                          <p:attrName>style.visibility</p:attrName>
                                        </p:attrNameLst>
                                      </p:cBhvr>
                                      <p:to>
                                        <p:strVal val="visible"/>
                                      </p:to>
                                    </p:set>
                                    <p:animEffect filter="fade" transition="in">
                                      <p:cBhvr>
                                        <p:cTn dur="1000"/>
                                        <p:tgtEl>
                                          <p:spTgt spid="193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5" name="Shape 1935"/>
        <p:cNvGrpSpPr/>
        <p:nvPr/>
      </p:nvGrpSpPr>
      <p:grpSpPr>
        <a:xfrm>
          <a:off x="0" y="0"/>
          <a:ext cx="0" cy="0"/>
          <a:chOff x="0" y="0"/>
          <a:chExt cx="0" cy="0"/>
        </a:xfrm>
      </p:grpSpPr>
      <p:grpSp>
        <p:nvGrpSpPr>
          <p:cNvPr id="1936" name="Google Shape;1936;p285"/>
          <p:cNvGrpSpPr/>
          <p:nvPr/>
        </p:nvGrpSpPr>
        <p:grpSpPr>
          <a:xfrm>
            <a:off x="1253425" y="1318600"/>
            <a:ext cx="6759000" cy="6759000"/>
            <a:chOff x="626713" y="659300"/>
            <a:chExt cx="3379500" cy="3379500"/>
          </a:xfrm>
        </p:grpSpPr>
        <p:sp>
          <p:nvSpPr>
            <p:cNvPr id="1937" name="Google Shape;1937;p285"/>
            <p:cNvSpPr/>
            <p:nvPr/>
          </p:nvSpPr>
          <p:spPr>
            <a:xfrm>
              <a:off x="626713" y="659300"/>
              <a:ext cx="3379500" cy="3379500"/>
            </a:xfrm>
            <a:prstGeom prst="blockArc">
              <a:avLst>
                <a:gd fmla="val 10800000" name="adj1"/>
                <a:gd fmla="val 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938" name="Google Shape;1938;p285"/>
            <p:cNvSpPr txBox="1"/>
            <p:nvPr/>
          </p:nvSpPr>
          <p:spPr>
            <a:xfrm>
              <a:off x="1552825" y="754050"/>
              <a:ext cx="1527300" cy="763500"/>
            </a:xfrm>
            <a:prstGeom prst="rect">
              <a:avLst/>
            </a:prstGeom>
            <a:noFill/>
            <a:ln>
              <a:noFill/>
            </a:ln>
          </p:spPr>
          <p:txBody>
            <a:bodyPr anchorCtr="0" anchor="t" bIns="182850" lIns="182850" spcFirstLastPara="1" rIns="182850" wrap="square" tIns="182850">
              <a:noAutofit/>
            </a:bodyPr>
            <a:lstStyle/>
            <a:p>
              <a:pPr indent="0" lvl="0" marL="0" rtl="0" algn="ctr">
                <a:spcBef>
                  <a:spcPts val="0"/>
                </a:spcBef>
                <a:spcAft>
                  <a:spcPts val="0"/>
                </a:spcAft>
                <a:buNone/>
              </a:pPr>
              <a:r>
                <a:rPr lang="en-GB" sz="7200"/>
                <a:t>C++</a:t>
              </a:r>
              <a:endParaRPr sz="7200"/>
            </a:p>
          </p:txBody>
        </p:sp>
      </p:grpSp>
      <p:grpSp>
        <p:nvGrpSpPr>
          <p:cNvPr id="1939" name="Google Shape;1939;p285"/>
          <p:cNvGrpSpPr/>
          <p:nvPr/>
        </p:nvGrpSpPr>
        <p:grpSpPr>
          <a:xfrm>
            <a:off x="1253425" y="1318600"/>
            <a:ext cx="6759000" cy="6759000"/>
            <a:chOff x="626713" y="659300"/>
            <a:chExt cx="3379500" cy="3379500"/>
          </a:xfrm>
        </p:grpSpPr>
        <p:sp>
          <p:nvSpPr>
            <p:cNvPr id="1940" name="Google Shape;1940;p285"/>
            <p:cNvSpPr/>
            <p:nvPr/>
          </p:nvSpPr>
          <p:spPr>
            <a:xfrm rot="10800000">
              <a:off x="626713" y="659300"/>
              <a:ext cx="3379500" cy="3379500"/>
            </a:xfrm>
            <a:prstGeom prst="blockArc">
              <a:avLst>
                <a:gd fmla="val 10800000" name="adj1"/>
                <a:gd fmla="val 0" name="adj2"/>
                <a:gd fmla="val 25000" name="adj3"/>
              </a:avLst>
            </a:prstGeom>
            <a:solidFill>
              <a:srgbClr val="A4C2F4"/>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941" name="Google Shape;1941;p285"/>
            <p:cNvSpPr txBox="1"/>
            <p:nvPr/>
          </p:nvSpPr>
          <p:spPr>
            <a:xfrm>
              <a:off x="1552825" y="3228975"/>
              <a:ext cx="1527300" cy="763500"/>
            </a:xfrm>
            <a:prstGeom prst="rect">
              <a:avLst/>
            </a:prstGeom>
            <a:noFill/>
            <a:ln>
              <a:noFill/>
            </a:ln>
          </p:spPr>
          <p:txBody>
            <a:bodyPr anchorCtr="0" anchor="t" bIns="182850" lIns="182850" spcFirstLastPara="1" rIns="182850" wrap="square" tIns="182850">
              <a:noAutofit/>
            </a:bodyPr>
            <a:lstStyle/>
            <a:p>
              <a:pPr indent="0" lvl="0" marL="0" rtl="0" algn="ctr">
                <a:spcBef>
                  <a:spcPts val="0"/>
                </a:spcBef>
                <a:spcAft>
                  <a:spcPts val="0"/>
                </a:spcAft>
                <a:buNone/>
              </a:pPr>
              <a:r>
                <a:rPr lang="en-GB" sz="7200"/>
                <a:t>BP</a:t>
              </a:r>
              <a:endParaRPr sz="7200"/>
            </a:p>
          </p:txBody>
        </p:sp>
      </p:grpSp>
      <p:sp>
        <p:nvSpPr>
          <p:cNvPr id="1942" name="Google Shape;1942;p285"/>
          <p:cNvSpPr txBox="1"/>
          <p:nvPr/>
        </p:nvSpPr>
        <p:spPr>
          <a:xfrm>
            <a:off x="1345250" y="7984950"/>
            <a:ext cx="6575400" cy="1527000"/>
          </a:xfrm>
          <a:prstGeom prst="rect">
            <a:avLst/>
          </a:prstGeom>
          <a:noFill/>
          <a:ln>
            <a:noFill/>
          </a:ln>
        </p:spPr>
        <p:txBody>
          <a:bodyPr anchorCtr="0" anchor="t" bIns="182850" lIns="182850" spcFirstLastPara="1" rIns="182850" wrap="square" tIns="182850">
            <a:noAutofit/>
          </a:bodyPr>
          <a:lstStyle/>
          <a:p>
            <a:pPr indent="0" lvl="0" marL="0" rtl="0" algn="ctr">
              <a:spcBef>
                <a:spcPts val="0"/>
              </a:spcBef>
              <a:spcAft>
                <a:spcPts val="0"/>
              </a:spcAft>
              <a:buNone/>
            </a:pPr>
            <a:r>
              <a:rPr lang="en-GB" sz="7200">
                <a:solidFill>
                  <a:srgbClr val="FFFFFF"/>
                </a:solidFill>
              </a:rPr>
              <a:t>Constructors</a:t>
            </a:r>
            <a:endParaRPr sz="7200">
              <a:solidFill>
                <a:srgbClr val="FFFFFF"/>
              </a:solidFill>
            </a:endParaRPr>
          </a:p>
        </p:txBody>
      </p:sp>
      <p:grpSp>
        <p:nvGrpSpPr>
          <p:cNvPr id="1943" name="Google Shape;1943;p285"/>
          <p:cNvGrpSpPr/>
          <p:nvPr/>
        </p:nvGrpSpPr>
        <p:grpSpPr>
          <a:xfrm>
            <a:off x="10275625" y="1318575"/>
            <a:ext cx="6759000" cy="6759000"/>
            <a:chOff x="5137813" y="659288"/>
            <a:chExt cx="3379500" cy="3379500"/>
          </a:xfrm>
        </p:grpSpPr>
        <p:sp>
          <p:nvSpPr>
            <p:cNvPr id="1944" name="Google Shape;1944;p285"/>
            <p:cNvSpPr/>
            <p:nvPr/>
          </p:nvSpPr>
          <p:spPr>
            <a:xfrm>
              <a:off x="5137813" y="659288"/>
              <a:ext cx="3379500" cy="3379500"/>
            </a:xfrm>
            <a:prstGeom prst="blockArc">
              <a:avLst>
                <a:gd fmla="val 10800000" name="adj1"/>
                <a:gd fmla="val 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p>
          </p:txBody>
        </p:sp>
        <p:sp>
          <p:nvSpPr>
            <p:cNvPr id="1945" name="Google Shape;1945;p285"/>
            <p:cNvSpPr txBox="1"/>
            <p:nvPr/>
          </p:nvSpPr>
          <p:spPr>
            <a:xfrm>
              <a:off x="6063925" y="754038"/>
              <a:ext cx="1527300" cy="763500"/>
            </a:xfrm>
            <a:prstGeom prst="rect">
              <a:avLst/>
            </a:prstGeom>
            <a:noFill/>
            <a:ln>
              <a:noFill/>
            </a:ln>
          </p:spPr>
          <p:txBody>
            <a:bodyPr anchorCtr="0" anchor="t" bIns="182850" lIns="182850" spcFirstLastPara="1" rIns="182850" wrap="square" tIns="182850">
              <a:noAutofit/>
            </a:bodyPr>
            <a:lstStyle/>
            <a:p>
              <a:pPr indent="0" lvl="0" marL="0" rtl="0" algn="ctr">
                <a:spcBef>
                  <a:spcPts val="0"/>
                </a:spcBef>
                <a:spcAft>
                  <a:spcPts val="0"/>
                </a:spcAft>
                <a:buNone/>
              </a:pPr>
              <a:r>
                <a:rPr lang="en-GB" sz="7200"/>
                <a:t>C++</a:t>
              </a:r>
              <a:endParaRPr sz="7200"/>
            </a:p>
          </p:txBody>
        </p:sp>
      </p:grpSp>
      <p:grpSp>
        <p:nvGrpSpPr>
          <p:cNvPr id="1946" name="Google Shape;1946;p285"/>
          <p:cNvGrpSpPr/>
          <p:nvPr/>
        </p:nvGrpSpPr>
        <p:grpSpPr>
          <a:xfrm>
            <a:off x="10275625" y="1318575"/>
            <a:ext cx="6759000" cy="6759000"/>
            <a:chOff x="5137813" y="659288"/>
            <a:chExt cx="3379500" cy="3379500"/>
          </a:xfrm>
        </p:grpSpPr>
        <p:sp>
          <p:nvSpPr>
            <p:cNvPr id="1947" name="Google Shape;1947;p285"/>
            <p:cNvSpPr/>
            <p:nvPr/>
          </p:nvSpPr>
          <p:spPr>
            <a:xfrm rot="10800000">
              <a:off x="5137813" y="659288"/>
              <a:ext cx="3379500" cy="3379500"/>
            </a:xfrm>
            <a:prstGeom prst="blockArc">
              <a:avLst>
                <a:gd fmla="val 10800000" name="adj1"/>
                <a:gd fmla="val 0" name="adj2"/>
                <a:gd fmla="val 25000" name="adj3"/>
              </a:avLst>
            </a:prstGeom>
            <a:solidFill>
              <a:srgbClr val="A4C2F4"/>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p>
          </p:txBody>
        </p:sp>
        <p:sp>
          <p:nvSpPr>
            <p:cNvPr id="1948" name="Google Shape;1948;p285"/>
            <p:cNvSpPr txBox="1"/>
            <p:nvPr/>
          </p:nvSpPr>
          <p:spPr>
            <a:xfrm>
              <a:off x="6063925" y="3228963"/>
              <a:ext cx="1527300" cy="763500"/>
            </a:xfrm>
            <a:prstGeom prst="rect">
              <a:avLst/>
            </a:prstGeom>
            <a:noFill/>
            <a:ln>
              <a:noFill/>
            </a:ln>
          </p:spPr>
          <p:txBody>
            <a:bodyPr anchorCtr="0" anchor="t" bIns="182850" lIns="182850" spcFirstLastPara="1" rIns="182850" wrap="square" tIns="182850">
              <a:noAutofit/>
            </a:bodyPr>
            <a:lstStyle/>
            <a:p>
              <a:pPr indent="0" lvl="0" marL="0" rtl="0" algn="ctr">
                <a:spcBef>
                  <a:spcPts val="0"/>
                </a:spcBef>
                <a:spcAft>
                  <a:spcPts val="0"/>
                </a:spcAft>
                <a:buNone/>
              </a:pPr>
              <a:r>
                <a:rPr lang="en-GB" sz="7200"/>
                <a:t>BP</a:t>
              </a:r>
              <a:endParaRPr sz="7200"/>
            </a:p>
          </p:txBody>
        </p:sp>
      </p:grpSp>
      <p:sp>
        <p:nvSpPr>
          <p:cNvPr id="1949" name="Google Shape;1949;p285"/>
          <p:cNvSpPr txBox="1"/>
          <p:nvPr/>
        </p:nvSpPr>
        <p:spPr>
          <a:xfrm>
            <a:off x="10367450" y="7984925"/>
            <a:ext cx="6575400" cy="1527000"/>
          </a:xfrm>
          <a:prstGeom prst="rect">
            <a:avLst/>
          </a:prstGeom>
          <a:noFill/>
          <a:ln>
            <a:noFill/>
          </a:ln>
        </p:spPr>
        <p:txBody>
          <a:bodyPr anchorCtr="0" anchor="t" bIns="182850" lIns="182850" spcFirstLastPara="1" rIns="182850" wrap="square" tIns="182850">
            <a:noAutofit/>
          </a:bodyPr>
          <a:lstStyle/>
          <a:p>
            <a:pPr indent="0" lvl="0" marL="0" rtl="0" algn="ctr">
              <a:spcBef>
                <a:spcPts val="0"/>
              </a:spcBef>
              <a:spcAft>
                <a:spcPts val="0"/>
              </a:spcAft>
              <a:buNone/>
            </a:pPr>
            <a:r>
              <a:rPr lang="en-GB" sz="7200">
                <a:solidFill>
                  <a:srgbClr val="FFFFFF"/>
                </a:solidFill>
              </a:rPr>
              <a:t>Begin Play</a:t>
            </a:r>
            <a:endParaRPr sz="7200">
              <a:solidFill>
                <a:srgbClr val="FFFFFF"/>
              </a:solidFill>
            </a:endParaRPr>
          </a:p>
        </p:txBody>
      </p:sp>
      <p:sp>
        <p:nvSpPr>
          <p:cNvPr id="1950" name="Google Shape;1950;p285"/>
          <p:cNvSpPr/>
          <p:nvPr/>
        </p:nvSpPr>
        <p:spPr>
          <a:xfrm>
            <a:off x="4157300" y="3801825"/>
            <a:ext cx="1485000" cy="1889400"/>
          </a:xfrm>
          <a:prstGeom prst="curvedLeftArrow">
            <a:avLst>
              <a:gd fmla="val 25000" name="adj1"/>
              <a:gd fmla="val 50000" name="adj2"/>
              <a:gd fmla="val 25000" name="adj3"/>
            </a:avLst>
          </a:prstGeom>
          <a:solidFill>
            <a:srgbClr val="93C47D"/>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951" name="Google Shape;1951;p285"/>
          <p:cNvSpPr/>
          <p:nvPr/>
        </p:nvSpPr>
        <p:spPr>
          <a:xfrm>
            <a:off x="13073450" y="3801800"/>
            <a:ext cx="1485000" cy="1889400"/>
          </a:xfrm>
          <a:prstGeom prst="curvedLeftArrow">
            <a:avLst>
              <a:gd fmla="val 25000" name="adj1"/>
              <a:gd fmla="val 50000" name="adj2"/>
              <a:gd fmla="val 25000" name="adj3"/>
            </a:avLst>
          </a:prstGeom>
          <a:solidFill>
            <a:srgbClr val="93C47D"/>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952" name="Google Shape;1952;p285"/>
          <p:cNvSpPr/>
          <p:nvPr/>
        </p:nvSpPr>
        <p:spPr>
          <a:xfrm>
            <a:off x="8401550" y="4198300"/>
            <a:ext cx="1485000" cy="999600"/>
          </a:xfrm>
          <a:prstGeom prst="rightArrow">
            <a:avLst>
              <a:gd fmla="val 50000" name="adj1"/>
              <a:gd fmla="val 50000" name="adj2"/>
            </a:avLst>
          </a:prstGeom>
          <a:solidFill>
            <a:srgbClr val="93C47D"/>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2"/>
                                        </p:tgtEl>
                                        <p:attrNameLst>
                                          <p:attrName>style.visibility</p:attrName>
                                        </p:attrNameLst>
                                      </p:cBhvr>
                                      <p:to>
                                        <p:strVal val="visible"/>
                                      </p:to>
                                    </p:set>
                                    <p:animEffect filter="fade" transition="in">
                                      <p:cBhvr>
                                        <p:cTn dur="1000"/>
                                        <p:tgtEl>
                                          <p:spTgt spid="19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6"/>
                                        </p:tgtEl>
                                        <p:attrNameLst>
                                          <p:attrName>style.visibility</p:attrName>
                                        </p:attrNameLst>
                                      </p:cBhvr>
                                      <p:to>
                                        <p:strVal val="visible"/>
                                      </p:to>
                                    </p:set>
                                    <p:animEffect filter="fade" transition="in">
                                      <p:cBhvr>
                                        <p:cTn dur="1000"/>
                                        <p:tgtEl>
                                          <p:spTgt spid="19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9"/>
                                        </p:tgtEl>
                                        <p:attrNameLst>
                                          <p:attrName>style.visibility</p:attrName>
                                        </p:attrNameLst>
                                      </p:cBhvr>
                                      <p:to>
                                        <p:strVal val="visible"/>
                                      </p:to>
                                    </p:set>
                                    <p:animEffect filter="fade" transition="in">
                                      <p:cBhvr>
                                        <p:cTn dur="1000"/>
                                        <p:tgtEl>
                                          <p:spTgt spid="19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0"/>
                                        </p:tgtEl>
                                        <p:attrNameLst>
                                          <p:attrName>style.visibility</p:attrName>
                                        </p:attrNameLst>
                                      </p:cBhvr>
                                      <p:to>
                                        <p:strVal val="visible"/>
                                      </p:to>
                                    </p:set>
                                    <p:animEffect filter="fade" transition="in">
                                      <p:cBhvr>
                                        <p:cTn dur="1000"/>
                                        <p:tgtEl>
                                          <p:spTgt spid="19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2"/>
                                        </p:tgtEl>
                                        <p:attrNameLst>
                                          <p:attrName>style.visibility</p:attrName>
                                        </p:attrNameLst>
                                      </p:cBhvr>
                                      <p:to>
                                        <p:strVal val="visible"/>
                                      </p:to>
                                    </p:set>
                                    <p:animEffect filter="fade" transition="in">
                                      <p:cBhvr>
                                        <p:cTn dur="1000"/>
                                        <p:tgtEl>
                                          <p:spTgt spid="19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9"/>
                                        </p:tgtEl>
                                        <p:attrNameLst>
                                          <p:attrName>style.visibility</p:attrName>
                                        </p:attrNameLst>
                                      </p:cBhvr>
                                      <p:to>
                                        <p:strVal val="visible"/>
                                      </p:to>
                                    </p:set>
                                    <p:animEffect filter="fade" transition="in">
                                      <p:cBhvr>
                                        <p:cTn dur="1000"/>
                                        <p:tgtEl>
                                          <p:spTgt spid="1949"/>
                                        </p:tgtEl>
                                      </p:cBhvr>
                                    </p:animEffect>
                                  </p:childTnLst>
                                </p:cTn>
                              </p:par>
                              <p:par>
                                <p:cTn fill="hold" nodeType="withEffect" presetClass="entr" presetID="10" presetSubtype="0">
                                  <p:stCondLst>
                                    <p:cond delay="0"/>
                                  </p:stCondLst>
                                  <p:childTnLst>
                                    <p:set>
                                      <p:cBhvr>
                                        <p:cTn dur="1" fill="hold">
                                          <p:stCondLst>
                                            <p:cond delay="0"/>
                                          </p:stCondLst>
                                        </p:cTn>
                                        <p:tgtEl>
                                          <p:spTgt spid="1943"/>
                                        </p:tgtEl>
                                        <p:attrNameLst>
                                          <p:attrName>style.visibility</p:attrName>
                                        </p:attrNameLst>
                                      </p:cBhvr>
                                      <p:to>
                                        <p:strVal val="visible"/>
                                      </p:to>
                                    </p:set>
                                    <p:animEffect filter="fade" transition="in">
                                      <p:cBhvr>
                                        <p:cTn dur="1000"/>
                                        <p:tgtEl>
                                          <p:spTgt spid="19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6"/>
                                        </p:tgtEl>
                                        <p:attrNameLst>
                                          <p:attrName>style.visibility</p:attrName>
                                        </p:attrNameLst>
                                      </p:cBhvr>
                                      <p:to>
                                        <p:strVal val="visible"/>
                                      </p:to>
                                    </p:set>
                                    <p:animEffect filter="fade" transition="in">
                                      <p:cBhvr>
                                        <p:cTn dur="1000"/>
                                        <p:tgtEl>
                                          <p:spTgt spid="19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1"/>
                                        </p:tgtEl>
                                        <p:attrNameLst>
                                          <p:attrName>style.visibility</p:attrName>
                                        </p:attrNameLst>
                                      </p:cBhvr>
                                      <p:to>
                                        <p:strVal val="visible"/>
                                      </p:to>
                                    </p:set>
                                    <p:animEffect filter="fade" transition="in">
                                      <p:cBhvr>
                                        <p:cTn dur="1000"/>
                                        <p:tgtEl>
                                          <p:spTgt spid="19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6" name="Shape 1956"/>
        <p:cNvGrpSpPr/>
        <p:nvPr/>
      </p:nvGrpSpPr>
      <p:grpSpPr>
        <a:xfrm>
          <a:off x="0" y="0"/>
          <a:ext cx="0" cy="0"/>
          <a:chOff x="0" y="0"/>
          <a:chExt cx="0" cy="0"/>
        </a:xfrm>
      </p:grpSpPr>
      <p:sp>
        <p:nvSpPr>
          <p:cNvPr id="1957" name="Google Shape;1957;p286"/>
          <p:cNvSpPr/>
          <p:nvPr/>
        </p:nvSpPr>
        <p:spPr>
          <a:xfrm>
            <a:off x="1332650" y="2404950"/>
            <a:ext cx="6600600" cy="61566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solidFill>
                <a:srgbClr val="A4C2F4"/>
              </a:solidFill>
            </a:endParaRPr>
          </a:p>
        </p:txBody>
      </p:sp>
      <p:sp>
        <p:nvSpPr>
          <p:cNvPr id="1958" name="Google Shape;1958;p286"/>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Key Object Timing</a:t>
            </a:r>
            <a:endParaRPr/>
          </a:p>
        </p:txBody>
      </p:sp>
      <p:grpSp>
        <p:nvGrpSpPr>
          <p:cNvPr id="1959" name="Google Shape;1959;p286"/>
          <p:cNvGrpSpPr/>
          <p:nvPr/>
        </p:nvGrpSpPr>
        <p:grpSpPr>
          <a:xfrm>
            <a:off x="2059677" y="2766763"/>
            <a:ext cx="1811151" cy="1811128"/>
            <a:chOff x="1029813" y="1506857"/>
            <a:chExt cx="905575" cy="905564"/>
          </a:xfrm>
        </p:grpSpPr>
        <p:sp>
          <p:nvSpPr>
            <p:cNvPr id="1960" name="Google Shape;1960;p286"/>
            <p:cNvSpPr/>
            <p:nvPr/>
          </p:nvSpPr>
          <p:spPr>
            <a:xfrm>
              <a:off x="1029989" y="1507021"/>
              <a:ext cx="905400" cy="905400"/>
            </a:xfrm>
            <a:prstGeom prst="blockArc">
              <a:avLst>
                <a:gd fmla="val 10800000" name="adj1"/>
                <a:gd fmla="val 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p>
          </p:txBody>
        </p:sp>
        <p:sp>
          <p:nvSpPr>
            <p:cNvPr id="1961" name="Google Shape;1961;p286"/>
            <p:cNvSpPr/>
            <p:nvPr/>
          </p:nvSpPr>
          <p:spPr>
            <a:xfrm rot="10800000">
              <a:off x="1029813" y="1506857"/>
              <a:ext cx="905400" cy="905400"/>
            </a:xfrm>
            <a:prstGeom prst="blockArc">
              <a:avLst>
                <a:gd fmla="val 10800000" name="adj1"/>
                <a:gd fmla="val 0" name="adj2"/>
                <a:gd fmla="val 25000" name="adj3"/>
              </a:avLst>
            </a:prstGeom>
            <a:solidFill>
              <a:srgbClr val="A4C2F4"/>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p>
          </p:txBody>
        </p:sp>
      </p:grpSp>
      <p:sp>
        <p:nvSpPr>
          <p:cNvPr id="1962" name="Google Shape;1962;p286"/>
          <p:cNvSpPr/>
          <p:nvPr/>
        </p:nvSpPr>
        <p:spPr>
          <a:xfrm>
            <a:off x="10172950" y="2404950"/>
            <a:ext cx="6600600" cy="61566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solidFill>
                <a:srgbClr val="A4C2F4"/>
              </a:solidFill>
            </a:endParaRPr>
          </a:p>
        </p:txBody>
      </p:sp>
      <p:sp>
        <p:nvSpPr>
          <p:cNvPr id="1963" name="Google Shape;1963;p286"/>
          <p:cNvSpPr txBox="1"/>
          <p:nvPr/>
        </p:nvSpPr>
        <p:spPr>
          <a:xfrm>
            <a:off x="2059850" y="4693000"/>
            <a:ext cx="1810800" cy="6090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Tank</a:t>
            </a:r>
            <a:endParaRPr sz="2800"/>
          </a:p>
        </p:txBody>
      </p:sp>
      <p:grpSp>
        <p:nvGrpSpPr>
          <p:cNvPr id="1964" name="Google Shape;1964;p286"/>
          <p:cNvGrpSpPr/>
          <p:nvPr/>
        </p:nvGrpSpPr>
        <p:grpSpPr>
          <a:xfrm>
            <a:off x="2059677" y="5717363"/>
            <a:ext cx="1811151" cy="1811128"/>
            <a:chOff x="1029813" y="1506857"/>
            <a:chExt cx="905575" cy="905564"/>
          </a:xfrm>
        </p:grpSpPr>
        <p:sp>
          <p:nvSpPr>
            <p:cNvPr id="1965" name="Google Shape;1965;p286"/>
            <p:cNvSpPr/>
            <p:nvPr/>
          </p:nvSpPr>
          <p:spPr>
            <a:xfrm>
              <a:off x="1029989" y="1507021"/>
              <a:ext cx="905400" cy="905400"/>
            </a:xfrm>
            <a:prstGeom prst="blockArc">
              <a:avLst>
                <a:gd fmla="val 10800000" name="adj1"/>
                <a:gd fmla="val 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p>
          </p:txBody>
        </p:sp>
        <p:sp>
          <p:nvSpPr>
            <p:cNvPr id="1966" name="Google Shape;1966;p286"/>
            <p:cNvSpPr/>
            <p:nvPr/>
          </p:nvSpPr>
          <p:spPr>
            <a:xfrm rot="10800000">
              <a:off x="1029813" y="1506857"/>
              <a:ext cx="905400" cy="905400"/>
            </a:xfrm>
            <a:prstGeom prst="blockArc">
              <a:avLst>
                <a:gd fmla="val 10800000" name="adj1"/>
                <a:gd fmla="val 0" name="adj2"/>
                <a:gd fmla="val 25000" name="adj3"/>
              </a:avLst>
            </a:prstGeom>
            <a:solidFill>
              <a:srgbClr val="A4C2F4"/>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p>
          </p:txBody>
        </p:sp>
      </p:grpSp>
      <p:sp>
        <p:nvSpPr>
          <p:cNvPr id="1967" name="Google Shape;1967;p286"/>
          <p:cNvSpPr txBox="1"/>
          <p:nvPr/>
        </p:nvSpPr>
        <p:spPr>
          <a:xfrm>
            <a:off x="2059875" y="7643600"/>
            <a:ext cx="1810800" cy="6090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UI Widget</a:t>
            </a:r>
            <a:endParaRPr sz="2800"/>
          </a:p>
        </p:txBody>
      </p:sp>
      <p:grpSp>
        <p:nvGrpSpPr>
          <p:cNvPr id="1968" name="Google Shape;1968;p286"/>
          <p:cNvGrpSpPr/>
          <p:nvPr/>
        </p:nvGrpSpPr>
        <p:grpSpPr>
          <a:xfrm>
            <a:off x="5082177" y="2766763"/>
            <a:ext cx="1811151" cy="1811128"/>
            <a:chOff x="1029813" y="1506857"/>
            <a:chExt cx="905575" cy="905564"/>
          </a:xfrm>
        </p:grpSpPr>
        <p:sp>
          <p:nvSpPr>
            <p:cNvPr id="1969" name="Google Shape;1969;p286"/>
            <p:cNvSpPr/>
            <p:nvPr/>
          </p:nvSpPr>
          <p:spPr>
            <a:xfrm>
              <a:off x="1029989" y="1507021"/>
              <a:ext cx="905400" cy="905400"/>
            </a:xfrm>
            <a:prstGeom prst="blockArc">
              <a:avLst>
                <a:gd fmla="val 10800000" name="adj1"/>
                <a:gd fmla="val 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p>
          </p:txBody>
        </p:sp>
        <p:sp>
          <p:nvSpPr>
            <p:cNvPr id="1970" name="Google Shape;1970;p286"/>
            <p:cNvSpPr/>
            <p:nvPr/>
          </p:nvSpPr>
          <p:spPr>
            <a:xfrm rot="10800000">
              <a:off x="1029813" y="1506857"/>
              <a:ext cx="905400" cy="905400"/>
            </a:xfrm>
            <a:prstGeom prst="blockArc">
              <a:avLst>
                <a:gd fmla="val 10800000" name="adj1"/>
                <a:gd fmla="val 0" name="adj2"/>
                <a:gd fmla="val 25000" name="adj3"/>
              </a:avLst>
            </a:prstGeom>
            <a:solidFill>
              <a:srgbClr val="A4C2F4"/>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p>
          </p:txBody>
        </p:sp>
      </p:grpSp>
      <p:sp>
        <p:nvSpPr>
          <p:cNvPr id="1971" name="Google Shape;1971;p286"/>
          <p:cNvSpPr txBox="1"/>
          <p:nvPr/>
        </p:nvSpPr>
        <p:spPr>
          <a:xfrm>
            <a:off x="5082375" y="4693000"/>
            <a:ext cx="1810800" cy="6090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Aiming Comp.</a:t>
            </a:r>
            <a:endParaRPr sz="2800"/>
          </a:p>
        </p:txBody>
      </p:sp>
      <p:sp>
        <p:nvSpPr>
          <p:cNvPr id="1972" name="Google Shape;1972;p286"/>
          <p:cNvSpPr txBox="1"/>
          <p:nvPr/>
        </p:nvSpPr>
        <p:spPr>
          <a:xfrm>
            <a:off x="2059875" y="3367800"/>
            <a:ext cx="1810800" cy="6090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t/>
            </a:r>
            <a:endParaRPr sz="4800"/>
          </a:p>
        </p:txBody>
      </p:sp>
      <p:sp>
        <p:nvSpPr>
          <p:cNvPr id="1973" name="Google Shape;1973;p286"/>
          <p:cNvSpPr txBox="1"/>
          <p:nvPr/>
        </p:nvSpPr>
        <p:spPr>
          <a:xfrm>
            <a:off x="2059875" y="6318400"/>
            <a:ext cx="1810800" cy="6090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4800"/>
              <a:t>?</a:t>
            </a:r>
            <a:endParaRPr sz="4800"/>
          </a:p>
        </p:txBody>
      </p:sp>
      <p:sp>
        <p:nvSpPr>
          <p:cNvPr id="1974" name="Google Shape;1974;p286"/>
          <p:cNvSpPr txBox="1"/>
          <p:nvPr/>
        </p:nvSpPr>
        <p:spPr>
          <a:xfrm>
            <a:off x="1345250" y="8421000"/>
            <a:ext cx="6575400" cy="1090800"/>
          </a:xfrm>
          <a:prstGeom prst="rect">
            <a:avLst/>
          </a:prstGeom>
          <a:noFill/>
          <a:ln>
            <a:noFill/>
          </a:ln>
        </p:spPr>
        <p:txBody>
          <a:bodyPr anchorCtr="0" anchor="t" bIns="182850" lIns="182850" spcFirstLastPara="1" rIns="182850" wrap="square" tIns="182850">
            <a:noAutofit/>
          </a:bodyPr>
          <a:lstStyle/>
          <a:p>
            <a:pPr indent="0" lvl="0" marL="0" rtl="0" algn="ctr">
              <a:spcBef>
                <a:spcPts val="0"/>
              </a:spcBef>
              <a:spcAft>
                <a:spcPts val="0"/>
              </a:spcAft>
              <a:buNone/>
            </a:pPr>
            <a:r>
              <a:rPr lang="en-GB" sz="4800">
                <a:solidFill>
                  <a:srgbClr val="FFFFFF"/>
                </a:solidFill>
              </a:rPr>
              <a:t>Constructors</a:t>
            </a:r>
            <a:endParaRPr sz="4800">
              <a:solidFill>
                <a:srgbClr val="FFFFFF"/>
              </a:solidFill>
            </a:endParaRPr>
          </a:p>
        </p:txBody>
      </p:sp>
      <p:sp>
        <p:nvSpPr>
          <p:cNvPr id="1975" name="Google Shape;1975;p286"/>
          <p:cNvSpPr txBox="1"/>
          <p:nvPr/>
        </p:nvSpPr>
        <p:spPr>
          <a:xfrm>
            <a:off x="10185550" y="8421000"/>
            <a:ext cx="6575400" cy="1090800"/>
          </a:xfrm>
          <a:prstGeom prst="rect">
            <a:avLst/>
          </a:prstGeom>
          <a:noFill/>
          <a:ln>
            <a:noFill/>
          </a:ln>
        </p:spPr>
        <p:txBody>
          <a:bodyPr anchorCtr="0" anchor="t" bIns="182850" lIns="182850" spcFirstLastPara="1" rIns="182850" wrap="square" tIns="182850">
            <a:noAutofit/>
          </a:bodyPr>
          <a:lstStyle/>
          <a:p>
            <a:pPr indent="0" lvl="0" marL="0" rtl="0" algn="ctr">
              <a:spcBef>
                <a:spcPts val="0"/>
              </a:spcBef>
              <a:spcAft>
                <a:spcPts val="0"/>
              </a:spcAft>
              <a:buNone/>
            </a:pPr>
            <a:r>
              <a:rPr lang="en-GB" sz="4800">
                <a:solidFill>
                  <a:srgbClr val="FFFFFF"/>
                </a:solidFill>
              </a:rPr>
              <a:t>Begin Play</a:t>
            </a:r>
            <a:endParaRPr sz="4800">
              <a:solidFill>
                <a:srgbClr val="FFFFFF"/>
              </a:solidFill>
            </a:endParaRPr>
          </a:p>
        </p:txBody>
      </p:sp>
      <p:grpSp>
        <p:nvGrpSpPr>
          <p:cNvPr id="1976" name="Google Shape;1976;p286"/>
          <p:cNvGrpSpPr/>
          <p:nvPr/>
        </p:nvGrpSpPr>
        <p:grpSpPr>
          <a:xfrm>
            <a:off x="5031077" y="5717363"/>
            <a:ext cx="1811151" cy="1811128"/>
            <a:chOff x="1029813" y="1506857"/>
            <a:chExt cx="905575" cy="905564"/>
          </a:xfrm>
        </p:grpSpPr>
        <p:sp>
          <p:nvSpPr>
            <p:cNvPr id="1977" name="Google Shape;1977;p286"/>
            <p:cNvSpPr/>
            <p:nvPr/>
          </p:nvSpPr>
          <p:spPr>
            <a:xfrm>
              <a:off x="1029989" y="1507021"/>
              <a:ext cx="905400" cy="905400"/>
            </a:xfrm>
            <a:prstGeom prst="blockArc">
              <a:avLst>
                <a:gd fmla="val 10800000" name="adj1"/>
                <a:gd fmla="val 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p>
          </p:txBody>
        </p:sp>
        <p:sp>
          <p:nvSpPr>
            <p:cNvPr id="1978" name="Google Shape;1978;p286"/>
            <p:cNvSpPr/>
            <p:nvPr/>
          </p:nvSpPr>
          <p:spPr>
            <a:xfrm rot="10800000">
              <a:off x="1029813" y="1506857"/>
              <a:ext cx="905400" cy="905400"/>
            </a:xfrm>
            <a:prstGeom prst="blockArc">
              <a:avLst>
                <a:gd fmla="val 10800000" name="adj1"/>
                <a:gd fmla="val 0" name="adj2"/>
                <a:gd fmla="val 25000" name="adj3"/>
              </a:avLst>
            </a:prstGeom>
            <a:solidFill>
              <a:srgbClr val="A4C2F4"/>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p>
          </p:txBody>
        </p:sp>
      </p:grpSp>
      <p:sp>
        <p:nvSpPr>
          <p:cNvPr id="1979" name="Google Shape;1979;p286"/>
          <p:cNvSpPr txBox="1"/>
          <p:nvPr/>
        </p:nvSpPr>
        <p:spPr>
          <a:xfrm>
            <a:off x="4946077" y="7670250"/>
            <a:ext cx="1981200" cy="6090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Player Controller</a:t>
            </a:r>
            <a:endParaRPr sz="2800"/>
          </a:p>
        </p:txBody>
      </p:sp>
      <p:sp>
        <p:nvSpPr>
          <p:cNvPr id="1980" name="Google Shape;1980;p286"/>
          <p:cNvSpPr txBox="1"/>
          <p:nvPr/>
        </p:nvSpPr>
        <p:spPr>
          <a:xfrm>
            <a:off x="5031275" y="6318400"/>
            <a:ext cx="1810800" cy="6090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4800"/>
              <a:t>?</a:t>
            </a:r>
            <a:endParaRPr sz="4800"/>
          </a:p>
        </p:txBody>
      </p:sp>
      <p:sp>
        <p:nvSpPr>
          <p:cNvPr id="1981" name="Google Shape;1981;p286"/>
          <p:cNvSpPr/>
          <p:nvPr/>
        </p:nvSpPr>
        <p:spPr>
          <a:xfrm>
            <a:off x="8245150" y="4983450"/>
            <a:ext cx="1485000" cy="9996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982" name="Google Shape;1982;p286"/>
          <p:cNvSpPr/>
          <p:nvPr/>
        </p:nvSpPr>
        <p:spPr>
          <a:xfrm>
            <a:off x="3906200" y="3288319"/>
            <a:ext cx="1140600" cy="7680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nvGrpSpPr>
          <p:cNvPr id="1983" name="Google Shape;1983;p286"/>
          <p:cNvGrpSpPr/>
          <p:nvPr/>
        </p:nvGrpSpPr>
        <p:grpSpPr>
          <a:xfrm>
            <a:off x="11133027" y="2727013"/>
            <a:ext cx="1811151" cy="1811128"/>
            <a:chOff x="1029813" y="1506857"/>
            <a:chExt cx="905575" cy="905564"/>
          </a:xfrm>
        </p:grpSpPr>
        <p:sp>
          <p:nvSpPr>
            <p:cNvPr id="1984" name="Google Shape;1984;p286"/>
            <p:cNvSpPr/>
            <p:nvPr/>
          </p:nvSpPr>
          <p:spPr>
            <a:xfrm>
              <a:off x="1029989" y="1507021"/>
              <a:ext cx="905400" cy="905400"/>
            </a:xfrm>
            <a:prstGeom prst="blockArc">
              <a:avLst>
                <a:gd fmla="val 10800000" name="adj1"/>
                <a:gd fmla="val 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p>
          </p:txBody>
        </p:sp>
        <p:sp>
          <p:nvSpPr>
            <p:cNvPr id="1985" name="Google Shape;1985;p286"/>
            <p:cNvSpPr/>
            <p:nvPr/>
          </p:nvSpPr>
          <p:spPr>
            <a:xfrm rot="10800000">
              <a:off x="1029813" y="1506857"/>
              <a:ext cx="905400" cy="905400"/>
            </a:xfrm>
            <a:prstGeom prst="blockArc">
              <a:avLst>
                <a:gd fmla="val 10800000" name="adj1"/>
                <a:gd fmla="val 0" name="adj2"/>
                <a:gd fmla="val 25000" name="adj3"/>
              </a:avLst>
            </a:prstGeom>
            <a:solidFill>
              <a:srgbClr val="A4C2F4"/>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p>
          </p:txBody>
        </p:sp>
      </p:grpSp>
      <p:sp>
        <p:nvSpPr>
          <p:cNvPr id="1986" name="Google Shape;1986;p286"/>
          <p:cNvSpPr txBox="1"/>
          <p:nvPr/>
        </p:nvSpPr>
        <p:spPr>
          <a:xfrm>
            <a:off x="11133200" y="4653250"/>
            <a:ext cx="1810800" cy="6090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Tank</a:t>
            </a:r>
            <a:endParaRPr sz="2800"/>
          </a:p>
        </p:txBody>
      </p:sp>
      <p:grpSp>
        <p:nvGrpSpPr>
          <p:cNvPr id="1987" name="Google Shape;1987;p286"/>
          <p:cNvGrpSpPr/>
          <p:nvPr/>
        </p:nvGrpSpPr>
        <p:grpSpPr>
          <a:xfrm>
            <a:off x="11133027" y="5677613"/>
            <a:ext cx="1811151" cy="1811128"/>
            <a:chOff x="1029813" y="1506857"/>
            <a:chExt cx="905575" cy="905564"/>
          </a:xfrm>
        </p:grpSpPr>
        <p:sp>
          <p:nvSpPr>
            <p:cNvPr id="1988" name="Google Shape;1988;p286"/>
            <p:cNvSpPr/>
            <p:nvPr/>
          </p:nvSpPr>
          <p:spPr>
            <a:xfrm>
              <a:off x="1029989" y="1507021"/>
              <a:ext cx="905400" cy="905400"/>
            </a:xfrm>
            <a:prstGeom prst="blockArc">
              <a:avLst>
                <a:gd fmla="val 10800000" name="adj1"/>
                <a:gd fmla="val 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p>
          </p:txBody>
        </p:sp>
        <p:sp>
          <p:nvSpPr>
            <p:cNvPr id="1989" name="Google Shape;1989;p286"/>
            <p:cNvSpPr/>
            <p:nvPr/>
          </p:nvSpPr>
          <p:spPr>
            <a:xfrm rot="10800000">
              <a:off x="1029813" y="1506857"/>
              <a:ext cx="905400" cy="905400"/>
            </a:xfrm>
            <a:prstGeom prst="blockArc">
              <a:avLst>
                <a:gd fmla="val 10800000" name="adj1"/>
                <a:gd fmla="val 0" name="adj2"/>
                <a:gd fmla="val 25000" name="adj3"/>
              </a:avLst>
            </a:prstGeom>
            <a:solidFill>
              <a:srgbClr val="A4C2F4"/>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p>
          </p:txBody>
        </p:sp>
      </p:grpSp>
      <p:sp>
        <p:nvSpPr>
          <p:cNvPr id="1990" name="Google Shape;1990;p286"/>
          <p:cNvSpPr txBox="1"/>
          <p:nvPr/>
        </p:nvSpPr>
        <p:spPr>
          <a:xfrm>
            <a:off x="11133225" y="7603850"/>
            <a:ext cx="1810800" cy="6090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UI Widget</a:t>
            </a:r>
            <a:endParaRPr sz="2800"/>
          </a:p>
        </p:txBody>
      </p:sp>
      <p:grpSp>
        <p:nvGrpSpPr>
          <p:cNvPr id="1991" name="Google Shape;1991;p286"/>
          <p:cNvGrpSpPr/>
          <p:nvPr/>
        </p:nvGrpSpPr>
        <p:grpSpPr>
          <a:xfrm>
            <a:off x="14155527" y="2727013"/>
            <a:ext cx="1811151" cy="1811128"/>
            <a:chOff x="1029813" y="1506857"/>
            <a:chExt cx="905575" cy="905564"/>
          </a:xfrm>
        </p:grpSpPr>
        <p:sp>
          <p:nvSpPr>
            <p:cNvPr id="1992" name="Google Shape;1992;p286"/>
            <p:cNvSpPr/>
            <p:nvPr/>
          </p:nvSpPr>
          <p:spPr>
            <a:xfrm>
              <a:off x="1029989" y="1507021"/>
              <a:ext cx="905400" cy="905400"/>
            </a:xfrm>
            <a:prstGeom prst="blockArc">
              <a:avLst>
                <a:gd fmla="val 10800000" name="adj1"/>
                <a:gd fmla="val 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p>
          </p:txBody>
        </p:sp>
        <p:sp>
          <p:nvSpPr>
            <p:cNvPr id="1993" name="Google Shape;1993;p286"/>
            <p:cNvSpPr/>
            <p:nvPr/>
          </p:nvSpPr>
          <p:spPr>
            <a:xfrm rot="10800000">
              <a:off x="1029813" y="1506857"/>
              <a:ext cx="905400" cy="905400"/>
            </a:xfrm>
            <a:prstGeom prst="blockArc">
              <a:avLst>
                <a:gd fmla="val 10800000" name="adj1"/>
                <a:gd fmla="val 0" name="adj2"/>
                <a:gd fmla="val 25000" name="adj3"/>
              </a:avLst>
            </a:prstGeom>
            <a:solidFill>
              <a:srgbClr val="A4C2F4"/>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p>
          </p:txBody>
        </p:sp>
      </p:grpSp>
      <p:sp>
        <p:nvSpPr>
          <p:cNvPr id="1994" name="Google Shape;1994;p286"/>
          <p:cNvSpPr txBox="1"/>
          <p:nvPr/>
        </p:nvSpPr>
        <p:spPr>
          <a:xfrm>
            <a:off x="14155725" y="4653250"/>
            <a:ext cx="1810800" cy="6090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Aiming Comp.</a:t>
            </a:r>
            <a:endParaRPr sz="2800"/>
          </a:p>
        </p:txBody>
      </p:sp>
      <p:sp>
        <p:nvSpPr>
          <p:cNvPr id="1995" name="Google Shape;1995;p286"/>
          <p:cNvSpPr txBox="1"/>
          <p:nvPr/>
        </p:nvSpPr>
        <p:spPr>
          <a:xfrm>
            <a:off x="11133225" y="3328050"/>
            <a:ext cx="1810800" cy="6090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t/>
            </a:r>
            <a:endParaRPr sz="4800"/>
          </a:p>
        </p:txBody>
      </p:sp>
      <p:sp>
        <p:nvSpPr>
          <p:cNvPr id="1996" name="Google Shape;1996;p286"/>
          <p:cNvSpPr txBox="1"/>
          <p:nvPr/>
        </p:nvSpPr>
        <p:spPr>
          <a:xfrm>
            <a:off x="11133225" y="6278650"/>
            <a:ext cx="1810800" cy="6090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4800"/>
              <a:t>?</a:t>
            </a:r>
            <a:endParaRPr sz="4800"/>
          </a:p>
        </p:txBody>
      </p:sp>
      <p:grpSp>
        <p:nvGrpSpPr>
          <p:cNvPr id="1997" name="Google Shape;1997;p286"/>
          <p:cNvGrpSpPr/>
          <p:nvPr/>
        </p:nvGrpSpPr>
        <p:grpSpPr>
          <a:xfrm>
            <a:off x="14104427" y="5677613"/>
            <a:ext cx="1811151" cy="1811128"/>
            <a:chOff x="1029813" y="1506857"/>
            <a:chExt cx="905575" cy="905564"/>
          </a:xfrm>
        </p:grpSpPr>
        <p:sp>
          <p:nvSpPr>
            <p:cNvPr id="1998" name="Google Shape;1998;p286"/>
            <p:cNvSpPr/>
            <p:nvPr/>
          </p:nvSpPr>
          <p:spPr>
            <a:xfrm>
              <a:off x="1029989" y="1507021"/>
              <a:ext cx="905400" cy="905400"/>
            </a:xfrm>
            <a:prstGeom prst="blockArc">
              <a:avLst>
                <a:gd fmla="val 10800000" name="adj1"/>
                <a:gd fmla="val 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p>
          </p:txBody>
        </p:sp>
        <p:sp>
          <p:nvSpPr>
            <p:cNvPr id="1999" name="Google Shape;1999;p286"/>
            <p:cNvSpPr/>
            <p:nvPr/>
          </p:nvSpPr>
          <p:spPr>
            <a:xfrm rot="10800000">
              <a:off x="1029813" y="1506857"/>
              <a:ext cx="905400" cy="905400"/>
            </a:xfrm>
            <a:prstGeom prst="blockArc">
              <a:avLst>
                <a:gd fmla="val 10800000" name="adj1"/>
                <a:gd fmla="val 0" name="adj2"/>
                <a:gd fmla="val 25000" name="adj3"/>
              </a:avLst>
            </a:prstGeom>
            <a:solidFill>
              <a:srgbClr val="A4C2F4"/>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p>
          </p:txBody>
        </p:sp>
      </p:grpSp>
      <p:sp>
        <p:nvSpPr>
          <p:cNvPr id="2000" name="Google Shape;2000;p286"/>
          <p:cNvSpPr txBox="1"/>
          <p:nvPr/>
        </p:nvSpPr>
        <p:spPr>
          <a:xfrm>
            <a:off x="14019427" y="7630500"/>
            <a:ext cx="1981200" cy="6090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Player Controller</a:t>
            </a:r>
            <a:endParaRPr sz="2800"/>
          </a:p>
        </p:txBody>
      </p:sp>
      <p:sp>
        <p:nvSpPr>
          <p:cNvPr id="2001" name="Google Shape;2001;p286"/>
          <p:cNvSpPr txBox="1"/>
          <p:nvPr/>
        </p:nvSpPr>
        <p:spPr>
          <a:xfrm>
            <a:off x="14104625" y="6278650"/>
            <a:ext cx="1810800" cy="6090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4800"/>
              <a:t>1</a:t>
            </a:r>
            <a:endParaRPr sz="4800"/>
          </a:p>
        </p:txBody>
      </p:sp>
      <p:sp>
        <p:nvSpPr>
          <p:cNvPr id="2002" name="Google Shape;2002;p286"/>
          <p:cNvSpPr/>
          <p:nvPr/>
        </p:nvSpPr>
        <p:spPr>
          <a:xfrm>
            <a:off x="12979550" y="3248569"/>
            <a:ext cx="1140600" cy="7680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003" name="Google Shape;2003;p286"/>
          <p:cNvSpPr txBox="1"/>
          <p:nvPr/>
        </p:nvSpPr>
        <p:spPr>
          <a:xfrm>
            <a:off x="11133325" y="3328050"/>
            <a:ext cx="1810800" cy="6090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4800"/>
              <a:t>2</a:t>
            </a:r>
            <a:endParaRPr sz="4800"/>
          </a:p>
        </p:txBody>
      </p:sp>
    </p:spTree>
  </p:cSld>
  <p:clrMapOvr>
    <a:masterClrMapping/>
  </p:clrMapOvr>
</p:sld>
</file>

<file path=ppt/slides/slide2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7" name="Shape 2007"/>
        <p:cNvGrpSpPr/>
        <p:nvPr/>
      </p:nvGrpSpPr>
      <p:grpSpPr>
        <a:xfrm>
          <a:off x="0" y="0"/>
          <a:ext cx="0" cy="0"/>
          <a:chOff x="0" y="0"/>
          <a:chExt cx="0" cy="0"/>
        </a:xfrm>
      </p:grpSpPr>
      <p:sp>
        <p:nvSpPr>
          <p:cNvPr id="2008" name="Google Shape;2008;p287"/>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BlueprintImplementableEvent</a:t>
            </a:r>
            <a:endParaRPr/>
          </a:p>
        </p:txBody>
      </p:sp>
      <p:sp>
        <p:nvSpPr>
          <p:cNvPr id="2009" name="Google Shape;2009;p287"/>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4.12.5</a:t>
            </a:r>
            <a:endParaRPr sz="3600">
              <a:solidFill>
                <a:srgbClr val="FFFFFF"/>
              </a:solidFill>
            </a:endParaRPr>
          </a:p>
        </p:txBody>
      </p:sp>
    </p:spTree>
  </p:cSld>
  <p:clrMapOvr>
    <a:masterClrMapping/>
  </p:clrMapOvr>
</p:sld>
</file>

<file path=ppt/slides/slide2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3" name="Shape 2013"/>
        <p:cNvGrpSpPr/>
        <p:nvPr/>
      </p:nvGrpSpPr>
      <p:grpSpPr>
        <a:xfrm>
          <a:off x="0" y="0"/>
          <a:ext cx="0" cy="0"/>
          <a:chOff x="0" y="0"/>
          <a:chExt cx="0" cy="0"/>
        </a:xfrm>
      </p:grpSpPr>
      <p:sp>
        <p:nvSpPr>
          <p:cNvPr id="2014" name="Google Shape;2014;p288"/>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2015" name="Google Shape;2015;p288"/>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Clr>
                <a:schemeClr val="lt1"/>
              </a:buClr>
              <a:buSzPts val="5400"/>
              <a:buChar char="●"/>
            </a:pPr>
            <a:r>
              <a:rPr lang="en-GB">
                <a:solidFill>
                  <a:schemeClr val="lt1"/>
                </a:solidFill>
              </a:rPr>
              <a:t>We want to expose a C++ function to Blueprint</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We also want to pass a parameter (aiming ref.)</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Multicast delegates only work like this for actors</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We’re using a component so we use…</a:t>
            </a:r>
            <a:endParaRPr>
              <a:solidFill>
                <a:schemeClr val="lt1"/>
              </a:solidFill>
            </a:endParaRPr>
          </a:p>
          <a:p>
            <a:pPr indent="-800100" lvl="0" marL="914400" rtl="0" algn="l">
              <a:spcBef>
                <a:spcPts val="0"/>
              </a:spcBef>
              <a:spcAft>
                <a:spcPts val="0"/>
              </a:spcAft>
              <a:buClr>
                <a:srgbClr val="FFFF00"/>
              </a:buClr>
              <a:buSzPts val="5400"/>
              <a:buFont typeface="Consolas"/>
              <a:buChar char="●"/>
            </a:pPr>
            <a:r>
              <a:rPr lang="en-GB">
                <a:solidFill>
                  <a:srgbClr val="FFFF00"/>
                </a:solidFill>
                <a:latin typeface="Consolas"/>
                <a:ea typeface="Consolas"/>
                <a:cs typeface="Consolas"/>
                <a:sym typeface="Consolas"/>
              </a:rPr>
              <a:t>UFUNCTION(BlueprintImplementableEvent)</a:t>
            </a:r>
            <a:endParaRPr>
              <a:solidFill>
                <a:srgbClr val="FFFF00"/>
              </a:solidFill>
              <a:latin typeface="Consolas"/>
              <a:ea typeface="Consolas"/>
              <a:cs typeface="Consolas"/>
              <a:sym typeface="Consolas"/>
            </a:endParaRPr>
          </a:p>
          <a:p>
            <a:pPr indent="-800100" lvl="0" marL="914400" rtl="0" algn="l">
              <a:spcBef>
                <a:spcPts val="0"/>
              </a:spcBef>
              <a:spcAft>
                <a:spcPts val="0"/>
              </a:spcAft>
              <a:buClr>
                <a:schemeClr val="lt1"/>
              </a:buClr>
              <a:buSzPts val="5400"/>
              <a:buChar char="●"/>
            </a:pPr>
            <a:r>
              <a:rPr lang="en-GB">
                <a:solidFill>
                  <a:schemeClr val="lt1"/>
                </a:solidFill>
              </a:rPr>
              <a:t>You don’t need to define the function!</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5">
                                            <p:txEl>
                                              <p:pRg end="0" st="0"/>
                                            </p:txEl>
                                          </p:spTgt>
                                        </p:tgtEl>
                                        <p:attrNameLst>
                                          <p:attrName>style.visibility</p:attrName>
                                        </p:attrNameLst>
                                      </p:cBhvr>
                                      <p:to>
                                        <p:strVal val="visible"/>
                                      </p:to>
                                    </p:set>
                                    <p:animEffect filter="fade" transition="in">
                                      <p:cBhvr>
                                        <p:cTn dur="1000"/>
                                        <p:tgtEl>
                                          <p:spTgt spid="20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5">
                                            <p:txEl>
                                              <p:pRg end="1" st="1"/>
                                            </p:txEl>
                                          </p:spTgt>
                                        </p:tgtEl>
                                        <p:attrNameLst>
                                          <p:attrName>style.visibility</p:attrName>
                                        </p:attrNameLst>
                                      </p:cBhvr>
                                      <p:to>
                                        <p:strVal val="visible"/>
                                      </p:to>
                                    </p:set>
                                    <p:animEffect filter="fade" transition="in">
                                      <p:cBhvr>
                                        <p:cTn dur="1000"/>
                                        <p:tgtEl>
                                          <p:spTgt spid="20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5">
                                            <p:txEl>
                                              <p:pRg end="2" st="2"/>
                                            </p:txEl>
                                          </p:spTgt>
                                        </p:tgtEl>
                                        <p:attrNameLst>
                                          <p:attrName>style.visibility</p:attrName>
                                        </p:attrNameLst>
                                      </p:cBhvr>
                                      <p:to>
                                        <p:strVal val="visible"/>
                                      </p:to>
                                    </p:set>
                                    <p:animEffect filter="fade" transition="in">
                                      <p:cBhvr>
                                        <p:cTn dur="1000"/>
                                        <p:tgtEl>
                                          <p:spTgt spid="20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5">
                                            <p:txEl>
                                              <p:pRg end="3" st="3"/>
                                            </p:txEl>
                                          </p:spTgt>
                                        </p:tgtEl>
                                        <p:attrNameLst>
                                          <p:attrName>style.visibility</p:attrName>
                                        </p:attrNameLst>
                                      </p:cBhvr>
                                      <p:to>
                                        <p:strVal val="visible"/>
                                      </p:to>
                                    </p:set>
                                    <p:animEffect filter="fade" transition="in">
                                      <p:cBhvr>
                                        <p:cTn dur="1000"/>
                                        <p:tgtEl>
                                          <p:spTgt spid="20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5">
                                            <p:txEl>
                                              <p:pRg end="4" st="4"/>
                                            </p:txEl>
                                          </p:spTgt>
                                        </p:tgtEl>
                                        <p:attrNameLst>
                                          <p:attrName>style.visibility</p:attrName>
                                        </p:attrNameLst>
                                      </p:cBhvr>
                                      <p:to>
                                        <p:strVal val="visible"/>
                                      </p:to>
                                    </p:set>
                                    <p:animEffect filter="fade" transition="in">
                                      <p:cBhvr>
                                        <p:cTn dur="1000"/>
                                        <p:tgtEl>
                                          <p:spTgt spid="20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5">
                                            <p:txEl>
                                              <p:pRg end="5" st="5"/>
                                            </p:txEl>
                                          </p:spTgt>
                                        </p:tgtEl>
                                        <p:attrNameLst>
                                          <p:attrName>style.visibility</p:attrName>
                                        </p:attrNameLst>
                                      </p:cBhvr>
                                      <p:to>
                                        <p:strVal val="visible"/>
                                      </p:to>
                                    </p:set>
                                    <p:animEffect filter="fade" transition="in">
                                      <p:cBhvr>
                                        <p:cTn dur="1000"/>
                                        <p:tgtEl>
                                          <p:spTgt spid="201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9" name="Shape 2019"/>
        <p:cNvGrpSpPr/>
        <p:nvPr/>
      </p:nvGrpSpPr>
      <p:grpSpPr>
        <a:xfrm>
          <a:off x="0" y="0"/>
          <a:ext cx="0" cy="0"/>
          <a:chOff x="0" y="0"/>
          <a:chExt cx="0" cy="0"/>
        </a:xfrm>
      </p:grpSpPr>
      <p:sp>
        <p:nvSpPr>
          <p:cNvPr id="2020" name="Google Shape;2020;p289"/>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Create UI Widget from Event</a:t>
            </a:r>
            <a:endParaRPr/>
          </a:p>
        </p:txBody>
      </p:sp>
      <p:sp>
        <p:nvSpPr>
          <p:cNvPr id="2021" name="Google Shape;2021;p289"/>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Go to the TankPlayerController_BP</a:t>
            </a:r>
            <a:endParaRPr/>
          </a:p>
          <a:p>
            <a:pPr indent="-800100" lvl="0" marL="914400" rtl="0" algn="l">
              <a:spcBef>
                <a:spcPts val="0"/>
              </a:spcBef>
              <a:spcAft>
                <a:spcPts val="0"/>
              </a:spcAft>
              <a:buSzPts val="5400"/>
              <a:buChar char="●"/>
            </a:pPr>
            <a:r>
              <a:rPr lang="en-GB"/>
              <a:t>Use the event to trigger UI creation</a:t>
            </a:r>
            <a:endParaRPr/>
          </a:p>
          <a:p>
            <a:pPr indent="-800100" lvl="0" marL="914400" rtl="0" algn="l">
              <a:spcBef>
                <a:spcPts val="0"/>
              </a:spcBef>
              <a:spcAft>
                <a:spcPts val="0"/>
              </a:spcAft>
              <a:buSzPts val="5400"/>
              <a:buChar char="●"/>
            </a:pPr>
            <a:r>
              <a:rPr lang="en-GB"/>
              <a:t>Also use the passed reference to set the variable</a:t>
            </a:r>
            <a:endParaRPr/>
          </a:p>
          <a:p>
            <a:pPr indent="-800100" lvl="0" marL="914400" rtl="0" algn="l">
              <a:spcBef>
                <a:spcPts val="0"/>
              </a:spcBef>
              <a:spcAft>
                <a:spcPts val="0"/>
              </a:spcAft>
              <a:buSzPts val="5400"/>
              <a:buChar char="●"/>
            </a:pPr>
            <a:r>
              <a:rPr lang="en-GB"/>
              <a:t>Test that the crosshair color now tracks the enum state set in the declaration.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1">
                                            <p:txEl>
                                              <p:pRg end="0" st="0"/>
                                            </p:txEl>
                                          </p:spTgt>
                                        </p:tgtEl>
                                        <p:attrNameLst>
                                          <p:attrName>style.visibility</p:attrName>
                                        </p:attrNameLst>
                                      </p:cBhvr>
                                      <p:to>
                                        <p:strVal val="visible"/>
                                      </p:to>
                                    </p:set>
                                    <p:animEffect filter="fade" transition="in">
                                      <p:cBhvr>
                                        <p:cTn dur="1000"/>
                                        <p:tgtEl>
                                          <p:spTgt spid="20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1">
                                            <p:txEl>
                                              <p:pRg end="1" st="1"/>
                                            </p:txEl>
                                          </p:spTgt>
                                        </p:tgtEl>
                                        <p:attrNameLst>
                                          <p:attrName>style.visibility</p:attrName>
                                        </p:attrNameLst>
                                      </p:cBhvr>
                                      <p:to>
                                        <p:strVal val="visible"/>
                                      </p:to>
                                    </p:set>
                                    <p:animEffect filter="fade" transition="in">
                                      <p:cBhvr>
                                        <p:cTn dur="1000"/>
                                        <p:tgtEl>
                                          <p:spTgt spid="20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1">
                                            <p:txEl>
                                              <p:pRg end="2" st="2"/>
                                            </p:txEl>
                                          </p:spTgt>
                                        </p:tgtEl>
                                        <p:attrNameLst>
                                          <p:attrName>style.visibility</p:attrName>
                                        </p:attrNameLst>
                                      </p:cBhvr>
                                      <p:to>
                                        <p:strVal val="visible"/>
                                      </p:to>
                                    </p:set>
                                    <p:animEffect filter="fade" transition="in">
                                      <p:cBhvr>
                                        <p:cTn dur="1000"/>
                                        <p:tgtEl>
                                          <p:spTgt spid="20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1">
                                            <p:txEl>
                                              <p:pRg end="3" st="3"/>
                                            </p:txEl>
                                          </p:spTgt>
                                        </p:tgtEl>
                                        <p:attrNameLst>
                                          <p:attrName>style.visibility</p:attrName>
                                        </p:attrNameLst>
                                      </p:cBhvr>
                                      <p:to>
                                        <p:strVal val="visible"/>
                                      </p:to>
                                    </p:set>
                                    <p:animEffect filter="fade" transition="in">
                                      <p:cBhvr>
                                        <p:cTn dur="1000"/>
                                        <p:tgtEl>
                                          <p:spTgt spid="202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5" name="Shape 2025"/>
        <p:cNvGrpSpPr/>
        <p:nvPr/>
      </p:nvGrpSpPr>
      <p:grpSpPr>
        <a:xfrm>
          <a:off x="0" y="0"/>
          <a:ext cx="0" cy="0"/>
          <a:chOff x="0" y="0"/>
          <a:chExt cx="0" cy="0"/>
        </a:xfrm>
      </p:grpSpPr>
      <p:sp>
        <p:nvSpPr>
          <p:cNvPr id="2026" name="Google Shape;2026;p290"/>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Using the </a:t>
            </a:r>
            <a:r>
              <a:rPr lang="en-GB">
                <a:solidFill>
                  <a:srgbClr val="FFFF00"/>
                </a:solidFill>
                <a:latin typeface="Consolas"/>
                <a:ea typeface="Consolas"/>
                <a:cs typeface="Consolas"/>
                <a:sym typeface="Consolas"/>
              </a:rPr>
              <a:t>ensure</a:t>
            </a:r>
            <a:r>
              <a:rPr lang="en-GB"/>
              <a:t> Assertion</a:t>
            </a:r>
            <a:endParaRPr/>
          </a:p>
        </p:txBody>
      </p:sp>
      <p:sp>
        <p:nvSpPr>
          <p:cNvPr id="2027" name="Google Shape;2027;p290"/>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4.12.5</a:t>
            </a:r>
            <a:endParaRPr sz="3600">
              <a:solidFill>
                <a:srgbClr val="FFFFFF"/>
              </a:solidFill>
            </a:endParaRPr>
          </a:p>
        </p:txBody>
      </p:sp>
    </p:spTree>
  </p:cSld>
  <p:clrMapOvr>
    <a:masterClrMapping/>
  </p:clrMapOvr>
</p:sld>
</file>

<file path=ppt/slides/slide2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1" name="Shape 2031"/>
        <p:cNvGrpSpPr/>
        <p:nvPr/>
      </p:nvGrpSpPr>
      <p:grpSpPr>
        <a:xfrm>
          <a:off x="0" y="0"/>
          <a:ext cx="0" cy="0"/>
          <a:chOff x="0" y="0"/>
          <a:chExt cx="0" cy="0"/>
        </a:xfrm>
      </p:grpSpPr>
      <p:sp>
        <p:nvSpPr>
          <p:cNvPr id="2032" name="Google Shape;2032;p291"/>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2033" name="Google Shape;2033;p291"/>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Clr>
                <a:schemeClr val="lt1"/>
              </a:buClr>
              <a:buSzPts val="5400"/>
              <a:buChar char="●"/>
            </a:pPr>
            <a:r>
              <a:rPr lang="en-GB">
                <a:solidFill>
                  <a:schemeClr val="lt1"/>
                </a:solidFill>
              </a:rPr>
              <a:t>We use pointer protection to prevent hard crashes</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If we still get a crash we can attach the debugger</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The way we protect leads to things not working</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We may not notice this, which is dangerous</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So we use the </a:t>
            </a:r>
            <a:r>
              <a:rPr lang="en-GB">
                <a:solidFill>
                  <a:srgbClr val="FFFF00"/>
                </a:solidFill>
                <a:latin typeface="Consolas"/>
                <a:ea typeface="Consolas"/>
                <a:cs typeface="Consolas"/>
                <a:sym typeface="Consolas"/>
              </a:rPr>
              <a:t>ensure</a:t>
            </a:r>
            <a:r>
              <a:rPr lang="en-GB">
                <a:solidFill>
                  <a:schemeClr val="lt1"/>
                </a:solidFill>
              </a:rPr>
              <a:t> assertion macro.</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3">
                                            <p:txEl>
                                              <p:pRg end="0" st="0"/>
                                            </p:txEl>
                                          </p:spTgt>
                                        </p:tgtEl>
                                        <p:attrNameLst>
                                          <p:attrName>style.visibility</p:attrName>
                                        </p:attrNameLst>
                                      </p:cBhvr>
                                      <p:to>
                                        <p:strVal val="visible"/>
                                      </p:to>
                                    </p:set>
                                    <p:animEffect filter="fade" transition="in">
                                      <p:cBhvr>
                                        <p:cTn dur="1000"/>
                                        <p:tgtEl>
                                          <p:spTgt spid="20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3">
                                            <p:txEl>
                                              <p:pRg end="1" st="1"/>
                                            </p:txEl>
                                          </p:spTgt>
                                        </p:tgtEl>
                                        <p:attrNameLst>
                                          <p:attrName>style.visibility</p:attrName>
                                        </p:attrNameLst>
                                      </p:cBhvr>
                                      <p:to>
                                        <p:strVal val="visible"/>
                                      </p:to>
                                    </p:set>
                                    <p:animEffect filter="fade" transition="in">
                                      <p:cBhvr>
                                        <p:cTn dur="1000"/>
                                        <p:tgtEl>
                                          <p:spTgt spid="20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3">
                                            <p:txEl>
                                              <p:pRg end="2" st="2"/>
                                            </p:txEl>
                                          </p:spTgt>
                                        </p:tgtEl>
                                        <p:attrNameLst>
                                          <p:attrName>style.visibility</p:attrName>
                                        </p:attrNameLst>
                                      </p:cBhvr>
                                      <p:to>
                                        <p:strVal val="visible"/>
                                      </p:to>
                                    </p:set>
                                    <p:animEffect filter="fade" transition="in">
                                      <p:cBhvr>
                                        <p:cTn dur="1000"/>
                                        <p:tgtEl>
                                          <p:spTgt spid="20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3">
                                            <p:txEl>
                                              <p:pRg end="3" st="3"/>
                                            </p:txEl>
                                          </p:spTgt>
                                        </p:tgtEl>
                                        <p:attrNameLst>
                                          <p:attrName>style.visibility</p:attrName>
                                        </p:attrNameLst>
                                      </p:cBhvr>
                                      <p:to>
                                        <p:strVal val="visible"/>
                                      </p:to>
                                    </p:set>
                                    <p:animEffect filter="fade" transition="in">
                                      <p:cBhvr>
                                        <p:cTn dur="1000"/>
                                        <p:tgtEl>
                                          <p:spTgt spid="20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3">
                                            <p:txEl>
                                              <p:pRg end="4" st="4"/>
                                            </p:txEl>
                                          </p:spTgt>
                                        </p:tgtEl>
                                        <p:attrNameLst>
                                          <p:attrName>style.visibility</p:attrName>
                                        </p:attrNameLst>
                                      </p:cBhvr>
                                      <p:to>
                                        <p:strVal val="visible"/>
                                      </p:to>
                                    </p:set>
                                    <p:animEffect filter="fade" transition="in">
                                      <p:cBhvr>
                                        <p:cTn dur="1000"/>
                                        <p:tgtEl>
                                          <p:spTgt spid="203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9"/>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Create your Version 1 Landscape</a:t>
            </a:r>
            <a:endParaRPr/>
          </a:p>
        </p:txBody>
      </p:sp>
      <p:sp>
        <p:nvSpPr>
          <p:cNvPr id="271" name="Google Shape;271;p49"/>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Remember you’ll iterate again later</a:t>
            </a:r>
            <a:endParaRPr/>
          </a:p>
          <a:p>
            <a:pPr indent="-800100" lvl="0" marL="914400" rtl="0" algn="l">
              <a:spcBef>
                <a:spcPts val="0"/>
              </a:spcBef>
              <a:spcAft>
                <a:spcPts val="0"/>
              </a:spcAft>
              <a:buSzPts val="5400"/>
              <a:buChar char="●"/>
            </a:pPr>
            <a:r>
              <a:rPr lang="en-GB"/>
              <a:t>Keep it simple but believable looking</a:t>
            </a:r>
            <a:endParaRPr/>
          </a:p>
          <a:p>
            <a:pPr indent="-800100" lvl="0" marL="914400" rtl="0" algn="l">
              <a:spcBef>
                <a:spcPts val="0"/>
              </a:spcBef>
              <a:spcAft>
                <a:spcPts val="0"/>
              </a:spcAft>
              <a:buSzPts val="5400"/>
              <a:buChar char="●"/>
            </a:pPr>
            <a:r>
              <a:rPr lang="en-GB"/>
              <a:t>Have a 500x500m flat area in the middle for now</a:t>
            </a:r>
            <a:endParaRPr/>
          </a:p>
          <a:p>
            <a:pPr indent="-800100" lvl="0" marL="914400" rtl="0" algn="l">
              <a:spcBef>
                <a:spcPts val="0"/>
              </a:spcBef>
              <a:spcAft>
                <a:spcPts val="0"/>
              </a:spcAft>
              <a:buSzPts val="5400"/>
              <a:buChar char="●"/>
            </a:pPr>
            <a:r>
              <a:rPr lang="en-GB"/>
              <a:t>This will allow simple movement &amp; raycast testing.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animEffect filter="fade" transition="in">
                                      <p:cBhvr>
                                        <p:cTn dur="1000"/>
                                        <p:tgtEl>
                                          <p:spTgt spid="2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1" st="1"/>
                                            </p:txEl>
                                          </p:spTgt>
                                        </p:tgtEl>
                                        <p:attrNameLst>
                                          <p:attrName>style.visibility</p:attrName>
                                        </p:attrNameLst>
                                      </p:cBhvr>
                                      <p:to>
                                        <p:strVal val="visible"/>
                                      </p:to>
                                    </p:set>
                                    <p:animEffect filter="fade" transition="in">
                                      <p:cBhvr>
                                        <p:cTn dur="1000"/>
                                        <p:tgtEl>
                                          <p:spTgt spid="2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2" st="2"/>
                                            </p:txEl>
                                          </p:spTgt>
                                        </p:tgtEl>
                                        <p:attrNameLst>
                                          <p:attrName>style.visibility</p:attrName>
                                        </p:attrNameLst>
                                      </p:cBhvr>
                                      <p:to>
                                        <p:strVal val="visible"/>
                                      </p:to>
                                    </p:set>
                                    <p:animEffect filter="fade" transition="in">
                                      <p:cBhvr>
                                        <p:cTn dur="1000"/>
                                        <p:tgtEl>
                                          <p:spTgt spid="2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3" st="3"/>
                                            </p:txEl>
                                          </p:spTgt>
                                        </p:tgtEl>
                                        <p:attrNameLst>
                                          <p:attrName>style.visibility</p:attrName>
                                        </p:attrNameLst>
                                      </p:cBhvr>
                                      <p:to>
                                        <p:strVal val="visible"/>
                                      </p:to>
                                    </p:set>
                                    <p:animEffect filter="fade" transition="in">
                                      <p:cBhvr>
                                        <p:cTn dur="1000"/>
                                        <p:tgtEl>
                                          <p:spTgt spid="27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7" name="Shape 2037"/>
        <p:cNvGrpSpPr/>
        <p:nvPr/>
      </p:nvGrpSpPr>
      <p:grpSpPr>
        <a:xfrm>
          <a:off x="0" y="0"/>
          <a:ext cx="0" cy="0"/>
          <a:chOff x="0" y="0"/>
          <a:chExt cx="0" cy="0"/>
        </a:xfrm>
      </p:grpSpPr>
      <p:sp>
        <p:nvSpPr>
          <p:cNvPr id="2038" name="Google Shape;2038;p292"/>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Ben’s Game Error Handling Criteria</a:t>
            </a:r>
            <a:endParaRPr/>
          </a:p>
        </p:txBody>
      </p:sp>
      <p:sp>
        <p:nvSpPr>
          <p:cNvPr id="2039" name="Google Shape;2039;p292"/>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Execution should continue if possible</a:t>
            </a:r>
            <a:endParaRPr/>
          </a:p>
          <a:p>
            <a:pPr indent="-800100" lvl="0" marL="914400" rtl="0" algn="l">
              <a:spcBef>
                <a:spcPts val="0"/>
              </a:spcBef>
              <a:spcAft>
                <a:spcPts val="0"/>
              </a:spcAft>
              <a:buSzPts val="5400"/>
              <a:buChar char="●"/>
            </a:pPr>
            <a:r>
              <a:rPr lang="en-GB"/>
              <a:t>We get a helpful warning with line #</a:t>
            </a:r>
            <a:endParaRPr/>
          </a:p>
          <a:p>
            <a:pPr indent="-800100" lvl="0" marL="914400" rtl="0" algn="l">
              <a:spcBef>
                <a:spcPts val="0"/>
              </a:spcBef>
              <a:spcAft>
                <a:spcPts val="0"/>
              </a:spcAft>
              <a:buSzPts val="5400"/>
              <a:buChar char="●"/>
            </a:pPr>
            <a:r>
              <a:rPr lang="en-GB"/>
              <a:t>We can compile out the checks for production</a:t>
            </a:r>
            <a:endParaRPr/>
          </a:p>
          <a:p>
            <a:pPr indent="0" lvl="0" marL="914400" rtl="0" algn="l">
              <a:spcBef>
                <a:spcPts val="0"/>
              </a:spcBef>
              <a:spcAft>
                <a:spcPts val="0"/>
              </a:spcAft>
              <a:buNone/>
            </a:pPr>
            <a:r>
              <a:rPr lang="en-GB" sz="3600">
                <a:solidFill>
                  <a:srgbClr val="FFFF00"/>
                </a:solidFill>
                <a:latin typeface="Consolas"/>
                <a:ea typeface="Consolas"/>
                <a:cs typeface="Consolas"/>
                <a:sym typeface="Consolas"/>
              </a:rPr>
              <a:t>if (!(LeftTrack &amp;&amp; RightTrack)){ return; };</a:t>
            </a:r>
            <a:endParaRPr sz="3600">
              <a:solidFill>
                <a:srgbClr val="FFFF00"/>
              </a:solidFill>
              <a:latin typeface="Consolas"/>
              <a:ea typeface="Consolas"/>
              <a:cs typeface="Consolas"/>
              <a:sym typeface="Consolas"/>
            </a:endParaRPr>
          </a:p>
          <a:p>
            <a:pPr indent="0" lvl="0" marL="914400" rtl="0" algn="l">
              <a:spcBef>
                <a:spcPts val="0"/>
              </a:spcBef>
              <a:spcAft>
                <a:spcPts val="0"/>
              </a:spcAft>
              <a:buNone/>
            </a:pPr>
            <a:r>
              <a:rPr lang="en-GB"/>
              <a:t>becomes...</a:t>
            </a:r>
            <a:endParaRPr/>
          </a:p>
          <a:p>
            <a:pPr indent="0" lvl="0" marL="914400" rtl="0" algn="l">
              <a:spcBef>
                <a:spcPts val="0"/>
              </a:spcBef>
              <a:spcAft>
                <a:spcPts val="0"/>
              </a:spcAft>
              <a:buNone/>
            </a:pPr>
            <a:r>
              <a:rPr lang="en-GB" sz="3600">
                <a:solidFill>
                  <a:srgbClr val="FFFF00"/>
                </a:solidFill>
                <a:latin typeface="Consolas"/>
                <a:ea typeface="Consolas"/>
                <a:cs typeface="Consolas"/>
                <a:sym typeface="Consolas"/>
              </a:rPr>
              <a:t>if (!</a:t>
            </a:r>
            <a:r>
              <a:rPr b="1" lang="en-GB" sz="3600">
                <a:solidFill>
                  <a:srgbClr val="FFFF00"/>
                </a:solidFill>
                <a:latin typeface="Consolas"/>
                <a:ea typeface="Consolas"/>
                <a:cs typeface="Consolas"/>
                <a:sym typeface="Consolas"/>
              </a:rPr>
              <a:t>ensure</a:t>
            </a:r>
            <a:r>
              <a:rPr lang="en-GB" sz="3600">
                <a:solidFill>
                  <a:srgbClr val="FFFF00"/>
                </a:solidFill>
                <a:latin typeface="Consolas"/>
                <a:ea typeface="Consolas"/>
                <a:cs typeface="Consolas"/>
                <a:sym typeface="Consolas"/>
              </a:rPr>
              <a:t>(LeftTrack &amp;&amp; RightTrack)){ return;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9">
                                            <p:txEl>
                                              <p:pRg end="0" st="0"/>
                                            </p:txEl>
                                          </p:spTgt>
                                        </p:tgtEl>
                                        <p:attrNameLst>
                                          <p:attrName>style.visibility</p:attrName>
                                        </p:attrNameLst>
                                      </p:cBhvr>
                                      <p:to>
                                        <p:strVal val="visible"/>
                                      </p:to>
                                    </p:set>
                                    <p:animEffect filter="fade" transition="in">
                                      <p:cBhvr>
                                        <p:cTn dur="1000"/>
                                        <p:tgtEl>
                                          <p:spTgt spid="20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9">
                                            <p:txEl>
                                              <p:pRg end="1" st="1"/>
                                            </p:txEl>
                                          </p:spTgt>
                                        </p:tgtEl>
                                        <p:attrNameLst>
                                          <p:attrName>style.visibility</p:attrName>
                                        </p:attrNameLst>
                                      </p:cBhvr>
                                      <p:to>
                                        <p:strVal val="visible"/>
                                      </p:to>
                                    </p:set>
                                    <p:animEffect filter="fade" transition="in">
                                      <p:cBhvr>
                                        <p:cTn dur="1000"/>
                                        <p:tgtEl>
                                          <p:spTgt spid="20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9">
                                            <p:txEl>
                                              <p:pRg end="2" st="2"/>
                                            </p:txEl>
                                          </p:spTgt>
                                        </p:tgtEl>
                                        <p:attrNameLst>
                                          <p:attrName>style.visibility</p:attrName>
                                        </p:attrNameLst>
                                      </p:cBhvr>
                                      <p:to>
                                        <p:strVal val="visible"/>
                                      </p:to>
                                    </p:set>
                                    <p:animEffect filter="fade" transition="in">
                                      <p:cBhvr>
                                        <p:cTn dur="1000"/>
                                        <p:tgtEl>
                                          <p:spTgt spid="20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9">
                                            <p:txEl>
                                              <p:pRg end="3" st="3"/>
                                            </p:txEl>
                                          </p:spTgt>
                                        </p:tgtEl>
                                        <p:attrNameLst>
                                          <p:attrName>style.visibility</p:attrName>
                                        </p:attrNameLst>
                                      </p:cBhvr>
                                      <p:to>
                                        <p:strVal val="visible"/>
                                      </p:to>
                                    </p:set>
                                    <p:animEffect filter="fade" transition="in">
                                      <p:cBhvr>
                                        <p:cTn dur="1000"/>
                                        <p:tgtEl>
                                          <p:spTgt spid="20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9">
                                            <p:txEl>
                                              <p:pRg end="4" st="4"/>
                                            </p:txEl>
                                          </p:spTgt>
                                        </p:tgtEl>
                                        <p:attrNameLst>
                                          <p:attrName>style.visibility</p:attrName>
                                        </p:attrNameLst>
                                      </p:cBhvr>
                                      <p:to>
                                        <p:strVal val="visible"/>
                                      </p:to>
                                    </p:set>
                                    <p:animEffect filter="fade" transition="in">
                                      <p:cBhvr>
                                        <p:cTn dur="1000"/>
                                        <p:tgtEl>
                                          <p:spTgt spid="203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9">
                                            <p:txEl>
                                              <p:pRg end="5" st="5"/>
                                            </p:txEl>
                                          </p:spTgt>
                                        </p:tgtEl>
                                        <p:attrNameLst>
                                          <p:attrName>style.visibility</p:attrName>
                                        </p:attrNameLst>
                                      </p:cBhvr>
                                      <p:to>
                                        <p:strVal val="visible"/>
                                      </p:to>
                                    </p:set>
                                    <p:animEffect filter="fade" transition="in">
                                      <p:cBhvr>
                                        <p:cTn dur="1000"/>
                                        <p:tgtEl>
                                          <p:spTgt spid="203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3" name="Shape 2043"/>
        <p:cNvGrpSpPr/>
        <p:nvPr/>
      </p:nvGrpSpPr>
      <p:grpSpPr>
        <a:xfrm>
          <a:off x="0" y="0"/>
          <a:ext cx="0" cy="0"/>
          <a:chOff x="0" y="0"/>
          <a:chExt cx="0" cy="0"/>
        </a:xfrm>
      </p:grpSpPr>
      <p:sp>
        <p:nvSpPr>
          <p:cNvPr id="2044" name="Google Shape;2044;p293"/>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Use </a:t>
            </a:r>
            <a:r>
              <a:rPr lang="en-GB">
                <a:solidFill>
                  <a:srgbClr val="FFFF00"/>
                </a:solidFill>
                <a:latin typeface="Consolas"/>
                <a:ea typeface="Consolas"/>
                <a:cs typeface="Consolas"/>
                <a:sym typeface="Consolas"/>
              </a:rPr>
              <a:t>ensure </a:t>
            </a:r>
            <a:r>
              <a:rPr lang="en-GB"/>
              <a:t>Everywhere</a:t>
            </a:r>
            <a:endParaRPr/>
          </a:p>
        </p:txBody>
      </p:sp>
      <p:sp>
        <p:nvSpPr>
          <p:cNvPr id="2045" name="Google Shape;2045;p293"/>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Add ensure to all your pointer protection</a:t>
            </a:r>
            <a:endParaRPr/>
          </a:p>
          <a:p>
            <a:pPr indent="-800100" lvl="0" marL="914400" rtl="0" algn="l">
              <a:spcBef>
                <a:spcPts val="0"/>
              </a:spcBef>
              <a:spcAft>
                <a:spcPts val="0"/>
              </a:spcAft>
              <a:buSzPts val="5400"/>
              <a:buChar char="●"/>
            </a:pPr>
            <a:r>
              <a:rPr lang="en-GB"/>
              <a:t>Find the null pointer that’s stopping aiming</a:t>
            </a:r>
            <a:endParaRPr/>
          </a:p>
          <a:p>
            <a:pPr indent="-800100" lvl="0" marL="914400" rtl="0" algn="l">
              <a:spcBef>
                <a:spcPts val="0"/>
              </a:spcBef>
              <a:spcAft>
                <a:spcPts val="0"/>
              </a:spcAft>
              <a:buSzPts val="5400"/>
              <a:buChar char="●"/>
            </a:pPr>
            <a:r>
              <a:rPr lang="en-GB"/>
              <a:t>Celebrate!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5">
                                            <p:txEl>
                                              <p:pRg end="0" st="0"/>
                                            </p:txEl>
                                          </p:spTgt>
                                        </p:tgtEl>
                                        <p:attrNameLst>
                                          <p:attrName>style.visibility</p:attrName>
                                        </p:attrNameLst>
                                      </p:cBhvr>
                                      <p:to>
                                        <p:strVal val="visible"/>
                                      </p:to>
                                    </p:set>
                                    <p:animEffect filter="fade" transition="in">
                                      <p:cBhvr>
                                        <p:cTn dur="1000"/>
                                        <p:tgtEl>
                                          <p:spTgt spid="20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5">
                                            <p:txEl>
                                              <p:pRg end="1" st="1"/>
                                            </p:txEl>
                                          </p:spTgt>
                                        </p:tgtEl>
                                        <p:attrNameLst>
                                          <p:attrName>style.visibility</p:attrName>
                                        </p:attrNameLst>
                                      </p:cBhvr>
                                      <p:to>
                                        <p:strVal val="visible"/>
                                      </p:to>
                                    </p:set>
                                    <p:animEffect filter="fade" transition="in">
                                      <p:cBhvr>
                                        <p:cTn dur="1000"/>
                                        <p:tgtEl>
                                          <p:spTgt spid="20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5">
                                            <p:txEl>
                                              <p:pRg end="2" st="2"/>
                                            </p:txEl>
                                          </p:spTgt>
                                        </p:tgtEl>
                                        <p:attrNameLst>
                                          <p:attrName>style.visibility</p:attrName>
                                        </p:attrNameLst>
                                      </p:cBhvr>
                                      <p:to>
                                        <p:strVal val="visible"/>
                                      </p:to>
                                    </p:set>
                                    <p:animEffect filter="fade" transition="in">
                                      <p:cBhvr>
                                        <p:cTn dur="1000"/>
                                        <p:tgtEl>
                                          <p:spTgt spid="204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9" name="Shape 2049"/>
        <p:cNvGrpSpPr/>
        <p:nvPr/>
      </p:nvGrpSpPr>
      <p:grpSpPr>
        <a:xfrm>
          <a:off x="0" y="0"/>
          <a:ext cx="0" cy="0"/>
          <a:chOff x="0" y="0"/>
          <a:chExt cx="0" cy="0"/>
        </a:xfrm>
      </p:grpSpPr>
      <p:sp>
        <p:nvSpPr>
          <p:cNvPr id="2050" name="Google Shape;2050;p294"/>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Dependency Mapping</a:t>
            </a:r>
            <a:endParaRPr/>
          </a:p>
        </p:txBody>
      </p:sp>
      <p:sp>
        <p:nvSpPr>
          <p:cNvPr id="2051" name="Google Shape;2051;p294"/>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4.12.5</a:t>
            </a:r>
            <a:endParaRPr sz="3600">
              <a:solidFill>
                <a:srgbClr val="FFFFFF"/>
              </a:solidFill>
            </a:endParaRPr>
          </a:p>
        </p:txBody>
      </p:sp>
    </p:spTree>
  </p:cSld>
  <p:clrMapOvr>
    <a:masterClrMapping/>
  </p:clrMapOvr>
</p:sld>
</file>

<file path=ppt/slides/slide2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5" name="Shape 2055"/>
        <p:cNvGrpSpPr/>
        <p:nvPr/>
      </p:nvGrpSpPr>
      <p:grpSpPr>
        <a:xfrm>
          <a:off x="0" y="0"/>
          <a:ext cx="0" cy="0"/>
          <a:chOff x="0" y="0"/>
          <a:chExt cx="0" cy="0"/>
        </a:xfrm>
      </p:grpSpPr>
      <p:sp>
        <p:nvSpPr>
          <p:cNvPr id="2056" name="Google Shape;2056;p295"/>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2057" name="Google Shape;2057;p295"/>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Clr>
                <a:schemeClr val="lt1"/>
              </a:buClr>
              <a:buSzPts val="5400"/>
              <a:buChar char="●"/>
            </a:pPr>
            <a:r>
              <a:rPr lang="en-GB">
                <a:solidFill>
                  <a:schemeClr val="lt1"/>
                </a:solidFill>
              </a:rPr>
              <a:t>Code architecture can be hard to see</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Dependency mapping shakes-out the structure</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Go through your .cpp files and look at includes</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Map these as dependencies on a diagram</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If it looks like spaghetti, you need to refactor!</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7">
                                            <p:txEl>
                                              <p:pRg end="0" st="0"/>
                                            </p:txEl>
                                          </p:spTgt>
                                        </p:tgtEl>
                                        <p:attrNameLst>
                                          <p:attrName>style.visibility</p:attrName>
                                        </p:attrNameLst>
                                      </p:cBhvr>
                                      <p:to>
                                        <p:strVal val="visible"/>
                                      </p:to>
                                    </p:set>
                                    <p:animEffect filter="fade" transition="in">
                                      <p:cBhvr>
                                        <p:cTn dur="1000"/>
                                        <p:tgtEl>
                                          <p:spTgt spid="20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7">
                                            <p:txEl>
                                              <p:pRg end="1" st="1"/>
                                            </p:txEl>
                                          </p:spTgt>
                                        </p:tgtEl>
                                        <p:attrNameLst>
                                          <p:attrName>style.visibility</p:attrName>
                                        </p:attrNameLst>
                                      </p:cBhvr>
                                      <p:to>
                                        <p:strVal val="visible"/>
                                      </p:to>
                                    </p:set>
                                    <p:animEffect filter="fade" transition="in">
                                      <p:cBhvr>
                                        <p:cTn dur="1000"/>
                                        <p:tgtEl>
                                          <p:spTgt spid="20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7">
                                            <p:txEl>
                                              <p:pRg end="2" st="2"/>
                                            </p:txEl>
                                          </p:spTgt>
                                        </p:tgtEl>
                                        <p:attrNameLst>
                                          <p:attrName>style.visibility</p:attrName>
                                        </p:attrNameLst>
                                      </p:cBhvr>
                                      <p:to>
                                        <p:strVal val="visible"/>
                                      </p:to>
                                    </p:set>
                                    <p:animEffect filter="fade" transition="in">
                                      <p:cBhvr>
                                        <p:cTn dur="1000"/>
                                        <p:tgtEl>
                                          <p:spTgt spid="20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7">
                                            <p:txEl>
                                              <p:pRg end="3" st="3"/>
                                            </p:txEl>
                                          </p:spTgt>
                                        </p:tgtEl>
                                        <p:attrNameLst>
                                          <p:attrName>style.visibility</p:attrName>
                                        </p:attrNameLst>
                                      </p:cBhvr>
                                      <p:to>
                                        <p:strVal val="visible"/>
                                      </p:to>
                                    </p:set>
                                    <p:animEffect filter="fade" transition="in">
                                      <p:cBhvr>
                                        <p:cTn dur="1000"/>
                                        <p:tgtEl>
                                          <p:spTgt spid="20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7">
                                            <p:txEl>
                                              <p:pRg end="4" st="4"/>
                                            </p:txEl>
                                          </p:spTgt>
                                        </p:tgtEl>
                                        <p:attrNameLst>
                                          <p:attrName>style.visibility</p:attrName>
                                        </p:attrNameLst>
                                      </p:cBhvr>
                                      <p:to>
                                        <p:strVal val="visible"/>
                                      </p:to>
                                    </p:set>
                                    <p:animEffect filter="fade" transition="in">
                                      <p:cBhvr>
                                        <p:cTn dur="1000"/>
                                        <p:tgtEl>
                                          <p:spTgt spid="205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1" name="Shape 2061"/>
        <p:cNvGrpSpPr/>
        <p:nvPr/>
      </p:nvGrpSpPr>
      <p:grpSpPr>
        <a:xfrm>
          <a:off x="0" y="0"/>
          <a:ext cx="0" cy="0"/>
          <a:chOff x="0" y="0"/>
          <a:chExt cx="0" cy="0"/>
        </a:xfrm>
      </p:grpSpPr>
      <p:sp>
        <p:nvSpPr>
          <p:cNvPr id="2062" name="Google Shape;2062;p296"/>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Our Current Aiming Architecture</a:t>
            </a:r>
            <a:endParaRPr/>
          </a:p>
        </p:txBody>
      </p:sp>
      <p:sp>
        <p:nvSpPr>
          <p:cNvPr id="2063" name="Google Shape;2063;p296"/>
          <p:cNvSpPr/>
          <p:nvPr/>
        </p:nvSpPr>
        <p:spPr>
          <a:xfrm>
            <a:off x="1154450" y="2489250"/>
            <a:ext cx="26844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AI Controller</a:t>
            </a:r>
            <a:endParaRPr sz="2800"/>
          </a:p>
        </p:txBody>
      </p:sp>
      <p:sp>
        <p:nvSpPr>
          <p:cNvPr id="2064" name="Google Shape;2064;p296"/>
          <p:cNvSpPr/>
          <p:nvPr/>
        </p:nvSpPr>
        <p:spPr>
          <a:xfrm>
            <a:off x="8854450" y="4923525"/>
            <a:ext cx="26844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Aiming Component</a:t>
            </a:r>
            <a:endParaRPr sz="2800"/>
          </a:p>
        </p:txBody>
      </p:sp>
      <p:sp>
        <p:nvSpPr>
          <p:cNvPr id="2065" name="Google Shape;2065;p296"/>
          <p:cNvSpPr/>
          <p:nvPr/>
        </p:nvSpPr>
        <p:spPr>
          <a:xfrm>
            <a:off x="8854450" y="2489250"/>
            <a:ext cx="26844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Player Controller</a:t>
            </a:r>
            <a:endParaRPr sz="2800"/>
          </a:p>
        </p:txBody>
      </p:sp>
      <p:sp>
        <p:nvSpPr>
          <p:cNvPr id="2066" name="Google Shape;2066;p296"/>
          <p:cNvSpPr/>
          <p:nvPr/>
        </p:nvSpPr>
        <p:spPr>
          <a:xfrm>
            <a:off x="5004425" y="4923525"/>
            <a:ext cx="26844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Tank</a:t>
            </a:r>
            <a:endParaRPr sz="2800"/>
          </a:p>
        </p:txBody>
      </p:sp>
      <p:sp>
        <p:nvSpPr>
          <p:cNvPr id="2067" name="Google Shape;2067;p296"/>
          <p:cNvSpPr/>
          <p:nvPr/>
        </p:nvSpPr>
        <p:spPr>
          <a:xfrm>
            <a:off x="5004450" y="7357850"/>
            <a:ext cx="26844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Barrel</a:t>
            </a:r>
            <a:endParaRPr sz="2800"/>
          </a:p>
        </p:txBody>
      </p:sp>
      <p:sp>
        <p:nvSpPr>
          <p:cNvPr id="2068" name="Google Shape;2068;p296"/>
          <p:cNvSpPr/>
          <p:nvPr/>
        </p:nvSpPr>
        <p:spPr>
          <a:xfrm>
            <a:off x="8854450" y="7357850"/>
            <a:ext cx="26844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Turret</a:t>
            </a:r>
            <a:endParaRPr sz="2800"/>
          </a:p>
        </p:txBody>
      </p:sp>
      <p:sp>
        <p:nvSpPr>
          <p:cNvPr id="2069" name="Google Shape;2069;p296"/>
          <p:cNvSpPr/>
          <p:nvPr/>
        </p:nvSpPr>
        <p:spPr>
          <a:xfrm>
            <a:off x="1154450" y="7357850"/>
            <a:ext cx="26844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Projectile</a:t>
            </a:r>
            <a:endParaRPr sz="2800"/>
          </a:p>
        </p:txBody>
      </p:sp>
      <p:sp>
        <p:nvSpPr>
          <p:cNvPr id="2070" name="Google Shape;2070;p296"/>
          <p:cNvSpPr txBox="1"/>
          <p:nvPr/>
        </p:nvSpPr>
        <p:spPr>
          <a:xfrm>
            <a:off x="860050" y="8897200"/>
            <a:ext cx="14079600" cy="681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2800">
                <a:solidFill>
                  <a:srgbClr val="B7B7B7"/>
                </a:solidFill>
              </a:rPr>
              <a:t>TankTrack and TankMovementComponent omitted for clarity</a:t>
            </a:r>
            <a:endParaRPr sz="2800">
              <a:solidFill>
                <a:srgbClr val="B7B7B7"/>
              </a:solidFill>
            </a:endParaRPr>
          </a:p>
        </p:txBody>
      </p:sp>
      <p:cxnSp>
        <p:nvCxnSpPr>
          <p:cNvPr id="2071" name="Google Shape;2071;p296"/>
          <p:cNvCxnSpPr/>
          <p:nvPr/>
        </p:nvCxnSpPr>
        <p:spPr>
          <a:xfrm>
            <a:off x="2496650" y="3632250"/>
            <a:ext cx="3850200" cy="1291200"/>
          </a:xfrm>
          <a:prstGeom prst="straightConnector1">
            <a:avLst/>
          </a:prstGeom>
          <a:noFill/>
          <a:ln cap="flat" cmpd="sng" w="38100">
            <a:solidFill>
              <a:schemeClr val="dk2"/>
            </a:solidFill>
            <a:prstDash val="solid"/>
            <a:round/>
            <a:headEnd len="med" w="med" type="none"/>
            <a:tailEnd len="med" w="med" type="triangle"/>
          </a:ln>
        </p:spPr>
      </p:cxnSp>
      <p:cxnSp>
        <p:nvCxnSpPr>
          <p:cNvPr id="2072" name="Google Shape;2072;p296"/>
          <p:cNvCxnSpPr>
            <a:stCxn id="2065" idx="2"/>
            <a:endCxn id="2066" idx="0"/>
          </p:cNvCxnSpPr>
          <p:nvPr/>
        </p:nvCxnSpPr>
        <p:spPr>
          <a:xfrm flipH="1">
            <a:off x="6346750" y="3632250"/>
            <a:ext cx="3849900" cy="1291200"/>
          </a:xfrm>
          <a:prstGeom prst="straightConnector1">
            <a:avLst/>
          </a:prstGeom>
          <a:noFill/>
          <a:ln cap="flat" cmpd="sng" w="38100">
            <a:solidFill>
              <a:schemeClr val="dk2"/>
            </a:solidFill>
            <a:prstDash val="solid"/>
            <a:round/>
            <a:headEnd len="med" w="med" type="none"/>
            <a:tailEnd len="med" w="med" type="triangle"/>
          </a:ln>
        </p:spPr>
      </p:cxnSp>
      <p:cxnSp>
        <p:nvCxnSpPr>
          <p:cNvPr id="2073" name="Google Shape;2073;p296"/>
          <p:cNvCxnSpPr>
            <a:stCxn id="2065" idx="2"/>
            <a:endCxn id="2064" idx="0"/>
          </p:cNvCxnSpPr>
          <p:nvPr/>
        </p:nvCxnSpPr>
        <p:spPr>
          <a:xfrm>
            <a:off x="10196650" y="3632250"/>
            <a:ext cx="0" cy="1291200"/>
          </a:xfrm>
          <a:prstGeom prst="straightConnector1">
            <a:avLst/>
          </a:prstGeom>
          <a:noFill/>
          <a:ln cap="flat" cmpd="sng" w="38100">
            <a:solidFill>
              <a:schemeClr val="dk2"/>
            </a:solidFill>
            <a:prstDash val="solid"/>
            <a:round/>
            <a:headEnd len="med" w="med" type="none"/>
            <a:tailEnd len="med" w="med" type="triangle"/>
          </a:ln>
        </p:spPr>
      </p:cxnSp>
      <p:cxnSp>
        <p:nvCxnSpPr>
          <p:cNvPr id="2074" name="Google Shape;2074;p296"/>
          <p:cNvCxnSpPr>
            <a:stCxn id="2066" idx="2"/>
            <a:endCxn id="2069" idx="0"/>
          </p:cNvCxnSpPr>
          <p:nvPr/>
        </p:nvCxnSpPr>
        <p:spPr>
          <a:xfrm flipH="1">
            <a:off x="2496725" y="6066525"/>
            <a:ext cx="3849900" cy="1291200"/>
          </a:xfrm>
          <a:prstGeom prst="straightConnector1">
            <a:avLst/>
          </a:prstGeom>
          <a:noFill/>
          <a:ln cap="flat" cmpd="sng" w="38100">
            <a:solidFill>
              <a:schemeClr val="dk2"/>
            </a:solidFill>
            <a:prstDash val="solid"/>
            <a:round/>
            <a:headEnd len="med" w="med" type="none"/>
            <a:tailEnd len="med" w="med" type="triangle"/>
          </a:ln>
        </p:spPr>
      </p:cxnSp>
      <p:cxnSp>
        <p:nvCxnSpPr>
          <p:cNvPr id="2075" name="Google Shape;2075;p296"/>
          <p:cNvCxnSpPr>
            <a:stCxn id="2066" idx="2"/>
            <a:endCxn id="2067" idx="0"/>
          </p:cNvCxnSpPr>
          <p:nvPr/>
        </p:nvCxnSpPr>
        <p:spPr>
          <a:xfrm>
            <a:off x="6346625" y="6066525"/>
            <a:ext cx="0" cy="1291200"/>
          </a:xfrm>
          <a:prstGeom prst="straightConnector1">
            <a:avLst/>
          </a:prstGeom>
          <a:noFill/>
          <a:ln cap="flat" cmpd="sng" w="38100">
            <a:solidFill>
              <a:srgbClr val="666666"/>
            </a:solidFill>
            <a:prstDash val="solid"/>
            <a:round/>
            <a:headEnd len="med" w="med" type="none"/>
            <a:tailEnd len="med" w="med" type="triangle"/>
          </a:ln>
        </p:spPr>
      </p:cxnSp>
      <p:cxnSp>
        <p:nvCxnSpPr>
          <p:cNvPr id="2076" name="Google Shape;2076;p296"/>
          <p:cNvCxnSpPr>
            <a:stCxn id="2064" idx="2"/>
            <a:endCxn id="2067" idx="0"/>
          </p:cNvCxnSpPr>
          <p:nvPr/>
        </p:nvCxnSpPr>
        <p:spPr>
          <a:xfrm flipH="1">
            <a:off x="6346750" y="6066525"/>
            <a:ext cx="3849900" cy="1291200"/>
          </a:xfrm>
          <a:prstGeom prst="straightConnector1">
            <a:avLst/>
          </a:prstGeom>
          <a:noFill/>
          <a:ln cap="flat" cmpd="sng" w="38100">
            <a:solidFill>
              <a:srgbClr val="666666"/>
            </a:solidFill>
            <a:prstDash val="solid"/>
            <a:round/>
            <a:headEnd len="med" w="med" type="none"/>
            <a:tailEnd len="med" w="med" type="triangle"/>
          </a:ln>
        </p:spPr>
      </p:cxnSp>
      <p:cxnSp>
        <p:nvCxnSpPr>
          <p:cNvPr id="2077" name="Google Shape;2077;p296"/>
          <p:cNvCxnSpPr>
            <a:stCxn id="2066" idx="3"/>
            <a:endCxn id="2064" idx="1"/>
          </p:cNvCxnSpPr>
          <p:nvPr/>
        </p:nvCxnSpPr>
        <p:spPr>
          <a:xfrm>
            <a:off x="7688825" y="5495025"/>
            <a:ext cx="1165500" cy="0"/>
          </a:xfrm>
          <a:prstGeom prst="straightConnector1">
            <a:avLst/>
          </a:prstGeom>
          <a:noFill/>
          <a:ln cap="flat" cmpd="sng" w="38100">
            <a:solidFill>
              <a:schemeClr val="dk2"/>
            </a:solidFill>
            <a:prstDash val="solid"/>
            <a:round/>
            <a:headEnd len="med" w="med" type="none"/>
            <a:tailEnd len="med" w="med" type="triangle"/>
          </a:ln>
        </p:spPr>
      </p:cxnSp>
      <p:cxnSp>
        <p:nvCxnSpPr>
          <p:cNvPr id="2078" name="Google Shape;2078;p296"/>
          <p:cNvCxnSpPr>
            <a:stCxn id="2064" idx="2"/>
            <a:endCxn id="2068" idx="0"/>
          </p:cNvCxnSpPr>
          <p:nvPr/>
        </p:nvCxnSpPr>
        <p:spPr>
          <a:xfrm>
            <a:off x="10196650" y="6066525"/>
            <a:ext cx="0" cy="1291200"/>
          </a:xfrm>
          <a:prstGeom prst="straightConnector1">
            <a:avLst/>
          </a:prstGeom>
          <a:noFill/>
          <a:ln cap="flat" cmpd="sng" w="38100">
            <a:solidFill>
              <a:schemeClr val="dk2"/>
            </a:solidFill>
            <a:prstDash val="solid"/>
            <a:round/>
            <a:headEnd len="med" w="med" type="none"/>
            <a:tailEnd len="med" w="med" type="triangle"/>
          </a:ln>
        </p:spPr>
      </p:cxnSp>
      <p:pic>
        <p:nvPicPr>
          <p:cNvPr id="2079" name="Google Shape;2079;p296"/>
          <p:cNvPicPr preferRelativeResize="0"/>
          <p:nvPr/>
        </p:nvPicPr>
        <p:blipFill>
          <a:blip r:embed="rId3">
            <a:alphaModFix/>
          </a:blip>
          <a:stretch>
            <a:fillRect/>
          </a:stretch>
        </p:blipFill>
        <p:spPr>
          <a:xfrm>
            <a:off x="12358587" y="2527875"/>
            <a:ext cx="4663451" cy="3499951"/>
          </a:xfrm>
          <a:prstGeom prst="rect">
            <a:avLst/>
          </a:prstGeom>
          <a:noFill/>
          <a:ln>
            <a:noFill/>
          </a:ln>
        </p:spPr>
      </p:pic>
      <p:sp>
        <p:nvSpPr>
          <p:cNvPr id="2080" name="Google Shape;2080;p296"/>
          <p:cNvSpPr txBox="1"/>
          <p:nvPr/>
        </p:nvSpPr>
        <p:spPr>
          <a:xfrm>
            <a:off x="11175825" y="6066550"/>
            <a:ext cx="7029000" cy="481200"/>
          </a:xfrm>
          <a:prstGeom prst="rect">
            <a:avLst/>
          </a:prstGeom>
          <a:noFill/>
          <a:ln>
            <a:noFill/>
          </a:ln>
        </p:spPr>
        <p:txBody>
          <a:bodyPr anchorCtr="0" anchor="t" bIns="182850" lIns="182850" spcFirstLastPara="1" rIns="182850" wrap="square" tIns="182850">
            <a:noAutofit/>
          </a:bodyPr>
          <a:lstStyle/>
          <a:p>
            <a:pPr indent="0" lvl="0" marL="0" rtl="0" algn="ctr">
              <a:spcBef>
                <a:spcPts val="0"/>
              </a:spcBef>
              <a:spcAft>
                <a:spcPts val="0"/>
              </a:spcAft>
              <a:buNone/>
            </a:pPr>
            <a:r>
              <a:rPr lang="en-GB" sz="2800">
                <a:solidFill>
                  <a:srgbClr val="B7B7B7"/>
                </a:solidFill>
              </a:rPr>
              <a:t>Spaghetti!</a:t>
            </a:r>
            <a:endParaRPr sz="2800">
              <a:solidFill>
                <a:srgbClr val="B7B7B7"/>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9"/>
                                        </p:tgtEl>
                                        <p:attrNameLst>
                                          <p:attrName>style.visibility</p:attrName>
                                        </p:attrNameLst>
                                      </p:cBhvr>
                                      <p:to>
                                        <p:strVal val="visible"/>
                                      </p:to>
                                    </p:set>
                                    <p:animEffect filter="fade" transition="in">
                                      <p:cBhvr>
                                        <p:cTn dur="1000"/>
                                        <p:tgtEl>
                                          <p:spTgt spid="20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6"/>
                                        </p:tgtEl>
                                        <p:attrNameLst>
                                          <p:attrName>style.visibility</p:attrName>
                                        </p:attrNameLst>
                                      </p:cBhvr>
                                      <p:to>
                                        <p:strVal val="visible"/>
                                      </p:to>
                                    </p:set>
                                    <p:animEffect filter="fade" transition="in">
                                      <p:cBhvr>
                                        <p:cTn dur="1000"/>
                                        <p:tgtEl>
                                          <p:spTgt spid="20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5"/>
                                        </p:tgtEl>
                                        <p:attrNameLst>
                                          <p:attrName>style.visibility</p:attrName>
                                        </p:attrNameLst>
                                      </p:cBhvr>
                                      <p:to>
                                        <p:strVal val="visible"/>
                                      </p:to>
                                    </p:set>
                                    <p:animEffect filter="fade" transition="in">
                                      <p:cBhvr>
                                        <p:cTn dur="1000"/>
                                        <p:tgtEl>
                                          <p:spTgt spid="2075"/>
                                        </p:tgtEl>
                                      </p:cBhvr>
                                    </p:animEffect>
                                  </p:childTnLst>
                                </p:cTn>
                              </p:par>
                              <p:par>
                                <p:cTn fill="hold" nodeType="withEffect" presetClass="entr" presetID="10" presetSubtype="0">
                                  <p:stCondLst>
                                    <p:cond delay="0"/>
                                  </p:stCondLst>
                                  <p:childTnLst>
                                    <p:set>
                                      <p:cBhvr>
                                        <p:cTn dur="1" fill="hold">
                                          <p:stCondLst>
                                            <p:cond delay="0"/>
                                          </p:stCondLst>
                                        </p:cTn>
                                        <p:tgtEl>
                                          <p:spTgt spid="2067"/>
                                        </p:tgtEl>
                                        <p:attrNameLst>
                                          <p:attrName>style.visibility</p:attrName>
                                        </p:attrNameLst>
                                      </p:cBhvr>
                                      <p:to>
                                        <p:strVal val="visible"/>
                                      </p:to>
                                    </p:set>
                                    <p:animEffect filter="fade" transition="in">
                                      <p:cBhvr>
                                        <p:cTn dur="1000"/>
                                        <p:tgtEl>
                                          <p:spTgt spid="20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4"/>
                                        </p:tgtEl>
                                        <p:attrNameLst>
                                          <p:attrName>style.visibility</p:attrName>
                                        </p:attrNameLst>
                                      </p:cBhvr>
                                      <p:to>
                                        <p:strVal val="visible"/>
                                      </p:to>
                                    </p:set>
                                    <p:animEffect filter="fade" transition="in">
                                      <p:cBhvr>
                                        <p:cTn dur="1000"/>
                                        <p:tgtEl>
                                          <p:spTgt spid="20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7"/>
                                        </p:tgtEl>
                                        <p:attrNameLst>
                                          <p:attrName>style.visibility</p:attrName>
                                        </p:attrNameLst>
                                      </p:cBhvr>
                                      <p:to>
                                        <p:strVal val="visible"/>
                                      </p:to>
                                    </p:set>
                                    <p:animEffect filter="fade" transition="in">
                                      <p:cBhvr>
                                        <p:cTn dur="1000"/>
                                        <p:tgtEl>
                                          <p:spTgt spid="2077"/>
                                        </p:tgtEl>
                                      </p:cBhvr>
                                    </p:animEffect>
                                  </p:childTnLst>
                                </p:cTn>
                              </p:par>
                              <p:par>
                                <p:cTn fill="hold" nodeType="withEffect" presetClass="entr" presetID="10" presetSubtype="0">
                                  <p:stCondLst>
                                    <p:cond delay="0"/>
                                  </p:stCondLst>
                                  <p:childTnLst>
                                    <p:set>
                                      <p:cBhvr>
                                        <p:cTn dur="1" fill="hold">
                                          <p:stCondLst>
                                            <p:cond delay="0"/>
                                          </p:stCondLst>
                                        </p:cTn>
                                        <p:tgtEl>
                                          <p:spTgt spid="2064"/>
                                        </p:tgtEl>
                                        <p:attrNameLst>
                                          <p:attrName>style.visibility</p:attrName>
                                        </p:attrNameLst>
                                      </p:cBhvr>
                                      <p:to>
                                        <p:strVal val="visible"/>
                                      </p:to>
                                    </p:set>
                                    <p:animEffect filter="fade" transition="in">
                                      <p:cBhvr>
                                        <p:cTn dur="1000"/>
                                        <p:tgtEl>
                                          <p:spTgt spid="20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0"/>
                                        </p:tgtEl>
                                        <p:attrNameLst>
                                          <p:attrName>style.visibility</p:attrName>
                                        </p:attrNameLst>
                                      </p:cBhvr>
                                      <p:to>
                                        <p:strVal val="visible"/>
                                      </p:to>
                                    </p:set>
                                    <p:animEffect filter="fade" transition="in">
                                      <p:cBhvr>
                                        <p:cTn dur="1000"/>
                                        <p:tgtEl>
                                          <p:spTgt spid="20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3"/>
                                        </p:tgtEl>
                                        <p:attrNameLst>
                                          <p:attrName>style.visibility</p:attrName>
                                        </p:attrNameLst>
                                      </p:cBhvr>
                                      <p:to>
                                        <p:strVal val="visible"/>
                                      </p:to>
                                    </p:set>
                                    <p:animEffect filter="fade" transition="in">
                                      <p:cBhvr>
                                        <p:cTn dur="1000"/>
                                        <p:tgtEl>
                                          <p:spTgt spid="20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1"/>
                                        </p:tgtEl>
                                        <p:attrNameLst>
                                          <p:attrName>style.visibility</p:attrName>
                                        </p:attrNameLst>
                                      </p:cBhvr>
                                      <p:to>
                                        <p:strVal val="visible"/>
                                      </p:to>
                                    </p:set>
                                    <p:animEffect filter="fade" transition="in">
                                      <p:cBhvr>
                                        <p:cTn dur="1000"/>
                                        <p:tgtEl>
                                          <p:spTgt spid="20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6"/>
                                        </p:tgtEl>
                                        <p:attrNameLst>
                                          <p:attrName>style.visibility</p:attrName>
                                        </p:attrNameLst>
                                      </p:cBhvr>
                                      <p:to>
                                        <p:strVal val="visible"/>
                                      </p:to>
                                    </p:set>
                                    <p:animEffect filter="fade" transition="in">
                                      <p:cBhvr>
                                        <p:cTn dur="1000"/>
                                        <p:tgtEl>
                                          <p:spTgt spid="20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8"/>
                                        </p:tgtEl>
                                        <p:attrNameLst>
                                          <p:attrName>style.visibility</p:attrName>
                                        </p:attrNameLst>
                                      </p:cBhvr>
                                      <p:to>
                                        <p:strVal val="visible"/>
                                      </p:to>
                                    </p:set>
                                    <p:animEffect filter="fade" transition="in">
                                      <p:cBhvr>
                                        <p:cTn dur="1000"/>
                                        <p:tgtEl>
                                          <p:spTgt spid="2078"/>
                                        </p:tgtEl>
                                      </p:cBhvr>
                                    </p:animEffect>
                                  </p:childTnLst>
                                </p:cTn>
                              </p:par>
                              <p:par>
                                <p:cTn fill="hold" nodeType="withEffect" presetClass="entr" presetID="10" presetSubtype="0">
                                  <p:stCondLst>
                                    <p:cond delay="0"/>
                                  </p:stCondLst>
                                  <p:childTnLst>
                                    <p:set>
                                      <p:cBhvr>
                                        <p:cTn dur="1" fill="hold">
                                          <p:stCondLst>
                                            <p:cond delay="0"/>
                                          </p:stCondLst>
                                        </p:cTn>
                                        <p:tgtEl>
                                          <p:spTgt spid="2068"/>
                                        </p:tgtEl>
                                        <p:attrNameLst>
                                          <p:attrName>style.visibility</p:attrName>
                                        </p:attrNameLst>
                                      </p:cBhvr>
                                      <p:to>
                                        <p:strVal val="visible"/>
                                      </p:to>
                                    </p:set>
                                    <p:animEffect filter="fade" transition="in">
                                      <p:cBhvr>
                                        <p:cTn dur="1000"/>
                                        <p:tgtEl>
                                          <p:spTgt spid="20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5"/>
                                        </p:tgtEl>
                                        <p:attrNameLst>
                                          <p:attrName>style.visibility</p:attrName>
                                        </p:attrNameLst>
                                      </p:cBhvr>
                                      <p:to>
                                        <p:strVal val="visible"/>
                                      </p:to>
                                    </p:set>
                                    <p:animEffect filter="fade" transition="in">
                                      <p:cBhvr>
                                        <p:cTn dur="1000"/>
                                        <p:tgtEl>
                                          <p:spTgt spid="20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3"/>
                                        </p:tgtEl>
                                        <p:attrNameLst>
                                          <p:attrName>style.visibility</p:attrName>
                                        </p:attrNameLst>
                                      </p:cBhvr>
                                      <p:to>
                                        <p:strVal val="visible"/>
                                      </p:to>
                                    </p:set>
                                    <p:animEffect filter="fade" transition="in">
                                      <p:cBhvr>
                                        <p:cTn dur="1000"/>
                                        <p:tgtEl>
                                          <p:spTgt spid="20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2"/>
                                        </p:tgtEl>
                                        <p:attrNameLst>
                                          <p:attrName>style.visibility</p:attrName>
                                        </p:attrNameLst>
                                      </p:cBhvr>
                                      <p:to>
                                        <p:strVal val="visible"/>
                                      </p:to>
                                    </p:set>
                                    <p:animEffect filter="fade" transition="in">
                                      <p:cBhvr>
                                        <p:cTn dur="1000"/>
                                        <p:tgtEl>
                                          <p:spTgt spid="20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9"/>
                                        </p:tgtEl>
                                        <p:attrNameLst>
                                          <p:attrName>style.visibility</p:attrName>
                                        </p:attrNameLst>
                                      </p:cBhvr>
                                      <p:to>
                                        <p:strVal val="visible"/>
                                      </p:to>
                                    </p:set>
                                    <p:animEffect filter="fade" transition="in">
                                      <p:cBhvr>
                                        <p:cTn dur="1000"/>
                                        <p:tgtEl>
                                          <p:spTgt spid="2079"/>
                                        </p:tgtEl>
                                      </p:cBhvr>
                                    </p:animEffect>
                                  </p:childTnLst>
                                </p:cTn>
                              </p:par>
                              <p:par>
                                <p:cTn fill="hold" nodeType="withEffect" presetClass="entr" presetID="10" presetSubtype="0">
                                  <p:stCondLst>
                                    <p:cond delay="0"/>
                                  </p:stCondLst>
                                  <p:childTnLst>
                                    <p:set>
                                      <p:cBhvr>
                                        <p:cTn dur="1" fill="hold">
                                          <p:stCondLst>
                                            <p:cond delay="0"/>
                                          </p:stCondLst>
                                        </p:cTn>
                                        <p:tgtEl>
                                          <p:spTgt spid="2080"/>
                                        </p:tgtEl>
                                        <p:attrNameLst>
                                          <p:attrName>style.visibility</p:attrName>
                                        </p:attrNameLst>
                                      </p:cBhvr>
                                      <p:to>
                                        <p:strVal val="visible"/>
                                      </p:to>
                                    </p:set>
                                    <p:animEffect filter="fade" transition="in">
                                      <p:cBhvr>
                                        <p:cTn dur="1000"/>
                                        <p:tgtEl>
                                          <p:spTgt spid="20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4" name="Shape 2084"/>
        <p:cNvGrpSpPr/>
        <p:nvPr/>
      </p:nvGrpSpPr>
      <p:grpSpPr>
        <a:xfrm>
          <a:off x="0" y="0"/>
          <a:ext cx="0" cy="0"/>
          <a:chOff x="0" y="0"/>
          <a:chExt cx="0" cy="0"/>
        </a:xfrm>
      </p:grpSpPr>
      <p:sp>
        <p:nvSpPr>
          <p:cNvPr id="2085" name="Google Shape;2085;p297"/>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Our Desired Aiming Architecture</a:t>
            </a:r>
            <a:endParaRPr/>
          </a:p>
        </p:txBody>
      </p:sp>
      <p:sp>
        <p:nvSpPr>
          <p:cNvPr id="2086" name="Google Shape;2086;p297"/>
          <p:cNvSpPr/>
          <p:nvPr/>
        </p:nvSpPr>
        <p:spPr>
          <a:xfrm>
            <a:off x="3951800" y="2636300"/>
            <a:ext cx="26844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AI Controller</a:t>
            </a:r>
            <a:endParaRPr sz="2800"/>
          </a:p>
        </p:txBody>
      </p:sp>
      <p:sp>
        <p:nvSpPr>
          <p:cNvPr id="2087" name="Google Shape;2087;p297"/>
          <p:cNvSpPr/>
          <p:nvPr/>
        </p:nvSpPr>
        <p:spPr>
          <a:xfrm>
            <a:off x="7801800" y="5070575"/>
            <a:ext cx="26844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Aiming Component</a:t>
            </a:r>
            <a:endParaRPr sz="2800"/>
          </a:p>
        </p:txBody>
      </p:sp>
      <p:sp>
        <p:nvSpPr>
          <p:cNvPr id="2088" name="Google Shape;2088;p297"/>
          <p:cNvSpPr/>
          <p:nvPr/>
        </p:nvSpPr>
        <p:spPr>
          <a:xfrm>
            <a:off x="11651800" y="2636300"/>
            <a:ext cx="26844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Player Controller</a:t>
            </a:r>
            <a:endParaRPr sz="2800"/>
          </a:p>
        </p:txBody>
      </p:sp>
      <p:sp>
        <p:nvSpPr>
          <p:cNvPr id="2089" name="Google Shape;2089;p297"/>
          <p:cNvSpPr/>
          <p:nvPr/>
        </p:nvSpPr>
        <p:spPr>
          <a:xfrm>
            <a:off x="7801800" y="7504900"/>
            <a:ext cx="26844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Barrel</a:t>
            </a:r>
            <a:endParaRPr sz="2800"/>
          </a:p>
        </p:txBody>
      </p:sp>
      <p:sp>
        <p:nvSpPr>
          <p:cNvPr id="2090" name="Google Shape;2090;p297"/>
          <p:cNvSpPr/>
          <p:nvPr/>
        </p:nvSpPr>
        <p:spPr>
          <a:xfrm>
            <a:off x="11651800" y="7504900"/>
            <a:ext cx="26844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Turret</a:t>
            </a:r>
            <a:endParaRPr sz="2800"/>
          </a:p>
        </p:txBody>
      </p:sp>
      <p:sp>
        <p:nvSpPr>
          <p:cNvPr id="2091" name="Google Shape;2091;p297"/>
          <p:cNvSpPr/>
          <p:nvPr/>
        </p:nvSpPr>
        <p:spPr>
          <a:xfrm>
            <a:off x="3951800" y="7504900"/>
            <a:ext cx="26844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Projectile</a:t>
            </a:r>
            <a:endParaRPr sz="2800"/>
          </a:p>
        </p:txBody>
      </p:sp>
      <p:sp>
        <p:nvSpPr>
          <p:cNvPr id="2092" name="Google Shape;2092;p297"/>
          <p:cNvSpPr txBox="1"/>
          <p:nvPr/>
        </p:nvSpPr>
        <p:spPr>
          <a:xfrm>
            <a:off x="860050" y="8897200"/>
            <a:ext cx="14079600" cy="681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2800">
                <a:solidFill>
                  <a:srgbClr val="B7B7B7"/>
                </a:solidFill>
              </a:rPr>
              <a:t>TankTrack and TankMovementComponent omitted for clarity</a:t>
            </a:r>
            <a:endParaRPr sz="2800">
              <a:solidFill>
                <a:srgbClr val="B7B7B7"/>
              </a:solidFill>
            </a:endParaRPr>
          </a:p>
        </p:txBody>
      </p:sp>
      <p:cxnSp>
        <p:nvCxnSpPr>
          <p:cNvPr id="2093" name="Google Shape;2093;p297"/>
          <p:cNvCxnSpPr>
            <a:stCxn id="2086" idx="2"/>
            <a:endCxn id="2087" idx="0"/>
          </p:cNvCxnSpPr>
          <p:nvPr/>
        </p:nvCxnSpPr>
        <p:spPr>
          <a:xfrm>
            <a:off x="5294000" y="3779300"/>
            <a:ext cx="3849900" cy="1291200"/>
          </a:xfrm>
          <a:prstGeom prst="straightConnector1">
            <a:avLst/>
          </a:prstGeom>
          <a:noFill/>
          <a:ln cap="flat" cmpd="sng" w="38100">
            <a:solidFill>
              <a:schemeClr val="dk2"/>
            </a:solidFill>
            <a:prstDash val="solid"/>
            <a:round/>
            <a:headEnd len="med" w="med" type="none"/>
            <a:tailEnd len="med" w="med" type="triangle"/>
          </a:ln>
        </p:spPr>
      </p:cxnSp>
      <p:cxnSp>
        <p:nvCxnSpPr>
          <p:cNvPr id="2094" name="Google Shape;2094;p297"/>
          <p:cNvCxnSpPr>
            <a:stCxn id="2088" idx="2"/>
            <a:endCxn id="2087" idx="0"/>
          </p:cNvCxnSpPr>
          <p:nvPr/>
        </p:nvCxnSpPr>
        <p:spPr>
          <a:xfrm flipH="1">
            <a:off x="9144100" y="3779300"/>
            <a:ext cx="3849900" cy="1291200"/>
          </a:xfrm>
          <a:prstGeom prst="straightConnector1">
            <a:avLst/>
          </a:prstGeom>
          <a:noFill/>
          <a:ln cap="flat" cmpd="sng" w="38100">
            <a:solidFill>
              <a:schemeClr val="dk2"/>
            </a:solidFill>
            <a:prstDash val="solid"/>
            <a:round/>
            <a:headEnd len="med" w="med" type="none"/>
            <a:tailEnd len="med" w="med" type="triangle"/>
          </a:ln>
        </p:spPr>
      </p:cxnSp>
      <p:cxnSp>
        <p:nvCxnSpPr>
          <p:cNvPr id="2095" name="Google Shape;2095;p297"/>
          <p:cNvCxnSpPr>
            <a:stCxn id="2087" idx="2"/>
            <a:endCxn id="2089" idx="0"/>
          </p:cNvCxnSpPr>
          <p:nvPr/>
        </p:nvCxnSpPr>
        <p:spPr>
          <a:xfrm>
            <a:off x="9144000" y="6213575"/>
            <a:ext cx="0" cy="1291200"/>
          </a:xfrm>
          <a:prstGeom prst="straightConnector1">
            <a:avLst/>
          </a:prstGeom>
          <a:noFill/>
          <a:ln cap="flat" cmpd="sng" w="38100">
            <a:solidFill>
              <a:srgbClr val="666666"/>
            </a:solidFill>
            <a:prstDash val="solid"/>
            <a:round/>
            <a:headEnd len="med" w="med" type="none"/>
            <a:tailEnd len="med" w="med" type="triangle"/>
          </a:ln>
        </p:spPr>
      </p:cxnSp>
      <p:cxnSp>
        <p:nvCxnSpPr>
          <p:cNvPr id="2096" name="Google Shape;2096;p297"/>
          <p:cNvCxnSpPr>
            <a:stCxn id="2087" idx="2"/>
            <a:endCxn id="2090" idx="0"/>
          </p:cNvCxnSpPr>
          <p:nvPr/>
        </p:nvCxnSpPr>
        <p:spPr>
          <a:xfrm>
            <a:off x="9144000" y="6213575"/>
            <a:ext cx="3849900" cy="1291200"/>
          </a:xfrm>
          <a:prstGeom prst="straightConnector1">
            <a:avLst/>
          </a:prstGeom>
          <a:noFill/>
          <a:ln cap="flat" cmpd="sng" w="38100">
            <a:solidFill>
              <a:schemeClr val="dk2"/>
            </a:solidFill>
            <a:prstDash val="solid"/>
            <a:round/>
            <a:headEnd len="med" w="med" type="none"/>
            <a:tailEnd len="med" w="med" type="triangle"/>
          </a:ln>
        </p:spPr>
      </p:cxnSp>
      <p:cxnSp>
        <p:nvCxnSpPr>
          <p:cNvPr id="2097" name="Google Shape;2097;p297"/>
          <p:cNvCxnSpPr>
            <a:stCxn id="2087" idx="2"/>
            <a:endCxn id="2091" idx="0"/>
          </p:cNvCxnSpPr>
          <p:nvPr/>
        </p:nvCxnSpPr>
        <p:spPr>
          <a:xfrm flipH="1">
            <a:off x="5294100" y="6213575"/>
            <a:ext cx="3849900" cy="12912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2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1" name="Shape 2101"/>
        <p:cNvGrpSpPr/>
        <p:nvPr/>
      </p:nvGrpSpPr>
      <p:grpSpPr>
        <a:xfrm>
          <a:off x="0" y="0"/>
          <a:ext cx="0" cy="0"/>
          <a:chOff x="0" y="0"/>
          <a:chExt cx="0" cy="0"/>
        </a:xfrm>
      </p:grpSpPr>
      <p:sp>
        <p:nvSpPr>
          <p:cNvPr id="2102" name="Google Shape;2102;p298"/>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Our Desired Movement Architecture</a:t>
            </a:r>
            <a:endParaRPr/>
          </a:p>
        </p:txBody>
      </p:sp>
      <p:sp>
        <p:nvSpPr>
          <p:cNvPr id="2103" name="Google Shape;2103;p298"/>
          <p:cNvSpPr/>
          <p:nvPr/>
        </p:nvSpPr>
        <p:spPr>
          <a:xfrm>
            <a:off x="7801800" y="4923525"/>
            <a:ext cx="26844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Movement Component</a:t>
            </a:r>
            <a:endParaRPr sz="2800"/>
          </a:p>
        </p:txBody>
      </p:sp>
      <p:sp>
        <p:nvSpPr>
          <p:cNvPr id="2104" name="Google Shape;2104;p298"/>
          <p:cNvSpPr/>
          <p:nvPr/>
        </p:nvSpPr>
        <p:spPr>
          <a:xfrm>
            <a:off x="7801800" y="7357850"/>
            <a:ext cx="26844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Tracks</a:t>
            </a:r>
            <a:endParaRPr sz="2800"/>
          </a:p>
        </p:txBody>
      </p:sp>
      <p:sp>
        <p:nvSpPr>
          <p:cNvPr id="2105" name="Google Shape;2105;p298"/>
          <p:cNvSpPr txBox="1"/>
          <p:nvPr/>
        </p:nvSpPr>
        <p:spPr>
          <a:xfrm>
            <a:off x="860050" y="8897200"/>
            <a:ext cx="14079600" cy="681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2800">
                <a:solidFill>
                  <a:srgbClr val="B7B7B7"/>
                </a:solidFill>
              </a:rPr>
              <a:t>TankTrack and TankMovementComponent omitted for clarity</a:t>
            </a:r>
            <a:endParaRPr sz="2800">
              <a:solidFill>
                <a:srgbClr val="B7B7B7"/>
              </a:solidFill>
            </a:endParaRPr>
          </a:p>
        </p:txBody>
      </p:sp>
      <p:cxnSp>
        <p:nvCxnSpPr>
          <p:cNvPr id="2106" name="Google Shape;2106;p298"/>
          <p:cNvCxnSpPr>
            <a:stCxn id="2107" idx="2"/>
            <a:endCxn id="2103" idx="0"/>
          </p:cNvCxnSpPr>
          <p:nvPr/>
        </p:nvCxnSpPr>
        <p:spPr>
          <a:xfrm flipH="1">
            <a:off x="9144150" y="3632250"/>
            <a:ext cx="3505200" cy="1291200"/>
          </a:xfrm>
          <a:prstGeom prst="straightConnector1">
            <a:avLst/>
          </a:prstGeom>
          <a:noFill/>
          <a:ln cap="flat" cmpd="sng" w="38100">
            <a:solidFill>
              <a:schemeClr val="dk2"/>
            </a:solidFill>
            <a:prstDash val="dash"/>
            <a:round/>
            <a:headEnd len="med" w="med" type="none"/>
            <a:tailEnd len="med" w="med" type="triangle"/>
          </a:ln>
        </p:spPr>
      </p:cxnSp>
      <p:cxnSp>
        <p:nvCxnSpPr>
          <p:cNvPr id="2108" name="Google Shape;2108;p298"/>
          <p:cNvCxnSpPr>
            <a:stCxn id="2103" idx="2"/>
            <a:endCxn id="2104" idx="0"/>
          </p:cNvCxnSpPr>
          <p:nvPr/>
        </p:nvCxnSpPr>
        <p:spPr>
          <a:xfrm>
            <a:off x="9144000" y="6066525"/>
            <a:ext cx="0" cy="1291200"/>
          </a:xfrm>
          <a:prstGeom prst="straightConnector1">
            <a:avLst/>
          </a:prstGeom>
          <a:noFill/>
          <a:ln cap="flat" cmpd="sng" w="38100">
            <a:solidFill>
              <a:srgbClr val="666666"/>
            </a:solidFill>
            <a:prstDash val="solid"/>
            <a:round/>
            <a:headEnd len="med" w="med" type="none"/>
            <a:tailEnd len="med" w="med" type="triangle"/>
          </a:ln>
        </p:spPr>
      </p:cxnSp>
      <p:sp>
        <p:nvSpPr>
          <p:cNvPr id="2107" name="Google Shape;2107;p298"/>
          <p:cNvSpPr/>
          <p:nvPr/>
        </p:nvSpPr>
        <p:spPr>
          <a:xfrm>
            <a:off x="11307150" y="2489250"/>
            <a:ext cx="26844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AI Controller</a:t>
            </a:r>
            <a:endParaRPr sz="2800"/>
          </a:p>
        </p:txBody>
      </p:sp>
      <p:sp>
        <p:nvSpPr>
          <p:cNvPr id="2109" name="Google Shape;2109;p298"/>
          <p:cNvSpPr/>
          <p:nvPr/>
        </p:nvSpPr>
        <p:spPr>
          <a:xfrm>
            <a:off x="5117400" y="2489225"/>
            <a:ext cx="2684400" cy="1143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Input</a:t>
            </a:r>
            <a:endParaRPr sz="2800"/>
          </a:p>
        </p:txBody>
      </p:sp>
      <p:cxnSp>
        <p:nvCxnSpPr>
          <p:cNvPr id="2110" name="Google Shape;2110;p298"/>
          <p:cNvCxnSpPr>
            <a:stCxn id="2109" idx="2"/>
            <a:endCxn id="2103" idx="0"/>
          </p:cNvCxnSpPr>
          <p:nvPr/>
        </p:nvCxnSpPr>
        <p:spPr>
          <a:xfrm>
            <a:off x="6459600" y="3632225"/>
            <a:ext cx="2684400" cy="1291200"/>
          </a:xfrm>
          <a:prstGeom prst="straightConnector1">
            <a:avLst/>
          </a:prstGeom>
          <a:noFill/>
          <a:ln cap="flat" cmpd="sng" w="38100">
            <a:solidFill>
              <a:schemeClr val="dk2"/>
            </a:solidFill>
            <a:prstDash val="dash"/>
            <a:round/>
            <a:headEnd len="med" w="med" type="none"/>
            <a:tailEnd len="med" w="med" type="triangle"/>
          </a:ln>
        </p:spPr>
      </p:cxnSp>
      <p:sp>
        <p:nvSpPr>
          <p:cNvPr id="2111" name="Google Shape;2111;p298"/>
          <p:cNvSpPr txBox="1"/>
          <p:nvPr/>
        </p:nvSpPr>
        <p:spPr>
          <a:xfrm>
            <a:off x="11490900" y="4028600"/>
            <a:ext cx="4591200" cy="8964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2800">
                <a:solidFill>
                  <a:srgbClr val="FFFFFF"/>
                </a:solidFill>
              </a:rPr>
              <a:t>Via Pathfinding</a:t>
            </a:r>
            <a:endParaRPr sz="28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9"/>
                                        </p:tgtEl>
                                        <p:attrNameLst>
                                          <p:attrName>style.visibility</p:attrName>
                                        </p:attrNameLst>
                                      </p:cBhvr>
                                      <p:to>
                                        <p:strVal val="visible"/>
                                      </p:to>
                                    </p:set>
                                    <p:animEffect filter="fade" transition="in">
                                      <p:cBhvr>
                                        <p:cTn dur="1000"/>
                                        <p:tgtEl>
                                          <p:spTgt spid="2109"/>
                                        </p:tgtEl>
                                      </p:cBhvr>
                                    </p:animEffect>
                                  </p:childTnLst>
                                </p:cTn>
                              </p:par>
                              <p:par>
                                <p:cTn fill="hold" nodeType="withEffect" presetClass="entr" presetID="10" presetSubtype="0">
                                  <p:stCondLst>
                                    <p:cond delay="0"/>
                                  </p:stCondLst>
                                  <p:childTnLst>
                                    <p:set>
                                      <p:cBhvr>
                                        <p:cTn dur="1" fill="hold">
                                          <p:stCondLst>
                                            <p:cond delay="0"/>
                                          </p:stCondLst>
                                        </p:cTn>
                                        <p:tgtEl>
                                          <p:spTgt spid="2110"/>
                                        </p:tgtEl>
                                        <p:attrNameLst>
                                          <p:attrName>style.visibility</p:attrName>
                                        </p:attrNameLst>
                                      </p:cBhvr>
                                      <p:to>
                                        <p:strVal val="visible"/>
                                      </p:to>
                                    </p:set>
                                    <p:animEffect filter="fade" transition="in">
                                      <p:cBhvr>
                                        <p:cTn dur="1000"/>
                                        <p:tgtEl>
                                          <p:spTgt spid="2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7"/>
                                        </p:tgtEl>
                                        <p:attrNameLst>
                                          <p:attrName>style.visibility</p:attrName>
                                        </p:attrNameLst>
                                      </p:cBhvr>
                                      <p:to>
                                        <p:strVal val="visible"/>
                                      </p:to>
                                    </p:set>
                                    <p:animEffect filter="fade" transition="in">
                                      <p:cBhvr>
                                        <p:cTn dur="1000"/>
                                        <p:tgtEl>
                                          <p:spTgt spid="2107"/>
                                        </p:tgtEl>
                                      </p:cBhvr>
                                    </p:animEffect>
                                  </p:childTnLst>
                                </p:cTn>
                              </p:par>
                              <p:par>
                                <p:cTn fill="hold" nodeType="withEffect" presetClass="entr" presetID="10" presetSubtype="0">
                                  <p:stCondLst>
                                    <p:cond delay="0"/>
                                  </p:stCondLst>
                                  <p:childTnLst>
                                    <p:set>
                                      <p:cBhvr>
                                        <p:cTn dur="1" fill="hold">
                                          <p:stCondLst>
                                            <p:cond delay="0"/>
                                          </p:stCondLst>
                                        </p:cTn>
                                        <p:tgtEl>
                                          <p:spTgt spid="2106"/>
                                        </p:tgtEl>
                                        <p:attrNameLst>
                                          <p:attrName>style.visibility</p:attrName>
                                        </p:attrNameLst>
                                      </p:cBhvr>
                                      <p:to>
                                        <p:strVal val="visible"/>
                                      </p:to>
                                    </p:set>
                                    <p:animEffect filter="fade" transition="in">
                                      <p:cBhvr>
                                        <p:cTn dur="1000"/>
                                        <p:tgtEl>
                                          <p:spTgt spid="2106"/>
                                        </p:tgtEl>
                                      </p:cBhvr>
                                    </p:animEffect>
                                  </p:childTnLst>
                                </p:cTn>
                              </p:par>
                              <p:par>
                                <p:cTn fill="hold" nodeType="withEffect" presetClass="entr" presetID="10" presetSubtype="0">
                                  <p:stCondLst>
                                    <p:cond delay="0"/>
                                  </p:stCondLst>
                                  <p:childTnLst>
                                    <p:set>
                                      <p:cBhvr>
                                        <p:cTn dur="1" fill="hold">
                                          <p:stCondLst>
                                            <p:cond delay="0"/>
                                          </p:stCondLst>
                                        </p:cTn>
                                        <p:tgtEl>
                                          <p:spTgt spid="2111"/>
                                        </p:tgtEl>
                                        <p:attrNameLst>
                                          <p:attrName>style.visibility</p:attrName>
                                        </p:attrNameLst>
                                      </p:cBhvr>
                                      <p:to>
                                        <p:strVal val="visible"/>
                                      </p:to>
                                    </p:set>
                                    <p:animEffect filter="fade" transition="in">
                                      <p:cBhvr>
                                        <p:cTn dur="1000"/>
                                        <p:tgtEl>
                                          <p:spTgt spid="2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8"/>
                                        </p:tgtEl>
                                        <p:attrNameLst>
                                          <p:attrName>style.visibility</p:attrName>
                                        </p:attrNameLst>
                                      </p:cBhvr>
                                      <p:to>
                                        <p:strVal val="visible"/>
                                      </p:to>
                                    </p:set>
                                    <p:animEffect filter="fade" transition="in">
                                      <p:cBhvr>
                                        <p:cTn dur="1000"/>
                                        <p:tgtEl>
                                          <p:spTgt spid="2108"/>
                                        </p:tgtEl>
                                      </p:cBhvr>
                                    </p:animEffect>
                                  </p:childTnLst>
                                </p:cTn>
                              </p:par>
                              <p:par>
                                <p:cTn fill="hold" nodeType="withEffect" presetClass="entr" presetID="10" presetSubtype="0">
                                  <p:stCondLst>
                                    <p:cond delay="0"/>
                                  </p:stCondLst>
                                  <p:childTnLst>
                                    <p:set>
                                      <p:cBhvr>
                                        <p:cTn dur="1" fill="hold">
                                          <p:stCondLst>
                                            <p:cond delay="0"/>
                                          </p:stCondLst>
                                        </p:cTn>
                                        <p:tgtEl>
                                          <p:spTgt spid="2104"/>
                                        </p:tgtEl>
                                        <p:attrNameLst>
                                          <p:attrName>style.visibility</p:attrName>
                                        </p:attrNameLst>
                                      </p:cBhvr>
                                      <p:to>
                                        <p:strVal val="visible"/>
                                      </p:to>
                                    </p:set>
                                    <p:animEffect filter="fade" transition="in">
                                      <p:cBhvr>
                                        <p:cTn dur="1000"/>
                                        <p:tgtEl>
                                          <p:spTgt spid="2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5" name="Shape 2115"/>
        <p:cNvGrpSpPr/>
        <p:nvPr/>
      </p:nvGrpSpPr>
      <p:grpSpPr>
        <a:xfrm>
          <a:off x="0" y="0"/>
          <a:ext cx="0" cy="0"/>
          <a:chOff x="0" y="0"/>
          <a:chExt cx="0" cy="0"/>
        </a:xfrm>
      </p:grpSpPr>
      <p:sp>
        <p:nvSpPr>
          <p:cNvPr id="2116" name="Google Shape;2116;p299"/>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Real World Skills</a:t>
            </a:r>
            <a:endParaRPr/>
          </a:p>
        </p:txBody>
      </p:sp>
      <p:sp>
        <p:nvSpPr>
          <p:cNvPr id="2117" name="Google Shape;2117;p299"/>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4.12.5</a:t>
            </a:r>
            <a:endParaRPr sz="3600">
              <a:solidFill>
                <a:srgbClr val="FFFFFF"/>
              </a:solidFill>
            </a:endParaRPr>
          </a:p>
        </p:txBody>
      </p:sp>
    </p:spTree>
  </p:cSld>
  <p:clrMapOvr>
    <a:masterClrMapping/>
  </p:clrMapOvr>
</p:sld>
</file>

<file path=ppt/slides/slide2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1" name="Shape 2121"/>
        <p:cNvGrpSpPr/>
        <p:nvPr/>
      </p:nvGrpSpPr>
      <p:grpSpPr>
        <a:xfrm>
          <a:off x="0" y="0"/>
          <a:ext cx="0" cy="0"/>
          <a:chOff x="0" y="0"/>
          <a:chExt cx="0" cy="0"/>
        </a:xfrm>
      </p:grpSpPr>
      <p:sp>
        <p:nvSpPr>
          <p:cNvPr id="2122" name="Google Shape;2122;p300"/>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2123" name="Google Shape;2123;p300"/>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Clr>
                <a:schemeClr val="lt1"/>
              </a:buClr>
              <a:buSzPts val="5400"/>
              <a:buChar char="●"/>
            </a:pPr>
            <a:r>
              <a:rPr lang="en-GB">
                <a:solidFill>
                  <a:schemeClr val="lt1"/>
                </a:solidFill>
              </a:rPr>
              <a:t>Congratulations on getting this far</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We’re not teaching sterile solutions here</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We’re showing you how to recognise real issues</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 and how to tackle them sensibly</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It’s not the easy path, but it is the valuable one.</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3">
                                            <p:txEl>
                                              <p:pRg end="0" st="0"/>
                                            </p:txEl>
                                          </p:spTgt>
                                        </p:tgtEl>
                                        <p:attrNameLst>
                                          <p:attrName>style.visibility</p:attrName>
                                        </p:attrNameLst>
                                      </p:cBhvr>
                                      <p:to>
                                        <p:strVal val="visible"/>
                                      </p:to>
                                    </p:set>
                                    <p:animEffect filter="fade" transition="in">
                                      <p:cBhvr>
                                        <p:cTn dur="1000"/>
                                        <p:tgtEl>
                                          <p:spTgt spid="21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3">
                                            <p:txEl>
                                              <p:pRg end="1" st="1"/>
                                            </p:txEl>
                                          </p:spTgt>
                                        </p:tgtEl>
                                        <p:attrNameLst>
                                          <p:attrName>style.visibility</p:attrName>
                                        </p:attrNameLst>
                                      </p:cBhvr>
                                      <p:to>
                                        <p:strVal val="visible"/>
                                      </p:to>
                                    </p:set>
                                    <p:animEffect filter="fade" transition="in">
                                      <p:cBhvr>
                                        <p:cTn dur="1000"/>
                                        <p:tgtEl>
                                          <p:spTgt spid="21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3">
                                            <p:txEl>
                                              <p:pRg end="2" st="2"/>
                                            </p:txEl>
                                          </p:spTgt>
                                        </p:tgtEl>
                                        <p:attrNameLst>
                                          <p:attrName>style.visibility</p:attrName>
                                        </p:attrNameLst>
                                      </p:cBhvr>
                                      <p:to>
                                        <p:strVal val="visible"/>
                                      </p:to>
                                    </p:set>
                                    <p:animEffect filter="fade" transition="in">
                                      <p:cBhvr>
                                        <p:cTn dur="1000"/>
                                        <p:tgtEl>
                                          <p:spTgt spid="21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3">
                                            <p:txEl>
                                              <p:pRg end="3" st="3"/>
                                            </p:txEl>
                                          </p:spTgt>
                                        </p:tgtEl>
                                        <p:attrNameLst>
                                          <p:attrName>style.visibility</p:attrName>
                                        </p:attrNameLst>
                                      </p:cBhvr>
                                      <p:to>
                                        <p:strVal val="visible"/>
                                      </p:to>
                                    </p:set>
                                    <p:animEffect filter="fade" transition="in">
                                      <p:cBhvr>
                                        <p:cTn dur="1000"/>
                                        <p:tgtEl>
                                          <p:spTgt spid="21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3">
                                            <p:txEl>
                                              <p:pRg end="4" st="4"/>
                                            </p:txEl>
                                          </p:spTgt>
                                        </p:tgtEl>
                                        <p:attrNameLst>
                                          <p:attrName>style.visibility</p:attrName>
                                        </p:attrNameLst>
                                      </p:cBhvr>
                                      <p:to>
                                        <p:strVal val="visible"/>
                                      </p:to>
                                    </p:set>
                                    <p:animEffect filter="fade" transition="in">
                                      <p:cBhvr>
                                        <p:cTn dur="1000"/>
                                        <p:tgtEl>
                                          <p:spTgt spid="212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7" name="Shape 2127"/>
        <p:cNvGrpSpPr/>
        <p:nvPr/>
      </p:nvGrpSpPr>
      <p:grpSpPr>
        <a:xfrm>
          <a:off x="0" y="0"/>
          <a:ext cx="0" cy="0"/>
          <a:chOff x="0" y="0"/>
          <a:chExt cx="0" cy="0"/>
        </a:xfrm>
      </p:grpSpPr>
      <p:sp>
        <p:nvSpPr>
          <p:cNvPr id="2128" name="Google Shape;2128;p301"/>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Starting From Green</a:t>
            </a:r>
            <a:endParaRPr/>
          </a:p>
        </p:txBody>
      </p:sp>
      <p:sp>
        <p:nvSpPr>
          <p:cNvPr id="2129" name="Google Shape;2129;p301"/>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4.12.5</a:t>
            </a:r>
            <a:endParaRPr sz="3600">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50"/>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Upgrading Engine Version</a:t>
            </a:r>
            <a:endParaRPr/>
          </a:p>
        </p:txBody>
      </p:sp>
    </p:spTree>
  </p:cSld>
  <p:clrMapOvr>
    <a:masterClrMapping/>
  </p:clrMapOvr>
</p:sld>
</file>

<file path=ppt/slides/slide2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3" name="Shape 2133"/>
        <p:cNvGrpSpPr/>
        <p:nvPr/>
      </p:nvGrpSpPr>
      <p:grpSpPr>
        <a:xfrm>
          <a:off x="0" y="0"/>
          <a:ext cx="0" cy="0"/>
          <a:chOff x="0" y="0"/>
          <a:chExt cx="0" cy="0"/>
        </a:xfrm>
      </p:grpSpPr>
      <p:sp>
        <p:nvSpPr>
          <p:cNvPr id="2134" name="Google Shape;2134;p302"/>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2135" name="Google Shape;2135;p302"/>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Clr>
                <a:schemeClr val="lt1"/>
              </a:buClr>
              <a:buSzPts val="5400"/>
              <a:buChar char="●"/>
            </a:pPr>
            <a:r>
              <a:rPr lang="en-GB">
                <a:solidFill>
                  <a:schemeClr val="lt1"/>
                </a:solidFill>
              </a:rPr>
              <a:t>You should probably only refactor working code</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Red means your code’s not working</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Green means it is, even if the code is messy</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We commit at green, then start refactoring.</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5">
                                            <p:txEl>
                                              <p:pRg end="0" st="0"/>
                                            </p:txEl>
                                          </p:spTgt>
                                        </p:tgtEl>
                                        <p:attrNameLst>
                                          <p:attrName>style.visibility</p:attrName>
                                        </p:attrNameLst>
                                      </p:cBhvr>
                                      <p:to>
                                        <p:strVal val="visible"/>
                                      </p:to>
                                    </p:set>
                                    <p:animEffect filter="fade" transition="in">
                                      <p:cBhvr>
                                        <p:cTn dur="1000"/>
                                        <p:tgtEl>
                                          <p:spTgt spid="21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5">
                                            <p:txEl>
                                              <p:pRg end="1" st="1"/>
                                            </p:txEl>
                                          </p:spTgt>
                                        </p:tgtEl>
                                        <p:attrNameLst>
                                          <p:attrName>style.visibility</p:attrName>
                                        </p:attrNameLst>
                                      </p:cBhvr>
                                      <p:to>
                                        <p:strVal val="visible"/>
                                      </p:to>
                                    </p:set>
                                    <p:animEffect filter="fade" transition="in">
                                      <p:cBhvr>
                                        <p:cTn dur="1000"/>
                                        <p:tgtEl>
                                          <p:spTgt spid="21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5">
                                            <p:txEl>
                                              <p:pRg end="2" st="2"/>
                                            </p:txEl>
                                          </p:spTgt>
                                        </p:tgtEl>
                                        <p:attrNameLst>
                                          <p:attrName>style.visibility</p:attrName>
                                        </p:attrNameLst>
                                      </p:cBhvr>
                                      <p:to>
                                        <p:strVal val="visible"/>
                                      </p:to>
                                    </p:set>
                                    <p:animEffect filter="fade" transition="in">
                                      <p:cBhvr>
                                        <p:cTn dur="1000"/>
                                        <p:tgtEl>
                                          <p:spTgt spid="21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5">
                                            <p:txEl>
                                              <p:pRg end="3" st="3"/>
                                            </p:txEl>
                                          </p:spTgt>
                                        </p:tgtEl>
                                        <p:attrNameLst>
                                          <p:attrName>style.visibility</p:attrName>
                                        </p:attrNameLst>
                                      </p:cBhvr>
                                      <p:to>
                                        <p:strVal val="visible"/>
                                      </p:to>
                                    </p:set>
                                    <p:animEffect filter="fade" transition="in">
                                      <p:cBhvr>
                                        <p:cTn dur="1000"/>
                                        <p:tgtEl>
                                          <p:spTgt spid="213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9" name="Shape 2139"/>
        <p:cNvGrpSpPr/>
        <p:nvPr/>
      </p:nvGrpSpPr>
      <p:grpSpPr>
        <a:xfrm>
          <a:off x="0" y="0"/>
          <a:ext cx="0" cy="0"/>
          <a:chOff x="0" y="0"/>
          <a:chExt cx="0" cy="0"/>
        </a:xfrm>
      </p:grpSpPr>
      <p:sp>
        <p:nvSpPr>
          <p:cNvPr id="2140" name="Google Shape;2140;p303"/>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What’s Changing - Class Level</a:t>
            </a:r>
            <a:endParaRPr/>
          </a:p>
        </p:txBody>
      </p:sp>
      <p:sp>
        <p:nvSpPr>
          <p:cNvPr id="2141" name="Google Shape;2141;p303"/>
          <p:cNvSpPr/>
          <p:nvPr/>
        </p:nvSpPr>
        <p:spPr>
          <a:xfrm>
            <a:off x="3989850" y="2489250"/>
            <a:ext cx="26844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AI Controller</a:t>
            </a:r>
            <a:endParaRPr sz="2800"/>
          </a:p>
        </p:txBody>
      </p:sp>
      <p:sp>
        <p:nvSpPr>
          <p:cNvPr id="2142" name="Google Shape;2142;p303"/>
          <p:cNvSpPr/>
          <p:nvPr/>
        </p:nvSpPr>
        <p:spPr>
          <a:xfrm>
            <a:off x="9765000" y="4923525"/>
            <a:ext cx="26844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Aiming Component</a:t>
            </a:r>
            <a:endParaRPr sz="2800"/>
          </a:p>
        </p:txBody>
      </p:sp>
      <p:sp>
        <p:nvSpPr>
          <p:cNvPr id="2143" name="Google Shape;2143;p303"/>
          <p:cNvSpPr/>
          <p:nvPr/>
        </p:nvSpPr>
        <p:spPr>
          <a:xfrm>
            <a:off x="11689850" y="2489250"/>
            <a:ext cx="26844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Player Controller</a:t>
            </a:r>
            <a:endParaRPr sz="2800"/>
          </a:p>
        </p:txBody>
      </p:sp>
      <p:sp>
        <p:nvSpPr>
          <p:cNvPr id="2144" name="Google Shape;2144;p303"/>
          <p:cNvSpPr/>
          <p:nvPr/>
        </p:nvSpPr>
        <p:spPr>
          <a:xfrm>
            <a:off x="5914725" y="4923525"/>
            <a:ext cx="26844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Tank</a:t>
            </a:r>
            <a:endParaRPr sz="2800"/>
          </a:p>
        </p:txBody>
      </p:sp>
      <p:sp>
        <p:nvSpPr>
          <p:cNvPr id="2145" name="Google Shape;2145;p303"/>
          <p:cNvSpPr/>
          <p:nvPr/>
        </p:nvSpPr>
        <p:spPr>
          <a:xfrm>
            <a:off x="7839850" y="7357850"/>
            <a:ext cx="26844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Barrel</a:t>
            </a:r>
            <a:endParaRPr sz="2800"/>
          </a:p>
        </p:txBody>
      </p:sp>
      <p:sp>
        <p:nvSpPr>
          <p:cNvPr id="2146" name="Google Shape;2146;p303"/>
          <p:cNvSpPr/>
          <p:nvPr/>
        </p:nvSpPr>
        <p:spPr>
          <a:xfrm>
            <a:off x="11689850" y="7357850"/>
            <a:ext cx="26844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Turret</a:t>
            </a:r>
            <a:endParaRPr sz="2800"/>
          </a:p>
        </p:txBody>
      </p:sp>
      <p:sp>
        <p:nvSpPr>
          <p:cNvPr id="2147" name="Google Shape;2147;p303"/>
          <p:cNvSpPr/>
          <p:nvPr/>
        </p:nvSpPr>
        <p:spPr>
          <a:xfrm>
            <a:off x="3989850" y="7357850"/>
            <a:ext cx="26844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Projectile</a:t>
            </a:r>
            <a:endParaRPr sz="2800"/>
          </a:p>
        </p:txBody>
      </p:sp>
      <p:sp>
        <p:nvSpPr>
          <p:cNvPr id="2148" name="Google Shape;2148;p303"/>
          <p:cNvSpPr txBox="1"/>
          <p:nvPr/>
        </p:nvSpPr>
        <p:spPr>
          <a:xfrm>
            <a:off x="860050" y="8897200"/>
            <a:ext cx="14079600" cy="681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2800">
                <a:solidFill>
                  <a:srgbClr val="B7B7B7"/>
                </a:solidFill>
              </a:rPr>
              <a:t>TankTrack and TankMovementComponent omitted for clarity</a:t>
            </a:r>
            <a:endParaRPr sz="2800">
              <a:solidFill>
                <a:srgbClr val="B7B7B7"/>
              </a:solidFill>
            </a:endParaRPr>
          </a:p>
        </p:txBody>
      </p:sp>
      <p:cxnSp>
        <p:nvCxnSpPr>
          <p:cNvPr id="2149" name="Google Shape;2149;p303"/>
          <p:cNvCxnSpPr>
            <a:endCxn id="2144" idx="0"/>
          </p:cNvCxnSpPr>
          <p:nvPr/>
        </p:nvCxnSpPr>
        <p:spPr>
          <a:xfrm>
            <a:off x="5332125" y="3632325"/>
            <a:ext cx="1924800" cy="1291200"/>
          </a:xfrm>
          <a:prstGeom prst="straightConnector1">
            <a:avLst/>
          </a:prstGeom>
          <a:noFill/>
          <a:ln cap="flat" cmpd="sng" w="38100">
            <a:solidFill>
              <a:srgbClr val="FF0000"/>
            </a:solidFill>
            <a:prstDash val="solid"/>
            <a:round/>
            <a:headEnd len="med" w="med" type="none"/>
            <a:tailEnd len="med" w="med" type="triangle"/>
          </a:ln>
        </p:spPr>
      </p:cxnSp>
      <p:cxnSp>
        <p:nvCxnSpPr>
          <p:cNvPr id="2150" name="Google Shape;2150;p303"/>
          <p:cNvCxnSpPr>
            <a:stCxn id="2143" idx="2"/>
            <a:endCxn id="2144" idx="0"/>
          </p:cNvCxnSpPr>
          <p:nvPr/>
        </p:nvCxnSpPr>
        <p:spPr>
          <a:xfrm flipH="1">
            <a:off x="7257050" y="3632250"/>
            <a:ext cx="5775000" cy="1291200"/>
          </a:xfrm>
          <a:prstGeom prst="straightConnector1">
            <a:avLst/>
          </a:prstGeom>
          <a:noFill/>
          <a:ln cap="flat" cmpd="sng" w="38100">
            <a:solidFill>
              <a:srgbClr val="FF0000"/>
            </a:solidFill>
            <a:prstDash val="solid"/>
            <a:round/>
            <a:headEnd len="med" w="med" type="none"/>
            <a:tailEnd len="med" w="med" type="triangle"/>
          </a:ln>
        </p:spPr>
      </p:cxnSp>
      <p:cxnSp>
        <p:nvCxnSpPr>
          <p:cNvPr id="2151" name="Google Shape;2151;p303"/>
          <p:cNvCxnSpPr>
            <a:stCxn id="2143" idx="2"/>
            <a:endCxn id="2142" idx="0"/>
          </p:cNvCxnSpPr>
          <p:nvPr/>
        </p:nvCxnSpPr>
        <p:spPr>
          <a:xfrm flipH="1">
            <a:off x="11107250" y="3632250"/>
            <a:ext cx="1924800" cy="1291200"/>
          </a:xfrm>
          <a:prstGeom prst="straightConnector1">
            <a:avLst/>
          </a:prstGeom>
          <a:noFill/>
          <a:ln cap="flat" cmpd="sng" w="38100">
            <a:solidFill>
              <a:schemeClr val="dk2"/>
            </a:solidFill>
            <a:prstDash val="solid"/>
            <a:round/>
            <a:headEnd len="med" w="med" type="none"/>
            <a:tailEnd len="med" w="med" type="triangle"/>
          </a:ln>
        </p:spPr>
      </p:cxnSp>
      <p:cxnSp>
        <p:nvCxnSpPr>
          <p:cNvPr id="2152" name="Google Shape;2152;p303"/>
          <p:cNvCxnSpPr>
            <a:stCxn id="2144" idx="2"/>
            <a:endCxn id="2147" idx="0"/>
          </p:cNvCxnSpPr>
          <p:nvPr/>
        </p:nvCxnSpPr>
        <p:spPr>
          <a:xfrm flipH="1">
            <a:off x="5332125" y="6066525"/>
            <a:ext cx="1924800" cy="1291200"/>
          </a:xfrm>
          <a:prstGeom prst="straightConnector1">
            <a:avLst/>
          </a:prstGeom>
          <a:noFill/>
          <a:ln cap="flat" cmpd="sng" w="38100">
            <a:solidFill>
              <a:srgbClr val="FF0000"/>
            </a:solidFill>
            <a:prstDash val="solid"/>
            <a:round/>
            <a:headEnd len="med" w="med" type="none"/>
            <a:tailEnd len="med" w="med" type="triangle"/>
          </a:ln>
        </p:spPr>
      </p:cxnSp>
      <p:cxnSp>
        <p:nvCxnSpPr>
          <p:cNvPr id="2153" name="Google Shape;2153;p303"/>
          <p:cNvCxnSpPr>
            <a:stCxn id="2144" idx="2"/>
            <a:endCxn id="2145" idx="0"/>
          </p:cNvCxnSpPr>
          <p:nvPr/>
        </p:nvCxnSpPr>
        <p:spPr>
          <a:xfrm>
            <a:off x="7256925" y="6066525"/>
            <a:ext cx="1925100" cy="1291200"/>
          </a:xfrm>
          <a:prstGeom prst="straightConnector1">
            <a:avLst/>
          </a:prstGeom>
          <a:noFill/>
          <a:ln cap="flat" cmpd="sng" w="38100">
            <a:solidFill>
              <a:srgbClr val="FF0000"/>
            </a:solidFill>
            <a:prstDash val="solid"/>
            <a:round/>
            <a:headEnd len="med" w="med" type="none"/>
            <a:tailEnd len="med" w="med" type="triangle"/>
          </a:ln>
        </p:spPr>
      </p:cxnSp>
      <p:cxnSp>
        <p:nvCxnSpPr>
          <p:cNvPr id="2154" name="Google Shape;2154;p303"/>
          <p:cNvCxnSpPr>
            <a:stCxn id="2142" idx="2"/>
            <a:endCxn id="2145" idx="0"/>
          </p:cNvCxnSpPr>
          <p:nvPr/>
        </p:nvCxnSpPr>
        <p:spPr>
          <a:xfrm flipH="1">
            <a:off x="9182100" y="6066525"/>
            <a:ext cx="1925100" cy="1291200"/>
          </a:xfrm>
          <a:prstGeom prst="straightConnector1">
            <a:avLst/>
          </a:prstGeom>
          <a:noFill/>
          <a:ln cap="flat" cmpd="sng" w="38100">
            <a:solidFill>
              <a:srgbClr val="666666"/>
            </a:solidFill>
            <a:prstDash val="solid"/>
            <a:round/>
            <a:headEnd len="med" w="med" type="none"/>
            <a:tailEnd len="med" w="med" type="triangle"/>
          </a:ln>
        </p:spPr>
      </p:cxnSp>
      <p:cxnSp>
        <p:nvCxnSpPr>
          <p:cNvPr id="2155" name="Google Shape;2155;p303"/>
          <p:cNvCxnSpPr>
            <a:stCxn id="2144" idx="3"/>
            <a:endCxn id="2142" idx="1"/>
          </p:cNvCxnSpPr>
          <p:nvPr/>
        </p:nvCxnSpPr>
        <p:spPr>
          <a:xfrm>
            <a:off x="8599125" y="5495025"/>
            <a:ext cx="1165800" cy="0"/>
          </a:xfrm>
          <a:prstGeom prst="straightConnector1">
            <a:avLst/>
          </a:prstGeom>
          <a:noFill/>
          <a:ln cap="flat" cmpd="sng" w="38100">
            <a:solidFill>
              <a:srgbClr val="FF0000"/>
            </a:solidFill>
            <a:prstDash val="solid"/>
            <a:round/>
            <a:headEnd len="med" w="med" type="none"/>
            <a:tailEnd len="med" w="med" type="triangle"/>
          </a:ln>
        </p:spPr>
      </p:cxnSp>
      <p:cxnSp>
        <p:nvCxnSpPr>
          <p:cNvPr id="2156" name="Google Shape;2156;p303"/>
          <p:cNvCxnSpPr>
            <a:stCxn id="2142" idx="2"/>
            <a:endCxn id="2146" idx="0"/>
          </p:cNvCxnSpPr>
          <p:nvPr/>
        </p:nvCxnSpPr>
        <p:spPr>
          <a:xfrm>
            <a:off x="11107200" y="6066525"/>
            <a:ext cx="1924800" cy="1291200"/>
          </a:xfrm>
          <a:prstGeom prst="straightConnector1">
            <a:avLst/>
          </a:prstGeom>
          <a:noFill/>
          <a:ln cap="flat" cmpd="sng" w="38100">
            <a:solidFill>
              <a:schemeClr val="dk2"/>
            </a:solidFill>
            <a:prstDash val="solid"/>
            <a:round/>
            <a:headEnd len="med" w="med" type="none"/>
            <a:tailEnd len="med" w="med" type="triangle"/>
          </a:ln>
        </p:spPr>
      </p:cxnSp>
      <p:cxnSp>
        <p:nvCxnSpPr>
          <p:cNvPr id="2157" name="Google Shape;2157;p303"/>
          <p:cNvCxnSpPr>
            <a:stCxn id="2141" idx="2"/>
            <a:endCxn id="2142" idx="0"/>
          </p:cNvCxnSpPr>
          <p:nvPr/>
        </p:nvCxnSpPr>
        <p:spPr>
          <a:xfrm>
            <a:off x="5332050" y="3632250"/>
            <a:ext cx="5775300" cy="1291200"/>
          </a:xfrm>
          <a:prstGeom prst="straightConnector1">
            <a:avLst/>
          </a:prstGeom>
          <a:noFill/>
          <a:ln cap="flat" cmpd="sng" w="38100">
            <a:solidFill>
              <a:srgbClr val="6AA84F"/>
            </a:solidFill>
            <a:prstDash val="solid"/>
            <a:round/>
            <a:headEnd len="med" w="med" type="none"/>
            <a:tailEnd len="med" w="med" type="triangle"/>
          </a:ln>
        </p:spPr>
      </p:cxnSp>
      <p:cxnSp>
        <p:nvCxnSpPr>
          <p:cNvPr id="2158" name="Google Shape;2158;p303"/>
          <p:cNvCxnSpPr>
            <a:stCxn id="2142" idx="2"/>
            <a:endCxn id="2147" idx="0"/>
          </p:cNvCxnSpPr>
          <p:nvPr/>
        </p:nvCxnSpPr>
        <p:spPr>
          <a:xfrm flipH="1">
            <a:off x="5332200" y="6066525"/>
            <a:ext cx="5775000" cy="1291200"/>
          </a:xfrm>
          <a:prstGeom prst="straightConnector1">
            <a:avLst/>
          </a:prstGeom>
          <a:noFill/>
          <a:ln cap="flat" cmpd="sng" w="38100">
            <a:solidFill>
              <a:srgbClr val="6AA84F"/>
            </a:solidFill>
            <a:prstDash val="solid"/>
            <a:round/>
            <a:headEnd len="med" w="med" type="none"/>
            <a:tailEnd len="med" w="med" type="triangle"/>
          </a:ln>
        </p:spPr>
      </p:cxnSp>
    </p:spTree>
  </p:cSld>
  <p:clrMapOvr>
    <a:masterClrMapping/>
  </p:clrMapOvr>
</p:sld>
</file>

<file path=ppt/slides/slide2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2" name="Shape 2162"/>
        <p:cNvGrpSpPr/>
        <p:nvPr/>
      </p:nvGrpSpPr>
      <p:grpSpPr>
        <a:xfrm>
          <a:off x="0" y="0"/>
          <a:ext cx="0" cy="0"/>
          <a:chOff x="0" y="0"/>
          <a:chExt cx="0" cy="0"/>
        </a:xfrm>
      </p:grpSpPr>
      <p:sp>
        <p:nvSpPr>
          <p:cNvPr id="2163" name="Google Shape;2163;p304"/>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Aiming Methods in Tank Now...</a:t>
            </a:r>
            <a:endParaRPr/>
          </a:p>
        </p:txBody>
      </p:sp>
      <p:sp>
        <p:nvSpPr>
          <p:cNvPr id="2164" name="Google Shape;2164;p304"/>
          <p:cNvSpPr/>
          <p:nvPr/>
        </p:nvSpPr>
        <p:spPr>
          <a:xfrm>
            <a:off x="4173050" y="2546500"/>
            <a:ext cx="26844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AimAt</a:t>
            </a:r>
            <a:endParaRPr sz="2800"/>
          </a:p>
        </p:txBody>
      </p:sp>
      <p:sp>
        <p:nvSpPr>
          <p:cNvPr id="2165" name="Google Shape;2165;p304"/>
          <p:cNvSpPr txBox="1"/>
          <p:nvPr/>
        </p:nvSpPr>
        <p:spPr>
          <a:xfrm>
            <a:off x="860050" y="8897200"/>
            <a:ext cx="14079600" cy="681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2800">
                <a:solidFill>
                  <a:srgbClr val="B7B7B7"/>
                </a:solidFill>
              </a:rPr>
              <a:t>TankTrack and TankMovementComponent omitted for clarity</a:t>
            </a:r>
            <a:endParaRPr sz="2800">
              <a:solidFill>
                <a:srgbClr val="B7B7B7"/>
              </a:solidFill>
            </a:endParaRPr>
          </a:p>
        </p:txBody>
      </p:sp>
      <p:sp>
        <p:nvSpPr>
          <p:cNvPr id="2166" name="Google Shape;2166;p304"/>
          <p:cNvSpPr/>
          <p:nvPr/>
        </p:nvSpPr>
        <p:spPr>
          <a:xfrm>
            <a:off x="10723300" y="2546500"/>
            <a:ext cx="26844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Fire</a:t>
            </a:r>
            <a:endParaRPr sz="2800"/>
          </a:p>
        </p:txBody>
      </p:sp>
      <p:sp>
        <p:nvSpPr>
          <p:cNvPr id="2167" name="Google Shape;2167;p304"/>
          <p:cNvSpPr txBox="1"/>
          <p:nvPr/>
        </p:nvSpPr>
        <p:spPr>
          <a:xfrm>
            <a:off x="3996250" y="7101100"/>
            <a:ext cx="2684400" cy="767400"/>
          </a:xfrm>
          <a:prstGeom prst="rect">
            <a:avLst/>
          </a:prstGeom>
          <a:noFill/>
          <a:ln>
            <a:noFill/>
          </a:ln>
        </p:spPr>
        <p:txBody>
          <a:bodyPr anchorCtr="0" anchor="t" bIns="182850" lIns="182850" spcFirstLastPara="1" rIns="182850" wrap="square" tIns="182850">
            <a:noAutofit/>
          </a:bodyPr>
          <a:lstStyle/>
          <a:p>
            <a:pPr indent="0" lvl="0" marL="0" rtl="0" algn="ctr">
              <a:spcBef>
                <a:spcPts val="0"/>
              </a:spcBef>
              <a:spcAft>
                <a:spcPts val="0"/>
              </a:spcAft>
              <a:buNone/>
            </a:pPr>
            <a:r>
              <a:rPr lang="en-GB" sz="2800">
                <a:solidFill>
                  <a:srgbClr val="FFFFFF"/>
                </a:solidFill>
              </a:rPr>
              <a:t>LaunchSpeed</a:t>
            </a:r>
            <a:endParaRPr sz="2800">
              <a:solidFill>
                <a:srgbClr val="FFFFFF"/>
              </a:solidFill>
            </a:endParaRPr>
          </a:p>
        </p:txBody>
      </p:sp>
      <p:sp>
        <p:nvSpPr>
          <p:cNvPr id="2168" name="Google Shape;2168;p304"/>
          <p:cNvSpPr txBox="1"/>
          <p:nvPr/>
        </p:nvSpPr>
        <p:spPr>
          <a:xfrm>
            <a:off x="11896750" y="7101100"/>
            <a:ext cx="2684400" cy="767400"/>
          </a:xfrm>
          <a:prstGeom prst="rect">
            <a:avLst/>
          </a:prstGeom>
          <a:noFill/>
          <a:ln>
            <a:noFill/>
          </a:ln>
        </p:spPr>
        <p:txBody>
          <a:bodyPr anchorCtr="0" anchor="t" bIns="182850" lIns="182850" spcFirstLastPara="1" rIns="182850" wrap="square" tIns="182850">
            <a:noAutofit/>
          </a:bodyPr>
          <a:lstStyle/>
          <a:p>
            <a:pPr indent="0" lvl="0" marL="0" rtl="0" algn="ctr">
              <a:spcBef>
                <a:spcPts val="0"/>
              </a:spcBef>
              <a:spcAft>
                <a:spcPts val="0"/>
              </a:spcAft>
              <a:buNone/>
            </a:pPr>
            <a:r>
              <a:rPr lang="en-GB" sz="2800">
                <a:solidFill>
                  <a:srgbClr val="FFFFFF"/>
                </a:solidFill>
              </a:rPr>
              <a:t>LastFireTime</a:t>
            </a:r>
            <a:endParaRPr sz="2800">
              <a:solidFill>
                <a:srgbClr val="FFFFFF"/>
              </a:solidFill>
            </a:endParaRPr>
          </a:p>
        </p:txBody>
      </p:sp>
      <p:sp>
        <p:nvSpPr>
          <p:cNvPr id="2169" name="Google Shape;2169;p304"/>
          <p:cNvSpPr txBox="1"/>
          <p:nvPr/>
        </p:nvSpPr>
        <p:spPr>
          <a:xfrm>
            <a:off x="9263250" y="7101100"/>
            <a:ext cx="2684400" cy="767400"/>
          </a:xfrm>
          <a:prstGeom prst="rect">
            <a:avLst/>
          </a:prstGeom>
          <a:noFill/>
          <a:ln>
            <a:noFill/>
          </a:ln>
        </p:spPr>
        <p:txBody>
          <a:bodyPr anchorCtr="0" anchor="t" bIns="182850" lIns="182850" spcFirstLastPara="1" rIns="182850" wrap="square" tIns="182850">
            <a:noAutofit/>
          </a:bodyPr>
          <a:lstStyle/>
          <a:p>
            <a:pPr indent="0" lvl="0" marL="0" rtl="0" algn="ctr">
              <a:spcBef>
                <a:spcPts val="0"/>
              </a:spcBef>
              <a:spcAft>
                <a:spcPts val="0"/>
              </a:spcAft>
              <a:buNone/>
            </a:pPr>
            <a:r>
              <a:rPr lang="en-GB" sz="2800">
                <a:solidFill>
                  <a:srgbClr val="FFFFFF"/>
                </a:solidFill>
              </a:rPr>
              <a:t>Barrel</a:t>
            </a:r>
            <a:endParaRPr sz="2800">
              <a:solidFill>
                <a:srgbClr val="FFFFFF"/>
              </a:solidFill>
            </a:endParaRPr>
          </a:p>
        </p:txBody>
      </p:sp>
      <p:sp>
        <p:nvSpPr>
          <p:cNvPr id="2170" name="Google Shape;2170;p304"/>
          <p:cNvSpPr txBox="1"/>
          <p:nvPr/>
        </p:nvSpPr>
        <p:spPr>
          <a:xfrm>
            <a:off x="14530250" y="7101100"/>
            <a:ext cx="2684400" cy="767400"/>
          </a:xfrm>
          <a:prstGeom prst="rect">
            <a:avLst/>
          </a:prstGeom>
          <a:noFill/>
          <a:ln>
            <a:noFill/>
          </a:ln>
        </p:spPr>
        <p:txBody>
          <a:bodyPr anchorCtr="0" anchor="t" bIns="182850" lIns="182850" spcFirstLastPara="1" rIns="182850" wrap="square" tIns="182850">
            <a:noAutofit/>
          </a:bodyPr>
          <a:lstStyle/>
          <a:p>
            <a:pPr indent="0" lvl="0" marL="0" rtl="0" algn="ctr">
              <a:spcBef>
                <a:spcPts val="0"/>
              </a:spcBef>
              <a:spcAft>
                <a:spcPts val="0"/>
              </a:spcAft>
              <a:buNone/>
            </a:pPr>
            <a:r>
              <a:rPr lang="en-GB" sz="2800">
                <a:solidFill>
                  <a:srgbClr val="FFFFFF"/>
                </a:solidFill>
              </a:rPr>
              <a:t>Projectile_BP</a:t>
            </a:r>
            <a:endParaRPr sz="2800">
              <a:solidFill>
                <a:srgbClr val="FFFFFF"/>
              </a:solidFill>
            </a:endParaRPr>
          </a:p>
        </p:txBody>
      </p:sp>
      <p:sp>
        <p:nvSpPr>
          <p:cNvPr id="2171" name="Google Shape;2171;p304"/>
          <p:cNvSpPr txBox="1"/>
          <p:nvPr/>
        </p:nvSpPr>
        <p:spPr>
          <a:xfrm>
            <a:off x="6629750" y="7101100"/>
            <a:ext cx="2684400" cy="767400"/>
          </a:xfrm>
          <a:prstGeom prst="rect">
            <a:avLst/>
          </a:prstGeom>
          <a:noFill/>
          <a:ln>
            <a:noFill/>
          </a:ln>
        </p:spPr>
        <p:txBody>
          <a:bodyPr anchorCtr="0" anchor="t" bIns="182850" lIns="182850" spcFirstLastPara="1" rIns="182850" wrap="square" tIns="182850">
            <a:noAutofit/>
          </a:bodyPr>
          <a:lstStyle/>
          <a:p>
            <a:pPr indent="0" lvl="0" marL="0" rtl="0" algn="ctr">
              <a:spcBef>
                <a:spcPts val="0"/>
              </a:spcBef>
              <a:spcAft>
                <a:spcPts val="0"/>
              </a:spcAft>
              <a:buNone/>
            </a:pPr>
            <a:r>
              <a:rPr lang="en-GB" sz="2800">
                <a:solidFill>
                  <a:srgbClr val="FFFFFF"/>
                </a:solidFill>
              </a:rPr>
              <a:t>ReloadTime</a:t>
            </a:r>
            <a:endParaRPr sz="2800">
              <a:solidFill>
                <a:srgbClr val="FFFFFF"/>
              </a:solidFill>
            </a:endParaRPr>
          </a:p>
        </p:txBody>
      </p:sp>
      <p:cxnSp>
        <p:nvCxnSpPr>
          <p:cNvPr id="2172" name="Google Shape;2172;p304"/>
          <p:cNvCxnSpPr>
            <a:stCxn id="2164" idx="2"/>
            <a:endCxn id="2167" idx="0"/>
          </p:cNvCxnSpPr>
          <p:nvPr/>
        </p:nvCxnSpPr>
        <p:spPr>
          <a:xfrm flipH="1">
            <a:off x="5338550" y="3689500"/>
            <a:ext cx="176700" cy="3411600"/>
          </a:xfrm>
          <a:prstGeom prst="straightConnector1">
            <a:avLst/>
          </a:prstGeom>
          <a:noFill/>
          <a:ln cap="flat" cmpd="sng" w="28575">
            <a:solidFill>
              <a:schemeClr val="dk2"/>
            </a:solidFill>
            <a:prstDash val="solid"/>
            <a:round/>
            <a:headEnd len="med" w="med" type="none"/>
            <a:tailEnd len="med" w="med" type="triangle"/>
          </a:ln>
        </p:spPr>
      </p:cxnSp>
      <p:cxnSp>
        <p:nvCxnSpPr>
          <p:cNvPr id="2173" name="Google Shape;2173;p304"/>
          <p:cNvCxnSpPr>
            <a:stCxn id="2166" idx="2"/>
            <a:endCxn id="2167" idx="0"/>
          </p:cNvCxnSpPr>
          <p:nvPr/>
        </p:nvCxnSpPr>
        <p:spPr>
          <a:xfrm flipH="1">
            <a:off x="5338600" y="3689500"/>
            <a:ext cx="6726900" cy="3411600"/>
          </a:xfrm>
          <a:prstGeom prst="straightConnector1">
            <a:avLst/>
          </a:prstGeom>
          <a:noFill/>
          <a:ln cap="flat" cmpd="sng" w="28575">
            <a:solidFill>
              <a:schemeClr val="dk2"/>
            </a:solidFill>
            <a:prstDash val="solid"/>
            <a:round/>
            <a:headEnd len="med" w="med" type="none"/>
            <a:tailEnd len="med" w="med" type="triangle"/>
          </a:ln>
        </p:spPr>
      </p:cxnSp>
      <p:cxnSp>
        <p:nvCxnSpPr>
          <p:cNvPr id="2174" name="Google Shape;2174;p304"/>
          <p:cNvCxnSpPr>
            <a:stCxn id="2166" idx="2"/>
            <a:endCxn id="2171" idx="0"/>
          </p:cNvCxnSpPr>
          <p:nvPr/>
        </p:nvCxnSpPr>
        <p:spPr>
          <a:xfrm flipH="1">
            <a:off x="7972000" y="3689500"/>
            <a:ext cx="4093500" cy="3411600"/>
          </a:xfrm>
          <a:prstGeom prst="straightConnector1">
            <a:avLst/>
          </a:prstGeom>
          <a:noFill/>
          <a:ln cap="flat" cmpd="sng" w="28575">
            <a:solidFill>
              <a:schemeClr val="dk2"/>
            </a:solidFill>
            <a:prstDash val="solid"/>
            <a:round/>
            <a:headEnd len="med" w="med" type="none"/>
            <a:tailEnd len="med" w="med" type="triangle"/>
          </a:ln>
        </p:spPr>
      </p:cxnSp>
      <p:cxnSp>
        <p:nvCxnSpPr>
          <p:cNvPr id="2175" name="Google Shape;2175;p304"/>
          <p:cNvCxnSpPr>
            <a:stCxn id="2166" idx="2"/>
            <a:endCxn id="2169" idx="0"/>
          </p:cNvCxnSpPr>
          <p:nvPr/>
        </p:nvCxnSpPr>
        <p:spPr>
          <a:xfrm flipH="1">
            <a:off x="10605400" y="3689500"/>
            <a:ext cx="1460100" cy="3411600"/>
          </a:xfrm>
          <a:prstGeom prst="straightConnector1">
            <a:avLst/>
          </a:prstGeom>
          <a:noFill/>
          <a:ln cap="flat" cmpd="sng" w="28575">
            <a:solidFill>
              <a:schemeClr val="dk2"/>
            </a:solidFill>
            <a:prstDash val="solid"/>
            <a:round/>
            <a:headEnd len="med" w="med" type="none"/>
            <a:tailEnd len="med" w="med" type="triangle"/>
          </a:ln>
        </p:spPr>
      </p:cxnSp>
      <p:cxnSp>
        <p:nvCxnSpPr>
          <p:cNvPr id="2176" name="Google Shape;2176;p304"/>
          <p:cNvCxnSpPr>
            <a:stCxn id="2166" idx="2"/>
            <a:endCxn id="2168" idx="0"/>
          </p:cNvCxnSpPr>
          <p:nvPr/>
        </p:nvCxnSpPr>
        <p:spPr>
          <a:xfrm>
            <a:off x="12065500" y="3689500"/>
            <a:ext cx="1173600" cy="3411600"/>
          </a:xfrm>
          <a:prstGeom prst="straightConnector1">
            <a:avLst/>
          </a:prstGeom>
          <a:noFill/>
          <a:ln cap="flat" cmpd="sng" w="28575">
            <a:solidFill>
              <a:schemeClr val="dk2"/>
            </a:solidFill>
            <a:prstDash val="solid"/>
            <a:round/>
            <a:headEnd len="med" w="med" type="none"/>
            <a:tailEnd len="med" w="med" type="triangle"/>
          </a:ln>
        </p:spPr>
      </p:cxnSp>
      <p:cxnSp>
        <p:nvCxnSpPr>
          <p:cNvPr id="2177" name="Google Shape;2177;p304"/>
          <p:cNvCxnSpPr>
            <a:stCxn id="2166" idx="2"/>
            <a:endCxn id="2170" idx="0"/>
          </p:cNvCxnSpPr>
          <p:nvPr/>
        </p:nvCxnSpPr>
        <p:spPr>
          <a:xfrm>
            <a:off x="12065500" y="3689500"/>
            <a:ext cx="3807000" cy="3411600"/>
          </a:xfrm>
          <a:prstGeom prst="straightConnector1">
            <a:avLst/>
          </a:prstGeom>
          <a:noFill/>
          <a:ln cap="flat" cmpd="sng" w="28575">
            <a:solidFill>
              <a:schemeClr val="dk2"/>
            </a:solidFill>
            <a:prstDash val="solid"/>
            <a:round/>
            <a:headEnd len="med" w="med" type="none"/>
            <a:tailEnd len="med" w="med" type="triangle"/>
          </a:ln>
        </p:spPr>
      </p:cxnSp>
      <p:sp>
        <p:nvSpPr>
          <p:cNvPr id="2178" name="Google Shape;2178;p304"/>
          <p:cNvSpPr txBox="1"/>
          <p:nvPr/>
        </p:nvSpPr>
        <p:spPr>
          <a:xfrm>
            <a:off x="1362750" y="6936700"/>
            <a:ext cx="2684400" cy="1195200"/>
          </a:xfrm>
          <a:prstGeom prst="rect">
            <a:avLst/>
          </a:prstGeom>
          <a:noFill/>
          <a:ln>
            <a:noFill/>
          </a:ln>
        </p:spPr>
        <p:txBody>
          <a:bodyPr anchorCtr="0" anchor="t" bIns="182850" lIns="182850" spcFirstLastPara="1" rIns="182850" wrap="square" tIns="182850">
            <a:noAutofit/>
          </a:bodyPr>
          <a:lstStyle/>
          <a:p>
            <a:pPr indent="0" lvl="0" marL="0" rtl="0" algn="ctr">
              <a:spcBef>
                <a:spcPts val="0"/>
              </a:spcBef>
              <a:spcAft>
                <a:spcPts val="0"/>
              </a:spcAft>
              <a:buNone/>
            </a:pPr>
            <a:r>
              <a:rPr lang="en-GB" sz="2800">
                <a:solidFill>
                  <a:srgbClr val="FFFFFF"/>
                </a:solidFill>
              </a:rPr>
              <a:t>Aiming Component*</a:t>
            </a:r>
            <a:endParaRPr sz="2800">
              <a:solidFill>
                <a:srgbClr val="FFFFFF"/>
              </a:solidFill>
            </a:endParaRPr>
          </a:p>
        </p:txBody>
      </p:sp>
      <p:cxnSp>
        <p:nvCxnSpPr>
          <p:cNvPr id="2179" name="Google Shape;2179;p304"/>
          <p:cNvCxnSpPr>
            <a:stCxn id="2164" idx="2"/>
            <a:endCxn id="2178" idx="0"/>
          </p:cNvCxnSpPr>
          <p:nvPr/>
        </p:nvCxnSpPr>
        <p:spPr>
          <a:xfrm flipH="1">
            <a:off x="2704850" y="3689500"/>
            <a:ext cx="2810400" cy="32472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7"/>
                                        </p:tgtEl>
                                        <p:attrNameLst>
                                          <p:attrName>style.visibility</p:attrName>
                                        </p:attrNameLst>
                                      </p:cBhvr>
                                      <p:to>
                                        <p:strVal val="visible"/>
                                      </p:to>
                                    </p:set>
                                    <p:animEffect filter="fade" transition="in">
                                      <p:cBhvr>
                                        <p:cTn dur="1000"/>
                                        <p:tgtEl>
                                          <p:spTgt spid="2167"/>
                                        </p:tgtEl>
                                      </p:cBhvr>
                                    </p:animEffect>
                                  </p:childTnLst>
                                </p:cTn>
                              </p:par>
                              <p:par>
                                <p:cTn fill="hold" nodeType="withEffect" presetClass="entr" presetID="10" presetSubtype="0">
                                  <p:stCondLst>
                                    <p:cond delay="0"/>
                                  </p:stCondLst>
                                  <p:childTnLst>
                                    <p:set>
                                      <p:cBhvr>
                                        <p:cTn dur="1" fill="hold">
                                          <p:stCondLst>
                                            <p:cond delay="0"/>
                                          </p:stCondLst>
                                        </p:cTn>
                                        <p:tgtEl>
                                          <p:spTgt spid="2178"/>
                                        </p:tgtEl>
                                        <p:attrNameLst>
                                          <p:attrName>style.visibility</p:attrName>
                                        </p:attrNameLst>
                                      </p:cBhvr>
                                      <p:to>
                                        <p:strVal val="visible"/>
                                      </p:to>
                                    </p:set>
                                    <p:animEffect filter="fade" transition="in">
                                      <p:cBhvr>
                                        <p:cTn dur="1000"/>
                                        <p:tgtEl>
                                          <p:spTgt spid="2178"/>
                                        </p:tgtEl>
                                      </p:cBhvr>
                                    </p:animEffect>
                                  </p:childTnLst>
                                </p:cTn>
                              </p:par>
                              <p:par>
                                <p:cTn fill="hold" nodeType="withEffect" presetClass="entr" presetID="10" presetSubtype="0">
                                  <p:stCondLst>
                                    <p:cond delay="0"/>
                                  </p:stCondLst>
                                  <p:childTnLst>
                                    <p:set>
                                      <p:cBhvr>
                                        <p:cTn dur="1" fill="hold">
                                          <p:stCondLst>
                                            <p:cond delay="0"/>
                                          </p:stCondLst>
                                        </p:cTn>
                                        <p:tgtEl>
                                          <p:spTgt spid="2179"/>
                                        </p:tgtEl>
                                        <p:attrNameLst>
                                          <p:attrName>style.visibility</p:attrName>
                                        </p:attrNameLst>
                                      </p:cBhvr>
                                      <p:to>
                                        <p:strVal val="visible"/>
                                      </p:to>
                                    </p:set>
                                    <p:animEffect filter="fade" transition="in">
                                      <p:cBhvr>
                                        <p:cTn dur="1000"/>
                                        <p:tgtEl>
                                          <p:spTgt spid="2179"/>
                                        </p:tgtEl>
                                      </p:cBhvr>
                                    </p:animEffect>
                                  </p:childTnLst>
                                </p:cTn>
                              </p:par>
                              <p:par>
                                <p:cTn fill="hold" nodeType="withEffect" presetClass="entr" presetID="10" presetSubtype="0">
                                  <p:stCondLst>
                                    <p:cond delay="0"/>
                                  </p:stCondLst>
                                  <p:childTnLst>
                                    <p:set>
                                      <p:cBhvr>
                                        <p:cTn dur="1" fill="hold">
                                          <p:stCondLst>
                                            <p:cond delay="0"/>
                                          </p:stCondLst>
                                        </p:cTn>
                                        <p:tgtEl>
                                          <p:spTgt spid="2172"/>
                                        </p:tgtEl>
                                        <p:attrNameLst>
                                          <p:attrName>style.visibility</p:attrName>
                                        </p:attrNameLst>
                                      </p:cBhvr>
                                      <p:to>
                                        <p:strVal val="visible"/>
                                      </p:to>
                                    </p:set>
                                    <p:animEffect filter="fade" transition="in">
                                      <p:cBhvr>
                                        <p:cTn dur="1000"/>
                                        <p:tgtEl>
                                          <p:spTgt spid="2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6"/>
                                        </p:tgtEl>
                                        <p:attrNameLst>
                                          <p:attrName>style.visibility</p:attrName>
                                        </p:attrNameLst>
                                      </p:cBhvr>
                                      <p:to>
                                        <p:strVal val="visible"/>
                                      </p:to>
                                    </p:set>
                                    <p:animEffect filter="fade" transition="in">
                                      <p:cBhvr>
                                        <p:cTn dur="1000"/>
                                        <p:tgtEl>
                                          <p:spTgt spid="2166"/>
                                        </p:tgtEl>
                                      </p:cBhvr>
                                    </p:animEffect>
                                  </p:childTnLst>
                                </p:cTn>
                              </p:par>
                              <p:par>
                                <p:cTn fill="hold" nodeType="withEffect" presetClass="entr" presetID="10" presetSubtype="0">
                                  <p:stCondLst>
                                    <p:cond delay="0"/>
                                  </p:stCondLst>
                                  <p:childTnLst>
                                    <p:set>
                                      <p:cBhvr>
                                        <p:cTn dur="1" fill="hold">
                                          <p:stCondLst>
                                            <p:cond delay="0"/>
                                          </p:stCondLst>
                                        </p:cTn>
                                        <p:tgtEl>
                                          <p:spTgt spid="2177"/>
                                        </p:tgtEl>
                                        <p:attrNameLst>
                                          <p:attrName>style.visibility</p:attrName>
                                        </p:attrNameLst>
                                      </p:cBhvr>
                                      <p:to>
                                        <p:strVal val="visible"/>
                                      </p:to>
                                    </p:set>
                                    <p:animEffect filter="fade" transition="in">
                                      <p:cBhvr>
                                        <p:cTn dur="1000"/>
                                        <p:tgtEl>
                                          <p:spTgt spid="2177"/>
                                        </p:tgtEl>
                                      </p:cBhvr>
                                    </p:animEffect>
                                  </p:childTnLst>
                                </p:cTn>
                              </p:par>
                              <p:par>
                                <p:cTn fill="hold" nodeType="withEffect" presetClass="entr" presetID="10" presetSubtype="0">
                                  <p:stCondLst>
                                    <p:cond delay="0"/>
                                  </p:stCondLst>
                                  <p:childTnLst>
                                    <p:set>
                                      <p:cBhvr>
                                        <p:cTn dur="1" fill="hold">
                                          <p:stCondLst>
                                            <p:cond delay="0"/>
                                          </p:stCondLst>
                                        </p:cTn>
                                        <p:tgtEl>
                                          <p:spTgt spid="2170"/>
                                        </p:tgtEl>
                                        <p:attrNameLst>
                                          <p:attrName>style.visibility</p:attrName>
                                        </p:attrNameLst>
                                      </p:cBhvr>
                                      <p:to>
                                        <p:strVal val="visible"/>
                                      </p:to>
                                    </p:set>
                                    <p:animEffect filter="fade" transition="in">
                                      <p:cBhvr>
                                        <p:cTn dur="1000"/>
                                        <p:tgtEl>
                                          <p:spTgt spid="2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6"/>
                                        </p:tgtEl>
                                        <p:attrNameLst>
                                          <p:attrName>style.visibility</p:attrName>
                                        </p:attrNameLst>
                                      </p:cBhvr>
                                      <p:to>
                                        <p:strVal val="visible"/>
                                      </p:to>
                                    </p:set>
                                    <p:animEffect filter="fade" transition="in">
                                      <p:cBhvr>
                                        <p:cTn dur="1000"/>
                                        <p:tgtEl>
                                          <p:spTgt spid="2176"/>
                                        </p:tgtEl>
                                      </p:cBhvr>
                                    </p:animEffect>
                                  </p:childTnLst>
                                </p:cTn>
                              </p:par>
                              <p:par>
                                <p:cTn fill="hold" nodeType="withEffect" presetClass="entr" presetID="10" presetSubtype="0">
                                  <p:stCondLst>
                                    <p:cond delay="0"/>
                                  </p:stCondLst>
                                  <p:childTnLst>
                                    <p:set>
                                      <p:cBhvr>
                                        <p:cTn dur="1" fill="hold">
                                          <p:stCondLst>
                                            <p:cond delay="0"/>
                                          </p:stCondLst>
                                        </p:cTn>
                                        <p:tgtEl>
                                          <p:spTgt spid="2168"/>
                                        </p:tgtEl>
                                        <p:attrNameLst>
                                          <p:attrName>style.visibility</p:attrName>
                                        </p:attrNameLst>
                                      </p:cBhvr>
                                      <p:to>
                                        <p:strVal val="visible"/>
                                      </p:to>
                                    </p:set>
                                    <p:animEffect filter="fade" transition="in">
                                      <p:cBhvr>
                                        <p:cTn dur="1000"/>
                                        <p:tgtEl>
                                          <p:spTgt spid="2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5"/>
                                        </p:tgtEl>
                                        <p:attrNameLst>
                                          <p:attrName>style.visibility</p:attrName>
                                        </p:attrNameLst>
                                      </p:cBhvr>
                                      <p:to>
                                        <p:strVal val="visible"/>
                                      </p:to>
                                    </p:set>
                                    <p:animEffect filter="fade" transition="in">
                                      <p:cBhvr>
                                        <p:cTn dur="1000"/>
                                        <p:tgtEl>
                                          <p:spTgt spid="2175"/>
                                        </p:tgtEl>
                                      </p:cBhvr>
                                    </p:animEffect>
                                  </p:childTnLst>
                                </p:cTn>
                              </p:par>
                              <p:par>
                                <p:cTn fill="hold" nodeType="withEffect" presetClass="entr" presetID="10" presetSubtype="0">
                                  <p:stCondLst>
                                    <p:cond delay="0"/>
                                  </p:stCondLst>
                                  <p:childTnLst>
                                    <p:set>
                                      <p:cBhvr>
                                        <p:cTn dur="1" fill="hold">
                                          <p:stCondLst>
                                            <p:cond delay="0"/>
                                          </p:stCondLst>
                                        </p:cTn>
                                        <p:tgtEl>
                                          <p:spTgt spid="2169"/>
                                        </p:tgtEl>
                                        <p:attrNameLst>
                                          <p:attrName>style.visibility</p:attrName>
                                        </p:attrNameLst>
                                      </p:cBhvr>
                                      <p:to>
                                        <p:strVal val="visible"/>
                                      </p:to>
                                    </p:set>
                                    <p:animEffect filter="fade" transition="in">
                                      <p:cBhvr>
                                        <p:cTn dur="1000"/>
                                        <p:tgtEl>
                                          <p:spTgt spid="2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4"/>
                                        </p:tgtEl>
                                        <p:attrNameLst>
                                          <p:attrName>style.visibility</p:attrName>
                                        </p:attrNameLst>
                                      </p:cBhvr>
                                      <p:to>
                                        <p:strVal val="visible"/>
                                      </p:to>
                                    </p:set>
                                    <p:animEffect filter="fade" transition="in">
                                      <p:cBhvr>
                                        <p:cTn dur="1000"/>
                                        <p:tgtEl>
                                          <p:spTgt spid="2174"/>
                                        </p:tgtEl>
                                      </p:cBhvr>
                                    </p:animEffect>
                                  </p:childTnLst>
                                </p:cTn>
                              </p:par>
                              <p:par>
                                <p:cTn fill="hold" nodeType="withEffect" presetClass="entr" presetID="10" presetSubtype="0">
                                  <p:stCondLst>
                                    <p:cond delay="0"/>
                                  </p:stCondLst>
                                  <p:childTnLst>
                                    <p:set>
                                      <p:cBhvr>
                                        <p:cTn dur="1" fill="hold">
                                          <p:stCondLst>
                                            <p:cond delay="0"/>
                                          </p:stCondLst>
                                        </p:cTn>
                                        <p:tgtEl>
                                          <p:spTgt spid="2171"/>
                                        </p:tgtEl>
                                        <p:attrNameLst>
                                          <p:attrName>style.visibility</p:attrName>
                                        </p:attrNameLst>
                                      </p:cBhvr>
                                      <p:to>
                                        <p:strVal val="visible"/>
                                      </p:to>
                                    </p:set>
                                    <p:animEffect filter="fade" transition="in">
                                      <p:cBhvr>
                                        <p:cTn dur="1000"/>
                                        <p:tgtEl>
                                          <p:spTgt spid="2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3"/>
                                        </p:tgtEl>
                                        <p:attrNameLst>
                                          <p:attrName>style.visibility</p:attrName>
                                        </p:attrNameLst>
                                      </p:cBhvr>
                                      <p:to>
                                        <p:strVal val="visible"/>
                                      </p:to>
                                    </p:set>
                                    <p:animEffect filter="fade" transition="in">
                                      <p:cBhvr>
                                        <p:cTn dur="1000"/>
                                        <p:tgtEl>
                                          <p:spTgt spid="2173"/>
                                        </p:tgtEl>
                                      </p:cBhvr>
                                    </p:animEffect>
                                  </p:childTnLst>
                                </p:cTn>
                              </p:par>
                              <p:par>
                                <p:cTn fill="hold" nodeType="withEffect" presetClass="entr" presetID="10" presetSubtype="0">
                                  <p:stCondLst>
                                    <p:cond delay="0"/>
                                  </p:stCondLst>
                                  <p:childTnLst>
                                    <p:set>
                                      <p:cBhvr>
                                        <p:cTn dur="1" fill="hold">
                                          <p:stCondLst>
                                            <p:cond delay="0"/>
                                          </p:stCondLst>
                                        </p:cTn>
                                        <p:tgtEl>
                                          <p:spTgt spid="2167"/>
                                        </p:tgtEl>
                                        <p:attrNameLst>
                                          <p:attrName>style.visibility</p:attrName>
                                        </p:attrNameLst>
                                      </p:cBhvr>
                                      <p:to>
                                        <p:strVal val="visible"/>
                                      </p:to>
                                    </p:set>
                                    <p:animEffect filter="fade" transition="in">
                                      <p:cBhvr>
                                        <p:cTn dur="1000"/>
                                        <p:tgtEl>
                                          <p:spTgt spid="2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3" name="Shape 2183"/>
        <p:cNvGrpSpPr/>
        <p:nvPr/>
      </p:nvGrpSpPr>
      <p:grpSpPr>
        <a:xfrm>
          <a:off x="0" y="0"/>
          <a:ext cx="0" cy="0"/>
          <a:chOff x="0" y="0"/>
          <a:chExt cx="0" cy="0"/>
        </a:xfrm>
      </p:grpSpPr>
      <p:sp>
        <p:nvSpPr>
          <p:cNvPr id="2184" name="Google Shape;2184;p305"/>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Red -&gt; Green -&gt; Refactor</a:t>
            </a:r>
            <a:endParaRPr/>
          </a:p>
        </p:txBody>
      </p:sp>
      <p:sp>
        <p:nvSpPr>
          <p:cNvPr id="2185" name="Google Shape;2185;p305"/>
          <p:cNvSpPr txBox="1"/>
          <p:nvPr/>
        </p:nvSpPr>
        <p:spPr>
          <a:xfrm>
            <a:off x="860050" y="8897200"/>
            <a:ext cx="14079600" cy="681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2800">
                <a:solidFill>
                  <a:srgbClr val="B7B7B7"/>
                </a:solidFill>
              </a:rPr>
              <a:t>TankTrack and TankMovementComponent omitted for clarity</a:t>
            </a:r>
            <a:endParaRPr sz="2800">
              <a:solidFill>
                <a:srgbClr val="B7B7B7"/>
              </a:solidFill>
            </a:endParaRPr>
          </a:p>
        </p:txBody>
      </p:sp>
      <p:sp>
        <p:nvSpPr>
          <p:cNvPr id="2186" name="Google Shape;2186;p305"/>
          <p:cNvSpPr/>
          <p:nvPr/>
        </p:nvSpPr>
        <p:spPr>
          <a:xfrm>
            <a:off x="2083550" y="3225100"/>
            <a:ext cx="4788600" cy="4788600"/>
          </a:xfrm>
          <a:prstGeom prst="blockArc">
            <a:avLst>
              <a:gd fmla="val 18399753" name="adj1"/>
              <a:gd fmla="val 3586882" name="adj2"/>
              <a:gd fmla="val 24484" name="adj3"/>
            </a:avLst>
          </a:prstGeom>
          <a:solidFill>
            <a:srgbClr val="6AA84F"/>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187" name="Google Shape;2187;p305"/>
          <p:cNvSpPr/>
          <p:nvPr/>
        </p:nvSpPr>
        <p:spPr>
          <a:xfrm>
            <a:off x="2083550" y="3225100"/>
            <a:ext cx="4788600" cy="4788600"/>
          </a:xfrm>
          <a:prstGeom prst="blockArc">
            <a:avLst>
              <a:gd fmla="val 10800000" name="adj1"/>
              <a:gd fmla="val 18746754" name="adj2"/>
              <a:gd fmla="val 24832" name="adj3"/>
            </a:avLst>
          </a:prstGeom>
          <a:solidFill>
            <a:srgbClr val="CC0000"/>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188" name="Google Shape;2188;p305"/>
          <p:cNvSpPr/>
          <p:nvPr/>
        </p:nvSpPr>
        <p:spPr>
          <a:xfrm>
            <a:off x="2083550" y="3225100"/>
            <a:ext cx="4788600" cy="4788600"/>
          </a:xfrm>
          <a:prstGeom prst="blockArc">
            <a:avLst>
              <a:gd fmla="val 3629154" name="adj1"/>
              <a:gd fmla="val 10993931" name="adj2"/>
              <a:gd fmla="val 24388" name="adj3"/>
            </a:avLst>
          </a:prstGeom>
          <a:solidFill>
            <a:srgbClr val="4A86E8"/>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189" name="Google Shape;2189;p305"/>
          <p:cNvSpPr txBox="1"/>
          <p:nvPr/>
        </p:nvSpPr>
        <p:spPr>
          <a:xfrm>
            <a:off x="7540300" y="3415000"/>
            <a:ext cx="8725800" cy="4408800"/>
          </a:xfrm>
          <a:prstGeom prst="rect">
            <a:avLst/>
          </a:prstGeom>
          <a:noFill/>
          <a:ln>
            <a:noFill/>
          </a:ln>
        </p:spPr>
        <p:txBody>
          <a:bodyPr anchorCtr="0" anchor="ctr" bIns="182850" lIns="182850" spcFirstLastPara="1" rIns="182850" wrap="square" tIns="182850">
            <a:noAutofit/>
          </a:bodyPr>
          <a:lstStyle/>
          <a:p>
            <a:pPr indent="0" lvl="0" marL="0" rtl="0" algn="l">
              <a:spcBef>
                <a:spcPts val="0"/>
              </a:spcBef>
              <a:spcAft>
                <a:spcPts val="0"/>
              </a:spcAft>
              <a:buNone/>
            </a:pPr>
            <a:r>
              <a:rPr b="1" lang="en-GB" sz="2800">
                <a:solidFill>
                  <a:srgbClr val="FFFFFF"/>
                </a:solidFill>
              </a:rPr>
              <a:t>Red</a:t>
            </a:r>
            <a:endParaRPr b="1" sz="2800">
              <a:solidFill>
                <a:srgbClr val="FFFFFF"/>
              </a:solidFill>
            </a:endParaRPr>
          </a:p>
          <a:p>
            <a:pPr indent="0" lvl="0" marL="0" rtl="0" algn="l">
              <a:spcBef>
                <a:spcPts val="0"/>
              </a:spcBef>
              <a:spcAft>
                <a:spcPts val="0"/>
              </a:spcAft>
              <a:buNone/>
            </a:pPr>
            <a:r>
              <a:rPr lang="en-GB" sz="2800">
                <a:solidFill>
                  <a:srgbClr val="FFFFFF"/>
                </a:solidFill>
              </a:rPr>
              <a:t>Functionality in question isn’t working.</a:t>
            </a:r>
            <a:endParaRPr sz="2800">
              <a:solidFill>
                <a:srgbClr val="FFFFFF"/>
              </a:solidFill>
            </a:endParaRPr>
          </a:p>
          <a:p>
            <a:pPr indent="0" lvl="0" marL="0" rtl="0" algn="l">
              <a:spcBef>
                <a:spcPts val="0"/>
              </a:spcBef>
              <a:spcAft>
                <a:spcPts val="0"/>
              </a:spcAft>
              <a:buNone/>
            </a:pPr>
            <a:r>
              <a:t/>
            </a:r>
            <a:endParaRPr sz="2800">
              <a:solidFill>
                <a:srgbClr val="FFFFFF"/>
              </a:solidFill>
            </a:endParaRPr>
          </a:p>
          <a:p>
            <a:pPr indent="0" lvl="0" marL="0" rtl="0" algn="l">
              <a:spcBef>
                <a:spcPts val="0"/>
              </a:spcBef>
              <a:spcAft>
                <a:spcPts val="0"/>
              </a:spcAft>
              <a:buNone/>
            </a:pPr>
            <a:r>
              <a:rPr b="1" lang="en-GB" sz="2800">
                <a:solidFill>
                  <a:srgbClr val="FFFFFF"/>
                </a:solidFill>
              </a:rPr>
              <a:t>Green</a:t>
            </a:r>
            <a:endParaRPr b="1" sz="2800">
              <a:solidFill>
                <a:srgbClr val="FFFFFF"/>
              </a:solidFill>
            </a:endParaRPr>
          </a:p>
          <a:p>
            <a:pPr indent="0" lvl="0" marL="0" rtl="0" algn="l">
              <a:spcBef>
                <a:spcPts val="0"/>
              </a:spcBef>
              <a:spcAft>
                <a:spcPts val="0"/>
              </a:spcAft>
              <a:buNone/>
            </a:pPr>
            <a:r>
              <a:rPr lang="en-GB" sz="2800">
                <a:solidFill>
                  <a:srgbClr val="FFFFFF"/>
                </a:solidFill>
              </a:rPr>
              <a:t>Functionality is working, even if code is messy.</a:t>
            </a:r>
            <a:endParaRPr sz="2800">
              <a:solidFill>
                <a:srgbClr val="FFFFFF"/>
              </a:solidFill>
            </a:endParaRPr>
          </a:p>
          <a:p>
            <a:pPr indent="0" lvl="0" marL="0" rtl="0" algn="l">
              <a:spcBef>
                <a:spcPts val="0"/>
              </a:spcBef>
              <a:spcAft>
                <a:spcPts val="0"/>
              </a:spcAft>
              <a:buNone/>
            </a:pPr>
            <a:r>
              <a:t/>
            </a:r>
            <a:endParaRPr sz="2800">
              <a:solidFill>
                <a:srgbClr val="FFFFFF"/>
              </a:solidFill>
            </a:endParaRPr>
          </a:p>
          <a:p>
            <a:pPr indent="0" lvl="0" marL="0" rtl="0" algn="l">
              <a:spcBef>
                <a:spcPts val="0"/>
              </a:spcBef>
              <a:spcAft>
                <a:spcPts val="0"/>
              </a:spcAft>
              <a:buNone/>
            </a:pPr>
            <a:r>
              <a:rPr b="1" lang="en-GB" sz="2800">
                <a:solidFill>
                  <a:srgbClr val="FFFFFF"/>
                </a:solidFill>
              </a:rPr>
              <a:t>Refactor</a:t>
            </a:r>
            <a:endParaRPr b="1" sz="2800">
              <a:solidFill>
                <a:srgbClr val="FFFFFF"/>
              </a:solidFill>
            </a:endParaRPr>
          </a:p>
          <a:p>
            <a:pPr indent="0" lvl="0" marL="0" rtl="0" algn="l">
              <a:spcBef>
                <a:spcPts val="0"/>
              </a:spcBef>
              <a:spcAft>
                <a:spcPts val="0"/>
              </a:spcAft>
              <a:buNone/>
            </a:pPr>
            <a:r>
              <a:rPr lang="en-GB" sz="2800">
                <a:solidFill>
                  <a:srgbClr val="FFFFFF"/>
                </a:solidFill>
              </a:rPr>
              <a:t>Tidy the code, without changing functionality</a:t>
            </a:r>
            <a:endParaRPr sz="28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5"/>
                                        </p:tgtEl>
                                        <p:attrNameLst>
                                          <p:attrName>style.visibility</p:attrName>
                                        </p:attrNameLst>
                                      </p:cBhvr>
                                      <p:to>
                                        <p:strVal val="visible"/>
                                      </p:to>
                                    </p:set>
                                    <p:animEffect filter="fade" transition="in">
                                      <p:cBhvr>
                                        <p:cTn dur="1000"/>
                                        <p:tgtEl>
                                          <p:spTgt spid="2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7"/>
                                        </p:tgtEl>
                                        <p:attrNameLst>
                                          <p:attrName>style.visibility</p:attrName>
                                        </p:attrNameLst>
                                      </p:cBhvr>
                                      <p:to>
                                        <p:strVal val="visible"/>
                                      </p:to>
                                    </p:set>
                                    <p:animEffect filter="fade" transition="in">
                                      <p:cBhvr>
                                        <p:cTn dur="1000"/>
                                        <p:tgtEl>
                                          <p:spTgt spid="2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6"/>
                                        </p:tgtEl>
                                        <p:attrNameLst>
                                          <p:attrName>style.visibility</p:attrName>
                                        </p:attrNameLst>
                                      </p:cBhvr>
                                      <p:to>
                                        <p:strVal val="visible"/>
                                      </p:to>
                                    </p:set>
                                    <p:animEffect filter="fade" transition="in">
                                      <p:cBhvr>
                                        <p:cTn dur="1000"/>
                                        <p:tgtEl>
                                          <p:spTgt spid="2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8"/>
                                        </p:tgtEl>
                                        <p:attrNameLst>
                                          <p:attrName>style.visibility</p:attrName>
                                        </p:attrNameLst>
                                      </p:cBhvr>
                                      <p:to>
                                        <p:strVal val="visible"/>
                                      </p:to>
                                    </p:set>
                                    <p:animEffect filter="fade" transition="in">
                                      <p:cBhvr>
                                        <p:cTn dur="1000"/>
                                        <p:tgtEl>
                                          <p:spTgt spid="2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3" name="Shape 2193"/>
        <p:cNvGrpSpPr/>
        <p:nvPr/>
      </p:nvGrpSpPr>
      <p:grpSpPr>
        <a:xfrm>
          <a:off x="0" y="0"/>
          <a:ext cx="0" cy="0"/>
          <a:chOff x="0" y="0"/>
          <a:chExt cx="0" cy="0"/>
        </a:xfrm>
      </p:grpSpPr>
      <p:sp>
        <p:nvSpPr>
          <p:cNvPr id="2194" name="Google Shape;2194;p306"/>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Get Aiming Working</a:t>
            </a:r>
            <a:endParaRPr/>
          </a:p>
        </p:txBody>
      </p:sp>
      <p:sp>
        <p:nvSpPr>
          <p:cNvPr id="2195" name="Google Shape;2195;p306"/>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If your aiming doesn’t work, get it working</a:t>
            </a:r>
            <a:endParaRPr/>
          </a:p>
          <a:p>
            <a:pPr indent="-800100" lvl="0" marL="914400" rtl="0" algn="l">
              <a:spcBef>
                <a:spcPts val="0"/>
              </a:spcBef>
              <a:spcAft>
                <a:spcPts val="0"/>
              </a:spcAft>
              <a:buSzPts val="5400"/>
              <a:buChar char="●"/>
            </a:pPr>
            <a:r>
              <a:rPr lang="en-GB"/>
              <a:t>I introduced a bug in the aiming component</a:t>
            </a:r>
            <a:endParaRPr/>
          </a:p>
          <a:p>
            <a:pPr indent="-800100" lvl="0" marL="914400" rtl="0" algn="l">
              <a:spcBef>
                <a:spcPts val="0"/>
              </a:spcBef>
              <a:spcAft>
                <a:spcPts val="0"/>
              </a:spcAft>
              <a:buSzPts val="5400"/>
              <a:buChar char="●"/>
            </a:pPr>
            <a:r>
              <a:rPr lang="en-GB"/>
              <a:t>It can be hard to track, use logs</a:t>
            </a:r>
            <a:endParaRPr/>
          </a:p>
          <a:p>
            <a:pPr indent="-800100" lvl="0" marL="914400" rtl="0" algn="l">
              <a:spcBef>
                <a:spcPts val="0"/>
              </a:spcBef>
              <a:spcAft>
                <a:spcPts val="0"/>
              </a:spcAft>
              <a:buSzPts val="5400"/>
              <a:buChar char="●"/>
            </a:pPr>
            <a:r>
              <a:rPr lang="en-GB"/>
              <a:t>Follow the execution through.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5">
                                            <p:txEl>
                                              <p:pRg end="0" st="0"/>
                                            </p:txEl>
                                          </p:spTgt>
                                        </p:tgtEl>
                                        <p:attrNameLst>
                                          <p:attrName>style.visibility</p:attrName>
                                        </p:attrNameLst>
                                      </p:cBhvr>
                                      <p:to>
                                        <p:strVal val="visible"/>
                                      </p:to>
                                    </p:set>
                                    <p:animEffect filter="fade" transition="in">
                                      <p:cBhvr>
                                        <p:cTn dur="1000"/>
                                        <p:tgtEl>
                                          <p:spTgt spid="21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5">
                                            <p:txEl>
                                              <p:pRg end="1" st="1"/>
                                            </p:txEl>
                                          </p:spTgt>
                                        </p:tgtEl>
                                        <p:attrNameLst>
                                          <p:attrName>style.visibility</p:attrName>
                                        </p:attrNameLst>
                                      </p:cBhvr>
                                      <p:to>
                                        <p:strVal val="visible"/>
                                      </p:to>
                                    </p:set>
                                    <p:animEffect filter="fade" transition="in">
                                      <p:cBhvr>
                                        <p:cTn dur="1000"/>
                                        <p:tgtEl>
                                          <p:spTgt spid="21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5">
                                            <p:txEl>
                                              <p:pRg end="2" st="2"/>
                                            </p:txEl>
                                          </p:spTgt>
                                        </p:tgtEl>
                                        <p:attrNameLst>
                                          <p:attrName>style.visibility</p:attrName>
                                        </p:attrNameLst>
                                      </p:cBhvr>
                                      <p:to>
                                        <p:strVal val="visible"/>
                                      </p:to>
                                    </p:set>
                                    <p:animEffect filter="fade" transition="in">
                                      <p:cBhvr>
                                        <p:cTn dur="1000"/>
                                        <p:tgtEl>
                                          <p:spTgt spid="21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5">
                                            <p:txEl>
                                              <p:pRg end="3" st="3"/>
                                            </p:txEl>
                                          </p:spTgt>
                                        </p:tgtEl>
                                        <p:attrNameLst>
                                          <p:attrName>style.visibility</p:attrName>
                                        </p:attrNameLst>
                                      </p:cBhvr>
                                      <p:to>
                                        <p:strVal val="visible"/>
                                      </p:to>
                                    </p:set>
                                    <p:animEffect filter="fade" transition="in">
                                      <p:cBhvr>
                                        <p:cTn dur="1000"/>
                                        <p:tgtEl>
                                          <p:spTgt spid="219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9" name="Shape 2199"/>
        <p:cNvGrpSpPr/>
        <p:nvPr/>
      </p:nvGrpSpPr>
      <p:grpSpPr>
        <a:xfrm>
          <a:off x="0" y="0"/>
          <a:ext cx="0" cy="0"/>
          <a:chOff x="0" y="0"/>
          <a:chExt cx="0" cy="0"/>
        </a:xfrm>
      </p:grpSpPr>
      <p:sp>
        <p:nvSpPr>
          <p:cNvPr id="2200" name="Google Shape;2200;p307"/>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Aiming Without the Tank</a:t>
            </a:r>
            <a:endParaRPr/>
          </a:p>
        </p:txBody>
      </p:sp>
      <p:sp>
        <p:nvSpPr>
          <p:cNvPr id="2201" name="Google Shape;2201;p307"/>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4.12.5</a:t>
            </a:r>
            <a:endParaRPr sz="3600">
              <a:solidFill>
                <a:srgbClr val="FFFFFF"/>
              </a:solidFill>
            </a:endParaRPr>
          </a:p>
        </p:txBody>
      </p:sp>
    </p:spTree>
  </p:cSld>
  <p:clrMapOvr>
    <a:masterClrMapping/>
  </p:clrMapOvr>
</p:sld>
</file>

<file path=ppt/slides/slide2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5" name="Shape 2205"/>
        <p:cNvGrpSpPr/>
        <p:nvPr/>
      </p:nvGrpSpPr>
      <p:grpSpPr>
        <a:xfrm>
          <a:off x="0" y="0"/>
          <a:ext cx="0" cy="0"/>
          <a:chOff x="0" y="0"/>
          <a:chExt cx="0" cy="0"/>
        </a:xfrm>
      </p:grpSpPr>
      <p:sp>
        <p:nvSpPr>
          <p:cNvPr id="2206" name="Google Shape;2206;p308"/>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What’s Changing - Class Level</a:t>
            </a:r>
            <a:endParaRPr/>
          </a:p>
        </p:txBody>
      </p:sp>
      <p:sp>
        <p:nvSpPr>
          <p:cNvPr id="2207" name="Google Shape;2207;p308"/>
          <p:cNvSpPr/>
          <p:nvPr/>
        </p:nvSpPr>
        <p:spPr>
          <a:xfrm>
            <a:off x="3989850" y="2489250"/>
            <a:ext cx="26844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AI Controller</a:t>
            </a:r>
            <a:endParaRPr sz="2800"/>
          </a:p>
        </p:txBody>
      </p:sp>
      <p:sp>
        <p:nvSpPr>
          <p:cNvPr id="2208" name="Google Shape;2208;p308"/>
          <p:cNvSpPr/>
          <p:nvPr/>
        </p:nvSpPr>
        <p:spPr>
          <a:xfrm>
            <a:off x="9765000" y="4923525"/>
            <a:ext cx="26844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Aiming Component</a:t>
            </a:r>
            <a:endParaRPr sz="2800"/>
          </a:p>
        </p:txBody>
      </p:sp>
      <p:sp>
        <p:nvSpPr>
          <p:cNvPr id="2209" name="Google Shape;2209;p308"/>
          <p:cNvSpPr/>
          <p:nvPr/>
        </p:nvSpPr>
        <p:spPr>
          <a:xfrm>
            <a:off x="11689850" y="2489250"/>
            <a:ext cx="26844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Player Controller</a:t>
            </a:r>
            <a:endParaRPr sz="2800"/>
          </a:p>
        </p:txBody>
      </p:sp>
      <p:sp>
        <p:nvSpPr>
          <p:cNvPr id="2210" name="Google Shape;2210;p308"/>
          <p:cNvSpPr/>
          <p:nvPr/>
        </p:nvSpPr>
        <p:spPr>
          <a:xfrm>
            <a:off x="5914725" y="4923525"/>
            <a:ext cx="26844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Tank</a:t>
            </a:r>
            <a:endParaRPr sz="2800"/>
          </a:p>
        </p:txBody>
      </p:sp>
      <p:sp>
        <p:nvSpPr>
          <p:cNvPr id="2211" name="Google Shape;2211;p308"/>
          <p:cNvSpPr/>
          <p:nvPr/>
        </p:nvSpPr>
        <p:spPr>
          <a:xfrm>
            <a:off x="7839850" y="7357850"/>
            <a:ext cx="26844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Barrel</a:t>
            </a:r>
            <a:endParaRPr sz="2800"/>
          </a:p>
        </p:txBody>
      </p:sp>
      <p:sp>
        <p:nvSpPr>
          <p:cNvPr id="2212" name="Google Shape;2212;p308"/>
          <p:cNvSpPr/>
          <p:nvPr/>
        </p:nvSpPr>
        <p:spPr>
          <a:xfrm>
            <a:off x="11689850" y="7357850"/>
            <a:ext cx="26844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Turret</a:t>
            </a:r>
            <a:endParaRPr sz="2800"/>
          </a:p>
        </p:txBody>
      </p:sp>
      <p:sp>
        <p:nvSpPr>
          <p:cNvPr id="2213" name="Google Shape;2213;p308"/>
          <p:cNvSpPr/>
          <p:nvPr/>
        </p:nvSpPr>
        <p:spPr>
          <a:xfrm>
            <a:off x="3989850" y="7357850"/>
            <a:ext cx="26844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Projectile</a:t>
            </a:r>
            <a:endParaRPr sz="2800"/>
          </a:p>
        </p:txBody>
      </p:sp>
      <p:sp>
        <p:nvSpPr>
          <p:cNvPr id="2214" name="Google Shape;2214;p308"/>
          <p:cNvSpPr txBox="1"/>
          <p:nvPr/>
        </p:nvSpPr>
        <p:spPr>
          <a:xfrm>
            <a:off x="860050" y="8897200"/>
            <a:ext cx="14079600" cy="681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2800">
                <a:solidFill>
                  <a:srgbClr val="B7B7B7"/>
                </a:solidFill>
              </a:rPr>
              <a:t>TankTrack and TankMovementComponent omitted for clarity</a:t>
            </a:r>
            <a:endParaRPr sz="2800">
              <a:solidFill>
                <a:srgbClr val="B7B7B7"/>
              </a:solidFill>
            </a:endParaRPr>
          </a:p>
        </p:txBody>
      </p:sp>
      <p:cxnSp>
        <p:nvCxnSpPr>
          <p:cNvPr id="2215" name="Google Shape;2215;p308"/>
          <p:cNvCxnSpPr>
            <a:stCxn id="2209" idx="2"/>
            <a:endCxn id="2208" idx="0"/>
          </p:cNvCxnSpPr>
          <p:nvPr/>
        </p:nvCxnSpPr>
        <p:spPr>
          <a:xfrm flipH="1">
            <a:off x="11107250" y="3632250"/>
            <a:ext cx="1924800" cy="1291200"/>
          </a:xfrm>
          <a:prstGeom prst="straightConnector1">
            <a:avLst/>
          </a:prstGeom>
          <a:noFill/>
          <a:ln cap="flat" cmpd="sng" w="38100">
            <a:solidFill>
              <a:schemeClr val="dk2"/>
            </a:solidFill>
            <a:prstDash val="solid"/>
            <a:round/>
            <a:headEnd len="med" w="med" type="none"/>
            <a:tailEnd len="med" w="med" type="triangle"/>
          </a:ln>
        </p:spPr>
      </p:cxnSp>
      <p:cxnSp>
        <p:nvCxnSpPr>
          <p:cNvPr id="2216" name="Google Shape;2216;p308"/>
          <p:cNvCxnSpPr>
            <a:stCxn id="2210" idx="2"/>
            <a:endCxn id="2213" idx="0"/>
          </p:cNvCxnSpPr>
          <p:nvPr/>
        </p:nvCxnSpPr>
        <p:spPr>
          <a:xfrm flipH="1">
            <a:off x="5332125" y="6066525"/>
            <a:ext cx="1924800" cy="1291200"/>
          </a:xfrm>
          <a:prstGeom prst="straightConnector1">
            <a:avLst/>
          </a:prstGeom>
          <a:noFill/>
          <a:ln cap="flat" cmpd="sng" w="38100">
            <a:solidFill>
              <a:srgbClr val="FF0000"/>
            </a:solidFill>
            <a:prstDash val="solid"/>
            <a:round/>
            <a:headEnd len="med" w="med" type="none"/>
            <a:tailEnd len="med" w="med" type="triangle"/>
          </a:ln>
        </p:spPr>
      </p:cxnSp>
      <p:cxnSp>
        <p:nvCxnSpPr>
          <p:cNvPr id="2217" name="Google Shape;2217;p308"/>
          <p:cNvCxnSpPr>
            <a:stCxn id="2210" idx="2"/>
            <a:endCxn id="2211" idx="0"/>
          </p:cNvCxnSpPr>
          <p:nvPr/>
        </p:nvCxnSpPr>
        <p:spPr>
          <a:xfrm>
            <a:off x="7256925" y="6066525"/>
            <a:ext cx="1925100" cy="1291200"/>
          </a:xfrm>
          <a:prstGeom prst="straightConnector1">
            <a:avLst/>
          </a:prstGeom>
          <a:noFill/>
          <a:ln cap="flat" cmpd="sng" w="38100">
            <a:solidFill>
              <a:srgbClr val="FF0000"/>
            </a:solidFill>
            <a:prstDash val="solid"/>
            <a:round/>
            <a:headEnd len="med" w="med" type="none"/>
            <a:tailEnd len="med" w="med" type="triangle"/>
          </a:ln>
        </p:spPr>
      </p:cxnSp>
      <p:cxnSp>
        <p:nvCxnSpPr>
          <p:cNvPr id="2218" name="Google Shape;2218;p308"/>
          <p:cNvCxnSpPr>
            <a:stCxn id="2208" idx="2"/>
            <a:endCxn id="2211" idx="0"/>
          </p:cNvCxnSpPr>
          <p:nvPr/>
        </p:nvCxnSpPr>
        <p:spPr>
          <a:xfrm flipH="1">
            <a:off x="9182100" y="6066525"/>
            <a:ext cx="1925100" cy="1291200"/>
          </a:xfrm>
          <a:prstGeom prst="straightConnector1">
            <a:avLst/>
          </a:prstGeom>
          <a:noFill/>
          <a:ln cap="flat" cmpd="sng" w="38100">
            <a:solidFill>
              <a:srgbClr val="666666"/>
            </a:solidFill>
            <a:prstDash val="solid"/>
            <a:round/>
            <a:headEnd len="med" w="med" type="none"/>
            <a:tailEnd len="med" w="med" type="triangle"/>
          </a:ln>
        </p:spPr>
      </p:cxnSp>
      <p:cxnSp>
        <p:nvCxnSpPr>
          <p:cNvPr id="2219" name="Google Shape;2219;p308"/>
          <p:cNvCxnSpPr>
            <a:stCxn id="2208" idx="2"/>
            <a:endCxn id="2212" idx="0"/>
          </p:cNvCxnSpPr>
          <p:nvPr/>
        </p:nvCxnSpPr>
        <p:spPr>
          <a:xfrm>
            <a:off x="11107200" y="6066525"/>
            <a:ext cx="1924800" cy="1291200"/>
          </a:xfrm>
          <a:prstGeom prst="straightConnector1">
            <a:avLst/>
          </a:prstGeom>
          <a:noFill/>
          <a:ln cap="flat" cmpd="sng" w="38100">
            <a:solidFill>
              <a:schemeClr val="dk2"/>
            </a:solidFill>
            <a:prstDash val="solid"/>
            <a:round/>
            <a:headEnd len="med" w="med" type="none"/>
            <a:tailEnd len="med" w="med" type="triangle"/>
          </a:ln>
        </p:spPr>
      </p:cxnSp>
      <p:cxnSp>
        <p:nvCxnSpPr>
          <p:cNvPr id="2220" name="Google Shape;2220;p308"/>
          <p:cNvCxnSpPr>
            <a:stCxn id="2207" idx="2"/>
            <a:endCxn id="2208" idx="0"/>
          </p:cNvCxnSpPr>
          <p:nvPr/>
        </p:nvCxnSpPr>
        <p:spPr>
          <a:xfrm>
            <a:off x="5332050" y="3632250"/>
            <a:ext cx="5775300" cy="1291200"/>
          </a:xfrm>
          <a:prstGeom prst="straightConnector1">
            <a:avLst/>
          </a:prstGeom>
          <a:noFill/>
          <a:ln cap="flat" cmpd="sng" w="38100">
            <a:solidFill>
              <a:srgbClr val="6AA84F"/>
            </a:solidFill>
            <a:prstDash val="solid"/>
            <a:round/>
            <a:headEnd len="med" w="med" type="none"/>
            <a:tailEnd len="med" w="med" type="triangle"/>
          </a:ln>
        </p:spPr>
      </p:cxnSp>
      <p:cxnSp>
        <p:nvCxnSpPr>
          <p:cNvPr id="2221" name="Google Shape;2221;p308"/>
          <p:cNvCxnSpPr>
            <a:stCxn id="2208" idx="2"/>
            <a:endCxn id="2213" idx="0"/>
          </p:cNvCxnSpPr>
          <p:nvPr/>
        </p:nvCxnSpPr>
        <p:spPr>
          <a:xfrm flipH="1">
            <a:off x="5332200" y="6066525"/>
            <a:ext cx="5775000" cy="1291200"/>
          </a:xfrm>
          <a:prstGeom prst="straightConnector1">
            <a:avLst/>
          </a:prstGeom>
          <a:noFill/>
          <a:ln cap="flat" cmpd="sng" w="38100">
            <a:solidFill>
              <a:srgbClr val="6AA84F"/>
            </a:solidFill>
            <a:prstDash val="solid"/>
            <a:round/>
            <a:headEnd len="med" w="med" type="none"/>
            <a:tailEnd len="med" w="med" type="triangle"/>
          </a:ln>
        </p:spPr>
      </p:cxnSp>
    </p:spTree>
  </p:cSld>
  <p:clrMapOvr>
    <a:masterClrMapping/>
  </p:clrMapOvr>
</p:sld>
</file>

<file path=ppt/slides/slide2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5" name="Shape 2225"/>
        <p:cNvGrpSpPr/>
        <p:nvPr/>
      </p:nvGrpSpPr>
      <p:grpSpPr>
        <a:xfrm>
          <a:off x="0" y="0"/>
          <a:ext cx="0" cy="0"/>
          <a:chOff x="0" y="0"/>
          <a:chExt cx="0" cy="0"/>
        </a:xfrm>
      </p:grpSpPr>
      <p:sp>
        <p:nvSpPr>
          <p:cNvPr id="2226" name="Google Shape;2226;p309"/>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2227" name="Google Shape;2227;p309"/>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Clr>
                <a:schemeClr val="lt1"/>
              </a:buClr>
              <a:buSzPts val="5400"/>
              <a:buChar char="●"/>
            </a:pPr>
            <a:r>
              <a:rPr lang="en-GB">
                <a:solidFill>
                  <a:schemeClr val="lt1"/>
                </a:solidFill>
              </a:rPr>
              <a:t>There is no need to cast the Pawn to a Tank</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Doing so creates a dependency we don’t want</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Remember a Tank is a Pawn</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We simplify our architecture here.</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7">
                                            <p:txEl>
                                              <p:pRg end="0" st="0"/>
                                            </p:txEl>
                                          </p:spTgt>
                                        </p:tgtEl>
                                        <p:attrNameLst>
                                          <p:attrName>style.visibility</p:attrName>
                                        </p:attrNameLst>
                                      </p:cBhvr>
                                      <p:to>
                                        <p:strVal val="visible"/>
                                      </p:to>
                                    </p:set>
                                    <p:animEffect filter="fade" transition="in">
                                      <p:cBhvr>
                                        <p:cTn dur="1000"/>
                                        <p:tgtEl>
                                          <p:spTgt spid="22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7">
                                            <p:txEl>
                                              <p:pRg end="1" st="1"/>
                                            </p:txEl>
                                          </p:spTgt>
                                        </p:tgtEl>
                                        <p:attrNameLst>
                                          <p:attrName>style.visibility</p:attrName>
                                        </p:attrNameLst>
                                      </p:cBhvr>
                                      <p:to>
                                        <p:strVal val="visible"/>
                                      </p:to>
                                    </p:set>
                                    <p:animEffect filter="fade" transition="in">
                                      <p:cBhvr>
                                        <p:cTn dur="1000"/>
                                        <p:tgtEl>
                                          <p:spTgt spid="22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7">
                                            <p:txEl>
                                              <p:pRg end="2" st="2"/>
                                            </p:txEl>
                                          </p:spTgt>
                                        </p:tgtEl>
                                        <p:attrNameLst>
                                          <p:attrName>style.visibility</p:attrName>
                                        </p:attrNameLst>
                                      </p:cBhvr>
                                      <p:to>
                                        <p:strVal val="visible"/>
                                      </p:to>
                                    </p:set>
                                    <p:animEffect filter="fade" transition="in">
                                      <p:cBhvr>
                                        <p:cTn dur="1000"/>
                                        <p:tgtEl>
                                          <p:spTgt spid="22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7">
                                            <p:txEl>
                                              <p:pRg end="3" st="3"/>
                                            </p:txEl>
                                          </p:spTgt>
                                        </p:tgtEl>
                                        <p:attrNameLst>
                                          <p:attrName>style.visibility</p:attrName>
                                        </p:attrNameLst>
                                      </p:cBhvr>
                                      <p:to>
                                        <p:strVal val="visible"/>
                                      </p:to>
                                    </p:set>
                                    <p:animEffect filter="fade" transition="in">
                                      <p:cBhvr>
                                        <p:cTn dur="1000"/>
                                        <p:tgtEl>
                                          <p:spTgt spid="222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1" name="Shape 2231"/>
        <p:cNvGrpSpPr/>
        <p:nvPr/>
      </p:nvGrpSpPr>
      <p:grpSpPr>
        <a:xfrm>
          <a:off x="0" y="0"/>
          <a:ext cx="0" cy="0"/>
          <a:chOff x="0" y="0"/>
          <a:chExt cx="0" cy="0"/>
        </a:xfrm>
      </p:grpSpPr>
      <p:sp>
        <p:nvSpPr>
          <p:cNvPr id="2232" name="Google Shape;2232;p310"/>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Aim Without the Tank!</a:t>
            </a:r>
            <a:endParaRPr/>
          </a:p>
        </p:txBody>
      </p:sp>
      <p:sp>
        <p:nvSpPr>
          <p:cNvPr id="2233" name="Google Shape;2233;p310"/>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Move </a:t>
            </a:r>
            <a:r>
              <a:rPr b="1" lang="en-GB"/>
              <a:t>just the aiming code</a:t>
            </a:r>
            <a:r>
              <a:rPr lang="en-GB"/>
              <a:t> from tank</a:t>
            </a:r>
            <a:endParaRPr/>
          </a:p>
          <a:p>
            <a:pPr indent="-800100" lvl="0" marL="914400" rtl="0" algn="l">
              <a:spcBef>
                <a:spcPts val="0"/>
              </a:spcBef>
              <a:spcAft>
                <a:spcPts val="0"/>
              </a:spcAft>
              <a:buSzPts val="5400"/>
              <a:buChar char="●"/>
            </a:pPr>
            <a:r>
              <a:rPr lang="en-GB"/>
              <a:t>Move forward declarations and includes</a:t>
            </a:r>
            <a:endParaRPr/>
          </a:p>
          <a:p>
            <a:pPr indent="-800100" lvl="0" marL="914400" rtl="0" algn="l">
              <a:spcBef>
                <a:spcPts val="0"/>
              </a:spcBef>
              <a:spcAft>
                <a:spcPts val="0"/>
              </a:spcAft>
              <a:buSzPts val="5400"/>
              <a:buChar char="●"/>
            </a:pPr>
            <a:r>
              <a:rPr lang="en-GB"/>
              <a:t>Check all tanks now aim.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3">
                                            <p:txEl>
                                              <p:pRg end="0" st="0"/>
                                            </p:txEl>
                                          </p:spTgt>
                                        </p:tgtEl>
                                        <p:attrNameLst>
                                          <p:attrName>style.visibility</p:attrName>
                                        </p:attrNameLst>
                                      </p:cBhvr>
                                      <p:to>
                                        <p:strVal val="visible"/>
                                      </p:to>
                                    </p:set>
                                    <p:animEffect filter="fade" transition="in">
                                      <p:cBhvr>
                                        <p:cTn dur="1000"/>
                                        <p:tgtEl>
                                          <p:spTgt spid="22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3">
                                            <p:txEl>
                                              <p:pRg end="1" st="1"/>
                                            </p:txEl>
                                          </p:spTgt>
                                        </p:tgtEl>
                                        <p:attrNameLst>
                                          <p:attrName>style.visibility</p:attrName>
                                        </p:attrNameLst>
                                      </p:cBhvr>
                                      <p:to>
                                        <p:strVal val="visible"/>
                                      </p:to>
                                    </p:set>
                                    <p:animEffect filter="fade" transition="in">
                                      <p:cBhvr>
                                        <p:cTn dur="1000"/>
                                        <p:tgtEl>
                                          <p:spTgt spid="22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3">
                                            <p:txEl>
                                              <p:pRg end="2" st="2"/>
                                            </p:txEl>
                                          </p:spTgt>
                                        </p:tgtEl>
                                        <p:attrNameLst>
                                          <p:attrName>style.visibility</p:attrName>
                                        </p:attrNameLst>
                                      </p:cBhvr>
                                      <p:to>
                                        <p:strVal val="visible"/>
                                      </p:to>
                                    </p:set>
                                    <p:animEffect filter="fade" transition="in">
                                      <p:cBhvr>
                                        <p:cTn dur="1000"/>
                                        <p:tgtEl>
                                          <p:spTgt spid="223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7" name="Shape 2237"/>
        <p:cNvGrpSpPr/>
        <p:nvPr/>
      </p:nvGrpSpPr>
      <p:grpSpPr>
        <a:xfrm>
          <a:off x="0" y="0"/>
          <a:ext cx="0" cy="0"/>
          <a:chOff x="0" y="0"/>
          <a:chExt cx="0" cy="0"/>
        </a:xfrm>
      </p:grpSpPr>
      <p:sp>
        <p:nvSpPr>
          <p:cNvPr id="2238" name="Google Shape;2238;p311"/>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Finishing our Refactoring</a:t>
            </a:r>
            <a:endParaRPr/>
          </a:p>
        </p:txBody>
      </p:sp>
      <p:sp>
        <p:nvSpPr>
          <p:cNvPr id="2239" name="Google Shape;2239;p311"/>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4.12.5</a:t>
            </a:r>
            <a:endParaRPr sz="3600">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51"/>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282" name="Google Shape;282;p51"/>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Epic games launcher helps manage versions</a:t>
            </a:r>
            <a:endParaRPr/>
          </a:p>
          <a:p>
            <a:pPr indent="-800100" lvl="0" marL="914400" rtl="0" algn="l">
              <a:spcBef>
                <a:spcPts val="0"/>
              </a:spcBef>
              <a:spcAft>
                <a:spcPts val="0"/>
              </a:spcAft>
              <a:buSzPts val="5400"/>
              <a:buChar char="●"/>
            </a:pPr>
            <a:r>
              <a:rPr lang="en-GB">
                <a:solidFill>
                  <a:schemeClr val="lt1"/>
                </a:solidFill>
              </a:rPr>
              <a:t>Remember to commit your project first</a:t>
            </a:r>
            <a:endParaRPr/>
          </a:p>
          <a:p>
            <a:pPr indent="-800100" lvl="0" marL="914400" rtl="0" algn="l">
              <a:spcBef>
                <a:spcPts val="0"/>
              </a:spcBef>
              <a:spcAft>
                <a:spcPts val="0"/>
              </a:spcAft>
              <a:buSzPts val="5400"/>
              <a:buChar char="●"/>
            </a:pPr>
            <a:r>
              <a:rPr lang="en-GB"/>
              <a:t>You can then “Convert in-place” </a:t>
            </a:r>
            <a:endParaRPr/>
          </a:p>
          <a:p>
            <a:pPr indent="-800100" lvl="0" marL="914400" rtl="0" algn="l">
              <a:spcBef>
                <a:spcPts val="0"/>
              </a:spcBef>
              <a:spcAft>
                <a:spcPts val="0"/>
              </a:spcAft>
              <a:buSzPts val="5400"/>
              <a:buChar char="●"/>
            </a:pPr>
            <a:r>
              <a:rPr lang="en-GB"/>
              <a:t>Check your project runs OK in new version</a:t>
            </a:r>
            <a:endParaRPr/>
          </a:p>
          <a:p>
            <a:pPr indent="-800100" lvl="0" marL="914400" rtl="0" algn="l">
              <a:spcBef>
                <a:spcPts val="0"/>
              </a:spcBef>
              <a:spcAft>
                <a:spcPts val="0"/>
              </a:spcAft>
              <a:buSzPts val="5400"/>
              <a:buChar char="●"/>
            </a:pPr>
            <a:r>
              <a:rPr lang="en-GB"/>
              <a:t>Close everything and re-commit</a:t>
            </a:r>
            <a:endParaRPr/>
          </a:p>
          <a:p>
            <a:pPr indent="-800100" lvl="0" marL="914400" rtl="0" algn="l">
              <a:spcBef>
                <a:spcPts val="0"/>
              </a:spcBef>
              <a:spcAft>
                <a:spcPts val="0"/>
              </a:spcAft>
              <a:buSzPts val="5400"/>
              <a:buChar char="●"/>
            </a:pPr>
            <a:r>
              <a:rPr lang="en-GB"/>
              <a:t>How to tag a commit in GitHub.</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0" st="0"/>
                                            </p:txEl>
                                          </p:spTgt>
                                        </p:tgtEl>
                                        <p:attrNameLst>
                                          <p:attrName>style.visibility</p:attrName>
                                        </p:attrNameLst>
                                      </p:cBhvr>
                                      <p:to>
                                        <p:strVal val="visible"/>
                                      </p:to>
                                    </p:set>
                                    <p:animEffect filter="fade" transition="in">
                                      <p:cBhvr>
                                        <p:cTn dur="1000"/>
                                        <p:tgtEl>
                                          <p:spTgt spid="2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1" st="1"/>
                                            </p:txEl>
                                          </p:spTgt>
                                        </p:tgtEl>
                                        <p:attrNameLst>
                                          <p:attrName>style.visibility</p:attrName>
                                        </p:attrNameLst>
                                      </p:cBhvr>
                                      <p:to>
                                        <p:strVal val="visible"/>
                                      </p:to>
                                    </p:set>
                                    <p:animEffect filter="fade" transition="in">
                                      <p:cBhvr>
                                        <p:cTn dur="1000"/>
                                        <p:tgtEl>
                                          <p:spTgt spid="2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2" st="2"/>
                                            </p:txEl>
                                          </p:spTgt>
                                        </p:tgtEl>
                                        <p:attrNameLst>
                                          <p:attrName>style.visibility</p:attrName>
                                        </p:attrNameLst>
                                      </p:cBhvr>
                                      <p:to>
                                        <p:strVal val="visible"/>
                                      </p:to>
                                    </p:set>
                                    <p:animEffect filter="fade" transition="in">
                                      <p:cBhvr>
                                        <p:cTn dur="1000"/>
                                        <p:tgtEl>
                                          <p:spTgt spid="2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3" st="3"/>
                                            </p:txEl>
                                          </p:spTgt>
                                        </p:tgtEl>
                                        <p:attrNameLst>
                                          <p:attrName>style.visibility</p:attrName>
                                        </p:attrNameLst>
                                      </p:cBhvr>
                                      <p:to>
                                        <p:strVal val="visible"/>
                                      </p:to>
                                    </p:set>
                                    <p:animEffect filter="fade" transition="in">
                                      <p:cBhvr>
                                        <p:cTn dur="1000"/>
                                        <p:tgtEl>
                                          <p:spTgt spid="28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4" st="4"/>
                                            </p:txEl>
                                          </p:spTgt>
                                        </p:tgtEl>
                                        <p:attrNameLst>
                                          <p:attrName>style.visibility</p:attrName>
                                        </p:attrNameLst>
                                      </p:cBhvr>
                                      <p:to>
                                        <p:strVal val="visible"/>
                                      </p:to>
                                    </p:set>
                                    <p:animEffect filter="fade" transition="in">
                                      <p:cBhvr>
                                        <p:cTn dur="1000"/>
                                        <p:tgtEl>
                                          <p:spTgt spid="28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5" st="5"/>
                                            </p:txEl>
                                          </p:spTgt>
                                        </p:tgtEl>
                                        <p:attrNameLst>
                                          <p:attrName>style.visibility</p:attrName>
                                        </p:attrNameLst>
                                      </p:cBhvr>
                                      <p:to>
                                        <p:strVal val="visible"/>
                                      </p:to>
                                    </p:set>
                                    <p:animEffect filter="fade" transition="in">
                                      <p:cBhvr>
                                        <p:cTn dur="1000"/>
                                        <p:tgtEl>
                                          <p:spTgt spid="28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3" name="Shape 2243"/>
        <p:cNvGrpSpPr/>
        <p:nvPr/>
      </p:nvGrpSpPr>
      <p:grpSpPr>
        <a:xfrm>
          <a:off x="0" y="0"/>
          <a:ext cx="0" cy="0"/>
          <a:chOff x="0" y="0"/>
          <a:chExt cx="0" cy="0"/>
        </a:xfrm>
      </p:grpSpPr>
      <p:sp>
        <p:nvSpPr>
          <p:cNvPr id="2244" name="Google Shape;2244;p312"/>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2245" name="Google Shape;2245;p312"/>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Clr>
                <a:schemeClr val="lt1"/>
              </a:buClr>
              <a:buSzPts val="5400"/>
              <a:buChar char="●"/>
            </a:pPr>
            <a:r>
              <a:rPr lang="en-GB">
                <a:solidFill>
                  <a:schemeClr val="lt1"/>
                </a:solidFill>
              </a:rPr>
              <a:t>Removing our final dependencies</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If you override </a:t>
            </a:r>
            <a:r>
              <a:rPr lang="en-GB">
                <a:solidFill>
                  <a:srgbClr val="FFFF00"/>
                </a:solidFill>
                <a:latin typeface="Consolas"/>
                <a:ea typeface="Consolas"/>
                <a:cs typeface="Consolas"/>
                <a:sym typeface="Consolas"/>
              </a:rPr>
              <a:t>BeginPlay()</a:t>
            </a:r>
            <a:r>
              <a:rPr lang="en-GB">
                <a:solidFill>
                  <a:schemeClr val="lt1"/>
                </a:solidFill>
              </a:rPr>
              <a:t> in an actor you should call </a:t>
            </a:r>
            <a:r>
              <a:rPr lang="en-GB">
                <a:solidFill>
                  <a:srgbClr val="FFFF00"/>
                </a:solidFill>
                <a:latin typeface="Consolas"/>
                <a:ea typeface="Consolas"/>
                <a:cs typeface="Consolas"/>
                <a:sym typeface="Consolas"/>
              </a:rPr>
              <a:t>Super::BeginPlay()</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If you don’t override it at all, there’s no need to, your Blueprint Begin Play will still run.</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5">
                                            <p:txEl>
                                              <p:pRg end="0" st="0"/>
                                            </p:txEl>
                                          </p:spTgt>
                                        </p:tgtEl>
                                        <p:attrNameLst>
                                          <p:attrName>style.visibility</p:attrName>
                                        </p:attrNameLst>
                                      </p:cBhvr>
                                      <p:to>
                                        <p:strVal val="visible"/>
                                      </p:to>
                                    </p:set>
                                    <p:animEffect filter="fade" transition="in">
                                      <p:cBhvr>
                                        <p:cTn dur="1000"/>
                                        <p:tgtEl>
                                          <p:spTgt spid="22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5">
                                            <p:txEl>
                                              <p:pRg end="1" st="1"/>
                                            </p:txEl>
                                          </p:spTgt>
                                        </p:tgtEl>
                                        <p:attrNameLst>
                                          <p:attrName>style.visibility</p:attrName>
                                        </p:attrNameLst>
                                      </p:cBhvr>
                                      <p:to>
                                        <p:strVal val="visible"/>
                                      </p:to>
                                    </p:set>
                                    <p:animEffect filter="fade" transition="in">
                                      <p:cBhvr>
                                        <p:cTn dur="1000"/>
                                        <p:tgtEl>
                                          <p:spTgt spid="22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5">
                                            <p:txEl>
                                              <p:pRg end="2" st="2"/>
                                            </p:txEl>
                                          </p:spTgt>
                                        </p:tgtEl>
                                        <p:attrNameLst>
                                          <p:attrName>style.visibility</p:attrName>
                                        </p:attrNameLst>
                                      </p:cBhvr>
                                      <p:to>
                                        <p:strVal val="visible"/>
                                      </p:to>
                                    </p:set>
                                    <p:animEffect filter="fade" transition="in">
                                      <p:cBhvr>
                                        <p:cTn dur="1000"/>
                                        <p:tgtEl>
                                          <p:spTgt spid="224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9" name="Shape 2249"/>
        <p:cNvGrpSpPr/>
        <p:nvPr/>
      </p:nvGrpSpPr>
      <p:grpSpPr>
        <a:xfrm>
          <a:off x="0" y="0"/>
          <a:ext cx="0" cy="0"/>
          <a:chOff x="0" y="0"/>
          <a:chExt cx="0" cy="0"/>
        </a:xfrm>
      </p:grpSpPr>
      <p:sp>
        <p:nvSpPr>
          <p:cNvPr id="2250" name="Google Shape;2250;p313"/>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What Needs To Change</a:t>
            </a:r>
            <a:endParaRPr/>
          </a:p>
        </p:txBody>
      </p:sp>
      <p:sp>
        <p:nvSpPr>
          <p:cNvPr id="2251" name="Google Shape;2251;p313"/>
          <p:cNvSpPr/>
          <p:nvPr/>
        </p:nvSpPr>
        <p:spPr>
          <a:xfrm>
            <a:off x="3989850" y="2489250"/>
            <a:ext cx="26844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AI Controller</a:t>
            </a:r>
            <a:endParaRPr sz="2800"/>
          </a:p>
        </p:txBody>
      </p:sp>
      <p:sp>
        <p:nvSpPr>
          <p:cNvPr id="2252" name="Google Shape;2252;p313"/>
          <p:cNvSpPr/>
          <p:nvPr/>
        </p:nvSpPr>
        <p:spPr>
          <a:xfrm>
            <a:off x="7801800" y="4766475"/>
            <a:ext cx="26844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Aiming Component</a:t>
            </a:r>
            <a:endParaRPr sz="2800"/>
          </a:p>
        </p:txBody>
      </p:sp>
      <p:sp>
        <p:nvSpPr>
          <p:cNvPr id="2253" name="Google Shape;2253;p313"/>
          <p:cNvSpPr/>
          <p:nvPr/>
        </p:nvSpPr>
        <p:spPr>
          <a:xfrm>
            <a:off x="11689850" y="2489250"/>
            <a:ext cx="26844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Player Controller</a:t>
            </a:r>
            <a:endParaRPr sz="2800"/>
          </a:p>
        </p:txBody>
      </p:sp>
      <p:sp>
        <p:nvSpPr>
          <p:cNvPr id="2254" name="Google Shape;2254;p313"/>
          <p:cNvSpPr/>
          <p:nvPr/>
        </p:nvSpPr>
        <p:spPr>
          <a:xfrm>
            <a:off x="1125975" y="4923525"/>
            <a:ext cx="26844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Tank</a:t>
            </a:r>
            <a:endParaRPr sz="2800"/>
          </a:p>
        </p:txBody>
      </p:sp>
      <p:sp>
        <p:nvSpPr>
          <p:cNvPr id="2255" name="Google Shape;2255;p313"/>
          <p:cNvSpPr/>
          <p:nvPr/>
        </p:nvSpPr>
        <p:spPr>
          <a:xfrm>
            <a:off x="7839850" y="7357850"/>
            <a:ext cx="26844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Barrel</a:t>
            </a:r>
            <a:endParaRPr sz="2800"/>
          </a:p>
        </p:txBody>
      </p:sp>
      <p:sp>
        <p:nvSpPr>
          <p:cNvPr id="2256" name="Google Shape;2256;p313"/>
          <p:cNvSpPr/>
          <p:nvPr/>
        </p:nvSpPr>
        <p:spPr>
          <a:xfrm>
            <a:off x="11689850" y="7357850"/>
            <a:ext cx="26844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Turret</a:t>
            </a:r>
            <a:endParaRPr sz="2800"/>
          </a:p>
        </p:txBody>
      </p:sp>
      <p:sp>
        <p:nvSpPr>
          <p:cNvPr id="2257" name="Google Shape;2257;p313"/>
          <p:cNvSpPr/>
          <p:nvPr/>
        </p:nvSpPr>
        <p:spPr>
          <a:xfrm>
            <a:off x="3989850" y="7357850"/>
            <a:ext cx="26844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Projectile</a:t>
            </a:r>
            <a:endParaRPr sz="2800"/>
          </a:p>
        </p:txBody>
      </p:sp>
      <p:sp>
        <p:nvSpPr>
          <p:cNvPr id="2258" name="Google Shape;2258;p313"/>
          <p:cNvSpPr txBox="1"/>
          <p:nvPr/>
        </p:nvSpPr>
        <p:spPr>
          <a:xfrm>
            <a:off x="860050" y="8897200"/>
            <a:ext cx="14079600" cy="681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2800">
                <a:solidFill>
                  <a:srgbClr val="B7B7B7"/>
                </a:solidFill>
              </a:rPr>
              <a:t>TankTrack and TankMovementComponent omitted for clarity</a:t>
            </a:r>
            <a:endParaRPr sz="2800">
              <a:solidFill>
                <a:srgbClr val="B7B7B7"/>
              </a:solidFill>
            </a:endParaRPr>
          </a:p>
        </p:txBody>
      </p:sp>
      <p:cxnSp>
        <p:nvCxnSpPr>
          <p:cNvPr id="2259" name="Google Shape;2259;p313"/>
          <p:cNvCxnSpPr>
            <a:stCxn id="2253" idx="2"/>
            <a:endCxn id="2252" idx="0"/>
          </p:cNvCxnSpPr>
          <p:nvPr/>
        </p:nvCxnSpPr>
        <p:spPr>
          <a:xfrm flipH="1">
            <a:off x="9144050" y="3632250"/>
            <a:ext cx="3888000" cy="1134300"/>
          </a:xfrm>
          <a:prstGeom prst="straightConnector1">
            <a:avLst/>
          </a:prstGeom>
          <a:noFill/>
          <a:ln cap="flat" cmpd="sng" w="38100">
            <a:solidFill>
              <a:schemeClr val="dk2"/>
            </a:solidFill>
            <a:prstDash val="solid"/>
            <a:round/>
            <a:headEnd len="med" w="med" type="none"/>
            <a:tailEnd len="med" w="med" type="triangle"/>
          </a:ln>
        </p:spPr>
      </p:cxnSp>
      <p:cxnSp>
        <p:nvCxnSpPr>
          <p:cNvPr id="2260" name="Google Shape;2260;p313"/>
          <p:cNvCxnSpPr>
            <a:stCxn id="2252" idx="2"/>
            <a:endCxn id="2255" idx="0"/>
          </p:cNvCxnSpPr>
          <p:nvPr/>
        </p:nvCxnSpPr>
        <p:spPr>
          <a:xfrm>
            <a:off x="9144000" y="5909475"/>
            <a:ext cx="38100" cy="1448400"/>
          </a:xfrm>
          <a:prstGeom prst="straightConnector1">
            <a:avLst/>
          </a:prstGeom>
          <a:noFill/>
          <a:ln cap="flat" cmpd="sng" w="38100">
            <a:solidFill>
              <a:srgbClr val="666666"/>
            </a:solidFill>
            <a:prstDash val="solid"/>
            <a:round/>
            <a:headEnd len="med" w="med" type="none"/>
            <a:tailEnd len="med" w="med" type="triangle"/>
          </a:ln>
        </p:spPr>
      </p:cxnSp>
      <p:cxnSp>
        <p:nvCxnSpPr>
          <p:cNvPr id="2261" name="Google Shape;2261;p313"/>
          <p:cNvCxnSpPr>
            <a:stCxn id="2252" idx="2"/>
            <a:endCxn id="2256" idx="0"/>
          </p:cNvCxnSpPr>
          <p:nvPr/>
        </p:nvCxnSpPr>
        <p:spPr>
          <a:xfrm>
            <a:off x="9144000" y="5909475"/>
            <a:ext cx="3888000" cy="1448400"/>
          </a:xfrm>
          <a:prstGeom prst="straightConnector1">
            <a:avLst/>
          </a:prstGeom>
          <a:noFill/>
          <a:ln cap="flat" cmpd="sng" w="38100">
            <a:solidFill>
              <a:schemeClr val="dk2"/>
            </a:solidFill>
            <a:prstDash val="solid"/>
            <a:round/>
            <a:headEnd len="med" w="med" type="none"/>
            <a:tailEnd len="med" w="med" type="triangle"/>
          </a:ln>
        </p:spPr>
      </p:cxnSp>
      <p:cxnSp>
        <p:nvCxnSpPr>
          <p:cNvPr id="2262" name="Google Shape;2262;p313"/>
          <p:cNvCxnSpPr>
            <a:stCxn id="2252" idx="2"/>
            <a:endCxn id="2257" idx="0"/>
          </p:cNvCxnSpPr>
          <p:nvPr/>
        </p:nvCxnSpPr>
        <p:spPr>
          <a:xfrm flipH="1">
            <a:off x="5332200" y="5909475"/>
            <a:ext cx="3811800" cy="1448400"/>
          </a:xfrm>
          <a:prstGeom prst="straightConnector1">
            <a:avLst/>
          </a:prstGeom>
          <a:noFill/>
          <a:ln cap="flat" cmpd="sng" w="38100">
            <a:solidFill>
              <a:srgbClr val="6AA84F"/>
            </a:solidFill>
            <a:prstDash val="solid"/>
            <a:round/>
            <a:headEnd len="med" w="med" type="none"/>
            <a:tailEnd len="med" w="med" type="triangle"/>
          </a:ln>
        </p:spPr>
      </p:cxnSp>
      <p:cxnSp>
        <p:nvCxnSpPr>
          <p:cNvPr id="2263" name="Google Shape;2263;p313"/>
          <p:cNvCxnSpPr>
            <a:stCxn id="2251" idx="2"/>
            <a:endCxn id="2252" idx="0"/>
          </p:cNvCxnSpPr>
          <p:nvPr/>
        </p:nvCxnSpPr>
        <p:spPr>
          <a:xfrm>
            <a:off x="5332050" y="3632250"/>
            <a:ext cx="3812100" cy="11343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2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7" name="Shape 2267"/>
        <p:cNvGrpSpPr/>
        <p:nvPr/>
      </p:nvGrpSpPr>
      <p:grpSpPr>
        <a:xfrm>
          <a:off x="0" y="0"/>
          <a:ext cx="0" cy="0"/>
          <a:chOff x="0" y="0"/>
          <a:chExt cx="0" cy="0"/>
        </a:xfrm>
      </p:grpSpPr>
      <p:sp>
        <p:nvSpPr>
          <p:cNvPr id="2268" name="Google Shape;2268;p314"/>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Fire Without the Tank</a:t>
            </a:r>
            <a:endParaRPr/>
          </a:p>
        </p:txBody>
      </p:sp>
      <p:sp>
        <p:nvSpPr>
          <p:cNvPr id="2269" name="Google Shape;2269;p314"/>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solidFill>
                  <a:schemeClr val="lt1"/>
                </a:solidFill>
              </a:rPr>
              <a:t>Move all remaining firing code out of tank</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The tank will end-up with no code useful code!</a:t>
            </a:r>
            <a:endParaRPr>
              <a:solidFill>
                <a:schemeClr val="lt1"/>
              </a:solidFill>
            </a:endParaRPr>
          </a:p>
          <a:p>
            <a:pPr indent="-800100" lvl="0" marL="914400" rtl="0" algn="l">
              <a:spcBef>
                <a:spcPts val="0"/>
              </a:spcBef>
              <a:spcAft>
                <a:spcPts val="0"/>
              </a:spcAft>
              <a:buSzPts val="5400"/>
              <a:buChar char="●"/>
            </a:pPr>
            <a:r>
              <a:rPr lang="en-GB">
                <a:solidFill>
                  <a:schemeClr val="lt1"/>
                </a:solidFill>
              </a:rPr>
              <a:t>Re-specify projectile in blueprint</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Re-bind the firing in blueprint</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Good luck!</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9">
                                            <p:txEl>
                                              <p:pRg end="0" st="0"/>
                                            </p:txEl>
                                          </p:spTgt>
                                        </p:tgtEl>
                                        <p:attrNameLst>
                                          <p:attrName>style.visibility</p:attrName>
                                        </p:attrNameLst>
                                      </p:cBhvr>
                                      <p:to>
                                        <p:strVal val="visible"/>
                                      </p:to>
                                    </p:set>
                                    <p:animEffect filter="fade" transition="in">
                                      <p:cBhvr>
                                        <p:cTn dur="1000"/>
                                        <p:tgtEl>
                                          <p:spTgt spid="22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9">
                                            <p:txEl>
                                              <p:pRg end="1" st="1"/>
                                            </p:txEl>
                                          </p:spTgt>
                                        </p:tgtEl>
                                        <p:attrNameLst>
                                          <p:attrName>style.visibility</p:attrName>
                                        </p:attrNameLst>
                                      </p:cBhvr>
                                      <p:to>
                                        <p:strVal val="visible"/>
                                      </p:to>
                                    </p:set>
                                    <p:animEffect filter="fade" transition="in">
                                      <p:cBhvr>
                                        <p:cTn dur="1000"/>
                                        <p:tgtEl>
                                          <p:spTgt spid="22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9">
                                            <p:txEl>
                                              <p:pRg end="2" st="2"/>
                                            </p:txEl>
                                          </p:spTgt>
                                        </p:tgtEl>
                                        <p:attrNameLst>
                                          <p:attrName>style.visibility</p:attrName>
                                        </p:attrNameLst>
                                      </p:cBhvr>
                                      <p:to>
                                        <p:strVal val="visible"/>
                                      </p:to>
                                    </p:set>
                                    <p:animEffect filter="fade" transition="in">
                                      <p:cBhvr>
                                        <p:cTn dur="1000"/>
                                        <p:tgtEl>
                                          <p:spTgt spid="22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9">
                                            <p:txEl>
                                              <p:pRg end="3" st="3"/>
                                            </p:txEl>
                                          </p:spTgt>
                                        </p:tgtEl>
                                        <p:attrNameLst>
                                          <p:attrName>style.visibility</p:attrName>
                                        </p:attrNameLst>
                                      </p:cBhvr>
                                      <p:to>
                                        <p:strVal val="visible"/>
                                      </p:to>
                                    </p:set>
                                    <p:animEffect filter="fade" transition="in">
                                      <p:cBhvr>
                                        <p:cTn dur="1000"/>
                                        <p:tgtEl>
                                          <p:spTgt spid="22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9">
                                            <p:txEl>
                                              <p:pRg end="4" st="4"/>
                                            </p:txEl>
                                          </p:spTgt>
                                        </p:tgtEl>
                                        <p:attrNameLst>
                                          <p:attrName>style.visibility</p:attrName>
                                        </p:attrNameLst>
                                      </p:cBhvr>
                                      <p:to>
                                        <p:strVal val="visible"/>
                                      </p:to>
                                    </p:set>
                                    <p:animEffect filter="fade" transition="in">
                                      <p:cBhvr>
                                        <p:cTn dur="1000"/>
                                        <p:tgtEl>
                                          <p:spTgt spid="226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3" name="Shape 2273"/>
        <p:cNvGrpSpPr/>
        <p:nvPr/>
      </p:nvGrpSpPr>
      <p:grpSpPr>
        <a:xfrm>
          <a:off x="0" y="0"/>
          <a:ext cx="0" cy="0"/>
          <a:chOff x="0" y="0"/>
          <a:chExt cx="0" cy="0"/>
        </a:xfrm>
      </p:grpSpPr>
      <p:sp>
        <p:nvSpPr>
          <p:cNvPr id="2274" name="Google Shape;2274;p315"/>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Adding </a:t>
            </a:r>
            <a:r>
              <a:rPr lang="en-GB">
                <a:solidFill>
                  <a:srgbClr val="FFFF00"/>
                </a:solidFill>
                <a:latin typeface="Consolas"/>
                <a:ea typeface="Consolas"/>
                <a:cs typeface="Consolas"/>
                <a:sym typeface="Consolas"/>
              </a:rPr>
              <a:t>TickComponent()</a:t>
            </a:r>
            <a:r>
              <a:rPr lang="en-GB"/>
              <a:t> Back</a:t>
            </a:r>
            <a:endParaRPr>
              <a:solidFill>
                <a:srgbClr val="FFFF00"/>
              </a:solidFill>
              <a:latin typeface="Consolas"/>
              <a:ea typeface="Consolas"/>
              <a:cs typeface="Consolas"/>
              <a:sym typeface="Consolas"/>
            </a:endParaRPr>
          </a:p>
        </p:txBody>
      </p:sp>
      <p:sp>
        <p:nvSpPr>
          <p:cNvPr id="2275" name="Google Shape;2275;p315"/>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4.12.5</a:t>
            </a:r>
            <a:endParaRPr sz="3600">
              <a:solidFill>
                <a:srgbClr val="FFFFFF"/>
              </a:solidFill>
            </a:endParaRPr>
          </a:p>
        </p:txBody>
      </p:sp>
    </p:spTree>
  </p:cSld>
  <p:clrMapOvr>
    <a:masterClrMapping/>
  </p:clrMapOvr>
</p:sld>
</file>

<file path=ppt/slides/slide2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9" name="Shape 2279"/>
        <p:cNvGrpSpPr/>
        <p:nvPr/>
      </p:nvGrpSpPr>
      <p:grpSpPr>
        <a:xfrm>
          <a:off x="0" y="0"/>
          <a:ext cx="0" cy="0"/>
          <a:chOff x="0" y="0"/>
          <a:chExt cx="0" cy="0"/>
        </a:xfrm>
      </p:grpSpPr>
      <p:sp>
        <p:nvSpPr>
          <p:cNvPr id="2280" name="Google Shape;2280;p316"/>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2281" name="Google Shape;2281;p316"/>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Clr>
                <a:schemeClr val="lt1"/>
              </a:buClr>
              <a:buSzPts val="5400"/>
              <a:buChar char="●"/>
            </a:pPr>
            <a:r>
              <a:rPr lang="en-GB">
                <a:solidFill>
                  <a:schemeClr val="lt1"/>
                </a:solidFill>
              </a:rPr>
              <a:t>Actor Components use </a:t>
            </a:r>
            <a:r>
              <a:rPr lang="en-GB">
                <a:solidFill>
                  <a:srgbClr val="FFFF00"/>
                </a:solidFill>
                <a:latin typeface="Consolas"/>
                <a:ea typeface="Consolas"/>
                <a:cs typeface="Consolas"/>
                <a:sym typeface="Consolas"/>
              </a:rPr>
              <a:t>TickComponent</a:t>
            </a:r>
            <a:r>
              <a:rPr lang="en-GB">
                <a:solidFill>
                  <a:schemeClr val="lt1"/>
                </a:solidFill>
              </a:rPr>
              <a:t> not </a:t>
            </a:r>
            <a:r>
              <a:rPr lang="en-GB">
                <a:solidFill>
                  <a:srgbClr val="FFFF00"/>
                </a:solidFill>
                <a:latin typeface="Consolas"/>
                <a:ea typeface="Consolas"/>
                <a:cs typeface="Consolas"/>
                <a:sym typeface="Consolas"/>
              </a:rPr>
              <a:t>Tick</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You can find the signature in docs online</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Or by copying from the engine code</a:t>
            </a:r>
            <a:endParaRPr>
              <a:solidFill>
                <a:schemeClr val="lt1"/>
              </a:solidFill>
            </a:endParaRPr>
          </a:p>
          <a:p>
            <a:pPr indent="-800100" lvl="0" marL="914400" marR="0" rtl="0" algn="l">
              <a:lnSpc>
                <a:spcPct val="150000"/>
              </a:lnSpc>
              <a:spcBef>
                <a:spcPts val="0"/>
              </a:spcBef>
              <a:spcAft>
                <a:spcPts val="0"/>
              </a:spcAft>
              <a:buClr>
                <a:schemeClr val="lt1"/>
              </a:buClr>
              <a:buSzPts val="5400"/>
              <a:buChar char="●"/>
            </a:pPr>
            <a:r>
              <a:rPr lang="en-GB">
                <a:solidFill>
                  <a:schemeClr val="lt1"/>
                </a:solidFill>
              </a:rPr>
              <a:t>Remember to use </a:t>
            </a:r>
            <a:r>
              <a:rPr lang="en-GB">
                <a:solidFill>
                  <a:srgbClr val="FFFF00"/>
                </a:solidFill>
                <a:latin typeface="Consolas"/>
                <a:ea typeface="Consolas"/>
                <a:cs typeface="Consolas"/>
                <a:sym typeface="Consolas"/>
              </a:rPr>
              <a:t>override </a:t>
            </a:r>
            <a:r>
              <a:rPr lang="en-GB">
                <a:solidFill>
                  <a:schemeClr val="lt1"/>
                </a:solidFill>
              </a:rPr>
              <a:t>at to check</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Remember to set the boolean in the constructor</a:t>
            </a:r>
            <a:endParaRPr>
              <a:solidFill>
                <a:schemeClr val="lt1"/>
              </a:solidFill>
            </a:endParaRPr>
          </a:p>
          <a:p>
            <a:pPr indent="-800100" lvl="0" marL="914400" rtl="0" algn="l">
              <a:spcBef>
                <a:spcPts val="0"/>
              </a:spcBef>
              <a:spcAft>
                <a:spcPts val="0"/>
              </a:spcAft>
              <a:buClr>
                <a:schemeClr val="lt1"/>
              </a:buClr>
              <a:buSzPts val="5400"/>
              <a:buChar char="●"/>
            </a:pPr>
            <a:r>
              <a:rPr lang="en-GB">
                <a:solidFill>
                  <a:srgbClr val="FFFF00"/>
                </a:solidFill>
                <a:latin typeface="Consolas"/>
                <a:ea typeface="Consolas"/>
                <a:cs typeface="Consolas"/>
                <a:sym typeface="Consolas"/>
              </a:rPr>
              <a:t>GetWorld()-&gt;GetTimeSeconds()</a:t>
            </a:r>
            <a:r>
              <a:rPr lang="en-GB">
                <a:solidFill>
                  <a:schemeClr val="lt1"/>
                </a:solidFill>
              </a:rPr>
              <a:t> alternative.</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1">
                                            <p:txEl>
                                              <p:pRg end="0" st="0"/>
                                            </p:txEl>
                                          </p:spTgt>
                                        </p:tgtEl>
                                        <p:attrNameLst>
                                          <p:attrName>style.visibility</p:attrName>
                                        </p:attrNameLst>
                                      </p:cBhvr>
                                      <p:to>
                                        <p:strVal val="visible"/>
                                      </p:to>
                                    </p:set>
                                    <p:animEffect filter="fade" transition="in">
                                      <p:cBhvr>
                                        <p:cTn dur="1000"/>
                                        <p:tgtEl>
                                          <p:spTgt spid="22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1">
                                            <p:txEl>
                                              <p:pRg end="1" st="1"/>
                                            </p:txEl>
                                          </p:spTgt>
                                        </p:tgtEl>
                                        <p:attrNameLst>
                                          <p:attrName>style.visibility</p:attrName>
                                        </p:attrNameLst>
                                      </p:cBhvr>
                                      <p:to>
                                        <p:strVal val="visible"/>
                                      </p:to>
                                    </p:set>
                                    <p:animEffect filter="fade" transition="in">
                                      <p:cBhvr>
                                        <p:cTn dur="1000"/>
                                        <p:tgtEl>
                                          <p:spTgt spid="22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1">
                                            <p:txEl>
                                              <p:pRg end="2" st="2"/>
                                            </p:txEl>
                                          </p:spTgt>
                                        </p:tgtEl>
                                        <p:attrNameLst>
                                          <p:attrName>style.visibility</p:attrName>
                                        </p:attrNameLst>
                                      </p:cBhvr>
                                      <p:to>
                                        <p:strVal val="visible"/>
                                      </p:to>
                                    </p:set>
                                    <p:animEffect filter="fade" transition="in">
                                      <p:cBhvr>
                                        <p:cTn dur="1000"/>
                                        <p:tgtEl>
                                          <p:spTgt spid="22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1">
                                            <p:txEl>
                                              <p:pRg end="3" st="3"/>
                                            </p:txEl>
                                          </p:spTgt>
                                        </p:tgtEl>
                                        <p:attrNameLst>
                                          <p:attrName>style.visibility</p:attrName>
                                        </p:attrNameLst>
                                      </p:cBhvr>
                                      <p:to>
                                        <p:strVal val="visible"/>
                                      </p:to>
                                    </p:set>
                                    <p:animEffect filter="fade" transition="in">
                                      <p:cBhvr>
                                        <p:cTn dur="1000"/>
                                        <p:tgtEl>
                                          <p:spTgt spid="22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1">
                                            <p:txEl>
                                              <p:pRg end="4" st="4"/>
                                            </p:txEl>
                                          </p:spTgt>
                                        </p:tgtEl>
                                        <p:attrNameLst>
                                          <p:attrName>style.visibility</p:attrName>
                                        </p:attrNameLst>
                                      </p:cBhvr>
                                      <p:to>
                                        <p:strVal val="visible"/>
                                      </p:to>
                                    </p:set>
                                    <p:animEffect filter="fade" transition="in">
                                      <p:cBhvr>
                                        <p:cTn dur="1000"/>
                                        <p:tgtEl>
                                          <p:spTgt spid="228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1">
                                            <p:txEl>
                                              <p:pRg end="5" st="5"/>
                                            </p:txEl>
                                          </p:spTgt>
                                        </p:tgtEl>
                                        <p:attrNameLst>
                                          <p:attrName>style.visibility</p:attrName>
                                        </p:attrNameLst>
                                      </p:cBhvr>
                                      <p:to>
                                        <p:strVal val="visible"/>
                                      </p:to>
                                    </p:set>
                                    <p:animEffect filter="fade" transition="in">
                                      <p:cBhvr>
                                        <p:cTn dur="1000"/>
                                        <p:tgtEl>
                                          <p:spTgt spid="228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5" name="Shape 2285"/>
        <p:cNvGrpSpPr/>
        <p:nvPr/>
      </p:nvGrpSpPr>
      <p:grpSpPr>
        <a:xfrm>
          <a:off x="0" y="0"/>
          <a:ext cx="0" cy="0"/>
          <a:chOff x="0" y="0"/>
          <a:chExt cx="0" cy="0"/>
        </a:xfrm>
      </p:grpSpPr>
      <p:sp>
        <p:nvSpPr>
          <p:cNvPr id="2286" name="Google Shape;2286;p317"/>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Are Two Floats Equal?</a:t>
            </a:r>
            <a:endParaRPr/>
          </a:p>
        </p:txBody>
      </p:sp>
      <p:sp>
        <p:nvSpPr>
          <p:cNvPr id="2287" name="Google Shape;2287;p317"/>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4.12.5</a:t>
            </a:r>
            <a:endParaRPr sz="3600">
              <a:solidFill>
                <a:srgbClr val="FFFFFF"/>
              </a:solidFill>
            </a:endParaRPr>
          </a:p>
        </p:txBody>
      </p:sp>
    </p:spTree>
  </p:cSld>
  <p:clrMapOvr>
    <a:masterClrMapping/>
  </p:clrMapOvr>
</p:sld>
</file>

<file path=ppt/slides/slide2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1" name="Shape 2291"/>
        <p:cNvGrpSpPr/>
        <p:nvPr/>
      </p:nvGrpSpPr>
      <p:grpSpPr>
        <a:xfrm>
          <a:off x="0" y="0"/>
          <a:ext cx="0" cy="0"/>
          <a:chOff x="0" y="0"/>
          <a:chExt cx="0" cy="0"/>
        </a:xfrm>
      </p:grpSpPr>
      <p:sp>
        <p:nvSpPr>
          <p:cNvPr id="2292" name="Google Shape;2292;p318"/>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2293" name="Google Shape;2293;p318"/>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Clr>
                <a:schemeClr val="lt1"/>
              </a:buClr>
              <a:buSzPts val="5400"/>
              <a:buChar char="●"/>
            </a:pPr>
            <a:r>
              <a:rPr lang="en-GB">
                <a:solidFill>
                  <a:schemeClr val="lt1"/>
                </a:solidFill>
              </a:rPr>
              <a:t>FVectors are just structs containing floats</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You must “define equal” when comparing floats</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The </a:t>
            </a:r>
            <a:r>
              <a:rPr lang="en-GB">
                <a:solidFill>
                  <a:srgbClr val="FFFF00"/>
                </a:solidFill>
                <a:latin typeface="Consolas"/>
                <a:ea typeface="Consolas"/>
                <a:cs typeface="Consolas"/>
                <a:sym typeface="Consolas"/>
              </a:rPr>
              <a:t>FVector::Equals()</a:t>
            </a:r>
            <a:r>
              <a:rPr lang="en-GB">
                <a:solidFill>
                  <a:schemeClr val="lt1"/>
                </a:solidFill>
              </a:rPr>
              <a:t> method allows this</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Specify a tolerance, see docs in resources.</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3">
                                            <p:txEl>
                                              <p:pRg end="0" st="0"/>
                                            </p:txEl>
                                          </p:spTgt>
                                        </p:tgtEl>
                                        <p:attrNameLst>
                                          <p:attrName>style.visibility</p:attrName>
                                        </p:attrNameLst>
                                      </p:cBhvr>
                                      <p:to>
                                        <p:strVal val="visible"/>
                                      </p:to>
                                    </p:set>
                                    <p:animEffect filter="fade" transition="in">
                                      <p:cBhvr>
                                        <p:cTn dur="1000"/>
                                        <p:tgtEl>
                                          <p:spTgt spid="22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3">
                                            <p:txEl>
                                              <p:pRg end="1" st="1"/>
                                            </p:txEl>
                                          </p:spTgt>
                                        </p:tgtEl>
                                        <p:attrNameLst>
                                          <p:attrName>style.visibility</p:attrName>
                                        </p:attrNameLst>
                                      </p:cBhvr>
                                      <p:to>
                                        <p:strVal val="visible"/>
                                      </p:to>
                                    </p:set>
                                    <p:animEffect filter="fade" transition="in">
                                      <p:cBhvr>
                                        <p:cTn dur="1000"/>
                                        <p:tgtEl>
                                          <p:spTgt spid="22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3">
                                            <p:txEl>
                                              <p:pRg end="2" st="2"/>
                                            </p:txEl>
                                          </p:spTgt>
                                        </p:tgtEl>
                                        <p:attrNameLst>
                                          <p:attrName>style.visibility</p:attrName>
                                        </p:attrNameLst>
                                      </p:cBhvr>
                                      <p:to>
                                        <p:strVal val="visible"/>
                                      </p:to>
                                    </p:set>
                                    <p:animEffect filter="fade" transition="in">
                                      <p:cBhvr>
                                        <p:cTn dur="1000"/>
                                        <p:tgtEl>
                                          <p:spTgt spid="22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3">
                                            <p:txEl>
                                              <p:pRg end="3" st="3"/>
                                            </p:txEl>
                                          </p:spTgt>
                                        </p:tgtEl>
                                        <p:attrNameLst>
                                          <p:attrName>style.visibility</p:attrName>
                                        </p:attrNameLst>
                                      </p:cBhvr>
                                      <p:to>
                                        <p:strVal val="visible"/>
                                      </p:to>
                                    </p:set>
                                    <p:animEffect filter="fade" transition="in">
                                      <p:cBhvr>
                                        <p:cTn dur="1000"/>
                                        <p:tgtEl>
                                          <p:spTgt spid="229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7" name="Shape 2297"/>
        <p:cNvGrpSpPr/>
        <p:nvPr/>
      </p:nvGrpSpPr>
      <p:grpSpPr>
        <a:xfrm>
          <a:off x="0" y="0"/>
          <a:ext cx="0" cy="0"/>
          <a:chOff x="0" y="0"/>
          <a:chExt cx="0" cy="0"/>
        </a:xfrm>
      </p:grpSpPr>
      <p:sp>
        <p:nvSpPr>
          <p:cNvPr id="2298" name="Google Shape;2298;p319"/>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Write </a:t>
            </a:r>
            <a:r>
              <a:rPr lang="en-GB">
                <a:solidFill>
                  <a:srgbClr val="FFFF00"/>
                </a:solidFill>
                <a:latin typeface="Consolas"/>
                <a:ea typeface="Consolas"/>
                <a:cs typeface="Consolas"/>
                <a:sym typeface="Consolas"/>
              </a:rPr>
              <a:t>bool IsBarrelMoving()</a:t>
            </a:r>
            <a:endParaRPr>
              <a:solidFill>
                <a:srgbClr val="FFFF00"/>
              </a:solidFill>
              <a:latin typeface="Consolas"/>
              <a:ea typeface="Consolas"/>
              <a:cs typeface="Consolas"/>
              <a:sym typeface="Consolas"/>
            </a:endParaRPr>
          </a:p>
        </p:txBody>
      </p:sp>
      <p:sp>
        <p:nvSpPr>
          <p:cNvPr id="2299" name="Google Shape;2299;p319"/>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Compare the barrel’s current forward vector...</a:t>
            </a:r>
            <a:endParaRPr/>
          </a:p>
          <a:p>
            <a:pPr indent="-800100" lvl="0" marL="914400" marR="0" rtl="0" algn="l">
              <a:lnSpc>
                <a:spcPct val="150000"/>
              </a:lnSpc>
              <a:spcBef>
                <a:spcPts val="0"/>
              </a:spcBef>
              <a:spcAft>
                <a:spcPts val="0"/>
              </a:spcAft>
              <a:buSzPts val="5400"/>
              <a:buChar char="●"/>
            </a:pPr>
            <a:r>
              <a:rPr lang="en-GB"/>
              <a:t>… to the </a:t>
            </a:r>
            <a:r>
              <a:rPr lang="en-GB">
                <a:solidFill>
                  <a:srgbClr val="FFFF00"/>
                </a:solidFill>
                <a:latin typeface="Consolas"/>
                <a:ea typeface="Consolas"/>
                <a:cs typeface="Consolas"/>
                <a:sym typeface="Consolas"/>
              </a:rPr>
              <a:t>AimDirection </a:t>
            </a:r>
            <a:r>
              <a:rPr lang="en-GB"/>
              <a:t>used in </a:t>
            </a:r>
            <a:r>
              <a:rPr lang="en-GB">
                <a:solidFill>
                  <a:srgbClr val="FFFF00"/>
                </a:solidFill>
                <a:latin typeface="Consolas"/>
                <a:ea typeface="Consolas"/>
                <a:cs typeface="Consolas"/>
                <a:sym typeface="Consolas"/>
              </a:rPr>
              <a:t>AimAt()</a:t>
            </a:r>
            <a:endParaRPr/>
          </a:p>
          <a:p>
            <a:pPr indent="-800100" lvl="0" marL="914400" rtl="0" algn="l">
              <a:spcBef>
                <a:spcPts val="0"/>
              </a:spcBef>
              <a:spcAft>
                <a:spcPts val="0"/>
              </a:spcAft>
              <a:buSzPts val="5400"/>
              <a:buChar char="●"/>
            </a:pPr>
            <a:r>
              <a:rPr lang="en-GB"/>
              <a:t>Use the </a:t>
            </a:r>
            <a:r>
              <a:rPr lang="en-GB">
                <a:solidFill>
                  <a:srgbClr val="FFFF00"/>
                </a:solidFill>
                <a:latin typeface="Consolas"/>
                <a:ea typeface="Consolas"/>
                <a:cs typeface="Consolas"/>
                <a:sym typeface="Consolas"/>
              </a:rPr>
              <a:t>FVector::Equals()</a:t>
            </a:r>
            <a:r>
              <a:rPr lang="en-GB"/>
              <a:t> static method</a:t>
            </a:r>
            <a:endParaRPr/>
          </a:p>
          <a:p>
            <a:pPr indent="-800100" lvl="0" marL="914400" rtl="0" algn="l">
              <a:spcBef>
                <a:spcPts val="0"/>
              </a:spcBef>
              <a:spcAft>
                <a:spcPts val="0"/>
              </a:spcAft>
              <a:buSzPts val="5400"/>
              <a:buChar char="●"/>
            </a:pPr>
            <a:r>
              <a:rPr lang="en-GB"/>
              <a:t>Test it works by seeing if it changes colour.</a:t>
            </a:r>
            <a:endParaRPr/>
          </a:p>
          <a:p>
            <a:pPr indent="-800100" lvl="0" marL="914400" rtl="0" algn="l">
              <a:spcBef>
                <a:spcPts val="0"/>
              </a:spcBef>
              <a:spcAft>
                <a:spcPts val="0"/>
              </a:spcAft>
              <a:buSzPts val="5400"/>
              <a:buChar char="●"/>
            </a:pPr>
            <a:r>
              <a:rPr lang="en-GB"/>
              <a:t>Hint coming up next…</a:t>
            </a:r>
            <a:endParaRPr/>
          </a:p>
          <a:p>
            <a:pPr indent="-800100" lvl="0" marL="914400" rtl="0" algn="l">
              <a:spcBef>
                <a:spcPts val="0"/>
              </a:spcBef>
              <a:spcAft>
                <a:spcPts val="0"/>
              </a:spcAft>
              <a:buSzPts val="5400"/>
              <a:buChar char="●"/>
            </a:pPr>
            <a:r>
              <a:rPr lang="en-GB"/>
              <a:t>Promote </a:t>
            </a:r>
            <a:r>
              <a:rPr lang="en-GB">
                <a:solidFill>
                  <a:srgbClr val="FFFF00"/>
                </a:solidFill>
                <a:latin typeface="Consolas"/>
                <a:ea typeface="Consolas"/>
                <a:cs typeface="Consolas"/>
                <a:sym typeface="Consolas"/>
              </a:rPr>
              <a:t>AimDirection </a:t>
            </a:r>
            <a:r>
              <a:rPr lang="en-GB"/>
              <a:t>to a member variable.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9">
                                            <p:txEl>
                                              <p:pRg end="0" st="0"/>
                                            </p:txEl>
                                          </p:spTgt>
                                        </p:tgtEl>
                                        <p:attrNameLst>
                                          <p:attrName>style.visibility</p:attrName>
                                        </p:attrNameLst>
                                      </p:cBhvr>
                                      <p:to>
                                        <p:strVal val="visible"/>
                                      </p:to>
                                    </p:set>
                                    <p:animEffect filter="fade" transition="in">
                                      <p:cBhvr>
                                        <p:cTn dur="1000"/>
                                        <p:tgtEl>
                                          <p:spTgt spid="22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9">
                                            <p:txEl>
                                              <p:pRg end="1" st="1"/>
                                            </p:txEl>
                                          </p:spTgt>
                                        </p:tgtEl>
                                        <p:attrNameLst>
                                          <p:attrName>style.visibility</p:attrName>
                                        </p:attrNameLst>
                                      </p:cBhvr>
                                      <p:to>
                                        <p:strVal val="visible"/>
                                      </p:to>
                                    </p:set>
                                    <p:animEffect filter="fade" transition="in">
                                      <p:cBhvr>
                                        <p:cTn dur="1000"/>
                                        <p:tgtEl>
                                          <p:spTgt spid="22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9">
                                            <p:txEl>
                                              <p:pRg end="2" st="2"/>
                                            </p:txEl>
                                          </p:spTgt>
                                        </p:tgtEl>
                                        <p:attrNameLst>
                                          <p:attrName>style.visibility</p:attrName>
                                        </p:attrNameLst>
                                      </p:cBhvr>
                                      <p:to>
                                        <p:strVal val="visible"/>
                                      </p:to>
                                    </p:set>
                                    <p:animEffect filter="fade" transition="in">
                                      <p:cBhvr>
                                        <p:cTn dur="1000"/>
                                        <p:tgtEl>
                                          <p:spTgt spid="22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9">
                                            <p:txEl>
                                              <p:pRg end="3" st="3"/>
                                            </p:txEl>
                                          </p:spTgt>
                                        </p:tgtEl>
                                        <p:attrNameLst>
                                          <p:attrName>style.visibility</p:attrName>
                                        </p:attrNameLst>
                                      </p:cBhvr>
                                      <p:to>
                                        <p:strVal val="visible"/>
                                      </p:to>
                                    </p:set>
                                    <p:animEffect filter="fade" transition="in">
                                      <p:cBhvr>
                                        <p:cTn dur="1000"/>
                                        <p:tgtEl>
                                          <p:spTgt spid="22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9">
                                            <p:txEl>
                                              <p:pRg end="4" st="4"/>
                                            </p:txEl>
                                          </p:spTgt>
                                        </p:tgtEl>
                                        <p:attrNameLst>
                                          <p:attrName>style.visibility</p:attrName>
                                        </p:attrNameLst>
                                      </p:cBhvr>
                                      <p:to>
                                        <p:strVal val="visible"/>
                                      </p:to>
                                    </p:set>
                                    <p:animEffect filter="fade" transition="in">
                                      <p:cBhvr>
                                        <p:cTn dur="1000"/>
                                        <p:tgtEl>
                                          <p:spTgt spid="229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9">
                                            <p:txEl>
                                              <p:pRg end="5" st="5"/>
                                            </p:txEl>
                                          </p:spTgt>
                                        </p:tgtEl>
                                        <p:attrNameLst>
                                          <p:attrName>style.visibility</p:attrName>
                                        </p:attrNameLst>
                                      </p:cBhvr>
                                      <p:to>
                                        <p:strVal val="visible"/>
                                      </p:to>
                                    </p:set>
                                    <p:animEffect filter="fade" transition="in">
                                      <p:cBhvr>
                                        <p:cTn dur="1000"/>
                                        <p:tgtEl>
                                          <p:spTgt spid="229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3" name="Shape 2303"/>
        <p:cNvGrpSpPr/>
        <p:nvPr/>
      </p:nvGrpSpPr>
      <p:grpSpPr>
        <a:xfrm>
          <a:off x="0" y="0"/>
          <a:ext cx="0" cy="0"/>
          <a:chOff x="0" y="0"/>
          <a:chExt cx="0" cy="0"/>
        </a:xfrm>
      </p:grpSpPr>
      <p:sp>
        <p:nvSpPr>
          <p:cNvPr id="2304" name="Google Shape;2304;p320"/>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Programmatic Sideways Friction</a:t>
            </a:r>
            <a:endParaRPr/>
          </a:p>
        </p:txBody>
      </p:sp>
      <p:sp>
        <p:nvSpPr>
          <p:cNvPr id="2305" name="Google Shape;2305;p320"/>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4.12.5</a:t>
            </a:r>
            <a:endParaRPr sz="3600">
              <a:solidFill>
                <a:srgbClr val="FFFFFF"/>
              </a:solidFill>
            </a:endParaRPr>
          </a:p>
        </p:txBody>
      </p:sp>
    </p:spTree>
  </p:cSld>
  <p:clrMapOvr>
    <a:masterClrMapping/>
  </p:clrMapOvr>
</p:sld>
</file>

<file path=ppt/slides/slide2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9" name="Shape 2309"/>
        <p:cNvGrpSpPr/>
        <p:nvPr/>
      </p:nvGrpSpPr>
      <p:grpSpPr>
        <a:xfrm>
          <a:off x="0" y="0"/>
          <a:ext cx="0" cy="0"/>
          <a:chOff x="0" y="0"/>
          <a:chExt cx="0" cy="0"/>
        </a:xfrm>
      </p:grpSpPr>
      <p:sp>
        <p:nvSpPr>
          <p:cNvPr id="2310" name="Google Shape;2310;p321"/>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2311" name="Google Shape;2311;p321"/>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Clr>
                <a:schemeClr val="lt1"/>
              </a:buClr>
              <a:buSzPts val="5400"/>
              <a:buChar char="●"/>
            </a:pPr>
            <a:r>
              <a:rPr lang="en-GB">
                <a:solidFill>
                  <a:schemeClr val="lt1"/>
                </a:solidFill>
              </a:rPr>
              <a:t>We can apply a sideways correction force</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Remember </a:t>
            </a:r>
            <a:r>
              <a:rPr b="1" lang="en-GB">
                <a:solidFill>
                  <a:schemeClr val="lt1"/>
                </a:solidFill>
              </a:rPr>
              <a:t>Force = Mass * Acceleration</a:t>
            </a:r>
            <a:endParaRPr b="1">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 and Acceleration = Speed / Time</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So we calculate the force using the slippage speed,the frame time, and the tank mass</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A way to calculate is </a:t>
            </a:r>
            <a:r>
              <a:rPr lang="en-GB">
                <a:solidFill>
                  <a:srgbClr val="FFFF00"/>
                </a:solidFill>
                <a:latin typeface="Consolas"/>
                <a:ea typeface="Consolas"/>
                <a:cs typeface="Consolas"/>
                <a:sym typeface="Consolas"/>
              </a:rPr>
              <a:t>FVector::DotProduct()</a:t>
            </a:r>
            <a:endParaRPr>
              <a:solidFill>
                <a:srgbClr val="FFFF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1">
                                            <p:txEl>
                                              <p:pRg end="0" st="0"/>
                                            </p:txEl>
                                          </p:spTgt>
                                        </p:tgtEl>
                                        <p:attrNameLst>
                                          <p:attrName>style.visibility</p:attrName>
                                        </p:attrNameLst>
                                      </p:cBhvr>
                                      <p:to>
                                        <p:strVal val="visible"/>
                                      </p:to>
                                    </p:set>
                                    <p:animEffect filter="fade" transition="in">
                                      <p:cBhvr>
                                        <p:cTn dur="1000"/>
                                        <p:tgtEl>
                                          <p:spTgt spid="23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1">
                                            <p:txEl>
                                              <p:pRg end="1" st="1"/>
                                            </p:txEl>
                                          </p:spTgt>
                                        </p:tgtEl>
                                        <p:attrNameLst>
                                          <p:attrName>style.visibility</p:attrName>
                                        </p:attrNameLst>
                                      </p:cBhvr>
                                      <p:to>
                                        <p:strVal val="visible"/>
                                      </p:to>
                                    </p:set>
                                    <p:animEffect filter="fade" transition="in">
                                      <p:cBhvr>
                                        <p:cTn dur="1000"/>
                                        <p:tgtEl>
                                          <p:spTgt spid="23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1">
                                            <p:txEl>
                                              <p:pRg end="2" st="2"/>
                                            </p:txEl>
                                          </p:spTgt>
                                        </p:tgtEl>
                                        <p:attrNameLst>
                                          <p:attrName>style.visibility</p:attrName>
                                        </p:attrNameLst>
                                      </p:cBhvr>
                                      <p:to>
                                        <p:strVal val="visible"/>
                                      </p:to>
                                    </p:set>
                                    <p:animEffect filter="fade" transition="in">
                                      <p:cBhvr>
                                        <p:cTn dur="1000"/>
                                        <p:tgtEl>
                                          <p:spTgt spid="23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1">
                                            <p:txEl>
                                              <p:pRg end="3" st="3"/>
                                            </p:txEl>
                                          </p:spTgt>
                                        </p:tgtEl>
                                        <p:attrNameLst>
                                          <p:attrName>style.visibility</p:attrName>
                                        </p:attrNameLst>
                                      </p:cBhvr>
                                      <p:to>
                                        <p:strVal val="visible"/>
                                      </p:to>
                                    </p:set>
                                    <p:animEffect filter="fade" transition="in">
                                      <p:cBhvr>
                                        <p:cTn dur="1000"/>
                                        <p:tgtEl>
                                          <p:spTgt spid="23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1">
                                            <p:txEl>
                                              <p:pRg end="4" st="4"/>
                                            </p:txEl>
                                          </p:spTgt>
                                        </p:tgtEl>
                                        <p:attrNameLst>
                                          <p:attrName>style.visibility</p:attrName>
                                        </p:attrNameLst>
                                      </p:cBhvr>
                                      <p:to>
                                        <p:strVal val="visible"/>
                                      </p:to>
                                    </p:set>
                                    <p:animEffect filter="fade" transition="in">
                                      <p:cBhvr>
                                        <p:cTn dur="1000"/>
                                        <p:tgtEl>
                                          <p:spTgt spid="231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5"/>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115" name="Google Shape;115;p25"/>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Battle Tank is an open world tank fight</a:t>
            </a:r>
            <a:endParaRPr/>
          </a:p>
          <a:p>
            <a:pPr indent="-800100" lvl="0" marL="914400" rtl="0" algn="l">
              <a:spcBef>
                <a:spcPts val="0"/>
              </a:spcBef>
              <a:spcAft>
                <a:spcPts val="0"/>
              </a:spcAft>
              <a:buSzPts val="5400"/>
              <a:buChar char="●"/>
            </a:pPr>
            <a:r>
              <a:rPr lang="en-GB"/>
              <a:t>This will be a head to head battle</a:t>
            </a:r>
            <a:endParaRPr/>
          </a:p>
          <a:p>
            <a:pPr indent="-800100" lvl="0" marL="914400" rtl="0" algn="l">
              <a:spcBef>
                <a:spcPts val="0"/>
              </a:spcBef>
              <a:spcAft>
                <a:spcPts val="0"/>
              </a:spcAft>
              <a:buSzPts val="5400"/>
              <a:buChar char="●"/>
            </a:pPr>
            <a:r>
              <a:rPr lang="en-GB"/>
              <a:t>Other players can be human or simple AI</a:t>
            </a:r>
            <a:endParaRPr/>
          </a:p>
          <a:p>
            <a:pPr indent="-800100" lvl="0" marL="914400" rtl="0" algn="l">
              <a:spcBef>
                <a:spcPts val="0"/>
              </a:spcBef>
              <a:spcAft>
                <a:spcPts val="0"/>
              </a:spcAft>
              <a:buSzPts val="5400"/>
              <a:buChar char="●"/>
            </a:pPr>
            <a:r>
              <a:rPr lang="en-GB"/>
              <a:t>Heavy focus on control systems</a:t>
            </a:r>
            <a:endParaRPr/>
          </a:p>
          <a:p>
            <a:pPr indent="-800100" lvl="0" marL="914400" rtl="0" algn="l">
              <a:spcBef>
                <a:spcPts val="0"/>
              </a:spcBef>
              <a:spcAft>
                <a:spcPts val="0"/>
              </a:spcAft>
              <a:buSzPts val="5400"/>
              <a:buChar char="●"/>
            </a:pPr>
            <a:r>
              <a:rPr lang="en-GB"/>
              <a:t>Also learning terrains, UI, terrain sculpting &amp; more</a:t>
            </a:r>
            <a:endParaRPr/>
          </a:p>
          <a:p>
            <a:pPr indent="-800100" lvl="0" marL="914400" rtl="0" algn="l">
              <a:spcBef>
                <a:spcPts val="0"/>
              </a:spcBef>
              <a:spcAft>
                <a:spcPts val="0"/>
              </a:spcAft>
              <a:buSzPts val="5400"/>
              <a:buChar char="●"/>
            </a:pPr>
            <a:r>
              <a:rPr lang="en-GB"/>
              <a:t>Dive right in and enjoy yourself!</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animEffect filter="fade" transition="in">
                                      <p:cBhvr>
                                        <p:cTn dur="1000"/>
                                        <p:tgtEl>
                                          <p:spTgt spid="1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animEffect filter="fade" transition="in">
                                      <p:cBhvr>
                                        <p:cTn dur="1000"/>
                                        <p:tgtEl>
                                          <p:spTgt spid="1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animEffect filter="fade" transition="in">
                                      <p:cBhvr>
                                        <p:cTn dur="1000"/>
                                        <p:tgtEl>
                                          <p:spTgt spid="1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3" st="3"/>
                                            </p:txEl>
                                          </p:spTgt>
                                        </p:tgtEl>
                                        <p:attrNameLst>
                                          <p:attrName>style.visibility</p:attrName>
                                        </p:attrNameLst>
                                      </p:cBhvr>
                                      <p:to>
                                        <p:strVal val="visible"/>
                                      </p:to>
                                    </p:set>
                                    <p:animEffect filter="fade" transition="in">
                                      <p:cBhvr>
                                        <p:cTn dur="1000"/>
                                        <p:tgtEl>
                                          <p:spTgt spid="1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4" st="4"/>
                                            </p:txEl>
                                          </p:spTgt>
                                        </p:tgtEl>
                                        <p:attrNameLst>
                                          <p:attrName>style.visibility</p:attrName>
                                        </p:attrNameLst>
                                      </p:cBhvr>
                                      <p:to>
                                        <p:strVal val="visible"/>
                                      </p:to>
                                    </p:set>
                                    <p:animEffect filter="fade" transition="in">
                                      <p:cBhvr>
                                        <p:cTn dur="1000"/>
                                        <p:tgtEl>
                                          <p:spTgt spid="1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5" st="5"/>
                                            </p:txEl>
                                          </p:spTgt>
                                        </p:tgtEl>
                                        <p:attrNameLst>
                                          <p:attrName>style.visibility</p:attrName>
                                        </p:attrNameLst>
                                      </p:cBhvr>
                                      <p:to>
                                        <p:strVal val="visible"/>
                                      </p:to>
                                    </p:set>
                                    <p:animEffect filter="fade" transition="in">
                                      <p:cBhvr>
                                        <p:cTn dur="1000"/>
                                        <p:tgtEl>
                                          <p:spTgt spid="11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52"/>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What’s New in Unreal 4.11</a:t>
            </a:r>
            <a:endParaRPr/>
          </a:p>
        </p:txBody>
      </p:sp>
      <p:sp>
        <p:nvSpPr>
          <p:cNvPr id="288" name="Google Shape;288;p52"/>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Relevant to us at the moment…</a:t>
            </a:r>
            <a:endParaRPr/>
          </a:p>
          <a:p>
            <a:pPr indent="-800100" lvl="0" marL="914400" rtl="0" algn="l">
              <a:spcBef>
                <a:spcPts val="0"/>
              </a:spcBef>
              <a:spcAft>
                <a:spcPts val="0"/>
              </a:spcAft>
              <a:buSzPts val="5400"/>
              <a:buChar char="●"/>
            </a:pPr>
            <a:r>
              <a:rPr lang="en-GB"/>
              <a:t>Faster lighting build times</a:t>
            </a:r>
            <a:endParaRPr/>
          </a:p>
          <a:p>
            <a:pPr indent="-800100" lvl="0" marL="914400" rtl="0" algn="l">
              <a:spcBef>
                <a:spcPts val="0"/>
              </a:spcBef>
              <a:spcAft>
                <a:spcPts val="0"/>
              </a:spcAft>
              <a:buSzPts val="5400"/>
              <a:buChar char="●"/>
            </a:pPr>
            <a:r>
              <a:rPr lang="en-GB"/>
              <a:t>Runtime performance enhancements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For a full list of improvements...</a:t>
            </a:r>
            <a:endParaRPr/>
          </a:p>
          <a:p>
            <a:pPr indent="0" lvl="0" marL="0" rtl="0" algn="l">
              <a:spcBef>
                <a:spcPts val="0"/>
              </a:spcBef>
              <a:spcAft>
                <a:spcPts val="0"/>
              </a:spcAft>
              <a:buClr>
                <a:schemeClr val="dk1"/>
              </a:buClr>
              <a:buSzPts val="2200"/>
              <a:buFont typeface="Arial"/>
              <a:buNone/>
            </a:pPr>
            <a:r>
              <a:rPr lang="en-GB" sz="3600" u="sng">
                <a:solidFill>
                  <a:srgbClr val="FFFFFF"/>
                </a:solidFill>
                <a:hlinkClick r:id="rId3"/>
              </a:rPr>
              <a:t>https://www.unrealengine.com/blog/unreal-engine-4-11-released</a:t>
            </a:r>
            <a:endParaRPr/>
          </a:p>
        </p:txBody>
      </p:sp>
    </p:spTree>
  </p:cSld>
  <p:clrMapOvr>
    <a:masterClrMapping/>
  </p:clrMapOvr>
</p:sld>
</file>

<file path=ppt/slides/slide3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5" name="Shape 2315"/>
        <p:cNvGrpSpPr/>
        <p:nvPr/>
      </p:nvGrpSpPr>
      <p:grpSpPr>
        <a:xfrm>
          <a:off x="0" y="0"/>
          <a:ext cx="0" cy="0"/>
          <a:chOff x="0" y="0"/>
          <a:chExt cx="0" cy="0"/>
        </a:xfrm>
      </p:grpSpPr>
      <p:sp>
        <p:nvSpPr>
          <p:cNvPr id="2316" name="Google Shape;2316;p322"/>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Calculate </a:t>
            </a:r>
            <a:r>
              <a:rPr lang="en-GB">
                <a:solidFill>
                  <a:srgbClr val="FFFF00"/>
                </a:solidFill>
                <a:latin typeface="Consolas"/>
                <a:ea typeface="Consolas"/>
                <a:cs typeface="Consolas"/>
                <a:sym typeface="Consolas"/>
              </a:rPr>
              <a:t>SlippageSpeed</a:t>
            </a:r>
            <a:endParaRPr>
              <a:solidFill>
                <a:srgbClr val="FFFF00"/>
              </a:solidFill>
              <a:latin typeface="Consolas"/>
              <a:ea typeface="Consolas"/>
              <a:cs typeface="Consolas"/>
              <a:sym typeface="Consolas"/>
            </a:endParaRPr>
          </a:p>
        </p:txBody>
      </p:sp>
      <p:sp>
        <p:nvSpPr>
          <p:cNvPr id="2317" name="Google Shape;2317;p322"/>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The component of speed in the tank right direction</a:t>
            </a:r>
            <a:endParaRPr/>
          </a:p>
          <a:p>
            <a:pPr indent="-800100" lvl="0" marL="914400" rtl="0" algn="l">
              <a:spcBef>
                <a:spcPts val="0"/>
              </a:spcBef>
              <a:spcAft>
                <a:spcPts val="0"/>
              </a:spcAft>
              <a:buSzPts val="5400"/>
              <a:buChar char="●"/>
            </a:pPr>
            <a:r>
              <a:rPr lang="en-GB"/>
              <a:t>If no slippage should be zero</a:t>
            </a:r>
            <a:endParaRPr/>
          </a:p>
          <a:p>
            <a:pPr indent="-800100" lvl="0" marL="914400" rtl="0" algn="l">
              <a:spcBef>
                <a:spcPts val="0"/>
              </a:spcBef>
              <a:spcAft>
                <a:spcPts val="0"/>
              </a:spcAft>
              <a:buSzPts val="5400"/>
              <a:buChar char="●"/>
            </a:pPr>
            <a:r>
              <a:rPr lang="en-GB"/>
              <a:t>If sliding entirely sideways, should be speed</a:t>
            </a:r>
            <a:endParaRPr/>
          </a:p>
          <a:p>
            <a:pPr indent="-800100" lvl="0" marL="914400" rtl="0" algn="l">
              <a:spcBef>
                <a:spcPts val="0"/>
              </a:spcBef>
              <a:spcAft>
                <a:spcPts val="0"/>
              </a:spcAft>
              <a:buSzPts val="5400"/>
              <a:buChar char="●"/>
            </a:pPr>
            <a:r>
              <a:rPr lang="en-GB"/>
              <a:t>In general use cos of the angle between velocity</a:t>
            </a:r>
            <a:endParaRPr/>
          </a:p>
          <a:p>
            <a:pPr indent="-800100" lvl="0" marL="914400" rtl="0" algn="l">
              <a:spcBef>
                <a:spcPts val="0"/>
              </a:spcBef>
              <a:spcAft>
                <a:spcPts val="0"/>
              </a:spcAft>
              <a:buSzPts val="5400"/>
              <a:buChar char="●"/>
            </a:pPr>
            <a:r>
              <a:rPr lang="en-GB"/>
              <a:t>… and the sideways (right) vector</a:t>
            </a:r>
            <a:endParaRPr/>
          </a:p>
          <a:p>
            <a:pPr indent="-800100" lvl="0" marL="914400" rtl="0" algn="l">
              <a:spcBef>
                <a:spcPts val="0"/>
              </a:spcBef>
              <a:spcAft>
                <a:spcPts val="0"/>
              </a:spcAft>
              <a:buSzPts val="5400"/>
              <a:buChar char="●"/>
            </a:pPr>
            <a:r>
              <a:rPr lang="en-GB"/>
              <a:t>Use </a:t>
            </a:r>
            <a:r>
              <a:rPr lang="en-GB">
                <a:solidFill>
                  <a:srgbClr val="FFFF00"/>
                </a:solidFill>
                <a:latin typeface="Consolas"/>
                <a:ea typeface="Consolas"/>
                <a:cs typeface="Consolas"/>
                <a:sym typeface="Consolas"/>
              </a:rPr>
              <a:t>FVector::DotProduct()</a:t>
            </a:r>
            <a:endParaRPr>
              <a:solidFill>
                <a:srgbClr val="FFFF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7">
                                            <p:txEl>
                                              <p:pRg end="0" st="0"/>
                                            </p:txEl>
                                          </p:spTgt>
                                        </p:tgtEl>
                                        <p:attrNameLst>
                                          <p:attrName>style.visibility</p:attrName>
                                        </p:attrNameLst>
                                      </p:cBhvr>
                                      <p:to>
                                        <p:strVal val="visible"/>
                                      </p:to>
                                    </p:set>
                                    <p:animEffect filter="fade" transition="in">
                                      <p:cBhvr>
                                        <p:cTn dur="1000"/>
                                        <p:tgtEl>
                                          <p:spTgt spid="23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7">
                                            <p:txEl>
                                              <p:pRg end="1" st="1"/>
                                            </p:txEl>
                                          </p:spTgt>
                                        </p:tgtEl>
                                        <p:attrNameLst>
                                          <p:attrName>style.visibility</p:attrName>
                                        </p:attrNameLst>
                                      </p:cBhvr>
                                      <p:to>
                                        <p:strVal val="visible"/>
                                      </p:to>
                                    </p:set>
                                    <p:animEffect filter="fade" transition="in">
                                      <p:cBhvr>
                                        <p:cTn dur="1000"/>
                                        <p:tgtEl>
                                          <p:spTgt spid="23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7">
                                            <p:txEl>
                                              <p:pRg end="2" st="2"/>
                                            </p:txEl>
                                          </p:spTgt>
                                        </p:tgtEl>
                                        <p:attrNameLst>
                                          <p:attrName>style.visibility</p:attrName>
                                        </p:attrNameLst>
                                      </p:cBhvr>
                                      <p:to>
                                        <p:strVal val="visible"/>
                                      </p:to>
                                    </p:set>
                                    <p:animEffect filter="fade" transition="in">
                                      <p:cBhvr>
                                        <p:cTn dur="1000"/>
                                        <p:tgtEl>
                                          <p:spTgt spid="23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7">
                                            <p:txEl>
                                              <p:pRg end="3" st="3"/>
                                            </p:txEl>
                                          </p:spTgt>
                                        </p:tgtEl>
                                        <p:attrNameLst>
                                          <p:attrName>style.visibility</p:attrName>
                                        </p:attrNameLst>
                                      </p:cBhvr>
                                      <p:to>
                                        <p:strVal val="visible"/>
                                      </p:to>
                                    </p:set>
                                    <p:animEffect filter="fade" transition="in">
                                      <p:cBhvr>
                                        <p:cTn dur="1000"/>
                                        <p:tgtEl>
                                          <p:spTgt spid="23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7">
                                            <p:txEl>
                                              <p:pRg end="4" st="4"/>
                                            </p:txEl>
                                          </p:spTgt>
                                        </p:tgtEl>
                                        <p:attrNameLst>
                                          <p:attrName>style.visibility</p:attrName>
                                        </p:attrNameLst>
                                      </p:cBhvr>
                                      <p:to>
                                        <p:strVal val="visible"/>
                                      </p:to>
                                    </p:set>
                                    <p:animEffect filter="fade" transition="in">
                                      <p:cBhvr>
                                        <p:cTn dur="1000"/>
                                        <p:tgtEl>
                                          <p:spTgt spid="23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7">
                                            <p:txEl>
                                              <p:pRg end="5" st="5"/>
                                            </p:txEl>
                                          </p:spTgt>
                                        </p:tgtEl>
                                        <p:attrNameLst>
                                          <p:attrName>style.visibility</p:attrName>
                                        </p:attrNameLst>
                                      </p:cBhvr>
                                      <p:to>
                                        <p:strVal val="visible"/>
                                      </p:to>
                                    </p:set>
                                    <p:animEffect filter="fade" transition="in">
                                      <p:cBhvr>
                                        <p:cTn dur="1000"/>
                                        <p:tgtEl>
                                          <p:spTgt spid="231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1" name="Shape 2321"/>
        <p:cNvGrpSpPr/>
        <p:nvPr/>
      </p:nvGrpSpPr>
      <p:grpSpPr>
        <a:xfrm>
          <a:off x="0" y="0"/>
          <a:ext cx="0" cy="0"/>
          <a:chOff x="0" y="0"/>
          <a:chExt cx="0" cy="0"/>
        </a:xfrm>
      </p:grpSpPr>
      <p:sp>
        <p:nvSpPr>
          <p:cNvPr id="2322" name="Google Shape;2322;p323"/>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solidFill>
                  <a:srgbClr val="FFFF00"/>
                </a:solidFill>
                <a:latin typeface="Consolas"/>
                <a:ea typeface="Consolas"/>
                <a:cs typeface="Consolas"/>
                <a:sym typeface="Consolas"/>
              </a:rPr>
              <a:t>OnComponentHit </a:t>
            </a:r>
            <a:r>
              <a:rPr lang="en-GB"/>
              <a:t>Event in 4.12</a:t>
            </a:r>
            <a:endParaRPr/>
          </a:p>
        </p:txBody>
      </p:sp>
      <p:sp>
        <p:nvSpPr>
          <p:cNvPr id="2323" name="Google Shape;2323;p323"/>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4.12.5</a:t>
            </a:r>
            <a:endParaRPr sz="3600">
              <a:solidFill>
                <a:srgbClr val="FFFFFF"/>
              </a:solidFill>
            </a:endParaRPr>
          </a:p>
        </p:txBody>
      </p:sp>
    </p:spTree>
  </p:cSld>
  <p:clrMapOvr>
    <a:masterClrMapping/>
  </p:clrMapOvr>
</p:sld>
</file>

<file path=ppt/slides/slide3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7" name="Shape 2327"/>
        <p:cNvGrpSpPr/>
        <p:nvPr/>
      </p:nvGrpSpPr>
      <p:grpSpPr>
        <a:xfrm>
          <a:off x="0" y="0"/>
          <a:ext cx="0" cy="0"/>
          <a:chOff x="0" y="0"/>
          <a:chExt cx="0" cy="0"/>
        </a:xfrm>
      </p:grpSpPr>
      <p:sp>
        <p:nvSpPr>
          <p:cNvPr id="2328" name="Google Shape;2328;p324"/>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2329" name="Google Shape;2329;p324"/>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Clr>
                <a:schemeClr val="lt1"/>
              </a:buClr>
              <a:buSzPts val="5400"/>
              <a:buChar char="●"/>
            </a:pPr>
            <a:r>
              <a:rPr lang="en-GB">
                <a:solidFill>
                  <a:schemeClr val="lt1"/>
                </a:solidFill>
              </a:rPr>
              <a:t>We could use OnComponentHit in Blueprint</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But we’re grown-ups so we’re going to use C++</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Signature of </a:t>
            </a:r>
            <a:r>
              <a:rPr lang="en-GB">
                <a:solidFill>
                  <a:srgbClr val="FFFF00"/>
                </a:solidFill>
                <a:latin typeface="Consolas"/>
                <a:ea typeface="Consolas"/>
                <a:cs typeface="Consolas"/>
                <a:sym typeface="Consolas"/>
              </a:rPr>
              <a:t>OnHit(...)</a:t>
            </a:r>
            <a:r>
              <a:rPr lang="en-GB">
                <a:solidFill>
                  <a:schemeClr val="lt1"/>
                </a:solidFill>
              </a:rPr>
              <a:t> has changed in 4.12</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Remember you need to make it a </a:t>
            </a:r>
            <a:r>
              <a:rPr lang="en-GB">
                <a:solidFill>
                  <a:srgbClr val="FFFF00"/>
                </a:solidFill>
                <a:latin typeface="Consolas"/>
                <a:ea typeface="Consolas"/>
                <a:cs typeface="Consolas"/>
                <a:sym typeface="Consolas"/>
              </a:rPr>
              <a:t>UFUNCTION</a:t>
            </a:r>
            <a:endParaRPr>
              <a:solidFill>
                <a:srgbClr val="FFFF00"/>
              </a:solidFill>
              <a:latin typeface="Consolas"/>
              <a:ea typeface="Consolas"/>
              <a:cs typeface="Consolas"/>
              <a:sym typeface="Consolas"/>
            </a:endParaRPr>
          </a:p>
          <a:p>
            <a:pPr indent="-800100" lvl="0" marL="914400" rtl="0" algn="l">
              <a:spcBef>
                <a:spcPts val="0"/>
              </a:spcBef>
              <a:spcAft>
                <a:spcPts val="0"/>
              </a:spcAft>
              <a:buClr>
                <a:schemeClr val="lt1"/>
              </a:buClr>
              <a:buSzPts val="5400"/>
              <a:buChar char="●"/>
            </a:pPr>
            <a:r>
              <a:rPr lang="en-GB">
                <a:solidFill>
                  <a:schemeClr val="lt1"/>
                </a:solidFill>
              </a:rPr>
              <a:t>Details on next slide.</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9">
                                            <p:txEl>
                                              <p:pRg end="0" st="0"/>
                                            </p:txEl>
                                          </p:spTgt>
                                        </p:tgtEl>
                                        <p:attrNameLst>
                                          <p:attrName>style.visibility</p:attrName>
                                        </p:attrNameLst>
                                      </p:cBhvr>
                                      <p:to>
                                        <p:strVal val="visible"/>
                                      </p:to>
                                    </p:set>
                                    <p:animEffect filter="fade" transition="in">
                                      <p:cBhvr>
                                        <p:cTn dur="1000"/>
                                        <p:tgtEl>
                                          <p:spTgt spid="23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9">
                                            <p:txEl>
                                              <p:pRg end="1" st="1"/>
                                            </p:txEl>
                                          </p:spTgt>
                                        </p:tgtEl>
                                        <p:attrNameLst>
                                          <p:attrName>style.visibility</p:attrName>
                                        </p:attrNameLst>
                                      </p:cBhvr>
                                      <p:to>
                                        <p:strVal val="visible"/>
                                      </p:to>
                                    </p:set>
                                    <p:animEffect filter="fade" transition="in">
                                      <p:cBhvr>
                                        <p:cTn dur="1000"/>
                                        <p:tgtEl>
                                          <p:spTgt spid="23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9">
                                            <p:txEl>
                                              <p:pRg end="2" st="2"/>
                                            </p:txEl>
                                          </p:spTgt>
                                        </p:tgtEl>
                                        <p:attrNameLst>
                                          <p:attrName>style.visibility</p:attrName>
                                        </p:attrNameLst>
                                      </p:cBhvr>
                                      <p:to>
                                        <p:strVal val="visible"/>
                                      </p:to>
                                    </p:set>
                                    <p:animEffect filter="fade" transition="in">
                                      <p:cBhvr>
                                        <p:cTn dur="1000"/>
                                        <p:tgtEl>
                                          <p:spTgt spid="23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9">
                                            <p:txEl>
                                              <p:pRg end="3" st="3"/>
                                            </p:txEl>
                                          </p:spTgt>
                                        </p:tgtEl>
                                        <p:attrNameLst>
                                          <p:attrName>style.visibility</p:attrName>
                                        </p:attrNameLst>
                                      </p:cBhvr>
                                      <p:to>
                                        <p:strVal val="visible"/>
                                      </p:to>
                                    </p:set>
                                    <p:animEffect filter="fade" transition="in">
                                      <p:cBhvr>
                                        <p:cTn dur="1000"/>
                                        <p:tgtEl>
                                          <p:spTgt spid="23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9">
                                            <p:txEl>
                                              <p:pRg end="4" st="4"/>
                                            </p:txEl>
                                          </p:spTgt>
                                        </p:tgtEl>
                                        <p:attrNameLst>
                                          <p:attrName>style.visibility</p:attrName>
                                        </p:attrNameLst>
                                      </p:cBhvr>
                                      <p:to>
                                        <p:strVal val="visible"/>
                                      </p:to>
                                    </p:set>
                                    <p:animEffect filter="fade" transition="in">
                                      <p:cBhvr>
                                        <p:cTn dur="1000"/>
                                        <p:tgtEl>
                                          <p:spTgt spid="232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3" name="Shape 2333"/>
        <p:cNvGrpSpPr/>
        <p:nvPr/>
      </p:nvGrpSpPr>
      <p:grpSpPr>
        <a:xfrm>
          <a:off x="0" y="0"/>
          <a:ext cx="0" cy="0"/>
          <a:chOff x="0" y="0"/>
          <a:chExt cx="0" cy="0"/>
        </a:xfrm>
      </p:grpSpPr>
      <p:sp>
        <p:nvSpPr>
          <p:cNvPr id="2334" name="Google Shape;2334;p325"/>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How to Register for </a:t>
            </a:r>
            <a:r>
              <a:rPr lang="en-GB">
                <a:solidFill>
                  <a:srgbClr val="FFFF00"/>
                </a:solidFill>
                <a:latin typeface="Consolas"/>
                <a:ea typeface="Consolas"/>
                <a:cs typeface="Consolas"/>
                <a:sym typeface="Consolas"/>
              </a:rPr>
              <a:t>OnHit()</a:t>
            </a:r>
            <a:r>
              <a:rPr lang="en-GB"/>
              <a:t> Events</a:t>
            </a:r>
            <a:endParaRPr/>
          </a:p>
        </p:txBody>
      </p:sp>
      <p:sp>
        <p:nvSpPr>
          <p:cNvPr id="2335" name="Google Shape;2335;p325"/>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AutoNum type="arabicPeriod"/>
            </a:pPr>
            <a:r>
              <a:rPr lang="en-GB"/>
              <a:t>Register delegate at begin play like this</a:t>
            </a:r>
            <a:endParaRPr/>
          </a:p>
          <a:p>
            <a:pPr indent="914400" lvl="0" marL="0" marR="0" rtl="0" algn="l">
              <a:lnSpc>
                <a:spcPct val="150000"/>
              </a:lnSpc>
              <a:spcBef>
                <a:spcPts val="0"/>
              </a:spcBef>
              <a:spcAft>
                <a:spcPts val="0"/>
              </a:spcAft>
              <a:buNone/>
            </a:pPr>
            <a:r>
              <a:rPr lang="en-GB" sz="3600">
                <a:solidFill>
                  <a:srgbClr val="FFFF00"/>
                </a:solidFill>
                <a:latin typeface="Consolas"/>
                <a:ea typeface="Consolas"/>
                <a:cs typeface="Consolas"/>
                <a:sym typeface="Consolas"/>
              </a:rPr>
              <a:t>OnComponentHit.AddDynamic(this, &amp;UTankTrack::OnHit);</a:t>
            </a:r>
            <a:endParaRPr sz="3600">
              <a:solidFill>
                <a:srgbClr val="FFFF00"/>
              </a:solidFill>
              <a:latin typeface="Consolas"/>
              <a:ea typeface="Consolas"/>
              <a:cs typeface="Consolas"/>
              <a:sym typeface="Consolas"/>
            </a:endParaRPr>
          </a:p>
          <a:p>
            <a:pPr indent="-800100" lvl="0" marL="914400" rtl="0" algn="l">
              <a:spcBef>
                <a:spcPts val="0"/>
              </a:spcBef>
              <a:spcAft>
                <a:spcPts val="0"/>
              </a:spcAft>
              <a:buClr>
                <a:schemeClr val="lt1"/>
              </a:buClr>
              <a:buSzPts val="5400"/>
              <a:buAutoNum type="arabicPeriod"/>
            </a:pPr>
            <a:r>
              <a:rPr lang="en-GB">
                <a:solidFill>
                  <a:schemeClr val="lt1"/>
                </a:solidFill>
              </a:rPr>
              <a:t>Use this signature for the delegate</a:t>
            </a:r>
            <a:endParaRPr>
              <a:solidFill>
                <a:schemeClr val="lt1"/>
              </a:solidFill>
            </a:endParaRPr>
          </a:p>
          <a:p>
            <a:pPr indent="0" lvl="0" marL="914400" marR="0" rtl="0" algn="l">
              <a:lnSpc>
                <a:spcPct val="150000"/>
              </a:lnSpc>
              <a:spcBef>
                <a:spcPts val="0"/>
              </a:spcBef>
              <a:spcAft>
                <a:spcPts val="0"/>
              </a:spcAft>
              <a:buClr>
                <a:srgbClr val="000000"/>
              </a:buClr>
              <a:buSzPts val="2200"/>
              <a:buFont typeface="Arial"/>
              <a:buNone/>
            </a:pPr>
            <a:r>
              <a:rPr lang="en-GB" sz="3600">
                <a:solidFill>
                  <a:srgbClr val="FFFF00"/>
                </a:solidFill>
                <a:latin typeface="Consolas"/>
                <a:ea typeface="Consolas"/>
                <a:cs typeface="Consolas"/>
                <a:sym typeface="Consolas"/>
              </a:rPr>
              <a:t>OnHit(UPrimitiveComponent* HitComponent, AActor* OtherActor, UPrimitiveComponent* OtherComponent, FVector NormalImpulse, const FHitResult&amp; Hit)</a:t>
            </a:r>
            <a:endParaRPr sz="3600">
              <a:solidFill>
                <a:srgbClr val="FFFF00"/>
              </a:solidFill>
              <a:latin typeface="Consolas"/>
              <a:ea typeface="Consolas"/>
              <a:cs typeface="Consolas"/>
              <a:sym typeface="Consolas"/>
            </a:endParaRPr>
          </a:p>
          <a:p>
            <a:pPr indent="-800100" lvl="0" marL="914400" rtl="0" algn="l">
              <a:spcBef>
                <a:spcPts val="0"/>
              </a:spcBef>
              <a:spcAft>
                <a:spcPts val="0"/>
              </a:spcAft>
              <a:buClr>
                <a:schemeClr val="lt1"/>
              </a:buClr>
              <a:buSzPts val="5400"/>
              <a:buAutoNum type="arabicPeriod"/>
            </a:pPr>
            <a:r>
              <a:rPr lang="en-GB">
                <a:solidFill>
                  <a:schemeClr val="lt1"/>
                </a:solidFill>
              </a:rPr>
              <a:t>Make OnHit(...) a private UFUNCTION.</a:t>
            </a:r>
            <a:endParaRPr sz="3600">
              <a:solidFill>
                <a:srgbClr val="FFFF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5">
                                            <p:txEl>
                                              <p:pRg end="0" st="0"/>
                                            </p:txEl>
                                          </p:spTgt>
                                        </p:tgtEl>
                                        <p:attrNameLst>
                                          <p:attrName>style.visibility</p:attrName>
                                        </p:attrNameLst>
                                      </p:cBhvr>
                                      <p:to>
                                        <p:strVal val="visible"/>
                                      </p:to>
                                    </p:set>
                                    <p:animEffect filter="fade" transition="in">
                                      <p:cBhvr>
                                        <p:cTn dur="1000"/>
                                        <p:tgtEl>
                                          <p:spTgt spid="23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5">
                                            <p:txEl>
                                              <p:pRg end="1" st="1"/>
                                            </p:txEl>
                                          </p:spTgt>
                                        </p:tgtEl>
                                        <p:attrNameLst>
                                          <p:attrName>style.visibility</p:attrName>
                                        </p:attrNameLst>
                                      </p:cBhvr>
                                      <p:to>
                                        <p:strVal val="visible"/>
                                      </p:to>
                                    </p:set>
                                    <p:animEffect filter="fade" transition="in">
                                      <p:cBhvr>
                                        <p:cTn dur="1000"/>
                                        <p:tgtEl>
                                          <p:spTgt spid="23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5">
                                            <p:txEl>
                                              <p:pRg end="2" st="2"/>
                                            </p:txEl>
                                          </p:spTgt>
                                        </p:tgtEl>
                                        <p:attrNameLst>
                                          <p:attrName>style.visibility</p:attrName>
                                        </p:attrNameLst>
                                      </p:cBhvr>
                                      <p:to>
                                        <p:strVal val="visible"/>
                                      </p:to>
                                    </p:set>
                                    <p:animEffect filter="fade" transition="in">
                                      <p:cBhvr>
                                        <p:cTn dur="1000"/>
                                        <p:tgtEl>
                                          <p:spTgt spid="23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5">
                                            <p:txEl>
                                              <p:pRg end="3" st="3"/>
                                            </p:txEl>
                                          </p:spTgt>
                                        </p:tgtEl>
                                        <p:attrNameLst>
                                          <p:attrName>style.visibility</p:attrName>
                                        </p:attrNameLst>
                                      </p:cBhvr>
                                      <p:to>
                                        <p:strVal val="visible"/>
                                      </p:to>
                                    </p:set>
                                    <p:animEffect filter="fade" transition="in">
                                      <p:cBhvr>
                                        <p:cTn dur="1000"/>
                                        <p:tgtEl>
                                          <p:spTgt spid="23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5">
                                            <p:txEl>
                                              <p:pRg end="4" st="4"/>
                                            </p:txEl>
                                          </p:spTgt>
                                        </p:tgtEl>
                                        <p:attrNameLst>
                                          <p:attrName>style.visibility</p:attrName>
                                        </p:attrNameLst>
                                      </p:cBhvr>
                                      <p:to>
                                        <p:strVal val="visible"/>
                                      </p:to>
                                    </p:set>
                                    <p:animEffect filter="fade" transition="in">
                                      <p:cBhvr>
                                        <p:cTn dur="1000"/>
                                        <p:tgtEl>
                                          <p:spTgt spid="233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9" name="Shape 2339"/>
        <p:cNvGrpSpPr/>
        <p:nvPr/>
      </p:nvGrpSpPr>
      <p:grpSpPr>
        <a:xfrm>
          <a:off x="0" y="0"/>
          <a:ext cx="0" cy="0"/>
          <a:chOff x="0" y="0"/>
          <a:chExt cx="0" cy="0"/>
        </a:xfrm>
      </p:grpSpPr>
      <p:sp>
        <p:nvSpPr>
          <p:cNvPr id="2340" name="Google Shape;2340;p326"/>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Register for </a:t>
            </a:r>
            <a:r>
              <a:rPr lang="en-GB">
                <a:solidFill>
                  <a:srgbClr val="FFFF00"/>
                </a:solidFill>
                <a:latin typeface="Consolas"/>
                <a:ea typeface="Consolas"/>
                <a:cs typeface="Consolas"/>
                <a:sym typeface="Consolas"/>
              </a:rPr>
              <a:t>OnHit()</a:t>
            </a:r>
            <a:endParaRPr>
              <a:solidFill>
                <a:srgbClr val="FFFF00"/>
              </a:solidFill>
              <a:latin typeface="Consolas"/>
              <a:ea typeface="Consolas"/>
              <a:cs typeface="Consolas"/>
              <a:sym typeface="Consolas"/>
            </a:endParaRPr>
          </a:p>
        </p:txBody>
      </p:sp>
      <p:sp>
        <p:nvSpPr>
          <p:cNvPr id="2341" name="Google Shape;2341;p326"/>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Use the instructions on the previous slide</a:t>
            </a:r>
            <a:endParaRPr/>
          </a:p>
          <a:p>
            <a:pPr indent="-800100" lvl="0" marL="914400" rtl="0" algn="l">
              <a:spcBef>
                <a:spcPts val="0"/>
              </a:spcBef>
              <a:spcAft>
                <a:spcPts val="0"/>
              </a:spcAft>
              <a:buSzPts val="5400"/>
              <a:buChar char="●"/>
            </a:pPr>
            <a:r>
              <a:rPr lang="en-GB"/>
              <a:t>Ensure both tracks have the following set in BP…</a:t>
            </a:r>
            <a:endParaRPr/>
          </a:p>
          <a:p>
            <a:pPr indent="-800100" lvl="0" marL="914400" rtl="0" algn="l">
              <a:spcBef>
                <a:spcPts val="0"/>
              </a:spcBef>
              <a:spcAft>
                <a:spcPts val="0"/>
              </a:spcAft>
              <a:buSzPts val="5400"/>
              <a:buChar char="●"/>
            </a:pPr>
            <a:r>
              <a:rPr b="1" lang="en-GB"/>
              <a:t>Collision &gt; Simulation Generates Hit Events</a:t>
            </a:r>
            <a:endParaRPr b="1"/>
          </a:p>
          <a:p>
            <a:pPr indent="-800100" lvl="0" marL="914400" rtl="0" algn="l">
              <a:spcBef>
                <a:spcPts val="0"/>
              </a:spcBef>
              <a:spcAft>
                <a:spcPts val="0"/>
              </a:spcAft>
              <a:buSzPts val="5400"/>
              <a:buChar char="●"/>
            </a:pPr>
            <a:r>
              <a:rPr lang="en-GB"/>
              <a:t>Test it works with a log entry</a:t>
            </a:r>
            <a:endParaRPr/>
          </a:p>
          <a:p>
            <a:pPr indent="-800100" lvl="0" marL="914400" rtl="0" algn="l">
              <a:spcBef>
                <a:spcPts val="0"/>
              </a:spcBef>
              <a:spcAft>
                <a:spcPts val="0"/>
              </a:spcAft>
              <a:buSzPts val="5400"/>
              <a:buChar char="●"/>
            </a:pPr>
            <a:r>
              <a:rPr lang="en-GB"/>
              <a:t>Celebrate being one of the first since 4.12!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1">
                                            <p:txEl>
                                              <p:pRg end="0" st="0"/>
                                            </p:txEl>
                                          </p:spTgt>
                                        </p:tgtEl>
                                        <p:attrNameLst>
                                          <p:attrName>style.visibility</p:attrName>
                                        </p:attrNameLst>
                                      </p:cBhvr>
                                      <p:to>
                                        <p:strVal val="visible"/>
                                      </p:to>
                                    </p:set>
                                    <p:animEffect filter="fade" transition="in">
                                      <p:cBhvr>
                                        <p:cTn dur="1000"/>
                                        <p:tgtEl>
                                          <p:spTgt spid="23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1">
                                            <p:txEl>
                                              <p:pRg end="1" st="1"/>
                                            </p:txEl>
                                          </p:spTgt>
                                        </p:tgtEl>
                                        <p:attrNameLst>
                                          <p:attrName>style.visibility</p:attrName>
                                        </p:attrNameLst>
                                      </p:cBhvr>
                                      <p:to>
                                        <p:strVal val="visible"/>
                                      </p:to>
                                    </p:set>
                                    <p:animEffect filter="fade" transition="in">
                                      <p:cBhvr>
                                        <p:cTn dur="1000"/>
                                        <p:tgtEl>
                                          <p:spTgt spid="23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1">
                                            <p:txEl>
                                              <p:pRg end="2" st="2"/>
                                            </p:txEl>
                                          </p:spTgt>
                                        </p:tgtEl>
                                        <p:attrNameLst>
                                          <p:attrName>style.visibility</p:attrName>
                                        </p:attrNameLst>
                                      </p:cBhvr>
                                      <p:to>
                                        <p:strVal val="visible"/>
                                      </p:to>
                                    </p:set>
                                    <p:animEffect filter="fade" transition="in">
                                      <p:cBhvr>
                                        <p:cTn dur="1000"/>
                                        <p:tgtEl>
                                          <p:spTgt spid="23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1">
                                            <p:txEl>
                                              <p:pRg end="3" st="3"/>
                                            </p:txEl>
                                          </p:spTgt>
                                        </p:tgtEl>
                                        <p:attrNameLst>
                                          <p:attrName>style.visibility</p:attrName>
                                        </p:attrNameLst>
                                      </p:cBhvr>
                                      <p:to>
                                        <p:strVal val="visible"/>
                                      </p:to>
                                    </p:set>
                                    <p:animEffect filter="fade" transition="in">
                                      <p:cBhvr>
                                        <p:cTn dur="1000"/>
                                        <p:tgtEl>
                                          <p:spTgt spid="234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1">
                                            <p:txEl>
                                              <p:pRg end="4" st="4"/>
                                            </p:txEl>
                                          </p:spTgt>
                                        </p:tgtEl>
                                        <p:attrNameLst>
                                          <p:attrName>style.visibility</p:attrName>
                                        </p:attrNameLst>
                                      </p:cBhvr>
                                      <p:to>
                                        <p:strVal val="visible"/>
                                      </p:to>
                                    </p:set>
                                    <p:animEffect filter="fade" transition="in">
                                      <p:cBhvr>
                                        <p:cTn dur="1000"/>
                                        <p:tgtEl>
                                          <p:spTgt spid="234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5" name="Shape 2345"/>
        <p:cNvGrpSpPr/>
        <p:nvPr/>
      </p:nvGrpSpPr>
      <p:grpSpPr>
        <a:xfrm>
          <a:off x="0" y="0"/>
          <a:ext cx="0" cy="0"/>
          <a:chOff x="0" y="0"/>
          <a:chExt cx="0" cy="0"/>
        </a:xfrm>
      </p:grpSpPr>
      <p:sp>
        <p:nvSpPr>
          <p:cNvPr id="2346" name="Google Shape;2346;p327"/>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Avoiding Boolean Flags</a:t>
            </a:r>
            <a:endParaRPr/>
          </a:p>
        </p:txBody>
      </p:sp>
      <p:sp>
        <p:nvSpPr>
          <p:cNvPr id="2347" name="Google Shape;2347;p327"/>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4.12.5</a:t>
            </a:r>
            <a:endParaRPr sz="3600">
              <a:solidFill>
                <a:srgbClr val="FFFFFF"/>
              </a:solidFill>
            </a:endParaRPr>
          </a:p>
        </p:txBody>
      </p:sp>
    </p:spTree>
  </p:cSld>
  <p:clrMapOvr>
    <a:masterClrMapping/>
  </p:clrMapOvr>
</p:sld>
</file>

<file path=ppt/slides/slide3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1" name="Shape 2351"/>
        <p:cNvGrpSpPr/>
        <p:nvPr/>
      </p:nvGrpSpPr>
      <p:grpSpPr>
        <a:xfrm>
          <a:off x="0" y="0"/>
          <a:ext cx="0" cy="0"/>
          <a:chOff x="0" y="0"/>
          <a:chExt cx="0" cy="0"/>
        </a:xfrm>
      </p:grpSpPr>
      <p:sp>
        <p:nvSpPr>
          <p:cNvPr id="2352" name="Google Shape;2352;p328"/>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2353" name="Google Shape;2353;p328"/>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Clr>
                <a:schemeClr val="lt1"/>
              </a:buClr>
              <a:buSzPts val="5400"/>
              <a:buChar char="●"/>
            </a:pPr>
            <a:r>
              <a:rPr lang="en-GB">
                <a:solidFill>
                  <a:schemeClr val="lt1"/>
                </a:solidFill>
              </a:rPr>
              <a:t>Boolean flags usually make answers old</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Try and think of a way of avoiding them</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Revise the use of </a:t>
            </a:r>
            <a:r>
              <a:rPr lang="en-GB">
                <a:solidFill>
                  <a:srgbClr val="FFFF00"/>
                </a:solidFill>
                <a:latin typeface="Consolas"/>
                <a:ea typeface="Consolas"/>
                <a:cs typeface="Consolas"/>
                <a:sym typeface="Consolas"/>
              </a:rPr>
              <a:t>FMath::Clamp()</a:t>
            </a:r>
            <a:endParaRPr>
              <a:solidFill>
                <a:srgbClr val="FFFF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3">
                                            <p:txEl>
                                              <p:pRg end="0" st="0"/>
                                            </p:txEl>
                                          </p:spTgt>
                                        </p:tgtEl>
                                        <p:attrNameLst>
                                          <p:attrName>style.visibility</p:attrName>
                                        </p:attrNameLst>
                                      </p:cBhvr>
                                      <p:to>
                                        <p:strVal val="visible"/>
                                      </p:to>
                                    </p:set>
                                    <p:animEffect filter="fade" transition="in">
                                      <p:cBhvr>
                                        <p:cTn dur="1000"/>
                                        <p:tgtEl>
                                          <p:spTgt spid="23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3">
                                            <p:txEl>
                                              <p:pRg end="1" st="1"/>
                                            </p:txEl>
                                          </p:spTgt>
                                        </p:tgtEl>
                                        <p:attrNameLst>
                                          <p:attrName>style.visibility</p:attrName>
                                        </p:attrNameLst>
                                      </p:cBhvr>
                                      <p:to>
                                        <p:strVal val="visible"/>
                                      </p:to>
                                    </p:set>
                                    <p:animEffect filter="fade" transition="in">
                                      <p:cBhvr>
                                        <p:cTn dur="1000"/>
                                        <p:tgtEl>
                                          <p:spTgt spid="23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3">
                                            <p:txEl>
                                              <p:pRg end="2" st="2"/>
                                            </p:txEl>
                                          </p:spTgt>
                                        </p:tgtEl>
                                        <p:attrNameLst>
                                          <p:attrName>style.visibility</p:attrName>
                                        </p:attrNameLst>
                                      </p:cBhvr>
                                      <p:to>
                                        <p:strVal val="visible"/>
                                      </p:to>
                                    </p:set>
                                    <p:animEffect filter="fade" transition="in">
                                      <p:cBhvr>
                                        <p:cTn dur="1000"/>
                                        <p:tgtEl>
                                          <p:spTgt spid="235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7" name="Shape 2357"/>
        <p:cNvGrpSpPr/>
        <p:nvPr/>
      </p:nvGrpSpPr>
      <p:grpSpPr>
        <a:xfrm>
          <a:off x="0" y="0"/>
          <a:ext cx="0" cy="0"/>
          <a:chOff x="0" y="0"/>
          <a:chExt cx="0" cy="0"/>
        </a:xfrm>
      </p:grpSpPr>
      <p:sp>
        <p:nvSpPr>
          <p:cNvPr id="2358" name="Google Shape;2358;p329"/>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Improving Tank Aiming</a:t>
            </a:r>
            <a:endParaRPr>
              <a:solidFill>
                <a:srgbClr val="FFFF00"/>
              </a:solidFill>
              <a:latin typeface="Consolas"/>
              <a:ea typeface="Consolas"/>
              <a:cs typeface="Consolas"/>
              <a:sym typeface="Consolas"/>
            </a:endParaRPr>
          </a:p>
        </p:txBody>
      </p:sp>
      <p:sp>
        <p:nvSpPr>
          <p:cNvPr id="2359" name="Google Shape;2359;p329"/>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4.12.5</a:t>
            </a:r>
            <a:endParaRPr sz="3600">
              <a:solidFill>
                <a:srgbClr val="FFFFFF"/>
              </a:solidFill>
            </a:endParaRPr>
          </a:p>
        </p:txBody>
      </p:sp>
    </p:spTree>
  </p:cSld>
  <p:clrMapOvr>
    <a:masterClrMapping/>
  </p:clrMapOvr>
</p:sld>
</file>

<file path=ppt/slides/slide3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3" name="Shape 2363"/>
        <p:cNvGrpSpPr/>
        <p:nvPr/>
      </p:nvGrpSpPr>
      <p:grpSpPr>
        <a:xfrm>
          <a:off x="0" y="0"/>
          <a:ext cx="0" cy="0"/>
          <a:chOff x="0" y="0"/>
          <a:chExt cx="0" cy="0"/>
        </a:xfrm>
      </p:grpSpPr>
      <p:sp>
        <p:nvSpPr>
          <p:cNvPr id="2364" name="Google Shape;2364;p330"/>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2365" name="Google Shape;2365;p330"/>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Clr>
                <a:schemeClr val="lt1"/>
              </a:buClr>
              <a:buSzPts val="5400"/>
              <a:buChar char="●"/>
            </a:pPr>
            <a:r>
              <a:rPr lang="en-GB">
                <a:solidFill>
                  <a:schemeClr val="lt1"/>
                </a:solidFill>
              </a:rPr>
              <a:t>Use a literal glass ceiling to help with testing!</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Sometimes the barrel takes the long route</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A simple </a:t>
            </a:r>
            <a:r>
              <a:rPr lang="en-GB">
                <a:solidFill>
                  <a:srgbClr val="FFFF00"/>
                </a:solidFill>
                <a:latin typeface="Consolas"/>
                <a:ea typeface="Consolas"/>
                <a:cs typeface="Consolas"/>
                <a:sym typeface="Consolas"/>
              </a:rPr>
              <a:t>if()</a:t>
            </a:r>
            <a:r>
              <a:rPr lang="en-GB">
                <a:solidFill>
                  <a:schemeClr val="lt1"/>
                </a:solidFill>
              </a:rPr>
              <a:t> statement can help here</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Find and fix another bug in the code</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You can use </a:t>
            </a:r>
            <a:r>
              <a:rPr lang="en-GB">
                <a:solidFill>
                  <a:srgbClr val="FFFF00"/>
                </a:solidFill>
                <a:latin typeface="Consolas"/>
                <a:ea typeface="Consolas"/>
                <a:cs typeface="Consolas"/>
                <a:sym typeface="Consolas"/>
              </a:rPr>
              <a:t>%i</a:t>
            </a:r>
            <a:r>
              <a:rPr lang="en-GB">
                <a:solidFill>
                  <a:schemeClr val="lt1"/>
                </a:solidFill>
              </a:rPr>
              <a:t> formatter to log booleans.</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5">
                                            <p:txEl>
                                              <p:pRg end="0" st="0"/>
                                            </p:txEl>
                                          </p:spTgt>
                                        </p:tgtEl>
                                        <p:attrNameLst>
                                          <p:attrName>style.visibility</p:attrName>
                                        </p:attrNameLst>
                                      </p:cBhvr>
                                      <p:to>
                                        <p:strVal val="visible"/>
                                      </p:to>
                                    </p:set>
                                    <p:animEffect filter="fade" transition="in">
                                      <p:cBhvr>
                                        <p:cTn dur="1000"/>
                                        <p:tgtEl>
                                          <p:spTgt spid="23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5">
                                            <p:txEl>
                                              <p:pRg end="1" st="1"/>
                                            </p:txEl>
                                          </p:spTgt>
                                        </p:tgtEl>
                                        <p:attrNameLst>
                                          <p:attrName>style.visibility</p:attrName>
                                        </p:attrNameLst>
                                      </p:cBhvr>
                                      <p:to>
                                        <p:strVal val="visible"/>
                                      </p:to>
                                    </p:set>
                                    <p:animEffect filter="fade" transition="in">
                                      <p:cBhvr>
                                        <p:cTn dur="1000"/>
                                        <p:tgtEl>
                                          <p:spTgt spid="23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5">
                                            <p:txEl>
                                              <p:pRg end="2" st="2"/>
                                            </p:txEl>
                                          </p:spTgt>
                                        </p:tgtEl>
                                        <p:attrNameLst>
                                          <p:attrName>style.visibility</p:attrName>
                                        </p:attrNameLst>
                                      </p:cBhvr>
                                      <p:to>
                                        <p:strVal val="visible"/>
                                      </p:to>
                                    </p:set>
                                    <p:animEffect filter="fade" transition="in">
                                      <p:cBhvr>
                                        <p:cTn dur="1000"/>
                                        <p:tgtEl>
                                          <p:spTgt spid="23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5">
                                            <p:txEl>
                                              <p:pRg end="3" st="3"/>
                                            </p:txEl>
                                          </p:spTgt>
                                        </p:tgtEl>
                                        <p:attrNameLst>
                                          <p:attrName>style.visibility</p:attrName>
                                        </p:attrNameLst>
                                      </p:cBhvr>
                                      <p:to>
                                        <p:strVal val="visible"/>
                                      </p:to>
                                    </p:set>
                                    <p:animEffect filter="fade" transition="in">
                                      <p:cBhvr>
                                        <p:cTn dur="1000"/>
                                        <p:tgtEl>
                                          <p:spTgt spid="23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5">
                                            <p:txEl>
                                              <p:pRg end="4" st="4"/>
                                            </p:txEl>
                                          </p:spTgt>
                                        </p:tgtEl>
                                        <p:attrNameLst>
                                          <p:attrName>style.visibility</p:attrName>
                                        </p:attrNameLst>
                                      </p:cBhvr>
                                      <p:to>
                                        <p:strVal val="visible"/>
                                      </p:to>
                                    </p:set>
                                    <p:animEffect filter="fade" transition="in">
                                      <p:cBhvr>
                                        <p:cTn dur="1000"/>
                                        <p:tgtEl>
                                          <p:spTgt spid="236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9" name="Shape 2369"/>
        <p:cNvGrpSpPr/>
        <p:nvPr/>
      </p:nvGrpSpPr>
      <p:grpSpPr>
        <a:xfrm>
          <a:off x="0" y="0"/>
          <a:ext cx="0" cy="0"/>
          <a:chOff x="0" y="0"/>
          <a:chExt cx="0" cy="0"/>
        </a:xfrm>
      </p:grpSpPr>
      <p:sp>
        <p:nvSpPr>
          <p:cNvPr id="2370" name="Google Shape;2370;p331"/>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Make Turret Take Short Route</a:t>
            </a:r>
            <a:endParaRPr/>
          </a:p>
        </p:txBody>
      </p:sp>
      <p:sp>
        <p:nvSpPr>
          <p:cNvPr id="2371" name="Google Shape;2371;p331"/>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Use a simple </a:t>
            </a:r>
            <a:r>
              <a:rPr lang="en-GB">
                <a:solidFill>
                  <a:srgbClr val="FFFF00"/>
                </a:solidFill>
                <a:latin typeface="Consolas"/>
                <a:ea typeface="Consolas"/>
                <a:cs typeface="Consolas"/>
                <a:sym typeface="Consolas"/>
              </a:rPr>
              <a:t>if()</a:t>
            </a:r>
            <a:r>
              <a:rPr lang="en-GB"/>
              <a:t> statement</a:t>
            </a:r>
            <a:endParaRPr/>
          </a:p>
          <a:p>
            <a:pPr indent="-800100" lvl="0" marL="914400" rtl="0" algn="l">
              <a:spcBef>
                <a:spcPts val="0"/>
              </a:spcBef>
              <a:spcAft>
                <a:spcPts val="0"/>
              </a:spcAft>
              <a:buSzPts val="5400"/>
              <a:buChar char="●"/>
            </a:pPr>
            <a:r>
              <a:rPr lang="en-GB"/>
              <a:t>Rotate so that you always take the short route</a:t>
            </a:r>
            <a:endParaRPr/>
          </a:p>
          <a:p>
            <a:pPr indent="-800100" lvl="0" marL="914400" rtl="0" algn="l">
              <a:spcBef>
                <a:spcPts val="0"/>
              </a:spcBef>
              <a:spcAft>
                <a:spcPts val="0"/>
              </a:spcAft>
              <a:buSzPts val="5400"/>
              <a:buChar char="●"/>
            </a:pPr>
            <a:r>
              <a:rPr lang="en-GB"/>
              <a:t>Test with player and AI tanks.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1">
                                            <p:txEl>
                                              <p:pRg end="0" st="0"/>
                                            </p:txEl>
                                          </p:spTgt>
                                        </p:tgtEl>
                                        <p:attrNameLst>
                                          <p:attrName>style.visibility</p:attrName>
                                        </p:attrNameLst>
                                      </p:cBhvr>
                                      <p:to>
                                        <p:strVal val="visible"/>
                                      </p:to>
                                    </p:set>
                                    <p:animEffect filter="fade" transition="in">
                                      <p:cBhvr>
                                        <p:cTn dur="1000"/>
                                        <p:tgtEl>
                                          <p:spTgt spid="23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1">
                                            <p:txEl>
                                              <p:pRg end="1" st="1"/>
                                            </p:txEl>
                                          </p:spTgt>
                                        </p:tgtEl>
                                        <p:attrNameLst>
                                          <p:attrName>style.visibility</p:attrName>
                                        </p:attrNameLst>
                                      </p:cBhvr>
                                      <p:to>
                                        <p:strVal val="visible"/>
                                      </p:to>
                                    </p:set>
                                    <p:animEffect filter="fade" transition="in">
                                      <p:cBhvr>
                                        <p:cTn dur="1000"/>
                                        <p:tgtEl>
                                          <p:spTgt spid="23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1">
                                            <p:txEl>
                                              <p:pRg end="2" st="2"/>
                                            </p:txEl>
                                          </p:spTgt>
                                        </p:tgtEl>
                                        <p:attrNameLst>
                                          <p:attrName>style.visibility</p:attrName>
                                        </p:attrNameLst>
                                      </p:cBhvr>
                                      <p:to>
                                        <p:strVal val="visible"/>
                                      </p:to>
                                    </p:set>
                                    <p:animEffect filter="fade" transition="in">
                                      <p:cBhvr>
                                        <p:cTn dur="1000"/>
                                        <p:tgtEl>
                                          <p:spTgt spid="237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53"/>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Upgrade Your Project</a:t>
            </a:r>
            <a:endParaRPr/>
          </a:p>
        </p:txBody>
      </p:sp>
      <p:sp>
        <p:nvSpPr>
          <p:cNvPr id="294" name="Google Shape;294;p53"/>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Go through the upgrade process</a:t>
            </a:r>
            <a:endParaRPr/>
          </a:p>
          <a:p>
            <a:pPr indent="-800100" lvl="0" marL="914400" rtl="0" algn="l">
              <a:spcBef>
                <a:spcPts val="0"/>
              </a:spcBef>
              <a:spcAft>
                <a:spcPts val="0"/>
              </a:spcAft>
              <a:buSzPts val="5400"/>
              <a:buChar char="●"/>
            </a:pPr>
            <a:r>
              <a:rPr lang="en-GB"/>
              <a:t>Ensure the new project runs ok</a:t>
            </a:r>
            <a:endParaRPr/>
          </a:p>
          <a:p>
            <a:pPr indent="-800100" lvl="0" marL="914400" rtl="0" algn="l">
              <a:spcBef>
                <a:spcPts val="0"/>
              </a:spcBef>
              <a:spcAft>
                <a:spcPts val="0"/>
              </a:spcAft>
              <a:buSzPts val="5400"/>
              <a:buChar char="●"/>
            </a:pPr>
            <a:r>
              <a:rPr lang="en-GB"/>
              <a:t>Commit the changes</a:t>
            </a:r>
            <a:endParaRPr/>
          </a:p>
          <a:p>
            <a:pPr indent="-800100" lvl="0" marL="914400" rtl="0" algn="l">
              <a:spcBef>
                <a:spcPts val="0"/>
              </a:spcBef>
              <a:spcAft>
                <a:spcPts val="0"/>
              </a:spcAft>
              <a:buSzPts val="5400"/>
              <a:buChar char="●"/>
            </a:pPr>
            <a:r>
              <a:rPr lang="en-GB"/>
              <a:t>Optionally: tag the specific commit with “v.4.11”</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0" st="0"/>
                                            </p:txEl>
                                          </p:spTgt>
                                        </p:tgtEl>
                                        <p:attrNameLst>
                                          <p:attrName>style.visibility</p:attrName>
                                        </p:attrNameLst>
                                      </p:cBhvr>
                                      <p:to>
                                        <p:strVal val="visible"/>
                                      </p:to>
                                    </p:set>
                                    <p:animEffect filter="fade" transition="in">
                                      <p:cBhvr>
                                        <p:cTn dur="1000"/>
                                        <p:tgtEl>
                                          <p:spTgt spid="2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1" st="1"/>
                                            </p:txEl>
                                          </p:spTgt>
                                        </p:tgtEl>
                                        <p:attrNameLst>
                                          <p:attrName>style.visibility</p:attrName>
                                        </p:attrNameLst>
                                      </p:cBhvr>
                                      <p:to>
                                        <p:strVal val="visible"/>
                                      </p:to>
                                    </p:set>
                                    <p:animEffect filter="fade" transition="in">
                                      <p:cBhvr>
                                        <p:cTn dur="1000"/>
                                        <p:tgtEl>
                                          <p:spTgt spid="2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2" st="2"/>
                                            </p:txEl>
                                          </p:spTgt>
                                        </p:tgtEl>
                                        <p:attrNameLst>
                                          <p:attrName>style.visibility</p:attrName>
                                        </p:attrNameLst>
                                      </p:cBhvr>
                                      <p:to>
                                        <p:strVal val="visible"/>
                                      </p:to>
                                    </p:set>
                                    <p:animEffect filter="fade" transition="in">
                                      <p:cBhvr>
                                        <p:cTn dur="1000"/>
                                        <p:tgtEl>
                                          <p:spTgt spid="2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3" st="3"/>
                                            </p:txEl>
                                          </p:spTgt>
                                        </p:tgtEl>
                                        <p:attrNameLst>
                                          <p:attrName>style.visibility</p:attrName>
                                        </p:attrNameLst>
                                      </p:cBhvr>
                                      <p:to>
                                        <p:strVal val="visible"/>
                                      </p:to>
                                    </p:set>
                                    <p:animEffect filter="fade" transition="in">
                                      <p:cBhvr>
                                        <p:cTn dur="1000"/>
                                        <p:tgtEl>
                                          <p:spTgt spid="29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5" name="Shape 2375"/>
        <p:cNvGrpSpPr/>
        <p:nvPr/>
      </p:nvGrpSpPr>
      <p:grpSpPr>
        <a:xfrm>
          <a:off x="0" y="0"/>
          <a:ext cx="0" cy="0"/>
          <a:chOff x="0" y="0"/>
          <a:chExt cx="0" cy="0"/>
        </a:xfrm>
      </p:grpSpPr>
      <p:sp>
        <p:nvSpPr>
          <p:cNvPr id="2376" name="Google Shape;2376;p332"/>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Tweaking Tank AI</a:t>
            </a:r>
            <a:endParaRPr/>
          </a:p>
        </p:txBody>
      </p:sp>
      <p:sp>
        <p:nvSpPr>
          <p:cNvPr id="2377" name="Google Shape;2377;p332"/>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4.12.5</a:t>
            </a:r>
            <a:endParaRPr sz="3600">
              <a:solidFill>
                <a:srgbClr val="FFFFFF"/>
              </a:solidFill>
            </a:endParaRPr>
          </a:p>
        </p:txBody>
      </p:sp>
    </p:spTree>
  </p:cSld>
  <p:clrMapOvr>
    <a:masterClrMapping/>
  </p:clrMapOvr>
</p:sld>
</file>

<file path=ppt/slides/slide3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1" name="Shape 2381"/>
        <p:cNvGrpSpPr/>
        <p:nvPr/>
      </p:nvGrpSpPr>
      <p:grpSpPr>
        <a:xfrm>
          <a:off x="0" y="0"/>
          <a:ext cx="0" cy="0"/>
          <a:chOff x="0" y="0"/>
          <a:chExt cx="0" cy="0"/>
        </a:xfrm>
      </p:grpSpPr>
      <p:sp>
        <p:nvSpPr>
          <p:cNvPr id="2382" name="Google Shape;2382;p333"/>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2383" name="Google Shape;2383;p333"/>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Clr>
                <a:schemeClr val="lt1"/>
              </a:buClr>
              <a:buSzPts val="5400"/>
              <a:buChar char="●"/>
            </a:pPr>
            <a:r>
              <a:rPr lang="en-GB">
                <a:solidFill>
                  <a:schemeClr val="lt1"/>
                </a:solidFill>
              </a:rPr>
              <a:t>Expose the Acceptance Radius to blueprint</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Tweak that value as </a:t>
            </a:r>
            <a:r>
              <a:rPr lang="en-GB">
                <a:solidFill>
                  <a:srgbClr val="FFFF00"/>
                </a:solidFill>
                <a:latin typeface="Consolas"/>
                <a:ea typeface="Consolas"/>
                <a:cs typeface="Consolas"/>
                <a:sym typeface="Consolas"/>
              </a:rPr>
              <a:t>EditAnywhere</a:t>
            </a:r>
            <a:endParaRPr>
              <a:solidFill>
                <a:srgbClr val="FFFF00"/>
              </a:solidFill>
              <a:latin typeface="Consolas"/>
              <a:ea typeface="Consolas"/>
              <a:cs typeface="Consolas"/>
              <a:sym typeface="Consolas"/>
            </a:endParaRPr>
          </a:p>
          <a:p>
            <a:pPr indent="-800100" lvl="0" marL="914400" rtl="0" algn="l">
              <a:spcBef>
                <a:spcPts val="0"/>
              </a:spcBef>
              <a:spcAft>
                <a:spcPts val="0"/>
              </a:spcAft>
              <a:buClr>
                <a:schemeClr val="lt1"/>
              </a:buClr>
              <a:buSzPts val="5400"/>
              <a:buChar char="●"/>
            </a:pPr>
            <a:r>
              <a:rPr lang="en-GB">
                <a:solidFill>
                  <a:schemeClr val="lt1"/>
                </a:solidFill>
              </a:rPr>
              <a:t>Change back to </a:t>
            </a:r>
            <a:r>
              <a:rPr lang="en-GB">
                <a:solidFill>
                  <a:srgbClr val="FFFF00"/>
                </a:solidFill>
                <a:latin typeface="Consolas"/>
                <a:ea typeface="Consolas"/>
                <a:cs typeface="Consolas"/>
                <a:sym typeface="Consolas"/>
              </a:rPr>
              <a:t>EditDefaultsOnly </a:t>
            </a:r>
            <a:r>
              <a:rPr lang="en-GB">
                <a:solidFill>
                  <a:schemeClr val="lt1"/>
                </a:solidFill>
              </a:rPr>
              <a:t>once found</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Prevent AI tanks firing until aiming is locked.</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3">
                                            <p:txEl>
                                              <p:pRg end="0" st="0"/>
                                            </p:txEl>
                                          </p:spTgt>
                                        </p:tgtEl>
                                        <p:attrNameLst>
                                          <p:attrName>style.visibility</p:attrName>
                                        </p:attrNameLst>
                                      </p:cBhvr>
                                      <p:to>
                                        <p:strVal val="visible"/>
                                      </p:to>
                                    </p:set>
                                    <p:animEffect filter="fade" transition="in">
                                      <p:cBhvr>
                                        <p:cTn dur="1000"/>
                                        <p:tgtEl>
                                          <p:spTgt spid="23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3">
                                            <p:txEl>
                                              <p:pRg end="1" st="1"/>
                                            </p:txEl>
                                          </p:spTgt>
                                        </p:tgtEl>
                                        <p:attrNameLst>
                                          <p:attrName>style.visibility</p:attrName>
                                        </p:attrNameLst>
                                      </p:cBhvr>
                                      <p:to>
                                        <p:strVal val="visible"/>
                                      </p:to>
                                    </p:set>
                                    <p:animEffect filter="fade" transition="in">
                                      <p:cBhvr>
                                        <p:cTn dur="1000"/>
                                        <p:tgtEl>
                                          <p:spTgt spid="23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3">
                                            <p:txEl>
                                              <p:pRg end="2" st="2"/>
                                            </p:txEl>
                                          </p:spTgt>
                                        </p:tgtEl>
                                        <p:attrNameLst>
                                          <p:attrName>style.visibility</p:attrName>
                                        </p:attrNameLst>
                                      </p:cBhvr>
                                      <p:to>
                                        <p:strVal val="visible"/>
                                      </p:to>
                                    </p:set>
                                    <p:animEffect filter="fade" transition="in">
                                      <p:cBhvr>
                                        <p:cTn dur="1000"/>
                                        <p:tgtEl>
                                          <p:spTgt spid="23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3">
                                            <p:txEl>
                                              <p:pRg end="3" st="3"/>
                                            </p:txEl>
                                          </p:spTgt>
                                        </p:tgtEl>
                                        <p:attrNameLst>
                                          <p:attrName>style.visibility</p:attrName>
                                        </p:attrNameLst>
                                      </p:cBhvr>
                                      <p:to>
                                        <p:strVal val="visible"/>
                                      </p:to>
                                    </p:set>
                                    <p:animEffect filter="fade" transition="in">
                                      <p:cBhvr>
                                        <p:cTn dur="1000"/>
                                        <p:tgtEl>
                                          <p:spTgt spid="238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7" name="Shape 2387"/>
        <p:cNvGrpSpPr/>
        <p:nvPr/>
      </p:nvGrpSpPr>
      <p:grpSpPr>
        <a:xfrm>
          <a:off x="0" y="0"/>
          <a:ext cx="0" cy="0"/>
          <a:chOff x="0" y="0"/>
          <a:chExt cx="0" cy="0"/>
        </a:xfrm>
      </p:grpSpPr>
      <p:sp>
        <p:nvSpPr>
          <p:cNvPr id="2388" name="Google Shape;2388;p334"/>
          <p:cNvSpPr/>
          <p:nvPr/>
        </p:nvSpPr>
        <p:spPr>
          <a:xfrm rot="795447">
            <a:off x="11508408" y="5844049"/>
            <a:ext cx="813685" cy="1768092"/>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389" name="Google Shape;2389;p334"/>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Our Iterative Cycle</a:t>
            </a:r>
            <a:endParaRPr/>
          </a:p>
        </p:txBody>
      </p:sp>
      <p:sp>
        <p:nvSpPr>
          <p:cNvPr id="2390" name="Google Shape;2390;p334"/>
          <p:cNvSpPr/>
          <p:nvPr/>
        </p:nvSpPr>
        <p:spPr>
          <a:xfrm>
            <a:off x="10129800" y="7591850"/>
            <a:ext cx="2631600" cy="1118400"/>
          </a:xfrm>
          <a:prstGeom prst="ellipse">
            <a:avLst/>
          </a:prstGeom>
          <a:solidFill>
            <a:srgbClr val="D9D9D9"/>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Controls</a:t>
            </a:r>
            <a:endParaRPr b="1" sz="2800"/>
          </a:p>
        </p:txBody>
      </p:sp>
      <p:sp>
        <p:nvSpPr>
          <p:cNvPr id="2391" name="Google Shape;2391;p334"/>
          <p:cNvSpPr/>
          <p:nvPr/>
        </p:nvSpPr>
        <p:spPr>
          <a:xfrm>
            <a:off x="10843100" y="4824100"/>
            <a:ext cx="2631600" cy="1118400"/>
          </a:xfrm>
          <a:prstGeom prst="ellipse">
            <a:avLst/>
          </a:prstGeom>
          <a:solidFill>
            <a:srgbClr val="D9D9D9"/>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Tank</a:t>
            </a:r>
            <a:endParaRPr b="1" sz="2800"/>
          </a:p>
        </p:txBody>
      </p:sp>
      <p:sp>
        <p:nvSpPr>
          <p:cNvPr id="2392" name="Google Shape;2392;p334"/>
          <p:cNvSpPr/>
          <p:nvPr/>
        </p:nvSpPr>
        <p:spPr>
          <a:xfrm rot="5400000">
            <a:off x="10539300" y="2757950"/>
            <a:ext cx="1812600" cy="2351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393" name="Google Shape;2393;p334"/>
          <p:cNvSpPr/>
          <p:nvPr/>
        </p:nvSpPr>
        <p:spPr>
          <a:xfrm>
            <a:off x="7828200" y="2693750"/>
            <a:ext cx="2631600" cy="1118400"/>
          </a:xfrm>
          <a:prstGeom prst="ellipse">
            <a:avLst/>
          </a:prstGeom>
          <a:solidFill>
            <a:srgbClr val="D9D9D9"/>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World</a:t>
            </a:r>
            <a:endParaRPr b="1" sz="2800"/>
          </a:p>
        </p:txBody>
      </p:sp>
      <p:sp>
        <p:nvSpPr>
          <p:cNvPr id="2394" name="Google Shape;2394;p334"/>
          <p:cNvSpPr/>
          <p:nvPr/>
        </p:nvSpPr>
        <p:spPr>
          <a:xfrm>
            <a:off x="6052750" y="2757950"/>
            <a:ext cx="1812600" cy="2351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395" name="Google Shape;2395;p334"/>
          <p:cNvSpPr/>
          <p:nvPr/>
        </p:nvSpPr>
        <p:spPr>
          <a:xfrm>
            <a:off x="4968100" y="4824100"/>
            <a:ext cx="2631600" cy="11184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UI</a:t>
            </a:r>
            <a:endParaRPr b="1" sz="2800"/>
          </a:p>
        </p:txBody>
      </p:sp>
      <p:sp>
        <p:nvSpPr>
          <p:cNvPr id="2396" name="Google Shape;2396;p334"/>
          <p:cNvSpPr/>
          <p:nvPr/>
        </p:nvSpPr>
        <p:spPr>
          <a:xfrm rot="9975660">
            <a:off x="6114063" y="5939693"/>
            <a:ext cx="813475" cy="1886716"/>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397" name="Google Shape;2397;p334"/>
          <p:cNvSpPr/>
          <p:nvPr/>
        </p:nvSpPr>
        <p:spPr>
          <a:xfrm rot="5397465">
            <a:off x="8943247" y="7415100"/>
            <a:ext cx="813600" cy="1580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398" name="Google Shape;2398;p334"/>
          <p:cNvSpPr/>
          <p:nvPr/>
        </p:nvSpPr>
        <p:spPr>
          <a:xfrm>
            <a:off x="5927950" y="7646100"/>
            <a:ext cx="2631600" cy="11184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Player 2</a:t>
            </a:r>
            <a:endParaRPr b="1" sz="2800"/>
          </a:p>
        </p:txBody>
      </p:sp>
    </p:spTree>
  </p:cSld>
  <p:clrMapOvr>
    <a:masterClrMapping/>
  </p:clrMapOvr>
</p:sld>
</file>

<file path=ppt/slides/slide3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2" name="Shape 2402"/>
        <p:cNvGrpSpPr/>
        <p:nvPr/>
      </p:nvGrpSpPr>
      <p:grpSpPr>
        <a:xfrm>
          <a:off x="0" y="0"/>
          <a:ext cx="0" cy="0"/>
          <a:chOff x="0" y="0"/>
          <a:chExt cx="0" cy="0"/>
        </a:xfrm>
      </p:grpSpPr>
      <p:sp>
        <p:nvSpPr>
          <p:cNvPr id="2403" name="Google Shape;2403;p335"/>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Choose Your Acceptance Radius</a:t>
            </a:r>
            <a:endParaRPr/>
          </a:p>
        </p:txBody>
      </p:sp>
      <p:sp>
        <p:nvSpPr>
          <p:cNvPr id="2404" name="Google Shape;2404;p335"/>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Make a blueprint of the TankAIController class</a:t>
            </a:r>
            <a:endParaRPr/>
          </a:p>
          <a:p>
            <a:pPr indent="-800100" lvl="0" marL="914400" rtl="0" algn="l">
              <a:spcBef>
                <a:spcPts val="0"/>
              </a:spcBef>
              <a:spcAft>
                <a:spcPts val="0"/>
              </a:spcAft>
              <a:buSzPts val="5400"/>
              <a:buChar char="●"/>
            </a:pPr>
            <a:r>
              <a:rPr lang="en-GB"/>
              <a:t>Expose </a:t>
            </a:r>
            <a:r>
              <a:rPr lang="en-GB">
                <a:solidFill>
                  <a:srgbClr val="FFFF00"/>
                </a:solidFill>
                <a:latin typeface="Consolas"/>
                <a:ea typeface="Consolas"/>
                <a:cs typeface="Consolas"/>
                <a:sym typeface="Consolas"/>
              </a:rPr>
              <a:t>AcceptanceRadius </a:t>
            </a:r>
            <a:r>
              <a:rPr lang="en-GB"/>
              <a:t>as </a:t>
            </a:r>
            <a:r>
              <a:rPr lang="en-GB">
                <a:solidFill>
                  <a:srgbClr val="FFFF00"/>
                </a:solidFill>
                <a:latin typeface="Consolas"/>
                <a:ea typeface="Consolas"/>
                <a:cs typeface="Consolas"/>
                <a:sym typeface="Consolas"/>
              </a:rPr>
              <a:t>Edit</a:t>
            </a:r>
            <a:r>
              <a:rPr lang="en-GB">
                <a:solidFill>
                  <a:srgbClr val="FFFF00"/>
                </a:solidFill>
                <a:latin typeface="Consolas"/>
                <a:ea typeface="Consolas"/>
                <a:cs typeface="Consolas"/>
                <a:sym typeface="Consolas"/>
              </a:rPr>
              <a:t>Anywhere</a:t>
            </a:r>
            <a:endParaRPr>
              <a:solidFill>
                <a:srgbClr val="FFFF00"/>
              </a:solidFill>
              <a:latin typeface="Consolas"/>
              <a:ea typeface="Consolas"/>
              <a:cs typeface="Consolas"/>
              <a:sym typeface="Consolas"/>
            </a:endParaRPr>
          </a:p>
          <a:p>
            <a:pPr indent="-800100" lvl="0" marL="914400" rtl="0" algn="l">
              <a:spcBef>
                <a:spcPts val="0"/>
              </a:spcBef>
              <a:spcAft>
                <a:spcPts val="0"/>
              </a:spcAft>
              <a:buSzPts val="5400"/>
              <a:buChar char="●"/>
            </a:pPr>
            <a:r>
              <a:rPr lang="en-GB">
                <a:solidFill>
                  <a:schemeClr val="lt1"/>
                </a:solidFill>
              </a:rPr>
              <a:t>… at least for now to help you tweak the values</a:t>
            </a:r>
            <a:endParaRPr/>
          </a:p>
          <a:p>
            <a:pPr indent="-800100" lvl="0" marL="914400" rtl="0" algn="l">
              <a:spcBef>
                <a:spcPts val="0"/>
              </a:spcBef>
              <a:spcAft>
                <a:spcPts val="0"/>
              </a:spcAft>
              <a:buSzPts val="5400"/>
              <a:buChar char="●"/>
            </a:pPr>
            <a:r>
              <a:rPr lang="en-GB"/>
              <a:t>Code your default Acceptance Radius</a:t>
            </a:r>
            <a:endParaRPr/>
          </a:p>
          <a:p>
            <a:pPr indent="-800100" lvl="0" marL="914400" rtl="0" algn="l">
              <a:spcBef>
                <a:spcPts val="0"/>
              </a:spcBef>
              <a:spcAft>
                <a:spcPts val="0"/>
              </a:spcAft>
              <a:buSzPts val="5400"/>
              <a:buChar char="●"/>
            </a:pPr>
            <a:r>
              <a:rPr lang="en-GB"/>
              <a:t>Place your AI tanks in the world</a:t>
            </a:r>
            <a:endParaRPr/>
          </a:p>
          <a:p>
            <a:pPr indent="-800100" lvl="0" marL="914400" rtl="0" algn="l">
              <a:spcBef>
                <a:spcPts val="0"/>
              </a:spcBef>
              <a:spcAft>
                <a:spcPts val="0"/>
              </a:spcAft>
              <a:buSzPts val="5400"/>
              <a:buChar char="●"/>
            </a:pPr>
            <a:r>
              <a:rPr lang="en-GB"/>
              <a:t>Hint: Remember to refresh navmesh if required.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4">
                                            <p:txEl>
                                              <p:pRg end="0" st="0"/>
                                            </p:txEl>
                                          </p:spTgt>
                                        </p:tgtEl>
                                        <p:attrNameLst>
                                          <p:attrName>style.visibility</p:attrName>
                                        </p:attrNameLst>
                                      </p:cBhvr>
                                      <p:to>
                                        <p:strVal val="visible"/>
                                      </p:to>
                                    </p:set>
                                    <p:animEffect filter="fade" transition="in">
                                      <p:cBhvr>
                                        <p:cTn dur="1000"/>
                                        <p:tgtEl>
                                          <p:spTgt spid="24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4">
                                            <p:txEl>
                                              <p:pRg end="1" st="1"/>
                                            </p:txEl>
                                          </p:spTgt>
                                        </p:tgtEl>
                                        <p:attrNameLst>
                                          <p:attrName>style.visibility</p:attrName>
                                        </p:attrNameLst>
                                      </p:cBhvr>
                                      <p:to>
                                        <p:strVal val="visible"/>
                                      </p:to>
                                    </p:set>
                                    <p:animEffect filter="fade" transition="in">
                                      <p:cBhvr>
                                        <p:cTn dur="1000"/>
                                        <p:tgtEl>
                                          <p:spTgt spid="24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4">
                                            <p:txEl>
                                              <p:pRg end="2" st="2"/>
                                            </p:txEl>
                                          </p:spTgt>
                                        </p:tgtEl>
                                        <p:attrNameLst>
                                          <p:attrName>style.visibility</p:attrName>
                                        </p:attrNameLst>
                                      </p:cBhvr>
                                      <p:to>
                                        <p:strVal val="visible"/>
                                      </p:to>
                                    </p:set>
                                    <p:animEffect filter="fade" transition="in">
                                      <p:cBhvr>
                                        <p:cTn dur="1000"/>
                                        <p:tgtEl>
                                          <p:spTgt spid="24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4">
                                            <p:txEl>
                                              <p:pRg end="3" st="3"/>
                                            </p:txEl>
                                          </p:spTgt>
                                        </p:tgtEl>
                                        <p:attrNameLst>
                                          <p:attrName>style.visibility</p:attrName>
                                        </p:attrNameLst>
                                      </p:cBhvr>
                                      <p:to>
                                        <p:strVal val="visible"/>
                                      </p:to>
                                    </p:set>
                                    <p:animEffect filter="fade" transition="in">
                                      <p:cBhvr>
                                        <p:cTn dur="1000"/>
                                        <p:tgtEl>
                                          <p:spTgt spid="240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4">
                                            <p:txEl>
                                              <p:pRg end="4" st="4"/>
                                            </p:txEl>
                                          </p:spTgt>
                                        </p:tgtEl>
                                        <p:attrNameLst>
                                          <p:attrName>style.visibility</p:attrName>
                                        </p:attrNameLst>
                                      </p:cBhvr>
                                      <p:to>
                                        <p:strVal val="visible"/>
                                      </p:to>
                                    </p:set>
                                    <p:animEffect filter="fade" transition="in">
                                      <p:cBhvr>
                                        <p:cTn dur="1000"/>
                                        <p:tgtEl>
                                          <p:spTgt spid="240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4">
                                            <p:txEl>
                                              <p:pRg end="5" st="5"/>
                                            </p:txEl>
                                          </p:spTgt>
                                        </p:tgtEl>
                                        <p:attrNameLst>
                                          <p:attrName>style.visibility</p:attrName>
                                        </p:attrNameLst>
                                      </p:cBhvr>
                                      <p:to>
                                        <p:strVal val="visible"/>
                                      </p:to>
                                    </p:set>
                                    <p:animEffect filter="fade" transition="in">
                                      <p:cBhvr>
                                        <p:cTn dur="1000"/>
                                        <p:tgtEl>
                                          <p:spTgt spid="240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8" name="Shape 2408"/>
        <p:cNvGrpSpPr/>
        <p:nvPr/>
      </p:nvGrpSpPr>
      <p:grpSpPr>
        <a:xfrm>
          <a:off x="0" y="0"/>
          <a:ext cx="0" cy="0"/>
          <a:chOff x="0" y="0"/>
          <a:chExt cx="0" cy="0"/>
        </a:xfrm>
      </p:grpSpPr>
      <p:sp>
        <p:nvSpPr>
          <p:cNvPr id="2409" name="Google Shape;2409;p336"/>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Making an Ammo Display</a:t>
            </a:r>
            <a:endParaRPr/>
          </a:p>
        </p:txBody>
      </p:sp>
      <p:sp>
        <p:nvSpPr>
          <p:cNvPr id="2410" name="Google Shape;2410;p336"/>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4.12.5</a:t>
            </a:r>
            <a:endParaRPr sz="3600">
              <a:solidFill>
                <a:srgbClr val="FFFFFF"/>
              </a:solidFill>
            </a:endParaRPr>
          </a:p>
        </p:txBody>
      </p:sp>
    </p:spTree>
  </p:cSld>
  <p:clrMapOvr>
    <a:masterClrMapping/>
  </p:clrMapOvr>
</p:sld>
</file>

<file path=ppt/slides/slide3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4" name="Shape 2414"/>
        <p:cNvGrpSpPr/>
        <p:nvPr/>
      </p:nvGrpSpPr>
      <p:grpSpPr>
        <a:xfrm>
          <a:off x="0" y="0"/>
          <a:ext cx="0" cy="0"/>
          <a:chOff x="0" y="0"/>
          <a:chExt cx="0" cy="0"/>
        </a:xfrm>
      </p:grpSpPr>
      <p:sp>
        <p:nvSpPr>
          <p:cNvPr id="2415" name="Google Shape;2415;p337"/>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2416" name="Google Shape;2416;p337"/>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Clr>
                <a:schemeClr val="lt1"/>
              </a:buClr>
              <a:buSzPts val="5400"/>
              <a:buChar char="●"/>
            </a:pPr>
            <a:r>
              <a:rPr lang="en-GB">
                <a:solidFill>
                  <a:schemeClr val="lt1"/>
                </a:solidFill>
              </a:rPr>
              <a:t>Add a 4th enum state for out of ammo</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Work around bug of blueprint select nodes not updating when we add new enum values in C++</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Add a display for rounds remaining</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Bind the UI to a </a:t>
            </a:r>
            <a:r>
              <a:rPr lang="en-GB">
                <a:solidFill>
                  <a:srgbClr val="FFFF00"/>
                </a:solidFill>
                <a:latin typeface="Consolas"/>
                <a:ea typeface="Consolas"/>
                <a:cs typeface="Consolas"/>
                <a:sym typeface="Consolas"/>
              </a:rPr>
              <a:t>GetRounds()</a:t>
            </a:r>
            <a:r>
              <a:rPr lang="en-GB">
                <a:solidFill>
                  <a:schemeClr val="lt1"/>
                </a:solidFill>
              </a:rPr>
              <a:t> method.</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6">
                                            <p:txEl>
                                              <p:pRg end="0" st="0"/>
                                            </p:txEl>
                                          </p:spTgt>
                                        </p:tgtEl>
                                        <p:attrNameLst>
                                          <p:attrName>style.visibility</p:attrName>
                                        </p:attrNameLst>
                                      </p:cBhvr>
                                      <p:to>
                                        <p:strVal val="visible"/>
                                      </p:to>
                                    </p:set>
                                    <p:animEffect filter="fade" transition="in">
                                      <p:cBhvr>
                                        <p:cTn dur="1000"/>
                                        <p:tgtEl>
                                          <p:spTgt spid="24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6">
                                            <p:txEl>
                                              <p:pRg end="1" st="1"/>
                                            </p:txEl>
                                          </p:spTgt>
                                        </p:tgtEl>
                                        <p:attrNameLst>
                                          <p:attrName>style.visibility</p:attrName>
                                        </p:attrNameLst>
                                      </p:cBhvr>
                                      <p:to>
                                        <p:strVal val="visible"/>
                                      </p:to>
                                    </p:set>
                                    <p:animEffect filter="fade" transition="in">
                                      <p:cBhvr>
                                        <p:cTn dur="1000"/>
                                        <p:tgtEl>
                                          <p:spTgt spid="24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6">
                                            <p:txEl>
                                              <p:pRg end="2" st="2"/>
                                            </p:txEl>
                                          </p:spTgt>
                                        </p:tgtEl>
                                        <p:attrNameLst>
                                          <p:attrName>style.visibility</p:attrName>
                                        </p:attrNameLst>
                                      </p:cBhvr>
                                      <p:to>
                                        <p:strVal val="visible"/>
                                      </p:to>
                                    </p:set>
                                    <p:animEffect filter="fade" transition="in">
                                      <p:cBhvr>
                                        <p:cTn dur="1000"/>
                                        <p:tgtEl>
                                          <p:spTgt spid="24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6">
                                            <p:txEl>
                                              <p:pRg end="3" st="3"/>
                                            </p:txEl>
                                          </p:spTgt>
                                        </p:tgtEl>
                                        <p:attrNameLst>
                                          <p:attrName>style.visibility</p:attrName>
                                        </p:attrNameLst>
                                      </p:cBhvr>
                                      <p:to>
                                        <p:strVal val="visible"/>
                                      </p:to>
                                    </p:set>
                                    <p:animEffect filter="fade" transition="in">
                                      <p:cBhvr>
                                        <p:cTn dur="1000"/>
                                        <p:tgtEl>
                                          <p:spTgt spid="241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0" name="Shape 2420"/>
        <p:cNvGrpSpPr/>
        <p:nvPr/>
      </p:nvGrpSpPr>
      <p:grpSpPr>
        <a:xfrm>
          <a:off x="0" y="0"/>
          <a:ext cx="0" cy="0"/>
          <a:chOff x="0" y="0"/>
          <a:chExt cx="0" cy="0"/>
        </a:xfrm>
      </p:grpSpPr>
      <p:sp>
        <p:nvSpPr>
          <p:cNvPr id="2421" name="Google Shape;2421;p338"/>
          <p:cNvSpPr/>
          <p:nvPr/>
        </p:nvSpPr>
        <p:spPr>
          <a:xfrm rot="795447">
            <a:off x="11508408" y="5844049"/>
            <a:ext cx="813685" cy="1768092"/>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422" name="Google Shape;2422;p338"/>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Our Iterative Cycle</a:t>
            </a:r>
            <a:endParaRPr/>
          </a:p>
        </p:txBody>
      </p:sp>
      <p:sp>
        <p:nvSpPr>
          <p:cNvPr id="2423" name="Google Shape;2423;p338"/>
          <p:cNvSpPr/>
          <p:nvPr/>
        </p:nvSpPr>
        <p:spPr>
          <a:xfrm>
            <a:off x="10129800" y="7591850"/>
            <a:ext cx="2631600" cy="1118400"/>
          </a:xfrm>
          <a:prstGeom prst="ellipse">
            <a:avLst/>
          </a:prstGeom>
          <a:solidFill>
            <a:srgbClr val="D9D9D9"/>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Controls</a:t>
            </a:r>
            <a:endParaRPr b="1" sz="2800"/>
          </a:p>
        </p:txBody>
      </p:sp>
      <p:sp>
        <p:nvSpPr>
          <p:cNvPr id="2424" name="Google Shape;2424;p338"/>
          <p:cNvSpPr/>
          <p:nvPr/>
        </p:nvSpPr>
        <p:spPr>
          <a:xfrm>
            <a:off x="10843100" y="4824100"/>
            <a:ext cx="2631600" cy="1118400"/>
          </a:xfrm>
          <a:prstGeom prst="ellipse">
            <a:avLst/>
          </a:prstGeom>
          <a:solidFill>
            <a:srgbClr val="D9D9D9"/>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Tank</a:t>
            </a:r>
            <a:endParaRPr b="1" sz="2800"/>
          </a:p>
        </p:txBody>
      </p:sp>
      <p:sp>
        <p:nvSpPr>
          <p:cNvPr id="2425" name="Google Shape;2425;p338"/>
          <p:cNvSpPr/>
          <p:nvPr/>
        </p:nvSpPr>
        <p:spPr>
          <a:xfrm rot="5400000">
            <a:off x="10539300" y="2757950"/>
            <a:ext cx="1812600" cy="2351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426" name="Google Shape;2426;p338"/>
          <p:cNvSpPr/>
          <p:nvPr/>
        </p:nvSpPr>
        <p:spPr>
          <a:xfrm>
            <a:off x="7828200" y="2693750"/>
            <a:ext cx="2631600" cy="1118400"/>
          </a:xfrm>
          <a:prstGeom prst="ellipse">
            <a:avLst/>
          </a:prstGeom>
          <a:solidFill>
            <a:srgbClr val="D9D9D9"/>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World</a:t>
            </a:r>
            <a:endParaRPr b="1" sz="2800"/>
          </a:p>
        </p:txBody>
      </p:sp>
      <p:sp>
        <p:nvSpPr>
          <p:cNvPr id="2427" name="Google Shape;2427;p338"/>
          <p:cNvSpPr/>
          <p:nvPr/>
        </p:nvSpPr>
        <p:spPr>
          <a:xfrm>
            <a:off x="6052750" y="2757950"/>
            <a:ext cx="1812600" cy="2351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428" name="Google Shape;2428;p338"/>
          <p:cNvSpPr/>
          <p:nvPr/>
        </p:nvSpPr>
        <p:spPr>
          <a:xfrm>
            <a:off x="4968100" y="4824100"/>
            <a:ext cx="2631600" cy="11184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UI</a:t>
            </a:r>
            <a:endParaRPr b="1" sz="2800"/>
          </a:p>
        </p:txBody>
      </p:sp>
      <p:sp>
        <p:nvSpPr>
          <p:cNvPr id="2429" name="Google Shape;2429;p338"/>
          <p:cNvSpPr/>
          <p:nvPr/>
        </p:nvSpPr>
        <p:spPr>
          <a:xfrm rot="9975660">
            <a:off x="6114063" y="5939693"/>
            <a:ext cx="813475" cy="1886716"/>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430" name="Google Shape;2430;p338"/>
          <p:cNvSpPr/>
          <p:nvPr/>
        </p:nvSpPr>
        <p:spPr>
          <a:xfrm rot="5397465">
            <a:off x="8943247" y="7415100"/>
            <a:ext cx="813600" cy="1580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431" name="Google Shape;2431;p338"/>
          <p:cNvSpPr/>
          <p:nvPr/>
        </p:nvSpPr>
        <p:spPr>
          <a:xfrm>
            <a:off x="5927950" y="7646100"/>
            <a:ext cx="2631600" cy="11184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Player 2</a:t>
            </a:r>
            <a:endParaRPr b="1" sz="2800"/>
          </a:p>
        </p:txBody>
      </p:sp>
    </p:spTree>
  </p:cSld>
  <p:clrMapOvr>
    <a:masterClrMapping/>
  </p:clrMapOvr>
</p:sld>
</file>

<file path=ppt/slides/slide3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5" name="Shape 2435"/>
        <p:cNvGrpSpPr/>
        <p:nvPr/>
      </p:nvGrpSpPr>
      <p:grpSpPr>
        <a:xfrm>
          <a:off x="0" y="0"/>
          <a:ext cx="0" cy="0"/>
          <a:chOff x="0" y="0"/>
          <a:chExt cx="0" cy="0"/>
        </a:xfrm>
      </p:grpSpPr>
      <p:sp>
        <p:nvSpPr>
          <p:cNvPr id="2436" name="Google Shape;2436;p339"/>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Make an Ammo Display</a:t>
            </a:r>
            <a:endParaRPr/>
          </a:p>
        </p:txBody>
      </p:sp>
      <p:sp>
        <p:nvSpPr>
          <p:cNvPr id="2437" name="Google Shape;2437;p339"/>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Get an ammo display working</a:t>
            </a:r>
            <a:endParaRPr/>
          </a:p>
          <a:p>
            <a:pPr indent="-800100" lvl="0" marL="914400" rtl="0" algn="l">
              <a:spcBef>
                <a:spcPts val="0"/>
              </a:spcBef>
              <a:spcAft>
                <a:spcPts val="0"/>
              </a:spcAft>
              <a:buSzPts val="5400"/>
              <a:buChar char="●"/>
            </a:pPr>
            <a:r>
              <a:rPr lang="en-GB"/>
              <a:t>Should count down each time you fire</a:t>
            </a:r>
            <a:endParaRPr/>
          </a:p>
          <a:p>
            <a:pPr indent="-800100" lvl="0" marL="914400" rtl="0" algn="l">
              <a:spcBef>
                <a:spcPts val="0"/>
              </a:spcBef>
              <a:spcAft>
                <a:spcPts val="0"/>
              </a:spcAft>
              <a:buSzPts val="5400"/>
              <a:buChar char="●"/>
            </a:pPr>
            <a:r>
              <a:rPr lang="en-GB"/>
              <a:t>Bonus: make crosshair grey when out of ammo</a:t>
            </a:r>
            <a:endParaRPr/>
          </a:p>
          <a:p>
            <a:pPr indent="-800100" lvl="0" marL="914400" rtl="0" algn="l">
              <a:spcBef>
                <a:spcPts val="0"/>
              </a:spcBef>
              <a:spcAft>
                <a:spcPts val="0"/>
              </a:spcAft>
              <a:buSzPts val="5400"/>
              <a:buChar char="●"/>
            </a:pPr>
            <a:r>
              <a:rPr lang="en-GB"/>
              <a:t>Tip: restart editor after adding new enum state.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7">
                                            <p:txEl>
                                              <p:pRg end="0" st="0"/>
                                            </p:txEl>
                                          </p:spTgt>
                                        </p:tgtEl>
                                        <p:attrNameLst>
                                          <p:attrName>style.visibility</p:attrName>
                                        </p:attrNameLst>
                                      </p:cBhvr>
                                      <p:to>
                                        <p:strVal val="visible"/>
                                      </p:to>
                                    </p:set>
                                    <p:animEffect filter="fade" transition="in">
                                      <p:cBhvr>
                                        <p:cTn dur="1000"/>
                                        <p:tgtEl>
                                          <p:spTgt spid="24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7">
                                            <p:txEl>
                                              <p:pRg end="1" st="1"/>
                                            </p:txEl>
                                          </p:spTgt>
                                        </p:tgtEl>
                                        <p:attrNameLst>
                                          <p:attrName>style.visibility</p:attrName>
                                        </p:attrNameLst>
                                      </p:cBhvr>
                                      <p:to>
                                        <p:strVal val="visible"/>
                                      </p:to>
                                    </p:set>
                                    <p:animEffect filter="fade" transition="in">
                                      <p:cBhvr>
                                        <p:cTn dur="1000"/>
                                        <p:tgtEl>
                                          <p:spTgt spid="24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7">
                                            <p:txEl>
                                              <p:pRg end="2" st="2"/>
                                            </p:txEl>
                                          </p:spTgt>
                                        </p:tgtEl>
                                        <p:attrNameLst>
                                          <p:attrName>style.visibility</p:attrName>
                                        </p:attrNameLst>
                                      </p:cBhvr>
                                      <p:to>
                                        <p:strVal val="visible"/>
                                      </p:to>
                                    </p:set>
                                    <p:animEffect filter="fade" transition="in">
                                      <p:cBhvr>
                                        <p:cTn dur="1000"/>
                                        <p:tgtEl>
                                          <p:spTgt spid="24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7">
                                            <p:txEl>
                                              <p:pRg end="3" st="3"/>
                                            </p:txEl>
                                          </p:spTgt>
                                        </p:tgtEl>
                                        <p:attrNameLst>
                                          <p:attrName>style.visibility</p:attrName>
                                        </p:attrNameLst>
                                      </p:cBhvr>
                                      <p:to>
                                        <p:strVal val="visible"/>
                                      </p:to>
                                    </p:set>
                                    <p:animEffect filter="fade" transition="in">
                                      <p:cBhvr>
                                        <p:cTn dur="1000"/>
                                        <p:tgtEl>
                                          <p:spTgt spid="243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1" name="Shape 2441"/>
        <p:cNvGrpSpPr/>
        <p:nvPr/>
      </p:nvGrpSpPr>
      <p:grpSpPr>
        <a:xfrm>
          <a:off x="0" y="0"/>
          <a:ext cx="0" cy="0"/>
          <a:chOff x="0" y="0"/>
          <a:chExt cx="0" cy="0"/>
        </a:xfrm>
      </p:grpSpPr>
      <p:sp>
        <p:nvSpPr>
          <p:cNvPr id="2442" name="Google Shape;2442;p340"/>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Making an AutoMortar</a:t>
            </a:r>
            <a:endParaRPr/>
          </a:p>
        </p:txBody>
      </p:sp>
      <p:sp>
        <p:nvSpPr>
          <p:cNvPr id="2443" name="Google Shape;2443;p340"/>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4.12.5</a:t>
            </a:r>
            <a:endParaRPr sz="3600">
              <a:solidFill>
                <a:srgbClr val="FFFFFF"/>
              </a:solidFill>
            </a:endParaRPr>
          </a:p>
        </p:txBody>
      </p:sp>
    </p:spTree>
  </p:cSld>
  <p:clrMapOvr>
    <a:masterClrMapping/>
  </p:clrMapOvr>
</p:sld>
</file>

<file path=ppt/slides/slide3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7" name="Shape 2447"/>
        <p:cNvGrpSpPr/>
        <p:nvPr/>
      </p:nvGrpSpPr>
      <p:grpSpPr>
        <a:xfrm>
          <a:off x="0" y="0"/>
          <a:ext cx="0" cy="0"/>
          <a:chOff x="0" y="0"/>
          <a:chExt cx="0" cy="0"/>
        </a:xfrm>
      </p:grpSpPr>
      <p:sp>
        <p:nvSpPr>
          <p:cNvPr id="2448" name="Google Shape;2448;p341"/>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2449" name="Google Shape;2449;p341"/>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Clr>
                <a:schemeClr val="lt1"/>
              </a:buClr>
              <a:buSzPts val="5400"/>
              <a:buChar char="●"/>
            </a:pPr>
            <a:r>
              <a:rPr lang="en-GB">
                <a:solidFill>
                  <a:schemeClr val="lt1"/>
                </a:solidFill>
              </a:rPr>
              <a:t>The tank components were built for the tank</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It turns-out we can re-use movement and aiming</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This is the benefit of re-usable components</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We’ll create a self-aiming mortar tower.</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9">
                                            <p:txEl>
                                              <p:pRg end="0" st="0"/>
                                            </p:txEl>
                                          </p:spTgt>
                                        </p:tgtEl>
                                        <p:attrNameLst>
                                          <p:attrName>style.visibility</p:attrName>
                                        </p:attrNameLst>
                                      </p:cBhvr>
                                      <p:to>
                                        <p:strVal val="visible"/>
                                      </p:to>
                                    </p:set>
                                    <p:animEffect filter="fade" transition="in">
                                      <p:cBhvr>
                                        <p:cTn dur="1000"/>
                                        <p:tgtEl>
                                          <p:spTgt spid="24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9">
                                            <p:txEl>
                                              <p:pRg end="1" st="1"/>
                                            </p:txEl>
                                          </p:spTgt>
                                        </p:tgtEl>
                                        <p:attrNameLst>
                                          <p:attrName>style.visibility</p:attrName>
                                        </p:attrNameLst>
                                      </p:cBhvr>
                                      <p:to>
                                        <p:strVal val="visible"/>
                                      </p:to>
                                    </p:set>
                                    <p:animEffect filter="fade" transition="in">
                                      <p:cBhvr>
                                        <p:cTn dur="1000"/>
                                        <p:tgtEl>
                                          <p:spTgt spid="24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9">
                                            <p:txEl>
                                              <p:pRg end="2" st="2"/>
                                            </p:txEl>
                                          </p:spTgt>
                                        </p:tgtEl>
                                        <p:attrNameLst>
                                          <p:attrName>style.visibility</p:attrName>
                                        </p:attrNameLst>
                                      </p:cBhvr>
                                      <p:to>
                                        <p:strVal val="visible"/>
                                      </p:to>
                                    </p:set>
                                    <p:animEffect filter="fade" transition="in">
                                      <p:cBhvr>
                                        <p:cTn dur="1000"/>
                                        <p:tgtEl>
                                          <p:spTgt spid="24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9">
                                            <p:txEl>
                                              <p:pRg end="3" st="3"/>
                                            </p:txEl>
                                          </p:spTgt>
                                        </p:tgtEl>
                                        <p:attrNameLst>
                                          <p:attrName>style.visibility</p:attrName>
                                        </p:attrNameLst>
                                      </p:cBhvr>
                                      <p:to>
                                        <p:strVal val="visible"/>
                                      </p:to>
                                    </p:set>
                                    <p:animEffect filter="fade" transition="in">
                                      <p:cBhvr>
                                        <p:cTn dur="1000"/>
                                        <p:tgtEl>
                                          <p:spTgt spid="244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54"/>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Using Landscape Layers</a:t>
            </a:r>
            <a:endParaRPr/>
          </a:p>
        </p:txBody>
      </p:sp>
    </p:spTree>
  </p:cSld>
  <p:clrMapOvr>
    <a:masterClrMapping/>
  </p:clrMapOvr>
</p:sld>
</file>

<file path=ppt/slides/slide3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3" name="Shape 2453"/>
        <p:cNvGrpSpPr/>
        <p:nvPr/>
      </p:nvGrpSpPr>
      <p:grpSpPr>
        <a:xfrm>
          <a:off x="0" y="0"/>
          <a:ext cx="0" cy="0"/>
          <a:chOff x="0" y="0"/>
          <a:chExt cx="0" cy="0"/>
        </a:xfrm>
      </p:grpSpPr>
      <p:sp>
        <p:nvSpPr>
          <p:cNvPr id="2454" name="Google Shape;2454;p342"/>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Assemble the AutoMortar</a:t>
            </a:r>
            <a:endParaRPr/>
          </a:p>
        </p:txBody>
      </p:sp>
      <p:sp>
        <p:nvSpPr>
          <p:cNvPr id="2455" name="Google Shape;2455;p342"/>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Look at how the Tank_BP is constructed</a:t>
            </a:r>
            <a:endParaRPr/>
          </a:p>
          <a:p>
            <a:pPr indent="-800100" lvl="0" marL="914400" rtl="0" algn="l">
              <a:spcBef>
                <a:spcPts val="0"/>
              </a:spcBef>
              <a:spcAft>
                <a:spcPts val="0"/>
              </a:spcAft>
              <a:buSzPts val="5400"/>
              <a:buChar char="●"/>
            </a:pPr>
            <a:r>
              <a:rPr lang="en-GB"/>
              <a:t>Put the mortar together in a similar way</a:t>
            </a:r>
            <a:endParaRPr/>
          </a:p>
          <a:p>
            <a:pPr indent="-800100" lvl="0" marL="914400" rtl="0" algn="l">
              <a:spcBef>
                <a:spcPts val="0"/>
              </a:spcBef>
              <a:spcAft>
                <a:spcPts val="0"/>
              </a:spcAft>
              <a:buSzPts val="5400"/>
              <a:buChar char="●"/>
            </a:pPr>
            <a:r>
              <a:rPr lang="en-GB"/>
              <a:t>Use the Tank Aiming Component</a:t>
            </a:r>
            <a:endParaRPr/>
          </a:p>
          <a:p>
            <a:pPr indent="-800100" lvl="0" marL="914400" rtl="0" algn="l">
              <a:spcBef>
                <a:spcPts val="0"/>
              </a:spcBef>
              <a:spcAft>
                <a:spcPts val="0"/>
              </a:spcAft>
              <a:buSzPts val="5400"/>
              <a:buChar char="●"/>
            </a:pPr>
            <a:r>
              <a:rPr lang="en-GB"/>
              <a:t>Associate with the Tank AI Controller</a:t>
            </a:r>
            <a:endParaRPr/>
          </a:p>
          <a:p>
            <a:pPr indent="-800100" lvl="0" marL="914400" rtl="0" algn="l">
              <a:spcBef>
                <a:spcPts val="0"/>
              </a:spcBef>
              <a:spcAft>
                <a:spcPts val="0"/>
              </a:spcAft>
              <a:buSzPts val="5400"/>
              <a:buChar char="●"/>
            </a:pPr>
            <a:r>
              <a:rPr lang="en-GB"/>
              <a:t>We’ll rename these classes once it’s working</a:t>
            </a:r>
            <a:endParaRPr/>
          </a:p>
          <a:p>
            <a:pPr indent="-800100" lvl="0" marL="914400" rtl="0" algn="l">
              <a:spcBef>
                <a:spcPts val="0"/>
              </a:spcBef>
              <a:spcAft>
                <a:spcPts val="0"/>
              </a:spcAft>
              <a:buSzPts val="5400"/>
              <a:buChar char="●"/>
            </a:pPr>
            <a:r>
              <a:rPr lang="en-GB"/>
              <a:t>Bonus: get the AutoMortar actually working.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5">
                                            <p:txEl>
                                              <p:pRg end="0" st="0"/>
                                            </p:txEl>
                                          </p:spTgt>
                                        </p:tgtEl>
                                        <p:attrNameLst>
                                          <p:attrName>style.visibility</p:attrName>
                                        </p:attrNameLst>
                                      </p:cBhvr>
                                      <p:to>
                                        <p:strVal val="visible"/>
                                      </p:to>
                                    </p:set>
                                    <p:animEffect filter="fade" transition="in">
                                      <p:cBhvr>
                                        <p:cTn dur="1000"/>
                                        <p:tgtEl>
                                          <p:spTgt spid="24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5">
                                            <p:txEl>
                                              <p:pRg end="1" st="1"/>
                                            </p:txEl>
                                          </p:spTgt>
                                        </p:tgtEl>
                                        <p:attrNameLst>
                                          <p:attrName>style.visibility</p:attrName>
                                        </p:attrNameLst>
                                      </p:cBhvr>
                                      <p:to>
                                        <p:strVal val="visible"/>
                                      </p:to>
                                    </p:set>
                                    <p:animEffect filter="fade" transition="in">
                                      <p:cBhvr>
                                        <p:cTn dur="1000"/>
                                        <p:tgtEl>
                                          <p:spTgt spid="24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5">
                                            <p:txEl>
                                              <p:pRg end="2" st="2"/>
                                            </p:txEl>
                                          </p:spTgt>
                                        </p:tgtEl>
                                        <p:attrNameLst>
                                          <p:attrName>style.visibility</p:attrName>
                                        </p:attrNameLst>
                                      </p:cBhvr>
                                      <p:to>
                                        <p:strVal val="visible"/>
                                      </p:to>
                                    </p:set>
                                    <p:animEffect filter="fade" transition="in">
                                      <p:cBhvr>
                                        <p:cTn dur="1000"/>
                                        <p:tgtEl>
                                          <p:spTgt spid="24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5">
                                            <p:txEl>
                                              <p:pRg end="3" st="3"/>
                                            </p:txEl>
                                          </p:spTgt>
                                        </p:tgtEl>
                                        <p:attrNameLst>
                                          <p:attrName>style.visibility</p:attrName>
                                        </p:attrNameLst>
                                      </p:cBhvr>
                                      <p:to>
                                        <p:strVal val="visible"/>
                                      </p:to>
                                    </p:set>
                                    <p:animEffect filter="fade" transition="in">
                                      <p:cBhvr>
                                        <p:cTn dur="1000"/>
                                        <p:tgtEl>
                                          <p:spTgt spid="24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5">
                                            <p:txEl>
                                              <p:pRg end="4" st="4"/>
                                            </p:txEl>
                                          </p:spTgt>
                                        </p:tgtEl>
                                        <p:attrNameLst>
                                          <p:attrName>style.visibility</p:attrName>
                                        </p:attrNameLst>
                                      </p:cBhvr>
                                      <p:to>
                                        <p:strVal val="visible"/>
                                      </p:to>
                                    </p:set>
                                    <p:animEffect filter="fade" transition="in">
                                      <p:cBhvr>
                                        <p:cTn dur="1000"/>
                                        <p:tgtEl>
                                          <p:spTgt spid="24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5">
                                            <p:txEl>
                                              <p:pRg end="5" st="5"/>
                                            </p:txEl>
                                          </p:spTgt>
                                        </p:tgtEl>
                                        <p:attrNameLst>
                                          <p:attrName>style.visibility</p:attrName>
                                        </p:attrNameLst>
                                      </p:cBhvr>
                                      <p:to>
                                        <p:strVal val="visible"/>
                                      </p:to>
                                    </p:set>
                                    <p:animEffect filter="fade" transition="in">
                                      <p:cBhvr>
                                        <p:cTn dur="1000"/>
                                        <p:tgtEl>
                                          <p:spTgt spid="245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9" name="Shape 2459"/>
        <p:cNvGrpSpPr/>
        <p:nvPr/>
      </p:nvGrpSpPr>
      <p:grpSpPr>
        <a:xfrm>
          <a:off x="0" y="0"/>
          <a:ext cx="0" cy="0"/>
          <a:chOff x="0" y="0"/>
          <a:chExt cx="0" cy="0"/>
        </a:xfrm>
      </p:grpSpPr>
      <p:sp>
        <p:nvSpPr>
          <p:cNvPr id="2460" name="Google Shape;2460;p343"/>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Using the Reference Viewer</a:t>
            </a:r>
            <a:endParaRPr/>
          </a:p>
        </p:txBody>
      </p:sp>
      <p:sp>
        <p:nvSpPr>
          <p:cNvPr id="2461" name="Google Shape;2461;p343"/>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4.12.5</a:t>
            </a:r>
            <a:endParaRPr sz="3600">
              <a:solidFill>
                <a:srgbClr val="FFFFFF"/>
              </a:solidFill>
            </a:endParaRPr>
          </a:p>
        </p:txBody>
      </p:sp>
    </p:spTree>
  </p:cSld>
  <p:clrMapOvr>
    <a:masterClrMapping/>
  </p:clrMapOvr>
</p:sld>
</file>

<file path=ppt/slides/slide3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5" name="Shape 2465"/>
        <p:cNvGrpSpPr/>
        <p:nvPr/>
      </p:nvGrpSpPr>
      <p:grpSpPr>
        <a:xfrm>
          <a:off x="0" y="0"/>
          <a:ext cx="0" cy="0"/>
          <a:chOff x="0" y="0"/>
          <a:chExt cx="0" cy="0"/>
        </a:xfrm>
      </p:grpSpPr>
      <p:sp>
        <p:nvSpPr>
          <p:cNvPr id="2466" name="Google Shape;2466;p344"/>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2467" name="Google Shape;2467;p344"/>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Clr>
                <a:schemeClr val="lt1"/>
              </a:buClr>
              <a:buSzPts val="5400"/>
              <a:buChar char="●"/>
            </a:pPr>
            <a:r>
              <a:rPr lang="en-GB">
                <a:solidFill>
                  <a:schemeClr val="lt1"/>
                </a:solidFill>
              </a:rPr>
              <a:t>Currently we .gitignore the Starter Content</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Therefore we can’t track changes</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We want a consistent starting point for particles</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So we’re going to delete Starter Content</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Lots depends on it so we use a special tool</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That special tool is the reference viewer.</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7">
                                            <p:txEl>
                                              <p:pRg end="0" st="0"/>
                                            </p:txEl>
                                          </p:spTgt>
                                        </p:tgtEl>
                                        <p:attrNameLst>
                                          <p:attrName>style.visibility</p:attrName>
                                        </p:attrNameLst>
                                      </p:cBhvr>
                                      <p:to>
                                        <p:strVal val="visible"/>
                                      </p:to>
                                    </p:set>
                                    <p:animEffect filter="fade" transition="in">
                                      <p:cBhvr>
                                        <p:cTn dur="1000"/>
                                        <p:tgtEl>
                                          <p:spTgt spid="24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7">
                                            <p:txEl>
                                              <p:pRg end="1" st="1"/>
                                            </p:txEl>
                                          </p:spTgt>
                                        </p:tgtEl>
                                        <p:attrNameLst>
                                          <p:attrName>style.visibility</p:attrName>
                                        </p:attrNameLst>
                                      </p:cBhvr>
                                      <p:to>
                                        <p:strVal val="visible"/>
                                      </p:to>
                                    </p:set>
                                    <p:animEffect filter="fade" transition="in">
                                      <p:cBhvr>
                                        <p:cTn dur="1000"/>
                                        <p:tgtEl>
                                          <p:spTgt spid="24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7">
                                            <p:txEl>
                                              <p:pRg end="2" st="2"/>
                                            </p:txEl>
                                          </p:spTgt>
                                        </p:tgtEl>
                                        <p:attrNameLst>
                                          <p:attrName>style.visibility</p:attrName>
                                        </p:attrNameLst>
                                      </p:cBhvr>
                                      <p:to>
                                        <p:strVal val="visible"/>
                                      </p:to>
                                    </p:set>
                                    <p:animEffect filter="fade" transition="in">
                                      <p:cBhvr>
                                        <p:cTn dur="1000"/>
                                        <p:tgtEl>
                                          <p:spTgt spid="24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7">
                                            <p:txEl>
                                              <p:pRg end="3" st="3"/>
                                            </p:txEl>
                                          </p:spTgt>
                                        </p:tgtEl>
                                        <p:attrNameLst>
                                          <p:attrName>style.visibility</p:attrName>
                                        </p:attrNameLst>
                                      </p:cBhvr>
                                      <p:to>
                                        <p:strVal val="visible"/>
                                      </p:to>
                                    </p:set>
                                    <p:animEffect filter="fade" transition="in">
                                      <p:cBhvr>
                                        <p:cTn dur="1000"/>
                                        <p:tgtEl>
                                          <p:spTgt spid="24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7">
                                            <p:txEl>
                                              <p:pRg end="4" st="4"/>
                                            </p:txEl>
                                          </p:spTgt>
                                        </p:tgtEl>
                                        <p:attrNameLst>
                                          <p:attrName>style.visibility</p:attrName>
                                        </p:attrNameLst>
                                      </p:cBhvr>
                                      <p:to>
                                        <p:strVal val="visible"/>
                                      </p:to>
                                    </p:set>
                                    <p:animEffect filter="fade" transition="in">
                                      <p:cBhvr>
                                        <p:cTn dur="1000"/>
                                        <p:tgtEl>
                                          <p:spTgt spid="246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7">
                                            <p:txEl>
                                              <p:pRg end="5" st="5"/>
                                            </p:txEl>
                                          </p:spTgt>
                                        </p:tgtEl>
                                        <p:attrNameLst>
                                          <p:attrName>style.visibility</p:attrName>
                                        </p:attrNameLst>
                                      </p:cBhvr>
                                      <p:to>
                                        <p:strVal val="visible"/>
                                      </p:to>
                                    </p:set>
                                    <p:animEffect filter="fade" transition="in">
                                      <p:cBhvr>
                                        <p:cTn dur="1000"/>
                                        <p:tgtEl>
                                          <p:spTgt spid="246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1" name="Shape 2471"/>
        <p:cNvGrpSpPr/>
        <p:nvPr/>
      </p:nvGrpSpPr>
      <p:grpSpPr>
        <a:xfrm>
          <a:off x="0" y="0"/>
          <a:ext cx="0" cy="0"/>
          <a:chOff x="0" y="0"/>
          <a:chExt cx="0" cy="0"/>
        </a:xfrm>
      </p:grpSpPr>
      <p:sp>
        <p:nvSpPr>
          <p:cNvPr id="2472" name="Google Shape;2472;p345"/>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Remove your Starter Content</a:t>
            </a:r>
            <a:endParaRPr/>
          </a:p>
        </p:txBody>
      </p:sp>
      <p:sp>
        <p:nvSpPr>
          <p:cNvPr id="2473" name="Google Shape;2473;p345"/>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Backup the folder as a .zip outside project</a:t>
            </a:r>
            <a:endParaRPr/>
          </a:p>
          <a:p>
            <a:pPr indent="-800100" lvl="0" marL="914400" rtl="0" algn="l">
              <a:spcBef>
                <a:spcPts val="0"/>
              </a:spcBef>
              <a:spcAft>
                <a:spcPts val="0"/>
              </a:spcAft>
              <a:buSzPts val="5400"/>
              <a:buChar char="●"/>
            </a:pPr>
            <a:r>
              <a:rPr lang="en-GB"/>
              <a:t>Try deleting Starter Content  in Content Browser</a:t>
            </a:r>
            <a:endParaRPr/>
          </a:p>
          <a:p>
            <a:pPr indent="-800100" lvl="0" marL="914400" rtl="0" algn="l">
              <a:spcBef>
                <a:spcPts val="0"/>
              </a:spcBef>
              <a:spcAft>
                <a:spcPts val="0"/>
              </a:spcAft>
              <a:buSzPts val="5400"/>
              <a:buChar char="●"/>
            </a:pPr>
            <a:r>
              <a:rPr lang="en-GB"/>
              <a:t>Move all referenced assets out or delete objects</a:t>
            </a:r>
            <a:endParaRPr/>
          </a:p>
          <a:p>
            <a:pPr indent="-800100" lvl="0" marL="914400" rtl="0" algn="l">
              <a:spcBef>
                <a:spcPts val="0"/>
              </a:spcBef>
              <a:spcAft>
                <a:spcPts val="0"/>
              </a:spcAft>
              <a:buSzPts val="5400"/>
              <a:buChar char="●"/>
            </a:pPr>
            <a:r>
              <a:rPr lang="en-GB"/>
              <a:t>Delete the Starter Content folder</a:t>
            </a:r>
            <a:endParaRPr/>
          </a:p>
          <a:p>
            <a:pPr indent="-800100" lvl="0" marL="914400" rtl="0" algn="l">
              <a:spcBef>
                <a:spcPts val="0"/>
              </a:spcBef>
              <a:spcAft>
                <a:spcPts val="0"/>
              </a:spcAft>
              <a:buSzPts val="5400"/>
              <a:buChar char="●"/>
            </a:pPr>
            <a:r>
              <a:rPr lang="en-GB"/>
              <a:t>Re-open the editor and test everything works</a:t>
            </a:r>
            <a:endParaRPr/>
          </a:p>
          <a:p>
            <a:pPr indent="-800100" lvl="0" marL="914400" rtl="0" algn="l">
              <a:spcBef>
                <a:spcPts val="0"/>
              </a:spcBef>
              <a:spcAft>
                <a:spcPts val="0"/>
              </a:spcAft>
              <a:buSzPts val="5400"/>
              <a:buChar char="●"/>
            </a:pPr>
            <a:r>
              <a:rPr lang="en-GB"/>
              <a:t>Share you tidy folder structure in the discussions.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3">
                                            <p:txEl>
                                              <p:pRg end="0" st="0"/>
                                            </p:txEl>
                                          </p:spTgt>
                                        </p:tgtEl>
                                        <p:attrNameLst>
                                          <p:attrName>style.visibility</p:attrName>
                                        </p:attrNameLst>
                                      </p:cBhvr>
                                      <p:to>
                                        <p:strVal val="visible"/>
                                      </p:to>
                                    </p:set>
                                    <p:animEffect filter="fade" transition="in">
                                      <p:cBhvr>
                                        <p:cTn dur="1000"/>
                                        <p:tgtEl>
                                          <p:spTgt spid="24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3">
                                            <p:txEl>
                                              <p:pRg end="1" st="1"/>
                                            </p:txEl>
                                          </p:spTgt>
                                        </p:tgtEl>
                                        <p:attrNameLst>
                                          <p:attrName>style.visibility</p:attrName>
                                        </p:attrNameLst>
                                      </p:cBhvr>
                                      <p:to>
                                        <p:strVal val="visible"/>
                                      </p:to>
                                    </p:set>
                                    <p:animEffect filter="fade" transition="in">
                                      <p:cBhvr>
                                        <p:cTn dur="1000"/>
                                        <p:tgtEl>
                                          <p:spTgt spid="24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3">
                                            <p:txEl>
                                              <p:pRg end="2" st="2"/>
                                            </p:txEl>
                                          </p:spTgt>
                                        </p:tgtEl>
                                        <p:attrNameLst>
                                          <p:attrName>style.visibility</p:attrName>
                                        </p:attrNameLst>
                                      </p:cBhvr>
                                      <p:to>
                                        <p:strVal val="visible"/>
                                      </p:to>
                                    </p:set>
                                    <p:animEffect filter="fade" transition="in">
                                      <p:cBhvr>
                                        <p:cTn dur="1000"/>
                                        <p:tgtEl>
                                          <p:spTgt spid="24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3">
                                            <p:txEl>
                                              <p:pRg end="3" st="3"/>
                                            </p:txEl>
                                          </p:spTgt>
                                        </p:tgtEl>
                                        <p:attrNameLst>
                                          <p:attrName>style.visibility</p:attrName>
                                        </p:attrNameLst>
                                      </p:cBhvr>
                                      <p:to>
                                        <p:strVal val="visible"/>
                                      </p:to>
                                    </p:set>
                                    <p:animEffect filter="fade" transition="in">
                                      <p:cBhvr>
                                        <p:cTn dur="1000"/>
                                        <p:tgtEl>
                                          <p:spTgt spid="247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3">
                                            <p:txEl>
                                              <p:pRg end="4" st="4"/>
                                            </p:txEl>
                                          </p:spTgt>
                                        </p:tgtEl>
                                        <p:attrNameLst>
                                          <p:attrName>style.visibility</p:attrName>
                                        </p:attrNameLst>
                                      </p:cBhvr>
                                      <p:to>
                                        <p:strVal val="visible"/>
                                      </p:to>
                                    </p:set>
                                    <p:animEffect filter="fade" transition="in">
                                      <p:cBhvr>
                                        <p:cTn dur="1000"/>
                                        <p:tgtEl>
                                          <p:spTgt spid="247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3">
                                            <p:txEl>
                                              <p:pRg end="5" st="5"/>
                                            </p:txEl>
                                          </p:spTgt>
                                        </p:tgtEl>
                                        <p:attrNameLst>
                                          <p:attrName>style.visibility</p:attrName>
                                        </p:attrNameLst>
                                      </p:cBhvr>
                                      <p:to>
                                        <p:strVal val="visible"/>
                                      </p:to>
                                    </p:set>
                                    <p:animEffect filter="fade" transition="in">
                                      <p:cBhvr>
                                        <p:cTn dur="1000"/>
                                        <p:tgtEl>
                                          <p:spTgt spid="247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7" name="Shape 2477"/>
        <p:cNvGrpSpPr/>
        <p:nvPr/>
      </p:nvGrpSpPr>
      <p:grpSpPr>
        <a:xfrm>
          <a:off x="0" y="0"/>
          <a:ext cx="0" cy="0"/>
          <a:chOff x="0" y="0"/>
          <a:chExt cx="0" cy="0"/>
        </a:xfrm>
      </p:grpSpPr>
      <p:sp>
        <p:nvSpPr>
          <p:cNvPr id="2478" name="Google Shape;2478;p346"/>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Preparing for Particles</a:t>
            </a:r>
            <a:endParaRPr/>
          </a:p>
        </p:txBody>
      </p:sp>
      <p:sp>
        <p:nvSpPr>
          <p:cNvPr id="2479" name="Google Shape;2479;p346"/>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4.12.5</a:t>
            </a:r>
            <a:endParaRPr sz="3600">
              <a:solidFill>
                <a:srgbClr val="FFFFFF"/>
              </a:solidFill>
            </a:endParaRPr>
          </a:p>
        </p:txBody>
      </p:sp>
    </p:spTree>
  </p:cSld>
  <p:clrMapOvr>
    <a:masterClrMapping/>
  </p:clrMapOvr>
</p:sld>
</file>

<file path=ppt/slides/slide3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3" name="Shape 2483"/>
        <p:cNvGrpSpPr/>
        <p:nvPr/>
      </p:nvGrpSpPr>
      <p:grpSpPr>
        <a:xfrm>
          <a:off x="0" y="0"/>
          <a:ext cx="0" cy="0"/>
          <a:chOff x="0" y="0"/>
          <a:chExt cx="0" cy="0"/>
        </a:xfrm>
      </p:grpSpPr>
      <p:sp>
        <p:nvSpPr>
          <p:cNvPr id="2484" name="Google Shape;2484;p347"/>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2485" name="Google Shape;2485;p347"/>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Clr>
                <a:schemeClr val="lt1"/>
              </a:buClr>
              <a:buSzPts val="5400"/>
              <a:buChar char="●"/>
            </a:pPr>
            <a:r>
              <a:rPr lang="en-GB">
                <a:solidFill>
                  <a:schemeClr val="lt1"/>
                </a:solidFill>
              </a:rPr>
              <a:t>We will compose our projectile in C++</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Use </a:t>
            </a:r>
            <a:r>
              <a:rPr lang="en-GB">
                <a:solidFill>
                  <a:srgbClr val="FFFF00"/>
                </a:solidFill>
                <a:latin typeface="Consolas"/>
                <a:ea typeface="Consolas"/>
                <a:cs typeface="Consolas"/>
                <a:sym typeface="Consolas"/>
              </a:rPr>
              <a:t>SetRootComponent()</a:t>
            </a:r>
            <a:endParaRPr>
              <a:solidFill>
                <a:srgbClr val="FFFF00"/>
              </a:solidFill>
              <a:latin typeface="Consolas"/>
              <a:ea typeface="Consolas"/>
              <a:cs typeface="Consolas"/>
              <a:sym typeface="Consolas"/>
            </a:endParaRPr>
          </a:p>
          <a:p>
            <a:pPr indent="-800100" lvl="0" marL="914400" rtl="0" algn="l">
              <a:spcBef>
                <a:spcPts val="0"/>
              </a:spcBef>
              <a:spcAft>
                <a:spcPts val="0"/>
              </a:spcAft>
              <a:buClr>
                <a:schemeClr val="lt1"/>
              </a:buClr>
              <a:buSzPts val="5400"/>
              <a:buChar char="●"/>
            </a:pPr>
            <a:r>
              <a:rPr lang="en-GB">
                <a:solidFill>
                  <a:schemeClr val="lt1"/>
                </a:solidFill>
              </a:rPr>
              <a:t>Use </a:t>
            </a:r>
            <a:r>
              <a:rPr lang="en-GB">
                <a:solidFill>
                  <a:srgbClr val="FFFF00"/>
                </a:solidFill>
                <a:latin typeface="Consolas"/>
                <a:ea typeface="Consolas"/>
                <a:cs typeface="Consolas"/>
                <a:sym typeface="Consolas"/>
              </a:rPr>
              <a:t>AttachTo(RootComponent)</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You can set default properties in C++</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Use </a:t>
            </a:r>
            <a:r>
              <a:rPr lang="en-GB">
                <a:solidFill>
                  <a:srgbClr val="FFFF00"/>
                </a:solidFill>
                <a:latin typeface="Consolas"/>
                <a:ea typeface="Consolas"/>
                <a:cs typeface="Consolas"/>
                <a:sym typeface="Consolas"/>
              </a:rPr>
              <a:t>UPROPERTY(VisibleAnywhere)</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5">
                                            <p:txEl>
                                              <p:pRg end="0" st="0"/>
                                            </p:txEl>
                                          </p:spTgt>
                                        </p:tgtEl>
                                        <p:attrNameLst>
                                          <p:attrName>style.visibility</p:attrName>
                                        </p:attrNameLst>
                                      </p:cBhvr>
                                      <p:to>
                                        <p:strVal val="visible"/>
                                      </p:to>
                                    </p:set>
                                    <p:animEffect filter="fade" transition="in">
                                      <p:cBhvr>
                                        <p:cTn dur="1000"/>
                                        <p:tgtEl>
                                          <p:spTgt spid="24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5">
                                            <p:txEl>
                                              <p:pRg end="1" st="1"/>
                                            </p:txEl>
                                          </p:spTgt>
                                        </p:tgtEl>
                                        <p:attrNameLst>
                                          <p:attrName>style.visibility</p:attrName>
                                        </p:attrNameLst>
                                      </p:cBhvr>
                                      <p:to>
                                        <p:strVal val="visible"/>
                                      </p:to>
                                    </p:set>
                                    <p:animEffect filter="fade" transition="in">
                                      <p:cBhvr>
                                        <p:cTn dur="1000"/>
                                        <p:tgtEl>
                                          <p:spTgt spid="24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5">
                                            <p:txEl>
                                              <p:pRg end="2" st="2"/>
                                            </p:txEl>
                                          </p:spTgt>
                                        </p:tgtEl>
                                        <p:attrNameLst>
                                          <p:attrName>style.visibility</p:attrName>
                                        </p:attrNameLst>
                                      </p:cBhvr>
                                      <p:to>
                                        <p:strVal val="visible"/>
                                      </p:to>
                                    </p:set>
                                    <p:animEffect filter="fade" transition="in">
                                      <p:cBhvr>
                                        <p:cTn dur="1000"/>
                                        <p:tgtEl>
                                          <p:spTgt spid="24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5">
                                            <p:txEl>
                                              <p:pRg end="3" st="3"/>
                                            </p:txEl>
                                          </p:spTgt>
                                        </p:tgtEl>
                                        <p:attrNameLst>
                                          <p:attrName>style.visibility</p:attrName>
                                        </p:attrNameLst>
                                      </p:cBhvr>
                                      <p:to>
                                        <p:strVal val="visible"/>
                                      </p:to>
                                    </p:set>
                                    <p:animEffect filter="fade" transition="in">
                                      <p:cBhvr>
                                        <p:cTn dur="1000"/>
                                        <p:tgtEl>
                                          <p:spTgt spid="24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5">
                                            <p:txEl>
                                              <p:pRg end="4" st="4"/>
                                            </p:txEl>
                                          </p:spTgt>
                                        </p:tgtEl>
                                        <p:attrNameLst>
                                          <p:attrName>style.visibility</p:attrName>
                                        </p:attrNameLst>
                                      </p:cBhvr>
                                      <p:to>
                                        <p:strVal val="visible"/>
                                      </p:to>
                                    </p:set>
                                    <p:animEffect filter="fade" transition="in">
                                      <p:cBhvr>
                                        <p:cTn dur="1000"/>
                                        <p:tgtEl>
                                          <p:spTgt spid="248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9" name="Shape 2489"/>
        <p:cNvGrpSpPr/>
        <p:nvPr/>
      </p:nvGrpSpPr>
      <p:grpSpPr>
        <a:xfrm>
          <a:off x="0" y="0"/>
          <a:ext cx="0" cy="0"/>
          <a:chOff x="0" y="0"/>
          <a:chExt cx="0" cy="0"/>
        </a:xfrm>
      </p:grpSpPr>
      <p:sp>
        <p:nvSpPr>
          <p:cNvPr id="2490" name="Google Shape;2490;p348"/>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Setup the Projectile Components</a:t>
            </a:r>
            <a:endParaRPr/>
          </a:p>
        </p:txBody>
      </p:sp>
      <p:sp>
        <p:nvSpPr>
          <p:cNvPr id="2491" name="Google Shape;2491;p348"/>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solidFill>
                  <a:schemeClr val="lt1"/>
                </a:solidFill>
              </a:rPr>
              <a:t>Create default sub-objects in C++ for…</a:t>
            </a:r>
            <a:endParaRPr>
              <a:solidFill>
                <a:schemeClr val="lt1"/>
              </a:solidFill>
            </a:endParaRPr>
          </a:p>
          <a:p>
            <a:pPr indent="-800100" lvl="0" marL="914400" rtl="0" algn="l">
              <a:spcBef>
                <a:spcPts val="0"/>
              </a:spcBef>
              <a:spcAft>
                <a:spcPts val="0"/>
              </a:spcAft>
              <a:buSzPts val="5400"/>
              <a:buChar char="●"/>
            </a:pPr>
            <a:r>
              <a:rPr lang="en-GB">
                <a:solidFill>
                  <a:srgbClr val="FFFF00"/>
                </a:solidFill>
                <a:latin typeface="Consolas"/>
                <a:ea typeface="Consolas"/>
                <a:cs typeface="Consolas"/>
                <a:sym typeface="Consolas"/>
              </a:rPr>
              <a:t>UStaticMeshComponent</a:t>
            </a:r>
            <a:r>
              <a:rPr lang="en-GB"/>
              <a:t> called </a:t>
            </a:r>
            <a:r>
              <a:rPr lang="en-GB">
                <a:solidFill>
                  <a:srgbClr val="FFFF00"/>
                </a:solidFill>
                <a:latin typeface="Consolas"/>
                <a:ea typeface="Consolas"/>
                <a:cs typeface="Consolas"/>
                <a:sym typeface="Consolas"/>
              </a:rPr>
              <a:t>CollisionMesh</a:t>
            </a:r>
            <a:endParaRPr/>
          </a:p>
          <a:p>
            <a:pPr indent="-800100" lvl="0" marL="914400" marR="0" rtl="0" algn="l">
              <a:lnSpc>
                <a:spcPct val="150000"/>
              </a:lnSpc>
              <a:spcBef>
                <a:spcPts val="0"/>
              </a:spcBef>
              <a:spcAft>
                <a:spcPts val="0"/>
              </a:spcAft>
              <a:buSzPts val="5400"/>
              <a:buChar char="●"/>
            </a:pPr>
            <a:r>
              <a:rPr lang="en-GB">
                <a:solidFill>
                  <a:srgbClr val="FFFF00"/>
                </a:solidFill>
                <a:latin typeface="Consolas"/>
                <a:ea typeface="Consolas"/>
                <a:cs typeface="Consolas"/>
                <a:sym typeface="Consolas"/>
              </a:rPr>
              <a:t>UParticleSystemComponent</a:t>
            </a:r>
            <a:r>
              <a:rPr lang="en-GB"/>
              <a:t> called </a:t>
            </a:r>
            <a:r>
              <a:rPr lang="en-GB">
                <a:solidFill>
                  <a:srgbClr val="FFFF00"/>
                </a:solidFill>
                <a:latin typeface="Consolas"/>
                <a:ea typeface="Consolas"/>
                <a:cs typeface="Consolas"/>
                <a:sym typeface="Consolas"/>
              </a:rPr>
              <a:t>LaunchBlast</a:t>
            </a:r>
            <a:endParaRPr/>
          </a:p>
          <a:p>
            <a:pPr indent="-800100" lvl="0" marL="914400" marR="0" rtl="0" algn="l">
              <a:lnSpc>
                <a:spcPct val="150000"/>
              </a:lnSpc>
              <a:spcBef>
                <a:spcPts val="0"/>
              </a:spcBef>
              <a:spcAft>
                <a:spcPts val="0"/>
              </a:spcAft>
              <a:buSzPts val="5400"/>
              <a:buChar char="●"/>
            </a:pPr>
            <a:r>
              <a:rPr lang="en-GB"/>
              <a:t>Make them </a:t>
            </a:r>
            <a:r>
              <a:rPr lang="en-GB">
                <a:solidFill>
                  <a:srgbClr val="FFFF00"/>
                </a:solidFill>
                <a:latin typeface="Consolas"/>
                <a:ea typeface="Consolas"/>
                <a:cs typeface="Consolas"/>
                <a:sym typeface="Consolas"/>
              </a:rPr>
              <a:t>UPROPERTY(VisibleAnywhere)</a:t>
            </a:r>
            <a:endParaRPr>
              <a:solidFill>
                <a:srgbClr val="FFFF00"/>
              </a:solidFill>
              <a:latin typeface="Consolas"/>
              <a:ea typeface="Consolas"/>
              <a:cs typeface="Consolas"/>
              <a:sym typeface="Consolas"/>
            </a:endParaRPr>
          </a:p>
          <a:p>
            <a:pPr indent="-800100" lvl="0" marL="914400" rtl="0" algn="l">
              <a:spcBef>
                <a:spcPts val="0"/>
              </a:spcBef>
              <a:spcAft>
                <a:spcPts val="0"/>
              </a:spcAft>
              <a:buClr>
                <a:schemeClr val="lt1"/>
              </a:buClr>
              <a:buSzPts val="5400"/>
              <a:buChar char="●"/>
            </a:pPr>
            <a:r>
              <a:rPr lang="en-GB">
                <a:solidFill>
                  <a:schemeClr val="lt1"/>
                </a:solidFill>
              </a:rPr>
              <a:t>Check they appear on the Blueprint.</a:t>
            </a:r>
            <a:endParaRPr>
              <a:solidFill>
                <a:srgbClr val="FFFF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1">
                                            <p:txEl>
                                              <p:pRg end="0" st="0"/>
                                            </p:txEl>
                                          </p:spTgt>
                                        </p:tgtEl>
                                        <p:attrNameLst>
                                          <p:attrName>style.visibility</p:attrName>
                                        </p:attrNameLst>
                                      </p:cBhvr>
                                      <p:to>
                                        <p:strVal val="visible"/>
                                      </p:to>
                                    </p:set>
                                    <p:animEffect filter="fade" transition="in">
                                      <p:cBhvr>
                                        <p:cTn dur="1000"/>
                                        <p:tgtEl>
                                          <p:spTgt spid="24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1">
                                            <p:txEl>
                                              <p:pRg end="1" st="1"/>
                                            </p:txEl>
                                          </p:spTgt>
                                        </p:tgtEl>
                                        <p:attrNameLst>
                                          <p:attrName>style.visibility</p:attrName>
                                        </p:attrNameLst>
                                      </p:cBhvr>
                                      <p:to>
                                        <p:strVal val="visible"/>
                                      </p:to>
                                    </p:set>
                                    <p:animEffect filter="fade" transition="in">
                                      <p:cBhvr>
                                        <p:cTn dur="1000"/>
                                        <p:tgtEl>
                                          <p:spTgt spid="24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1">
                                            <p:txEl>
                                              <p:pRg end="2" st="2"/>
                                            </p:txEl>
                                          </p:spTgt>
                                        </p:tgtEl>
                                        <p:attrNameLst>
                                          <p:attrName>style.visibility</p:attrName>
                                        </p:attrNameLst>
                                      </p:cBhvr>
                                      <p:to>
                                        <p:strVal val="visible"/>
                                      </p:to>
                                    </p:set>
                                    <p:animEffect filter="fade" transition="in">
                                      <p:cBhvr>
                                        <p:cTn dur="1000"/>
                                        <p:tgtEl>
                                          <p:spTgt spid="24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1">
                                            <p:txEl>
                                              <p:pRg end="3" st="3"/>
                                            </p:txEl>
                                          </p:spTgt>
                                        </p:tgtEl>
                                        <p:attrNameLst>
                                          <p:attrName>style.visibility</p:attrName>
                                        </p:attrNameLst>
                                      </p:cBhvr>
                                      <p:to>
                                        <p:strVal val="visible"/>
                                      </p:to>
                                    </p:set>
                                    <p:animEffect filter="fade" transition="in">
                                      <p:cBhvr>
                                        <p:cTn dur="1000"/>
                                        <p:tgtEl>
                                          <p:spTgt spid="24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1">
                                            <p:txEl>
                                              <p:pRg end="4" st="4"/>
                                            </p:txEl>
                                          </p:spTgt>
                                        </p:tgtEl>
                                        <p:attrNameLst>
                                          <p:attrName>style.visibility</p:attrName>
                                        </p:attrNameLst>
                                      </p:cBhvr>
                                      <p:to>
                                        <p:strVal val="visible"/>
                                      </p:to>
                                    </p:set>
                                    <p:animEffect filter="fade" transition="in">
                                      <p:cBhvr>
                                        <p:cTn dur="1000"/>
                                        <p:tgtEl>
                                          <p:spTgt spid="249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5" name="Shape 2495"/>
        <p:cNvGrpSpPr/>
        <p:nvPr/>
      </p:nvGrpSpPr>
      <p:grpSpPr>
        <a:xfrm>
          <a:off x="0" y="0"/>
          <a:ext cx="0" cy="0"/>
          <a:chOff x="0" y="0"/>
          <a:chExt cx="0" cy="0"/>
        </a:xfrm>
      </p:grpSpPr>
      <p:sp>
        <p:nvSpPr>
          <p:cNvPr id="2496" name="Google Shape;2496;p349"/>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Introducing Particle Systems</a:t>
            </a:r>
            <a:endParaRPr/>
          </a:p>
        </p:txBody>
      </p:sp>
      <p:sp>
        <p:nvSpPr>
          <p:cNvPr id="2497" name="Google Shape;2497;p349"/>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4.12.5</a:t>
            </a:r>
            <a:endParaRPr sz="3600">
              <a:solidFill>
                <a:srgbClr val="FFFFFF"/>
              </a:solidFill>
            </a:endParaRPr>
          </a:p>
        </p:txBody>
      </p:sp>
    </p:spTree>
  </p:cSld>
  <p:clrMapOvr>
    <a:masterClrMapping/>
  </p:clrMapOvr>
</p:sld>
</file>

<file path=ppt/slides/slide3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1" name="Shape 2501"/>
        <p:cNvGrpSpPr/>
        <p:nvPr/>
      </p:nvGrpSpPr>
      <p:grpSpPr>
        <a:xfrm>
          <a:off x="0" y="0"/>
          <a:ext cx="0" cy="0"/>
          <a:chOff x="0" y="0"/>
          <a:chExt cx="0" cy="0"/>
        </a:xfrm>
      </p:grpSpPr>
      <p:sp>
        <p:nvSpPr>
          <p:cNvPr id="2502" name="Google Shape;2502;p350"/>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2503" name="Google Shape;2503;p350"/>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Clr>
                <a:schemeClr val="lt1"/>
              </a:buClr>
              <a:buSzPts val="5400"/>
              <a:buChar char="●"/>
            </a:pPr>
            <a:r>
              <a:rPr lang="en-GB">
                <a:solidFill>
                  <a:schemeClr val="lt1"/>
                </a:solidFill>
              </a:rPr>
              <a:t>Setup a Starter Content project</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Use it to migrate assets to Battle Tank</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Explore particle systems</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Use world space for smoke trails</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Create and share your smoke trail.</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3">
                                            <p:txEl>
                                              <p:pRg end="0" st="0"/>
                                            </p:txEl>
                                          </p:spTgt>
                                        </p:tgtEl>
                                        <p:attrNameLst>
                                          <p:attrName>style.visibility</p:attrName>
                                        </p:attrNameLst>
                                      </p:cBhvr>
                                      <p:to>
                                        <p:strVal val="visible"/>
                                      </p:to>
                                    </p:set>
                                    <p:animEffect filter="fade" transition="in">
                                      <p:cBhvr>
                                        <p:cTn dur="1000"/>
                                        <p:tgtEl>
                                          <p:spTgt spid="25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3">
                                            <p:txEl>
                                              <p:pRg end="1" st="1"/>
                                            </p:txEl>
                                          </p:spTgt>
                                        </p:tgtEl>
                                        <p:attrNameLst>
                                          <p:attrName>style.visibility</p:attrName>
                                        </p:attrNameLst>
                                      </p:cBhvr>
                                      <p:to>
                                        <p:strVal val="visible"/>
                                      </p:to>
                                    </p:set>
                                    <p:animEffect filter="fade" transition="in">
                                      <p:cBhvr>
                                        <p:cTn dur="1000"/>
                                        <p:tgtEl>
                                          <p:spTgt spid="25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3">
                                            <p:txEl>
                                              <p:pRg end="2" st="2"/>
                                            </p:txEl>
                                          </p:spTgt>
                                        </p:tgtEl>
                                        <p:attrNameLst>
                                          <p:attrName>style.visibility</p:attrName>
                                        </p:attrNameLst>
                                      </p:cBhvr>
                                      <p:to>
                                        <p:strVal val="visible"/>
                                      </p:to>
                                    </p:set>
                                    <p:animEffect filter="fade" transition="in">
                                      <p:cBhvr>
                                        <p:cTn dur="1000"/>
                                        <p:tgtEl>
                                          <p:spTgt spid="25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3">
                                            <p:txEl>
                                              <p:pRg end="3" st="3"/>
                                            </p:txEl>
                                          </p:spTgt>
                                        </p:tgtEl>
                                        <p:attrNameLst>
                                          <p:attrName>style.visibility</p:attrName>
                                        </p:attrNameLst>
                                      </p:cBhvr>
                                      <p:to>
                                        <p:strVal val="visible"/>
                                      </p:to>
                                    </p:set>
                                    <p:animEffect filter="fade" transition="in">
                                      <p:cBhvr>
                                        <p:cTn dur="1000"/>
                                        <p:tgtEl>
                                          <p:spTgt spid="25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3">
                                            <p:txEl>
                                              <p:pRg end="4" st="4"/>
                                            </p:txEl>
                                          </p:spTgt>
                                        </p:tgtEl>
                                        <p:attrNameLst>
                                          <p:attrName>style.visibility</p:attrName>
                                        </p:attrNameLst>
                                      </p:cBhvr>
                                      <p:to>
                                        <p:strVal val="visible"/>
                                      </p:to>
                                    </p:set>
                                    <p:animEffect filter="fade" transition="in">
                                      <p:cBhvr>
                                        <p:cTn dur="1000"/>
                                        <p:tgtEl>
                                          <p:spTgt spid="250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7" name="Shape 2507"/>
        <p:cNvGrpSpPr/>
        <p:nvPr/>
      </p:nvGrpSpPr>
      <p:grpSpPr>
        <a:xfrm>
          <a:off x="0" y="0"/>
          <a:ext cx="0" cy="0"/>
          <a:chOff x="0" y="0"/>
          <a:chExt cx="0" cy="0"/>
        </a:xfrm>
      </p:grpSpPr>
      <p:sp>
        <p:nvSpPr>
          <p:cNvPr id="2508" name="Google Shape;2508;p351"/>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Setup &amp; Share Your Smoke</a:t>
            </a:r>
            <a:endParaRPr/>
          </a:p>
        </p:txBody>
      </p:sp>
      <p:sp>
        <p:nvSpPr>
          <p:cNvPr id="2509" name="Google Shape;2509;p351"/>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Tweak the parameters to your taste</a:t>
            </a:r>
            <a:endParaRPr/>
          </a:p>
          <a:p>
            <a:pPr indent="-800100" lvl="0" marL="914400" rtl="0" algn="l">
              <a:spcBef>
                <a:spcPts val="0"/>
              </a:spcBef>
              <a:spcAft>
                <a:spcPts val="0"/>
              </a:spcAft>
              <a:buSzPts val="5400"/>
              <a:buChar char="●"/>
            </a:pPr>
            <a:r>
              <a:rPr lang="en-GB"/>
              <a:t>Get creative with color, size, etc</a:t>
            </a:r>
            <a:endParaRPr/>
          </a:p>
          <a:p>
            <a:pPr indent="-800100" lvl="0" marL="914400" rtl="0" algn="l">
              <a:spcBef>
                <a:spcPts val="0"/>
              </a:spcBef>
              <a:spcAft>
                <a:spcPts val="0"/>
              </a:spcAft>
              <a:buSzPts val="5400"/>
              <a:buChar char="●"/>
            </a:pPr>
            <a:r>
              <a:rPr lang="en-GB"/>
              <a:t>Don’t worry about it disappearing from side view</a:t>
            </a:r>
            <a:endParaRPr/>
          </a:p>
          <a:p>
            <a:pPr indent="-800100" lvl="0" marL="914400" rtl="0" algn="l">
              <a:spcBef>
                <a:spcPts val="0"/>
              </a:spcBef>
              <a:spcAft>
                <a:spcPts val="0"/>
              </a:spcAft>
              <a:buSzPts val="5400"/>
              <a:buChar char="●"/>
            </a:pPr>
            <a:r>
              <a:rPr lang="en-GB"/>
              <a:t>Share with the community (link in Resources).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9">
                                            <p:txEl>
                                              <p:pRg end="0" st="0"/>
                                            </p:txEl>
                                          </p:spTgt>
                                        </p:tgtEl>
                                        <p:attrNameLst>
                                          <p:attrName>style.visibility</p:attrName>
                                        </p:attrNameLst>
                                      </p:cBhvr>
                                      <p:to>
                                        <p:strVal val="visible"/>
                                      </p:to>
                                    </p:set>
                                    <p:animEffect filter="fade" transition="in">
                                      <p:cBhvr>
                                        <p:cTn dur="1000"/>
                                        <p:tgtEl>
                                          <p:spTgt spid="25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9">
                                            <p:txEl>
                                              <p:pRg end="1" st="1"/>
                                            </p:txEl>
                                          </p:spTgt>
                                        </p:tgtEl>
                                        <p:attrNameLst>
                                          <p:attrName>style.visibility</p:attrName>
                                        </p:attrNameLst>
                                      </p:cBhvr>
                                      <p:to>
                                        <p:strVal val="visible"/>
                                      </p:to>
                                    </p:set>
                                    <p:animEffect filter="fade" transition="in">
                                      <p:cBhvr>
                                        <p:cTn dur="1000"/>
                                        <p:tgtEl>
                                          <p:spTgt spid="25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9">
                                            <p:txEl>
                                              <p:pRg end="2" st="2"/>
                                            </p:txEl>
                                          </p:spTgt>
                                        </p:tgtEl>
                                        <p:attrNameLst>
                                          <p:attrName>style.visibility</p:attrName>
                                        </p:attrNameLst>
                                      </p:cBhvr>
                                      <p:to>
                                        <p:strVal val="visible"/>
                                      </p:to>
                                    </p:set>
                                    <p:animEffect filter="fade" transition="in">
                                      <p:cBhvr>
                                        <p:cTn dur="1000"/>
                                        <p:tgtEl>
                                          <p:spTgt spid="25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9">
                                            <p:txEl>
                                              <p:pRg end="3" st="3"/>
                                            </p:txEl>
                                          </p:spTgt>
                                        </p:tgtEl>
                                        <p:attrNameLst>
                                          <p:attrName>style.visibility</p:attrName>
                                        </p:attrNameLst>
                                      </p:cBhvr>
                                      <p:to>
                                        <p:strVal val="visible"/>
                                      </p:to>
                                    </p:set>
                                    <p:animEffect filter="fade" transition="in">
                                      <p:cBhvr>
                                        <p:cTn dur="1000"/>
                                        <p:tgtEl>
                                          <p:spTgt spid="250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55"/>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Paint Your Landscape</a:t>
            </a:r>
            <a:endParaRPr/>
          </a:p>
        </p:txBody>
      </p:sp>
      <p:sp>
        <p:nvSpPr>
          <p:cNvPr id="305" name="Google Shape;305;p55"/>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Clr>
                <a:schemeClr val="lt1"/>
              </a:buClr>
              <a:buSzPts val="5400"/>
              <a:buChar char="●"/>
            </a:pPr>
            <a:r>
              <a:rPr lang="en-GB">
                <a:solidFill>
                  <a:schemeClr val="lt1"/>
                </a:solidFill>
              </a:rPr>
              <a:t>Create a material for your landscape</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Set </a:t>
            </a:r>
            <a:r>
              <a:rPr b="1" lang="en-GB">
                <a:solidFill>
                  <a:schemeClr val="lt1"/>
                </a:solidFill>
              </a:rPr>
              <a:t>Usage &gt; Used with Landscape</a:t>
            </a:r>
            <a:endParaRPr b="1">
              <a:solidFill>
                <a:schemeClr val="lt1"/>
              </a:solidFill>
            </a:endParaRPr>
          </a:p>
          <a:p>
            <a:pPr indent="-800100" lvl="0" marL="914400" rtl="0" algn="l">
              <a:spcBef>
                <a:spcPts val="0"/>
              </a:spcBef>
              <a:spcAft>
                <a:spcPts val="0"/>
              </a:spcAft>
              <a:buClr>
                <a:schemeClr val="lt1"/>
              </a:buClr>
              <a:buSzPts val="5400"/>
              <a:buChar char="●"/>
            </a:pPr>
            <a:r>
              <a:rPr b="1" lang="en-GB">
                <a:solidFill>
                  <a:schemeClr val="lt1"/>
                </a:solidFill>
              </a:rPr>
              <a:t>LandscapeLayerBlend</a:t>
            </a:r>
            <a:r>
              <a:rPr lang="en-GB">
                <a:solidFill>
                  <a:schemeClr val="lt1"/>
                </a:solidFill>
              </a:rPr>
              <a:t> node &amp; Vector Parameters</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Add at least two layers &amp; create LayerInfo</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Paint the landscape from the Modes tab</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Screenshot and share with us.</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xEl>
                                              <p:pRg end="0" st="0"/>
                                            </p:txEl>
                                          </p:spTgt>
                                        </p:tgtEl>
                                        <p:attrNameLst>
                                          <p:attrName>style.visibility</p:attrName>
                                        </p:attrNameLst>
                                      </p:cBhvr>
                                      <p:to>
                                        <p:strVal val="visible"/>
                                      </p:to>
                                    </p:set>
                                    <p:animEffect filter="fade" transition="in">
                                      <p:cBhvr>
                                        <p:cTn dur="1000"/>
                                        <p:tgtEl>
                                          <p:spTgt spid="3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xEl>
                                              <p:pRg end="1" st="1"/>
                                            </p:txEl>
                                          </p:spTgt>
                                        </p:tgtEl>
                                        <p:attrNameLst>
                                          <p:attrName>style.visibility</p:attrName>
                                        </p:attrNameLst>
                                      </p:cBhvr>
                                      <p:to>
                                        <p:strVal val="visible"/>
                                      </p:to>
                                    </p:set>
                                    <p:animEffect filter="fade" transition="in">
                                      <p:cBhvr>
                                        <p:cTn dur="1000"/>
                                        <p:tgtEl>
                                          <p:spTgt spid="3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xEl>
                                              <p:pRg end="2" st="2"/>
                                            </p:txEl>
                                          </p:spTgt>
                                        </p:tgtEl>
                                        <p:attrNameLst>
                                          <p:attrName>style.visibility</p:attrName>
                                        </p:attrNameLst>
                                      </p:cBhvr>
                                      <p:to>
                                        <p:strVal val="visible"/>
                                      </p:to>
                                    </p:set>
                                    <p:animEffect filter="fade" transition="in">
                                      <p:cBhvr>
                                        <p:cTn dur="1000"/>
                                        <p:tgtEl>
                                          <p:spTgt spid="3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xEl>
                                              <p:pRg end="3" st="3"/>
                                            </p:txEl>
                                          </p:spTgt>
                                        </p:tgtEl>
                                        <p:attrNameLst>
                                          <p:attrName>style.visibility</p:attrName>
                                        </p:attrNameLst>
                                      </p:cBhvr>
                                      <p:to>
                                        <p:strVal val="visible"/>
                                      </p:to>
                                    </p:set>
                                    <p:animEffect filter="fade" transition="in">
                                      <p:cBhvr>
                                        <p:cTn dur="1000"/>
                                        <p:tgtEl>
                                          <p:spTgt spid="3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xEl>
                                              <p:pRg end="4" st="4"/>
                                            </p:txEl>
                                          </p:spTgt>
                                        </p:tgtEl>
                                        <p:attrNameLst>
                                          <p:attrName>style.visibility</p:attrName>
                                        </p:attrNameLst>
                                      </p:cBhvr>
                                      <p:to>
                                        <p:strVal val="visible"/>
                                      </p:to>
                                    </p:set>
                                    <p:animEffect filter="fade" transition="in">
                                      <p:cBhvr>
                                        <p:cTn dur="1000"/>
                                        <p:tgtEl>
                                          <p:spTgt spid="3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xEl>
                                              <p:pRg end="5" st="5"/>
                                            </p:txEl>
                                          </p:spTgt>
                                        </p:tgtEl>
                                        <p:attrNameLst>
                                          <p:attrName>style.visibility</p:attrName>
                                        </p:attrNameLst>
                                      </p:cBhvr>
                                      <p:to>
                                        <p:strVal val="visible"/>
                                      </p:to>
                                    </p:set>
                                    <p:animEffect filter="fade" transition="in">
                                      <p:cBhvr>
                                        <p:cTn dur="1000"/>
                                        <p:tgtEl>
                                          <p:spTgt spid="30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3" name="Shape 2513"/>
        <p:cNvGrpSpPr/>
        <p:nvPr/>
      </p:nvGrpSpPr>
      <p:grpSpPr>
        <a:xfrm>
          <a:off x="0" y="0"/>
          <a:ext cx="0" cy="0"/>
          <a:chOff x="0" y="0"/>
          <a:chExt cx="0" cy="0"/>
        </a:xfrm>
      </p:grpSpPr>
      <p:sp>
        <p:nvSpPr>
          <p:cNvPr id="2514" name="Google Shape;2514;p352"/>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Particle Bounding Boxes</a:t>
            </a:r>
            <a:endParaRPr/>
          </a:p>
        </p:txBody>
      </p:sp>
      <p:sp>
        <p:nvSpPr>
          <p:cNvPr id="2515" name="Google Shape;2515;p352"/>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4.12.5</a:t>
            </a:r>
            <a:endParaRPr sz="3600">
              <a:solidFill>
                <a:srgbClr val="FFFFFF"/>
              </a:solidFill>
            </a:endParaRPr>
          </a:p>
        </p:txBody>
      </p:sp>
    </p:spTree>
  </p:cSld>
  <p:clrMapOvr>
    <a:masterClrMapping/>
  </p:clrMapOvr>
</p:sld>
</file>

<file path=ppt/slides/slide3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9" name="Shape 2519"/>
        <p:cNvGrpSpPr/>
        <p:nvPr/>
      </p:nvGrpSpPr>
      <p:grpSpPr>
        <a:xfrm>
          <a:off x="0" y="0"/>
          <a:ext cx="0" cy="0"/>
          <a:chOff x="0" y="0"/>
          <a:chExt cx="0" cy="0"/>
        </a:xfrm>
      </p:grpSpPr>
      <p:sp>
        <p:nvSpPr>
          <p:cNvPr id="2520" name="Google Shape;2520;p353"/>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2521" name="Google Shape;2521;p353"/>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Clr>
                <a:schemeClr val="lt1"/>
              </a:buClr>
              <a:buSzPts val="5400"/>
              <a:buChar char="●"/>
            </a:pPr>
            <a:r>
              <a:rPr lang="en-GB">
                <a:solidFill>
                  <a:schemeClr val="lt1"/>
                </a:solidFill>
              </a:rPr>
              <a:t>Our smoke disappeared when viewed from side</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This is due to the fixed particle bounding boxes</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We can fix it by making the boxes dynamic</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BUT we need to remove GPU rendered particles</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 and test the performance hit is acceptable.</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1">
                                            <p:txEl>
                                              <p:pRg end="0" st="0"/>
                                            </p:txEl>
                                          </p:spTgt>
                                        </p:tgtEl>
                                        <p:attrNameLst>
                                          <p:attrName>style.visibility</p:attrName>
                                        </p:attrNameLst>
                                      </p:cBhvr>
                                      <p:to>
                                        <p:strVal val="visible"/>
                                      </p:to>
                                    </p:set>
                                    <p:animEffect filter="fade" transition="in">
                                      <p:cBhvr>
                                        <p:cTn dur="1000"/>
                                        <p:tgtEl>
                                          <p:spTgt spid="25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1">
                                            <p:txEl>
                                              <p:pRg end="1" st="1"/>
                                            </p:txEl>
                                          </p:spTgt>
                                        </p:tgtEl>
                                        <p:attrNameLst>
                                          <p:attrName>style.visibility</p:attrName>
                                        </p:attrNameLst>
                                      </p:cBhvr>
                                      <p:to>
                                        <p:strVal val="visible"/>
                                      </p:to>
                                    </p:set>
                                    <p:animEffect filter="fade" transition="in">
                                      <p:cBhvr>
                                        <p:cTn dur="1000"/>
                                        <p:tgtEl>
                                          <p:spTgt spid="25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1">
                                            <p:txEl>
                                              <p:pRg end="2" st="2"/>
                                            </p:txEl>
                                          </p:spTgt>
                                        </p:tgtEl>
                                        <p:attrNameLst>
                                          <p:attrName>style.visibility</p:attrName>
                                        </p:attrNameLst>
                                      </p:cBhvr>
                                      <p:to>
                                        <p:strVal val="visible"/>
                                      </p:to>
                                    </p:set>
                                    <p:animEffect filter="fade" transition="in">
                                      <p:cBhvr>
                                        <p:cTn dur="1000"/>
                                        <p:tgtEl>
                                          <p:spTgt spid="25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1">
                                            <p:txEl>
                                              <p:pRg end="3" st="3"/>
                                            </p:txEl>
                                          </p:spTgt>
                                        </p:tgtEl>
                                        <p:attrNameLst>
                                          <p:attrName>style.visibility</p:attrName>
                                        </p:attrNameLst>
                                      </p:cBhvr>
                                      <p:to>
                                        <p:strVal val="visible"/>
                                      </p:to>
                                    </p:set>
                                    <p:animEffect filter="fade" transition="in">
                                      <p:cBhvr>
                                        <p:cTn dur="1000"/>
                                        <p:tgtEl>
                                          <p:spTgt spid="25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1">
                                            <p:txEl>
                                              <p:pRg end="4" st="4"/>
                                            </p:txEl>
                                          </p:spTgt>
                                        </p:tgtEl>
                                        <p:attrNameLst>
                                          <p:attrName>style.visibility</p:attrName>
                                        </p:attrNameLst>
                                      </p:cBhvr>
                                      <p:to>
                                        <p:strVal val="visible"/>
                                      </p:to>
                                    </p:set>
                                    <p:animEffect filter="fade" transition="in">
                                      <p:cBhvr>
                                        <p:cTn dur="1000"/>
                                        <p:tgtEl>
                                          <p:spTgt spid="252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5" name="Shape 2525"/>
        <p:cNvGrpSpPr/>
        <p:nvPr/>
      </p:nvGrpSpPr>
      <p:grpSpPr>
        <a:xfrm>
          <a:off x="0" y="0"/>
          <a:ext cx="0" cy="0"/>
          <a:chOff x="0" y="0"/>
          <a:chExt cx="0" cy="0"/>
        </a:xfrm>
      </p:grpSpPr>
      <p:sp>
        <p:nvSpPr>
          <p:cNvPr id="2526" name="Google Shape;2526;p354"/>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Test Your Performance Impact</a:t>
            </a:r>
            <a:endParaRPr/>
          </a:p>
        </p:txBody>
      </p:sp>
      <p:sp>
        <p:nvSpPr>
          <p:cNvPr id="2527" name="Google Shape;2527;p354"/>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Measure your FPS with 20 smoke trails visible</a:t>
            </a:r>
            <a:endParaRPr/>
          </a:p>
          <a:p>
            <a:pPr indent="-800100" lvl="0" marL="914400" rtl="0" algn="l">
              <a:spcBef>
                <a:spcPts val="0"/>
              </a:spcBef>
              <a:spcAft>
                <a:spcPts val="0"/>
              </a:spcAft>
              <a:buSzPts val="5400"/>
              <a:buChar char="●"/>
            </a:pPr>
            <a:r>
              <a:rPr lang="en-GB"/>
              <a:t>Turn on dynamic bounding boxes</a:t>
            </a:r>
            <a:endParaRPr/>
          </a:p>
          <a:p>
            <a:pPr indent="-800100" lvl="0" marL="914400" rtl="0" algn="l">
              <a:spcBef>
                <a:spcPts val="0"/>
              </a:spcBef>
              <a:spcAft>
                <a:spcPts val="0"/>
              </a:spcAft>
              <a:buSzPts val="5400"/>
              <a:buChar char="●"/>
            </a:pPr>
            <a:r>
              <a:rPr lang="en-GB"/>
              <a:t>Measure again, see if there’s a change</a:t>
            </a:r>
            <a:endParaRPr/>
          </a:p>
          <a:p>
            <a:pPr indent="-800100" lvl="0" marL="914400" rtl="0" algn="l">
              <a:spcBef>
                <a:spcPts val="0"/>
              </a:spcBef>
              <a:spcAft>
                <a:spcPts val="0"/>
              </a:spcAft>
              <a:buSzPts val="5400"/>
              <a:buChar char="●"/>
            </a:pPr>
            <a:r>
              <a:rPr lang="en-GB"/>
              <a:t>Share your results with the community.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7">
                                            <p:txEl>
                                              <p:pRg end="0" st="0"/>
                                            </p:txEl>
                                          </p:spTgt>
                                        </p:tgtEl>
                                        <p:attrNameLst>
                                          <p:attrName>style.visibility</p:attrName>
                                        </p:attrNameLst>
                                      </p:cBhvr>
                                      <p:to>
                                        <p:strVal val="visible"/>
                                      </p:to>
                                    </p:set>
                                    <p:animEffect filter="fade" transition="in">
                                      <p:cBhvr>
                                        <p:cTn dur="1000"/>
                                        <p:tgtEl>
                                          <p:spTgt spid="25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7">
                                            <p:txEl>
                                              <p:pRg end="1" st="1"/>
                                            </p:txEl>
                                          </p:spTgt>
                                        </p:tgtEl>
                                        <p:attrNameLst>
                                          <p:attrName>style.visibility</p:attrName>
                                        </p:attrNameLst>
                                      </p:cBhvr>
                                      <p:to>
                                        <p:strVal val="visible"/>
                                      </p:to>
                                    </p:set>
                                    <p:animEffect filter="fade" transition="in">
                                      <p:cBhvr>
                                        <p:cTn dur="1000"/>
                                        <p:tgtEl>
                                          <p:spTgt spid="25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7">
                                            <p:txEl>
                                              <p:pRg end="2" st="2"/>
                                            </p:txEl>
                                          </p:spTgt>
                                        </p:tgtEl>
                                        <p:attrNameLst>
                                          <p:attrName>style.visibility</p:attrName>
                                        </p:attrNameLst>
                                      </p:cBhvr>
                                      <p:to>
                                        <p:strVal val="visible"/>
                                      </p:to>
                                    </p:set>
                                    <p:animEffect filter="fade" transition="in">
                                      <p:cBhvr>
                                        <p:cTn dur="1000"/>
                                        <p:tgtEl>
                                          <p:spTgt spid="25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7">
                                            <p:txEl>
                                              <p:pRg end="3" st="3"/>
                                            </p:txEl>
                                          </p:spTgt>
                                        </p:tgtEl>
                                        <p:attrNameLst>
                                          <p:attrName>style.visibility</p:attrName>
                                        </p:attrNameLst>
                                      </p:cBhvr>
                                      <p:to>
                                        <p:strVal val="visible"/>
                                      </p:to>
                                    </p:set>
                                    <p:animEffect filter="fade" transition="in">
                                      <p:cBhvr>
                                        <p:cTn dur="1000"/>
                                        <p:tgtEl>
                                          <p:spTgt spid="252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1" name="Shape 2531"/>
        <p:cNvGrpSpPr/>
        <p:nvPr/>
      </p:nvGrpSpPr>
      <p:grpSpPr>
        <a:xfrm>
          <a:off x="0" y="0"/>
          <a:ext cx="0" cy="0"/>
          <a:chOff x="0" y="0"/>
          <a:chExt cx="0" cy="0"/>
        </a:xfrm>
      </p:grpSpPr>
      <p:sp>
        <p:nvSpPr>
          <p:cNvPr id="2532" name="Google Shape;2532;p355"/>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How to Set Dynamic Bounding Boxes</a:t>
            </a:r>
            <a:endParaRPr/>
          </a:p>
        </p:txBody>
      </p:sp>
      <p:pic>
        <p:nvPicPr>
          <p:cNvPr id="2533" name="Google Shape;2533;p355"/>
          <p:cNvPicPr preferRelativeResize="0"/>
          <p:nvPr/>
        </p:nvPicPr>
        <p:blipFill>
          <a:blip r:embed="rId3">
            <a:alphaModFix/>
          </a:blip>
          <a:stretch>
            <a:fillRect/>
          </a:stretch>
        </p:blipFill>
        <p:spPr>
          <a:xfrm>
            <a:off x="1701750" y="3069453"/>
            <a:ext cx="14960601" cy="5156199"/>
          </a:xfrm>
          <a:prstGeom prst="rect">
            <a:avLst/>
          </a:prstGeom>
          <a:noFill/>
          <a:ln>
            <a:noFill/>
          </a:ln>
        </p:spPr>
      </p:pic>
    </p:spTree>
  </p:cSld>
  <p:clrMapOvr>
    <a:masterClrMapping/>
  </p:clrMapOvr>
</p:sld>
</file>

<file path=ppt/slides/slide3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7" name="Shape 2537"/>
        <p:cNvGrpSpPr/>
        <p:nvPr/>
      </p:nvGrpSpPr>
      <p:grpSpPr>
        <a:xfrm>
          <a:off x="0" y="0"/>
          <a:ext cx="0" cy="0"/>
          <a:chOff x="0" y="0"/>
          <a:chExt cx="0" cy="0"/>
        </a:xfrm>
      </p:grpSpPr>
      <p:sp>
        <p:nvSpPr>
          <p:cNvPr id="2538" name="Google Shape;2538;p356"/>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Using </a:t>
            </a:r>
            <a:r>
              <a:rPr lang="en-GB">
                <a:solidFill>
                  <a:srgbClr val="FFFF00"/>
                </a:solidFill>
                <a:latin typeface="Consolas"/>
                <a:ea typeface="Consolas"/>
                <a:cs typeface="Consolas"/>
                <a:sym typeface="Consolas"/>
              </a:rPr>
              <a:t>FAttachmentTransformRules</a:t>
            </a:r>
            <a:endParaRPr>
              <a:solidFill>
                <a:srgbClr val="FFFF00"/>
              </a:solidFill>
              <a:latin typeface="Consolas"/>
              <a:ea typeface="Consolas"/>
              <a:cs typeface="Consolas"/>
              <a:sym typeface="Consolas"/>
            </a:endParaRPr>
          </a:p>
        </p:txBody>
      </p:sp>
      <p:sp>
        <p:nvSpPr>
          <p:cNvPr id="2539" name="Google Shape;2539;p356"/>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4.12.5</a:t>
            </a:r>
            <a:endParaRPr sz="3600">
              <a:solidFill>
                <a:srgbClr val="FFFFFF"/>
              </a:solidFill>
            </a:endParaRPr>
          </a:p>
        </p:txBody>
      </p:sp>
    </p:spTree>
  </p:cSld>
  <p:clrMapOvr>
    <a:masterClrMapping/>
  </p:clrMapOvr>
</p:sld>
</file>

<file path=ppt/slides/slide3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3" name="Shape 2543"/>
        <p:cNvGrpSpPr/>
        <p:nvPr/>
      </p:nvGrpSpPr>
      <p:grpSpPr>
        <a:xfrm>
          <a:off x="0" y="0"/>
          <a:ext cx="0" cy="0"/>
          <a:chOff x="0" y="0"/>
          <a:chExt cx="0" cy="0"/>
        </a:xfrm>
      </p:grpSpPr>
      <p:sp>
        <p:nvSpPr>
          <p:cNvPr id="2544" name="Google Shape;2544;p357"/>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2545" name="Google Shape;2545;p357"/>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Clr>
                <a:schemeClr val="lt1"/>
              </a:buClr>
              <a:buSzPts val="5400"/>
              <a:buChar char="●"/>
            </a:pPr>
            <a:r>
              <a:rPr lang="en-GB">
                <a:solidFill>
                  <a:schemeClr val="lt1"/>
                </a:solidFill>
              </a:rPr>
              <a:t>Use Message Log to see warnings</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AttachTo() has become </a:t>
            </a:r>
            <a:r>
              <a:rPr lang="en-GB">
                <a:solidFill>
                  <a:srgbClr val="FFFF00"/>
                </a:solidFill>
                <a:latin typeface="Consolas"/>
                <a:ea typeface="Consolas"/>
                <a:cs typeface="Consolas"/>
                <a:sym typeface="Consolas"/>
              </a:rPr>
              <a:t>AttachToComponent()</a:t>
            </a:r>
            <a:endParaRPr>
              <a:solidFill>
                <a:srgbClr val="FFFF00"/>
              </a:solidFill>
              <a:latin typeface="Consolas"/>
              <a:ea typeface="Consolas"/>
              <a:cs typeface="Consolas"/>
              <a:sym typeface="Consolas"/>
            </a:endParaRPr>
          </a:p>
          <a:p>
            <a:pPr indent="-800100" lvl="0" marL="914400" rtl="0" algn="l">
              <a:spcBef>
                <a:spcPts val="0"/>
              </a:spcBef>
              <a:spcAft>
                <a:spcPts val="0"/>
              </a:spcAft>
              <a:buClr>
                <a:schemeClr val="lt1"/>
              </a:buClr>
              <a:buSzPts val="5400"/>
              <a:buChar char="●"/>
            </a:pPr>
            <a:r>
              <a:rPr lang="en-GB">
                <a:solidFill>
                  <a:schemeClr val="lt1"/>
                </a:solidFill>
              </a:rPr>
              <a:t>Now must provide </a:t>
            </a:r>
            <a:r>
              <a:rPr lang="en-GB">
                <a:solidFill>
                  <a:srgbClr val="FFFF00"/>
                </a:solidFill>
                <a:latin typeface="Consolas"/>
                <a:ea typeface="Consolas"/>
                <a:cs typeface="Consolas"/>
                <a:sym typeface="Consolas"/>
              </a:rPr>
              <a:t>FAttachmentTransformRules</a:t>
            </a:r>
            <a:endParaRPr>
              <a:solidFill>
                <a:schemeClr val="lt1"/>
              </a:solidFill>
            </a:endParaRPr>
          </a:p>
          <a:p>
            <a:pPr indent="-800100" lvl="0" marL="914400" marR="0" rtl="0" algn="l">
              <a:lnSpc>
                <a:spcPct val="150000"/>
              </a:lnSpc>
              <a:spcBef>
                <a:spcPts val="0"/>
              </a:spcBef>
              <a:spcAft>
                <a:spcPts val="0"/>
              </a:spcAft>
              <a:buClr>
                <a:schemeClr val="lt1"/>
              </a:buClr>
              <a:buSzPts val="5400"/>
              <a:buChar char="●"/>
            </a:pPr>
            <a:r>
              <a:rPr lang="en-GB">
                <a:solidFill>
                  <a:schemeClr val="lt1"/>
                </a:solidFill>
              </a:rPr>
              <a:t>We’ll use </a:t>
            </a:r>
            <a:r>
              <a:rPr lang="en-GB">
                <a:solidFill>
                  <a:srgbClr val="FFFF00"/>
                </a:solidFill>
                <a:latin typeface="Consolas"/>
                <a:ea typeface="Consolas"/>
                <a:cs typeface="Consolas"/>
                <a:sym typeface="Consolas"/>
              </a:rPr>
              <a:t>KeepRelativeTransform</a:t>
            </a:r>
            <a:r>
              <a:rPr lang="en-GB">
                <a:solidFill>
                  <a:schemeClr val="lt1"/>
                </a:solidFill>
              </a:rPr>
              <a:t> for now</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Write code to de-active launch blast and</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Activate impact blast on impact.</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5">
                                            <p:txEl>
                                              <p:pRg end="0" st="0"/>
                                            </p:txEl>
                                          </p:spTgt>
                                        </p:tgtEl>
                                        <p:attrNameLst>
                                          <p:attrName>style.visibility</p:attrName>
                                        </p:attrNameLst>
                                      </p:cBhvr>
                                      <p:to>
                                        <p:strVal val="visible"/>
                                      </p:to>
                                    </p:set>
                                    <p:animEffect filter="fade" transition="in">
                                      <p:cBhvr>
                                        <p:cTn dur="1000"/>
                                        <p:tgtEl>
                                          <p:spTgt spid="25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5">
                                            <p:txEl>
                                              <p:pRg end="1" st="1"/>
                                            </p:txEl>
                                          </p:spTgt>
                                        </p:tgtEl>
                                        <p:attrNameLst>
                                          <p:attrName>style.visibility</p:attrName>
                                        </p:attrNameLst>
                                      </p:cBhvr>
                                      <p:to>
                                        <p:strVal val="visible"/>
                                      </p:to>
                                    </p:set>
                                    <p:animEffect filter="fade" transition="in">
                                      <p:cBhvr>
                                        <p:cTn dur="1000"/>
                                        <p:tgtEl>
                                          <p:spTgt spid="25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5">
                                            <p:txEl>
                                              <p:pRg end="2" st="2"/>
                                            </p:txEl>
                                          </p:spTgt>
                                        </p:tgtEl>
                                        <p:attrNameLst>
                                          <p:attrName>style.visibility</p:attrName>
                                        </p:attrNameLst>
                                      </p:cBhvr>
                                      <p:to>
                                        <p:strVal val="visible"/>
                                      </p:to>
                                    </p:set>
                                    <p:animEffect filter="fade" transition="in">
                                      <p:cBhvr>
                                        <p:cTn dur="1000"/>
                                        <p:tgtEl>
                                          <p:spTgt spid="25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5">
                                            <p:txEl>
                                              <p:pRg end="3" st="3"/>
                                            </p:txEl>
                                          </p:spTgt>
                                        </p:tgtEl>
                                        <p:attrNameLst>
                                          <p:attrName>style.visibility</p:attrName>
                                        </p:attrNameLst>
                                      </p:cBhvr>
                                      <p:to>
                                        <p:strVal val="visible"/>
                                      </p:to>
                                    </p:set>
                                    <p:animEffect filter="fade" transition="in">
                                      <p:cBhvr>
                                        <p:cTn dur="1000"/>
                                        <p:tgtEl>
                                          <p:spTgt spid="254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5">
                                            <p:txEl>
                                              <p:pRg end="4" st="4"/>
                                            </p:txEl>
                                          </p:spTgt>
                                        </p:tgtEl>
                                        <p:attrNameLst>
                                          <p:attrName>style.visibility</p:attrName>
                                        </p:attrNameLst>
                                      </p:cBhvr>
                                      <p:to>
                                        <p:strVal val="visible"/>
                                      </p:to>
                                    </p:set>
                                    <p:animEffect filter="fade" transition="in">
                                      <p:cBhvr>
                                        <p:cTn dur="1000"/>
                                        <p:tgtEl>
                                          <p:spTgt spid="254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5">
                                            <p:txEl>
                                              <p:pRg end="5" st="5"/>
                                            </p:txEl>
                                          </p:spTgt>
                                        </p:tgtEl>
                                        <p:attrNameLst>
                                          <p:attrName>style.visibility</p:attrName>
                                        </p:attrNameLst>
                                      </p:cBhvr>
                                      <p:to>
                                        <p:strVal val="visible"/>
                                      </p:to>
                                    </p:set>
                                    <p:animEffect filter="fade" transition="in">
                                      <p:cBhvr>
                                        <p:cTn dur="1000"/>
                                        <p:tgtEl>
                                          <p:spTgt spid="254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9" name="Shape 2549"/>
        <p:cNvGrpSpPr/>
        <p:nvPr/>
      </p:nvGrpSpPr>
      <p:grpSpPr>
        <a:xfrm>
          <a:off x="0" y="0"/>
          <a:ext cx="0" cy="0"/>
          <a:chOff x="0" y="0"/>
          <a:chExt cx="0" cy="0"/>
        </a:xfrm>
      </p:grpSpPr>
      <p:sp>
        <p:nvSpPr>
          <p:cNvPr id="2550" name="Google Shape;2550;p358"/>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Code Projectile Impact</a:t>
            </a:r>
            <a:endParaRPr/>
          </a:p>
        </p:txBody>
      </p:sp>
      <p:sp>
        <p:nvSpPr>
          <p:cNvPr id="2551" name="Google Shape;2551;p358"/>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Register a component </a:t>
            </a:r>
            <a:r>
              <a:rPr lang="en-GB">
                <a:solidFill>
                  <a:srgbClr val="FFFF00"/>
                </a:solidFill>
                <a:latin typeface="Consolas"/>
                <a:ea typeface="Consolas"/>
                <a:cs typeface="Consolas"/>
                <a:sym typeface="Consolas"/>
              </a:rPr>
              <a:t>OnHit()</a:t>
            </a:r>
            <a:r>
              <a:rPr lang="en-GB"/>
              <a:t> event delegate</a:t>
            </a:r>
            <a:endParaRPr/>
          </a:p>
          <a:p>
            <a:pPr indent="-800100" lvl="0" marL="914400" rtl="0" algn="l">
              <a:spcBef>
                <a:spcPts val="0"/>
              </a:spcBef>
              <a:spcAft>
                <a:spcPts val="0"/>
              </a:spcAft>
              <a:buSzPts val="5400"/>
              <a:buChar char="●"/>
            </a:pPr>
            <a:r>
              <a:rPr lang="en-GB"/>
              <a:t>Use </a:t>
            </a:r>
            <a:r>
              <a:rPr lang="en-GB">
                <a:solidFill>
                  <a:srgbClr val="FFFF00"/>
                </a:solidFill>
                <a:latin typeface="Consolas"/>
                <a:ea typeface="Consolas"/>
                <a:cs typeface="Consolas"/>
                <a:sym typeface="Consolas"/>
              </a:rPr>
              <a:t>LaunchBlast-&gt;Deactivate()</a:t>
            </a:r>
            <a:r>
              <a:rPr lang="en-GB"/>
              <a:t> to turn off</a:t>
            </a:r>
            <a:endParaRPr/>
          </a:p>
          <a:p>
            <a:pPr indent="-800100" lvl="0" marL="914400" rtl="0" algn="l">
              <a:spcBef>
                <a:spcPts val="0"/>
              </a:spcBef>
              <a:spcAft>
                <a:spcPts val="0"/>
              </a:spcAft>
              <a:buSzPts val="5400"/>
              <a:buChar char="●"/>
            </a:pPr>
            <a:r>
              <a:rPr lang="en-GB"/>
              <a:t>Add an </a:t>
            </a:r>
            <a:r>
              <a:rPr lang="en-GB">
                <a:solidFill>
                  <a:srgbClr val="FFFF00"/>
                </a:solidFill>
                <a:latin typeface="Consolas"/>
                <a:ea typeface="Consolas"/>
                <a:cs typeface="Consolas"/>
                <a:sym typeface="Consolas"/>
              </a:rPr>
              <a:t>ImpactBlast</a:t>
            </a:r>
            <a:r>
              <a:rPr lang="en-GB"/>
              <a:t> particle effect to projectile</a:t>
            </a:r>
            <a:endParaRPr/>
          </a:p>
          <a:p>
            <a:pPr indent="-800100" lvl="0" marL="914400" rtl="0" algn="l">
              <a:spcBef>
                <a:spcPts val="0"/>
              </a:spcBef>
              <a:spcAft>
                <a:spcPts val="0"/>
              </a:spcAft>
              <a:buSzPts val="5400"/>
              <a:buChar char="●"/>
            </a:pPr>
            <a:r>
              <a:rPr lang="en-GB"/>
              <a:t>Activate this on impact</a:t>
            </a:r>
            <a:endParaRPr/>
          </a:p>
          <a:p>
            <a:pPr indent="-800100" lvl="0" marL="914400" rtl="0" algn="l">
              <a:spcBef>
                <a:spcPts val="0"/>
              </a:spcBef>
              <a:spcAft>
                <a:spcPts val="0"/>
              </a:spcAft>
              <a:buSzPts val="5400"/>
              <a:buChar char="●"/>
            </a:pPr>
            <a:r>
              <a:rPr lang="en-GB"/>
              <a:t>Share your explosion.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1">
                                            <p:txEl>
                                              <p:pRg end="0" st="0"/>
                                            </p:txEl>
                                          </p:spTgt>
                                        </p:tgtEl>
                                        <p:attrNameLst>
                                          <p:attrName>style.visibility</p:attrName>
                                        </p:attrNameLst>
                                      </p:cBhvr>
                                      <p:to>
                                        <p:strVal val="visible"/>
                                      </p:to>
                                    </p:set>
                                    <p:animEffect filter="fade" transition="in">
                                      <p:cBhvr>
                                        <p:cTn dur="1000"/>
                                        <p:tgtEl>
                                          <p:spTgt spid="25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1">
                                            <p:txEl>
                                              <p:pRg end="1" st="1"/>
                                            </p:txEl>
                                          </p:spTgt>
                                        </p:tgtEl>
                                        <p:attrNameLst>
                                          <p:attrName>style.visibility</p:attrName>
                                        </p:attrNameLst>
                                      </p:cBhvr>
                                      <p:to>
                                        <p:strVal val="visible"/>
                                      </p:to>
                                    </p:set>
                                    <p:animEffect filter="fade" transition="in">
                                      <p:cBhvr>
                                        <p:cTn dur="1000"/>
                                        <p:tgtEl>
                                          <p:spTgt spid="25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1">
                                            <p:txEl>
                                              <p:pRg end="2" st="2"/>
                                            </p:txEl>
                                          </p:spTgt>
                                        </p:tgtEl>
                                        <p:attrNameLst>
                                          <p:attrName>style.visibility</p:attrName>
                                        </p:attrNameLst>
                                      </p:cBhvr>
                                      <p:to>
                                        <p:strVal val="visible"/>
                                      </p:to>
                                    </p:set>
                                    <p:animEffect filter="fade" transition="in">
                                      <p:cBhvr>
                                        <p:cTn dur="1000"/>
                                        <p:tgtEl>
                                          <p:spTgt spid="25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1">
                                            <p:txEl>
                                              <p:pRg end="3" st="3"/>
                                            </p:txEl>
                                          </p:spTgt>
                                        </p:tgtEl>
                                        <p:attrNameLst>
                                          <p:attrName>style.visibility</p:attrName>
                                        </p:attrNameLst>
                                      </p:cBhvr>
                                      <p:to>
                                        <p:strVal val="visible"/>
                                      </p:to>
                                    </p:set>
                                    <p:animEffect filter="fade" transition="in">
                                      <p:cBhvr>
                                        <p:cTn dur="1000"/>
                                        <p:tgtEl>
                                          <p:spTgt spid="25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1">
                                            <p:txEl>
                                              <p:pRg end="4" st="4"/>
                                            </p:txEl>
                                          </p:spTgt>
                                        </p:tgtEl>
                                        <p:attrNameLst>
                                          <p:attrName>style.visibility</p:attrName>
                                        </p:attrNameLst>
                                      </p:cBhvr>
                                      <p:to>
                                        <p:strVal val="visible"/>
                                      </p:to>
                                    </p:set>
                                    <p:animEffect filter="fade" transition="in">
                                      <p:cBhvr>
                                        <p:cTn dur="1000"/>
                                        <p:tgtEl>
                                          <p:spTgt spid="255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5" name="Shape 2555"/>
        <p:cNvGrpSpPr/>
        <p:nvPr/>
      </p:nvGrpSpPr>
      <p:grpSpPr>
        <a:xfrm>
          <a:off x="0" y="0"/>
          <a:ext cx="0" cy="0"/>
          <a:chOff x="0" y="0"/>
          <a:chExt cx="0" cy="0"/>
        </a:xfrm>
      </p:grpSpPr>
      <p:sp>
        <p:nvSpPr>
          <p:cNvPr id="2556" name="Google Shape;2556;p359"/>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Radial Forces &amp; Caching</a:t>
            </a:r>
            <a:endParaRPr/>
          </a:p>
        </p:txBody>
      </p:sp>
      <p:sp>
        <p:nvSpPr>
          <p:cNvPr id="2557" name="Google Shape;2557;p359"/>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4.12.5</a:t>
            </a:r>
            <a:endParaRPr sz="3600">
              <a:solidFill>
                <a:srgbClr val="FFFFFF"/>
              </a:solidFill>
            </a:endParaRPr>
          </a:p>
        </p:txBody>
      </p:sp>
    </p:spTree>
  </p:cSld>
  <p:clrMapOvr>
    <a:masterClrMapping/>
  </p:clrMapOvr>
</p:sld>
</file>

<file path=ppt/slides/slide3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1" name="Shape 2561"/>
        <p:cNvGrpSpPr/>
        <p:nvPr/>
      </p:nvGrpSpPr>
      <p:grpSpPr>
        <a:xfrm>
          <a:off x="0" y="0"/>
          <a:ext cx="0" cy="0"/>
          <a:chOff x="0" y="0"/>
          <a:chExt cx="0" cy="0"/>
        </a:xfrm>
      </p:grpSpPr>
      <p:sp>
        <p:nvSpPr>
          <p:cNvPr id="2562" name="Google Shape;2562;p360"/>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2563" name="Google Shape;2563;p360"/>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Clr>
                <a:schemeClr val="lt1"/>
              </a:buClr>
              <a:buSzPts val="5400"/>
              <a:buChar char="●"/>
            </a:pPr>
            <a:r>
              <a:rPr lang="en-GB">
                <a:solidFill>
                  <a:schemeClr val="lt1"/>
                </a:solidFill>
              </a:rPr>
              <a:t>If you don’t </a:t>
            </a:r>
            <a:r>
              <a:rPr lang="en-GB">
                <a:solidFill>
                  <a:srgbClr val="FFFF00"/>
                </a:solidFill>
                <a:latin typeface="Consolas"/>
                <a:ea typeface="Consolas"/>
                <a:cs typeface="Consolas"/>
                <a:sym typeface="Consolas"/>
              </a:rPr>
              <a:t>AttachToComponent()</a:t>
            </a:r>
            <a:r>
              <a:rPr lang="en-GB">
                <a:solidFill>
                  <a:schemeClr val="lt1"/>
                </a:solidFill>
              </a:rPr>
              <a:t> then…</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It will look like you’re attached but…</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The transform may be broken and…</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You’ll get really weird effects and…</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Unreal may cache the issue</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So, always </a:t>
            </a:r>
            <a:r>
              <a:rPr lang="en-GB">
                <a:solidFill>
                  <a:srgbClr val="FFFF00"/>
                </a:solidFill>
                <a:latin typeface="Consolas"/>
                <a:ea typeface="Consolas"/>
                <a:cs typeface="Consolas"/>
                <a:sym typeface="Consolas"/>
              </a:rPr>
              <a:t>AttachToComponent()</a:t>
            </a:r>
            <a:r>
              <a:rPr lang="en-GB">
                <a:solidFill>
                  <a:schemeClr val="lt1"/>
                </a:solidFill>
              </a:rPr>
              <a:t> :-)</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3">
                                            <p:txEl>
                                              <p:pRg end="0" st="0"/>
                                            </p:txEl>
                                          </p:spTgt>
                                        </p:tgtEl>
                                        <p:attrNameLst>
                                          <p:attrName>style.visibility</p:attrName>
                                        </p:attrNameLst>
                                      </p:cBhvr>
                                      <p:to>
                                        <p:strVal val="visible"/>
                                      </p:to>
                                    </p:set>
                                    <p:animEffect filter="fade" transition="in">
                                      <p:cBhvr>
                                        <p:cTn dur="1000"/>
                                        <p:tgtEl>
                                          <p:spTgt spid="25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3">
                                            <p:txEl>
                                              <p:pRg end="1" st="1"/>
                                            </p:txEl>
                                          </p:spTgt>
                                        </p:tgtEl>
                                        <p:attrNameLst>
                                          <p:attrName>style.visibility</p:attrName>
                                        </p:attrNameLst>
                                      </p:cBhvr>
                                      <p:to>
                                        <p:strVal val="visible"/>
                                      </p:to>
                                    </p:set>
                                    <p:animEffect filter="fade" transition="in">
                                      <p:cBhvr>
                                        <p:cTn dur="1000"/>
                                        <p:tgtEl>
                                          <p:spTgt spid="25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3">
                                            <p:txEl>
                                              <p:pRg end="2" st="2"/>
                                            </p:txEl>
                                          </p:spTgt>
                                        </p:tgtEl>
                                        <p:attrNameLst>
                                          <p:attrName>style.visibility</p:attrName>
                                        </p:attrNameLst>
                                      </p:cBhvr>
                                      <p:to>
                                        <p:strVal val="visible"/>
                                      </p:to>
                                    </p:set>
                                    <p:animEffect filter="fade" transition="in">
                                      <p:cBhvr>
                                        <p:cTn dur="1000"/>
                                        <p:tgtEl>
                                          <p:spTgt spid="25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3">
                                            <p:txEl>
                                              <p:pRg end="3" st="3"/>
                                            </p:txEl>
                                          </p:spTgt>
                                        </p:tgtEl>
                                        <p:attrNameLst>
                                          <p:attrName>style.visibility</p:attrName>
                                        </p:attrNameLst>
                                      </p:cBhvr>
                                      <p:to>
                                        <p:strVal val="visible"/>
                                      </p:to>
                                    </p:set>
                                    <p:animEffect filter="fade" transition="in">
                                      <p:cBhvr>
                                        <p:cTn dur="1000"/>
                                        <p:tgtEl>
                                          <p:spTgt spid="25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3">
                                            <p:txEl>
                                              <p:pRg end="4" st="4"/>
                                            </p:txEl>
                                          </p:spTgt>
                                        </p:tgtEl>
                                        <p:attrNameLst>
                                          <p:attrName>style.visibility</p:attrName>
                                        </p:attrNameLst>
                                      </p:cBhvr>
                                      <p:to>
                                        <p:strVal val="visible"/>
                                      </p:to>
                                    </p:set>
                                    <p:animEffect filter="fade" transition="in">
                                      <p:cBhvr>
                                        <p:cTn dur="1000"/>
                                        <p:tgtEl>
                                          <p:spTgt spid="25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3">
                                            <p:txEl>
                                              <p:pRg end="5" st="5"/>
                                            </p:txEl>
                                          </p:spTgt>
                                        </p:tgtEl>
                                        <p:attrNameLst>
                                          <p:attrName>style.visibility</p:attrName>
                                        </p:attrNameLst>
                                      </p:cBhvr>
                                      <p:to>
                                        <p:strVal val="visible"/>
                                      </p:to>
                                    </p:set>
                                    <p:animEffect filter="fade" transition="in">
                                      <p:cBhvr>
                                        <p:cTn dur="1000"/>
                                        <p:tgtEl>
                                          <p:spTgt spid="256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7" name="Shape 2567"/>
        <p:cNvGrpSpPr/>
        <p:nvPr/>
      </p:nvGrpSpPr>
      <p:grpSpPr>
        <a:xfrm>
          <a:off x="0" y="0"/>
          <a:ext cx="0" cy="0"/>
          <a:chOff x="0" y="0"/>
          <a:chExt cx="0" cy="0"/>
        </a:xfrm>
      </p:grpSpPr>
      <p:sp>
        <p:nvSpPr>
          <p:cNvPr id="2568" name="Google Shape;2568;p361"/>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Find the Bug</a:t>
            </a:r>
            <a:endParaRPr/>
          </a:p>
        </p:txBody>
      </p:sp>
      <p:sp>
        <p:nvSpPr>
          <p:cNvPr id="2569" name="Google Shape;2569;p361"/>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Why is this behaviour happening?</a:t>
            </a:r>
            <a:endParaRPr/>
          </a:p>
          <a:p>
            <a:pPr indent="-800100" lvl="0" marL="914400" rtl="0" algn="l">
              <a:spcBef>
                <a:spcPts val="0"/>
              </a:spcBef>
              <a:spcAft>
                <a:spcPts val="0"/>
              </a:spcAft>
              <a:buSzPts val="5400"/>
              <a:buChar char="●"/>
            </a:pPr>
            <a:r>
              <a:rPr lang="en-GB"/>
              <a:t>Try inspecting the projectile at run time</a:t>
            </a:r>
            <a:endParaRPr/>
          </a:p>
          <a:p>
            <a:pPr indent="-800100" lvl="0" marL="914400" rtl="0" algn="l">
              <a:spcBef>
                <a:spcPts val="0"/>
              </a:spcBef>
              <a:spcAft>
                <a:spcPts val="0"/>
              </a:spcAft>
              <a:buSzPts val="5400"/>
              <a:buChar char="●"/>
            </a:pPr>
            <a:r>
              <a:rPr lang="en-GB"/>
              <a:t>Look carefully at the Explosion Force component</a:t>
            </a:r>
            <a:endParaRPr/>
          </a:p>
          <a:p>
            <a:pPr indent="-800100" lvl="0" marL="914400" rtl="0" algn="l">
              <a:spcBef>
                <a:spcPts val="0"/>
              </a:spcBef>
              <a:spcAft>
                <a:spcPts val="0"/>
              </a:spcAft>
              <a:buSzPts val="5400"/>
              <a:buChar char="●"/>
            </a:pPr>
            <a:r>
              <a:rPr lang="en-GB"/>
              <a:t>Write a line of code to solve the problem</a:t>
            </a:r>
            <a:endParaRPr/>
          </a:p>
          <a:p>
            <a:pPr indent="-800100" lvl="0" marL="914400" rtl="0" algn="l">
              <a:spcBef>
                <a:spcPts val="0"/>
              </a:spcBef>
              <a:spcAft>
                <a:spcPts val="0"/>
              </a:spcAft>
              <a:buSzPts val="5400"/>
              <a:buChar char="●"/>
            </a:pPr>
            <a:r>
              <a:rPr lang="en-GB"/>
              <a:t>Share your solution in the discussions.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9">
                                            <p:txEl>
                                              <p:pRg end="0" st="0"/>
                                            </p:txEl>
                                          </p:spTgt>
                                        </p:tgtEl>
                                        <p:attrNameLst>
                                          <p:attrName>style.visibility</p:attrName>
                                        </p:attrNameLst>
                                      </p:cBhvr>
                                      <p:to>
                                        <p:strVal val="visible"/>
                                      </p:to>
                                    </p:set>
                                    <p:animEffect filter="fade" transition="in">
                                      <p:cBhvr>
                                        <p:cTn dur="1000"/>
                                        <p:tgtEl>
                                          <p:spTgt spid="25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9">
                                            <p:txEl>
                                              <p:pRg end="1" st="1"/>
                                            </p:txEl>
                                          </p:spTgt>
                                        </p:tgtEl>
                                        <p:attrNameLst>
                                          <p:attrName>style.visibility</p:attrName>
                                        </p:attrNameLst>
                                      </p:cBhvr>
                                      <p:to>
                                        <p:strVal val="visible"/>
                                      </p:to>
                                    </p:set>
                                    <p:animEffect filter="fade" transition="in">
                                      <p:cBhvr>
                                        <p:cTn dur="1000"/>
                                        <p:tgtEl>
                                          <p:spTgt spid="25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9">
                                            <p:txEl>
                                              <p:pRg end="2" st="2"/>
                                            </p:txEl>
                                          </p:spTgt>
                                        </p:tgtEl>
                                        <p:attrNameLst>
                                          <p:attrName>style.visibility</p:attrName>
                                        </p:attrNameLst>
                                      </p:cBhvr>
                                      <p:to>
                                        <p:strVal val="visible"/>
                                      </p:to>
                                    </p:set>
                                    <p:animEffect filter="fade" transition="in">
                                      <p:cBhvr>
                                        <p:cTn dur="1000"/>
                                        <p:tgtEl>
                                          <p:spTgt spid="25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9">
                                            <p:txEl>
                                              <p:pRg end="3" st="3"/>
                                            </p:txEl>
                                          </p:spTgt>
                                        </p:tgtEl>
                                        <p:attrNameLst>
                                          <p:attrName>style.visibility</p:attrName>
                                        </p:attrNameLst>
                                      </p:cBhvr>
                                      <p:to>
                                        <p:strVal val="visible"/>
                                      </p:to>
                                    </p:set>
                                    <p:animEffect filter="fade" transition="in">
                                      <p:cBhvr>
                                        <p:cTn dur="1000"/>
                                        <p:tgtEl>
                                          <p:spTgt spid="25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9">
                                            <p:txEl>
                                              <p:pRg end="4" st="4"/>
                                            </p:txEl>
                                          </p:spTgt>
                                        </p:tgtEl>
                                        <p:attrNameLst>
                                          <p:attrName>style.visibility</p:attrName>
                                        </p:attrNameLst>
                                      </p:cBhvr>
                                      <p:to>
                                        <p:strVal val="visible"/>
                                      </p:to>
                                    </p:set>
                                    <p:animEffect filter="fade" transition="in">
                                      <p:cBhvr>
                                        <p:cTn dur="1000"/>
                                        <p:tgtEl>
                                          <p:spTgt spid="256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56"/>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Flat Shading Low Poly Landscapes</a:t>
            </a:r>
            <a:endParaRPr/>
          </a:p>
        </p:txBody>
      </p:sp>
    </p:spTree>
  </p:cSld>
  <p:clrMapOvr>
    <a:masterClrMapping/>
  </p:clrMapOvr>
</p:sld>
</file>

<file path=ppt/slides/slide3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3" name="Shape 2573"/>
        <p:cNvGrpSpPr/>
        <p:nvPr/>
      </p:nvGrpSpPr>
      <p:grpSpPr>
        <a:xfrm>
          <a:off x="0" y="0"/>
          <a:ext cx="0" cy="0"/>
          <a:chOff x="0" y="0"/>
          <a:chExt cx="0" cy="0"/>
        </a:xfrm>
      </p:grpSpPr>
      <p:sp>
        <p:nvSpPr>
          <p:cNvPr id="2574" name="Google Shape;2574;p362"/>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Using </a:t>
            </a:r>
            <a:r>
              <a:rPr lang="en-GB">
                <a:solidFill>
                  <a:srgbClr val="FFFF00"/>
                </a:solidFill>
                <a:latin typeface="Consolas"/>
                <a:ea typeface="Consolas"/>
                <a:cs typeface="Consolas"/>
                <a:sym typeface="Consolas"/>
              </a:rPr>
              <a:t>GetTimerManager()</a:t>
            </a:r>
            <a:endParaRPr>
              <a:solidFill>
                <a:srgbClr val="FFFF00"/>
              </a:solidFill>
              <a:latin typeface="Consolas"/>
              <a:ea typeface="Consolas"/>
              <a:cs typeface="Consolas"/>
              <a:sym typeface="Consolas"/>
            </a:endParaRPr>
          </a:p>
        </p:txBody>
      </p:sp>
      <p:sp>
        <p:nvSpPr>
          <p:cNvPr id="2575" name="Google Shape;2575;p362"/>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4.12.5</a:t>
            </a:r>
            <a:endParaRPr sz="3600">
              <a:solidFill>
                <a:srgbClr val="FFFFFF"/>
              </a:solidFill>
            </a:endParaRPr>
          </a:p>
        </p:txBody>
      </p:sp>
    </p:spTree>
  </p:cSld>
  <p:clrMapOvr>
    <a:masterClrMapping/>
  </p:clrMapOvr>
</p:sld>
</file>

<file path=ppt/slides/slide3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9" name="Shape 2579"/>
        <p:cNvGrpSpPr/>
        <p:nvPr/>
      </p:nvGrpSpPr>
      <p:grpSpPr>
        <a:xfrm>
          <a:off x="0" y="0"/>
          <a:ext cx="0" cy="0"/>
          <a:chOff x="0" y="0"/>
          <a:chExt cx="0" cy="0"/>
        </a:xfrm>
      </p:grpSpPr>
      <p:sp>
        <p:nvSpPr>
          <p:cNvPr id="2580" name="Google Shape;2580;p363"/>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2581" name="Google Shape;2581;p363"/>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Clr>
                <a:schemeClr val="lt1"/>
              </a:buClr>
              <a:buSzPts val="5400"/>
              <a:buChar char="●"/>
            </a:pPr>
            <a:r>
              <a:rPr lang="en-GB">
                <a:solidFill>
                  <a:schemeClr val="lt1"/>
                </a:solidFill>
              </a:rPr>
              <a:t>Currently we don’t destroy our projectiles</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This will cause slow-down and memory leakage</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You won’t pass console testing with a leak</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Tidy up after ourselves</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Discuss projectile schemes</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Destroy our projectiles with a timer.</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1">
                                            <p:txEl>
                                              <p:pRg end="0" st="0"/>
                                            </p:txEl>
                                          </p:spTgt>
                                        </p:tgtEl>
                                        <p:attrNameLst>
                                          <p:attrName>style.visibility</p:attrName>
                                        </p:attrNameLst>
                                      </p:cBhvr>
                                      <p:to>
                                        <p:strVal val="visible"/>
                                      </p:to>
                                    </p:set>
                                    <p:animEffect filter="fade" transition="in">
                                      <p:cBhvr>
                                        <p:cTn dur="1000"/>
                                        <p:tgtEl>
                                          <p:spTgt spid="25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1">
                                            <p:txEl>
                                              <p:pRg end="1" st="1"/>
                                            </p:txEl>
                                          </p:spTgt>
                                        </p:tgtEl>
                                        <p:attrNameLst>
                                          <p:attrName>style.visibility</p:attrName>
                                        </p:attrNameLst>
                                      </p:cBhvr>
                                      <p:to>
                                        <p:strVal val="visible"/>
                                      </p:to>
                                    </p:set>
                                    <p:animEffect filter="fade" transition="in">
                                      <p:cBhvr>
                                        <p:cTn dur="1000"/>
                                        <p:tgtEl>
                                          <p:spTgt spid="25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1">
                                            <p:txEl>
                                              <p:pRg end="2" st="2"/>
                                            </p:txEl>
                                          </p:spTgt>
                                        </p:tgtEl>
                                        <p:attrNameLst>
                                          <p:attrName>style.visibility</p:attrName>
                                        </p:attrNameLst>
                                      </p:cBhvr>
                                      <p:to>
                                        <p:strVal val="visible"/>
                                      </p:to>
                                    </p:set>
                                    <p:animEffect filter="fade" transition="in">
                                      <p:cBhvr>
                                        <p:cTn dur="1000"/>
                                        <p:tgtEl>
                                          <p:spTgt spid="25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1">
                                            <p:txEl>
                                              <p:pRg end="3" st="3"/>
                                            </p:txEl>
                                          </p:spTgt>
                                        </p:tgtEl>
                                        <p:attrNameLst>
                                          <p:attrName>style.visibility</p:attrName>
                                        </p:attrNameLst>
                                      </p:cBhvr>
                                      <p:to>
                                        <p:strVal val="visible"/>
                                      </p:to>
                                    </p:set>
                                    <p:animEffect filter="fade" transition="in">
                                      <p:cBhvr>
                                        <p:cTn dur="1000"/>
                                        <p:tgtEl>
                                          <p:spTgt spid="25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1">
                                            <p:txEl>
                                              <p:pRg end="4" st="4"/>
                                            </p:txEl>
                                          </p:spTgt>
                                        </p:tgtEl>
                                        <p:attrNameLst>
                                          <p:attrName>style.visibility</p:attrName>
                                        </p:attrNameLst>
                                      </p:cBhvr>
                                      <p:to>
                                        <p:strVal val="visible"/>
                                      </p:to>
                                    </p:set>
                                    <p:animEffect filter="fade" transition="in">
                                      <p:cBhvr>
                                        <p:cTn dur="1000"/>
                                        <p:tgtEl>
                                          <p:spTgt spid="258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1">
                                            <p:txEl>
                                              <p:pRg end="5" st="5"/>
                                            </p:txEl>
                                          </p:spTgt>
                                        </p:tgtEl>
                                        <p:attrNameLst>
                                          <p:attrName>style.visibility</p:attrName>
                                        </p:attrNameLst>
                                      </p:cBhvr>
                                      <p:to>
                                        <p:strVal val="visible"/>
                                      </p:to>
                                    </p:set>
                                    <p:animEffect filter="fade" transition="in">
                                      <p:cBhvr>
                                        <p:cTn dur="1000"/>
                                        <p:tgtEl>
                                          <p:spTgt spid="258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5" name="Shape 2585"/>
        <p:cNvGrpSpPr/>
        <p:nvPr/>
      </p:nvGrpSpPr>
      <p:grpSpPr>
        <a:xfrm>
          <a:off x="0" y="0"/>
          <a:ext cx="0" cy="0"/>
          <a:chOff x="0" y="0"/>
          <a:chExt cx="0" cy="0"/>
        </a:xfrm>
      </p:grpSpPr>
      <p:sp>
        <p:nvSpPr>
          <p:cNvPr id="2586" name="Google Shape;2586;p364"/>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Projectile Destruction Schemes</a:t>
            </a:r>
            <a:endParaRPr/>
          </a:p>
        </p:txBody>
      </p:sp>
      <p:graphicFrame>
        <p:nvGraphicFramePr>
          <p:cNvPr id="2587" name="Google Shape;2587;p364"/>
          <p:cNvGraphicFramePr/>
          <p:nvPr/>
        </p:nvGraphicFramePr>
        <p:xfrm>
          <a:off x="1400950" y="2565600"/>
          <a:ext cx="3000000" cy="3000000"/>
        </p:xfrm>
        <a:graphic>
          <a:graphicData uri="http://schemas.openxmlformats.org/drawingml/2006/table">
            <a:tbl>
              <a:tblPr>
                <a:noFill/>
                <a:tableStyleId>{83EF7AB0-046D-48B4-9C66-017B42E53A91}</a:tableStyleId>
              </a:tblPr>
              <a:tblGrid>
                <a:gridCol w="5181150"/>
                <a:gridCol w="5181150"/>
                <a:gridCol w="5181150"/>
              </a:tblGrid>
              <a:tr h="753400">
                <a:tc>
                  <a:txBody>
                    <a:bodyPr/>
                    <a:lstStyle/>
                    <a:p>
                      <a:pPr indent="0" lvl="0" marL="0" rtl="0" algn="l">
                        <a:spcBef>
                          <a:spcPts val="0"/>
                        </a:spcBef>
                        <a:spcAft>
                          <a:spcPts val="0"/>
                        </a:spcAft>
                        <a:buNone/>
                      </a:pPr>
                      <a:r>
                        <a:rPr b="1" lang="en-GB" sz="2800">
                          <a:solidFill>
                            <a:srgbClr val="FFFFFF"/>
                          </a:solidFill>
                        </a:rPr>
                        <a:t>Sheme</a:t>
                      </a:r>
                      <a:endParaRPr b="1" sz="2800">
                        <a:solidFill>
                          <a:srgbClr val="FFFFFF"/>
                        </a:solidFill>
                      </a:endParaRPr>
                    </a:p>
                  </a:txBody>
                  <a:tcPr marT="182850" marB="182850" marR="182850" marL="182850"/>
                </a:tc>
                <a:tc>
                  <a:txBody>
                    <a:bodyPr/>
                    <a:lstStyle/>
                    <a:p>
                      <a:pPr indent="0" lvl="0" marL="0" rtl="0" algn="l">
                        <a:spcBef>
                          <a:spcPts val="0"/>
                        </a:spcBef>
                        <a:spcAft>
                          <a:spcPts val="0"/>
                        </a:spcAft>
                        <a:buNone/>
                      </a:pPr>
                      <a:r>
                        <a:rPr b="1" lang="en-GB" sz="2800">
                          <a:solidFill>
                            <a:srgbClr val="FFFFFF"/>
                          </a:solidFill>
                        </a:rPr>
                        <a:t>Pros</a:t>
                      </a:r>
                      <a:endParaRPr b="1" sz="2800">
                        <a:solidFill>
                          <a:srgbClr val="FFFFFF"/>
                        </a:solidFill>
                      </a:endParaRPr>
                    </a:p>
                  </a:txBody>
                  <a:tcPr marT="182850" marB="182850" marR="182850" marL="182850"/>
                </a:tc>
                <a:tc>
                  <a:txBody>
                    <a:bodyPr/>
                    <a:lstStyle/>
                    <a:p>
                      <a:pPr indent="0" lvl="0" marL="0" rtl="0" algn="l">
                        <a:spcBef>
                          <a:spcPts val="0"/>
                        </a:spcBef>
                        <a:spcAft>
                          <a:spcPts val="0"/>
                        </a:spcAft>
                        <a:buNone/>
                      </a:pPr>
                      <a:r>
                        <a:rPr b="1" lang="en-GB" sz="2800">
                          <a:solidFill>
                            <a:srgbClr val="FFFFFF"/>
                          </a:solidFill>
                        </a:rPr>
                        <a:t>Cons</a:t>
                      </a:r>
                      <a:endParaRPr b="1" sz="2800">
                        <a:solidFill>
                          <a:srgbClr val="FFFFFF"/>
                        </a:solidFill>
                      </a:endParaRPr>
                    </a:p>
                  </a:txBody>
                  <a:tcPr marT="182850" marB="182850" marR="182850" marL="182850"/>
                </a:tc>
              </a:tr>
              <a:tr h="1570400">
                <a:tc>
                  <a:txBody>
                    <a:bodyPr/>
                    <a:lstStyle/>
                    <a:p>
                      <a:pPr indent="0" lvl="0" marL="0" rtl="0" algn="l">
                        <a:spcBef>
                          <a:spcPts val="0"/>
                        </a:spcBef>
                        <a:spcAft>
                          <a:spcPts val="0"/>
                        </a:spcAft>
                        <a:buNone/>
                      </a:pPr>
                      <a:r>
                        <a:rPr b="1" lang="en-GB" sz="2800">
                          <a:solidFill>
                            <a:srgbClr val="FFFFFF"/>
                          </a:solidFill>
                        </a:rPr>
                        <a:t>Projectile destroy timer</a:t>
                      </a:r>
                      <a:endParaRPr b="1" sz="2800">
                        <a:solidFill>
                          <a:srgbClr val="FFFFFF"/>
                        </a:solidFill>
                      </a:endParaRPr>
                    </a:p>
                  </a:txBody>
                  <a:tcPr marT="182850" marB="182850" marR="182850" marL="182850"/>
                </a:tc>
                <a:tc>
                  <a:txBody>
                    <a:bodyPr/>
                    <a:lstStyle/>
                    <a:p>
                      <a:pPr indent="0" lvl="0" marL="0" rtl="0" algn="l">
                        <a:spcBef>
                          <a:spcPts val="0"/>
                        </a:spcBef>
                        <a:spcAft>
                          <a:spcPts val="0"/>
                        </a:spcAft>
                        <a:buNone/>
                      </a:pPr>
                      <a:r>
                        <a:rPr lang="en-GB" sz="2800">
                          <a:solidFill>
                            <a:srgbClr val="FFFFFF"/>
                          </a:solidFill>
                        </a:rPr>
                        <a:t>Simple. Projectile self-responsible.</a:t>
                      </a:r>
                      <a:endParaRPr sz="2800">
                        <a:solidFill>
                          <a:srgbClr val="FFFFFF"/>
                        </a:solidFill>
                      </a:endParaRPr>
                    </a:p>
                  </a:txBody>
                  <a:tcPr marT="182850" marB="182850" marR="182850" marL="182850"/>
                </a:tc>
                <a:tc>
                  <a:txBody>
                    <a:bodyPr/>
                    <a:lstStyle/>
                    <a:p>
                      <a:pPr indent="0" lvl="0" marL="0" rtl="0" algn="l">
                        <a:spcBef>
                          <a:spcPts val="0"/>
                        </a:spcBef>
                        <a:spcAft>
                          <a:spcPts val="0"/>
                        </a:spcAft>
                        <a:buNone/>
                      </a:pPr>
                      <a:r>
                        <a:rPr lang="en-GB" sz="2800">
                          <a:solidFill>
                            <a:srgbClr val="FFFFFF"/>
                          </a:solidFill>
                        </a:rPr>
                        <a:t>Not very performant with 100s of projectiles.</a:t>
                      </a:r>
                      <a:endParaRPr sz="2800">
                        <a:solidFill>
                          <a:srgbClr val="FFFF00"/>
                        </a:solidFill>
                        <a:latin typeface="Consolas"/>
                        <a:ea typeface="Consolas"/>
                        <a:cs typeface="Consolas"/>
                        <a:sym typeface="Consolas"/>
                      </a:endParaRPr>
                    </a:p>
                  </a:txBody>
                  <a:tcPr marT="182850" marB="182850" marR="182850" marL="182850"/>
                </a:tc>
              </a:tr>
              <a:tr h="1570400">
                <a:tc>
                  <a:txBody>
                    <a:bodyPr/>
                    <a:lstStyle/>
                    <a:p>
                      <a:pPr indent="0" lvl="0" marL="0" rtl="0" algn="l">
                        <a:spcBef>
                          <a:spcPts val="0"/>
                        </a:spcBef>
                        <a:spcAft>
                          <a:spcPts val="0"/>
                        </a:spcAft>
                        <a:buNone/>
                      </a:pPr>
                      <a:r>
                        <a:rPr b="1" lang="en-GB" sz="2800">
                          <a:solidFill>
                            <a:srgbClr val="FFFFFF"/>
                          </a:solidFill>
                        </a:rPr>
                        <a:t>Spawn explosion effect</a:t>
                      </a:r>
                      <a:endParaRPr b="1" sz="2800">
                        <a:solidFill>
                          <a:srgbClr val="FFFFFF"/>
                        </a:solidFill>
                      </a:endParaRPr>
                    </a:p>
                  </a:txBody>
                  <a:tcPr marT="182850" marB="182850" marR="182850" marL="182850"/>
                </a:tc>
                <a:tc>
                  <a:txBody>
                    <a:bodyPr/>
                    <a:lstStyle/>
                    <a:p>
                      <a:pPr indent="0" lvl="0" marL="0" rtl="0" algn="l">
                        <a:spcBef>
                          <a:spcPts val="0"/>
                        </a:spcBef>
                        <a:spcAft>
                          <a:spcPts val="0"/>
                        </a:spcAft>
                        <a:buNone/>
                      </a:pPr>
                      <a:r>
                        <a:rPr lang="en-GB" sz="2800">
                          <a:solidFill>
                            <a:srgbClr val="FFFFFF"/>
                          </a:solidFill>
                        </a:rPr>
                        <a:t>More physical, projectile gone, explosion remains.</a:t>
                      </a:r>
                      <a:endParaRPr sz="2800">
                        <a:solidFill>
                          <a:srgbClr val="FFFFFF"/>
                        </a:solidFill>
                      </a:endParaRPr>
                    </a:p>
                  </a:txBody>
                  <a:tcPr marT="182850" marB="182850" marR="182850" marL="182850"/>
                </a:tc>
                <a:tc>
                  <a:txBody>
                    <a:bodyPr/>
                    <a:lstStyle/>
                    <a:p>
                      <a:pPr indent="0" lvl="0" marL="0" rtl="0" algn="l">
                        <a:spcBef>
                          <a:spcPts val="0"/>
                        </a:spcBef>
                        <a:spcAft>
                          <a:spcPts val="0"/>
                        </a:spcAft>
                        <a:buNone/>
                      </a:pPr>
                      <a:r>
                        <a:rPr lang="en-GB" sz="2800">
                          <a:solidFill>
                            <a:srgbClr val="FFFFFF"/>
                          </a:solidFill>
                        </a:rPr>
                        <a:t>More complex. Can cause slow-down just when you don’t want it.</a:t>
                      </a:r>
                      <a:endParaRPr sz="2800">
                        <a:solidFill>
                          <a:srgbClr val="FFFFFF"/>
                        </a:solidFill>
                      </a:endParaRPr>
                    </a:p>
                  </a:txBody>
                  <a:tcPr marT="182850" marB="182850" marR="182850" marL="182850"/>
                </a:tc>
              </a:tr>
              <a:tr h="1570400">
                <a:tc>
                  <a:txBody>
                    <a:bodyPr/>
                    <a:lstStyle/>
                    <a:p>
                      <a:pPr indent="0" lvl="0" marL="0" rtl="0" algn="l">
                        <a:spcBef>
                          <a:spcPts val="0"/>
                        </a:spcBef>
                        <a:spcAft>
                          <a:spcPts val="0"/>
                        </a:spcAft>
                        <a:buNone/>
                      </a:pPr>
                      <a:r>
                        <a:rPr b="1" lang="en-GB" sz="2800">
                          <a:solidFill>
                            <a:srgbClr val="FFFFFF"/>
                          </a:solidFill>
                        </a:rPr>
                        <a:t>Projectile pool</a:t>
                      </a:r>
                      <a:endParaRPr b="1" sz="2800">
                        <a:solidFill>
                          <a:srgbClr val="FFFFFF"/>
                        </a:solidFill>
                      </a:endParaRPr>
                    </a:p>
                  </a:txBody>
                  <a:tcPr marT="182850" marB="182850" marR="182850" marL="182850"/>
                </a:tc>
                <a:tc>
                  <a:txBody>
                    <a:bodyPr/>
                    <a:lstStyle/>
                    <a:p>
                      <a:pPr indent="0" lvl="0" marL="0" rtl="0" algn="l">
                        <a:spcBef>
                          <a:spcPts val="0"/>
                        </a:spcBef>
                        <a:spcAft>
                          <a:spcPts val="0"/>
                        </a:spcAft>
                        <a:buNone/>
                      </a:pPr>
                      <a:r>
                        <a:rPr lang="en-GB" sz="2800">
                          <a:solidFill>
                            <a:srgbClr val="FFFFFF"/>
                          </a:solidFill>
                        </a:rPr>
                        <a:t>Probably most performant when there’s a natural limit to number of projectiles.</a:t>
                      </a:r>
                      <a:endParaRPr sz="2800">
                        <a:solidFill>
                          <a:srgbClr val="FFFFFF"/>
                        </a:solidFill>
                      </a:endParaRPr>
                    </a:p>
                  </a:txBody>
                  <a:tcPr marT="182850" marB="182850" marR="182850" marL="182850"/>
                </a:tc>
                <a:tc>
                  <a:txBody>
                    <a:bodyPr/>
                    <a:lstStyle/>
                    <a:p>
                      <a:pPr indent="0" lvl="0" marL="0" rtl="0" algn="l">
                        <a:spcBef>
                          <a:spcPts val="0"/>
                        </a:spcBef>
                        <a:spcAft>
                          <a:spcPts val="0"/>
                        </a:spcAft>
                        <a:buNone/>
                      </a:pPr>
                      <a:r>
                        <a:rPr lang="en-GB" sz="2800">
                          <a:solidFill>
                            <a:srgbClr val="FFFFFF"/>
                          </a:solidFill>
                        </a:rPr>
                        <a:t>Most complex, consider a “ring buffer” or similar.</a:t>
                      </a:r>
                      <a:endParaRPr sz="2800">
                        <a:solidFill>
                          <a:srgbClr val="FFFFFF"/>
                        </a:solidFill>
                      </a:endParaRPr>
                    </a:p>
                  </a:txBody>
                  <a:tcPr marT="182850" marB="182850" marR="182850" marL="182850"/>
                </a:tc>
              </a:tr>
            </a:tbl>
          </a:graphicData>
        </a:graphic>
      </p:graphicFrame>
    </p:spTree>
  </p:cSld>
  <p:clrMapOvr>
    <a:masterClrMapping/>
  </p:clrMapOvr>
</p:sld>
</file>

<file path=ppt/slides/slide3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1" name="Shape 2591"/>
        <p:cNvGrpSpPr/>
        <p:nvPr/>
      </p:nvGrpSpPr>
      <p:grpSpPr>
        <a:xfrm>
          <a:off x="0" y="0"/>
          <a:ext cx="0" cy="0"/>
          <a:chOff x="0" y="0"/>
          <a:chExt cx="0" cy="0"/>
        </a:xfrm>
      </p:grpSpPr>
      <p:sp>
        <p:nvSpPr>
          <p:cNvPr id="2592" name="Google Shape;2592;p365"/>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Make Projectiles Self-Destroy</a:t>
            </a:r>
            <a:endParaRPr/>
          </a:p>
        </p:txBody>
      </p:sp>
      <p:sp>
        <p:nvSpPr>
          <p:cNvPr id="2593" name="Google Shape;2593;p365"/>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solidFill>
                  <a:srgbClr val="FFFF00"/>
                </a:solidFill>
                <a:latin typeface="Consolas"/>
                <a:ea typeface="Consolas"/>
                <a:cs typeface="Consolas"/>
                <a:sym typeface="Consolas"/>
              </a:rPr>
              <a:t>GetWorld()-&gt;GetTimerManager().SetTimer()</a:t>
            </a:r>
            <a:endParaRPr>
              <a:solidFill>
                <a:srgbClr val="FFFF00"/>
              </a:solidFill>
              <a:latin typeface="Consolas"/>
              <a:ea typeface="Consolas"/>
              <a:cs typeface="Consolas"/>
              <a:sym typeface="Consolas"/>
            </a:endParaRPr>
          </a:p>
          <a:p>
            <a:pPr indent="-800100" lvl="0" marL="914400" rtl="0" algn="l">
              <a:spcBef>
                <a:spcPts val="0"/>
              </a:spcBef>
              <a:spcAft>
                <a:spcPts val="0"/>
              </a:spcAft>
              <a:buSzPts val="5400"/>
              <a:buChar char="●"/>
            </a:pPr>
            <a:r>
              <a:rPr lang="en-GB"/>
              <a:t>Set a Blueprint editable </a:t>
            </a:r>
            <a:r>
              <a:rPr lang="en-GB">
                <a:solidFill>
                  <a:srgbClr val="FFFF00"/>
                </a:solidFill>
                <a:latin typeface="Consolas"/>
                <a:ea typeface="Consolas"/>
                <a:cs typeface="Consolas"/>
                <a:sym typeface="Consolas"/>
              </a:rPr>
              <a:t>DestroyDelay</a:t>
            </a:r>
            <a:endParaRPr/>
          </a:p>
          <a:p>
            <a:pPr indent="-800100" lvl="0" marL="914400" rtl="0" algn="l">
              <a:spcBef>
                <a:spcPts val="0"/>
              </a:spcBef>
              <a:spcAft>
                <a:spcPts val="0"/>
              </a:spcAft>
              <a:buSzPts val="5400"/>
              <a:buChar char="●"/>
            </a:pPr>
            <a:r>
              <a:rPr lang="en-GB"/>
              <a:t>Write a simple delegate method</a:t>
            </a:r>
            <a:endParaRPr/>
          </a:p>
          <a:p>
            <a:pPr indent="-800100" lvl="0" marL="914400" rtl="0" algn="l">
              <a:spcBef>
                <a:spcPts val="0"/>
              </a:spcBef>
              <a:spcAft>
                <a:spcPts val="0"/>
              </a:spcAft>
              <a:buSzPts val="5400"/>
              <a:buChar char="●"/>
            </a:pPr>
            <a:r>
              <a:rPr lang="en-GB"/>
              <a:t>Use </a:t>
            </a:r>
            <a:r>
              <a:rPr lang="en-GB">
                <a:solidFill>
                  <a:srgbClr val="FFFF00"/>
                </a:solidFill>
                <a:latin typeface="Consolas"/>
                <a:ea typeface="Consolas"/>
                <a:cs typeface="Consolas"/>
                <a:sym typeface="Consolas"/>
              </a:rPr>
              <a:t>Destroy()</a:t>
            </a:r>
            <a:r>
              <a:rPr lang="en-GB"/>
              <a:t> to destroy the projectile</a:t>
            </a:r>
            <a:endParaRPr/>
          </a:p>
          <a:p>
            <a:pPr indent="-800100" lvl="0" marL="914400" rtl="0" algn="l">
              <a:spcBef>
                <a:spcPts val="0"/>
              </a:spcBef>
              <a:spcAft>
                <a:spcPts val="0"/>
              </a:spcAft>
              <a:buSzPts val="5400"/>
              <a:buChar char="●"/>
            </a:pPr>
            <a:r>
              <a:rPr lang="en-GB"/>
              <a:t>Test it works, and comment on approach.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3">
                                            <p:txEl>
                                              <p:pRg end="0" st="0"/>
                                            </p:txEl>
                                          </p:spTgt>
                                        </p:tgtEl>
                                        <p:attrNameLst>
                                          <p:attrName>style.visibility</p:attrName>
                                        </p:attrNameLst>
                                      </p:cBhvr>
                                      <p:to>
                                        <p:strVal val="visible"/>
                                      </p:to>
                                    </p:set>
                                    <p:animEffect filter="fade" transition="in">
                                      <p:cBhvr>
                                        <p:cTn dur="1000"/>
                                        <p:tgtEl>
                                          <p:spTgt spid="25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3">
                                            <p:txEl>
                                              <p:pRg end="1" st="1"/>
                                            </p:txEl>
                                          </p:spTgt>
                                        </p:tgtEl>
                                        <p:attrNameLst>
                                          <p:attrName>style.visibility</p:attrName>
                                        </p:attrNameLst>
                                      </p:cBhvr>
                                      <p:to>
                                        <p:strVal val="visible"/>
                                      </p:to>
                                    </p:set>
                                    <p:animEffect filter="fade" transition="in">
                                      <p:cBhvr>
                                        <p:cTn dur="1000"/>
                                        <p:tgtEl>
                                          <p:spTgt spid="25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3">
                                            <p:txEl>
                                              <p:pRg end="2" st="2"/>
                                            </p:txEl>
                                          </p:spTgt>
                                        </p:tgtEl>
                                        <p:attrNameLst>
                                          <p:attrName>style.visibility</p:attrName>
                                        </p:attrNameLst>
                                      </p:cBhvr>
                                      <p:to>
                                        <p:strVal val="visible"/>
                                      </p:to>
                                    </p:set>
                                    <p:animEffect filter="fade" transition="in">
                                      <p:cBhvr>
                                        <p:cTn dur="1000"/>
                                        <p:tgtEl>
                                          <p:spTgt spid="25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3">
                                            <p:txEl>
                                              <p:pRg end="3" st="3"/>
                                            </p:txEl>
                                          </p:spTgt>
                                        </p:tgtEl>
                                        <p:attrNameLst>
                                          <p:attrName>style.visibility</p:attrName>
                                        </p:attrNameLst>
                                      </p:cBhvr>
                                      <p:to>
                                        <p:strVal val="visible"/>
                                      </p:to>
                                    </p:set>
                                    <p:animEffect filter="fade" transition="in">
                                      <p:cBhvr>
                                        <p:cTn dur="1000"/>
                                        <p:tgtEl>
                                          <p:spTgt spid="25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3">
                                            <p:txEl>
                                              <p:pRg end="4" st="4"/>
                                            </p:txEl>
                                          </p:spTgt>
                                        </p:tgtEl>
                                        <p:attrNameLst>
                                          <p:attrName>style.visibility</p:attrName>
                                        </p:attrNameLst>
                                      </p:cBhvr>
                                      <p:to>
                                        <p:strVal val="visible"/>
                                      </p:to>
                                    </p:set>
                                    <p:animEffect filter="fade" transition="in">
                                      <p:cBhvr>
                                        <p:cTn dur="1000"/>
                                        <p:tgtEl>
                                          <p:spTgt spid="259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7" name="Shape 2597"/>
        <p:cNvGrpSpPr/>
        <p:nvPr/>
      </p:nvGrpSpPr>
      <p:grpSpPr>
        <a:xfrm>
          <a:off x="0" y="0"/>
          <a:ext cx="0" cy="0"/>
          <a:chOff x="0" y="0"/>
          <a:chExt cx="0" cy="0"/>
        </a:xfrm>
      </p:grpSpPr>
      <p:sp>
        <p:nvSpPr>
          <p:cNvPr id="2598" name="Google Shape;2598;p366"/>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Using </a:t>
            </a:r>
            <a:r>
              <a:rPr lang="en-GB">
                <a:solidFill>
                  <a:srgbClr val="FFFF00"/>
                </a:solidFill>
                <a:latin typeface="Consolas"/>
                <a:ea typeface="Consolas"/>
                <a:cs typeface="Consolas"/>
                <a:sym typeface="Consolas"/>
              </a:rPr>
              <a:t>TakeDamage()</a:t>
            </a:r>
            <a:r>
              <a:rPr lang="en-GB"/>
              <a:t> on Actors</a:t>
            </a:r>
            <a:endParaRPr/>
          </a:p>
        </p:txBody>
      </p:sp>
      <p:sp>
        <p:nvSpPr>
          <p:cNvPr id="2599" name="Google Shape;2599;p366"/>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4.12.5</a:t>
            </a:r>
            <a:endParaRPr sz="3600">
              <a:solidFill>
                <a:srgbClr val="FFFFFF"/>
              </a:solidFill>
            </a:endParaRPr>
          </a:p>
        </p:txBody>
      </p:sp>
    </p:spTree>
  </p:cSld>
  <p:clrMapOvr>
    <a:masterClrMapping/>
  </p:clrMapOvr>
</p:sld>
</file>

<file path=ppt/slides/slide3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3" name="Shape 2603"/>
        <p:cNvGrpSpPr/>
        <p:nvPr/>
      </p:nvGrpSpPr>
      <p:grpSpPr>
        <a:xfrm>
          <a:off x="0" y="0"/>
          <a:ext cx="0" cy="0"/>
          <a:chOff x="0" y="0"/>
          <a:chExt cx="0" cy="0"/>
        </a:xfrm>
      </p:grpSpPr>
      <p:sp>
        <p:nvSpPr>
          <p:cNvPr id="2604" name="Google Shape;2604;p367"/>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2605" name="Google Shape;2605;p367"/>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Clr>
                <a:schemeClr val="lt1"/>
              </a:buClr>
              <a:buSzPts val="5400"/>
              <a:buChar char="●"/>
            </a:pPr>
            <a:r>
              <a:rPr lang="en-GB">
                <a:solidFill>
                  <a:schemeClr val="lt1"/>
                </a:solidFill>
              </a:rPr>
              <a:t>Unreal has an actor damage system</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We’ll apply radial damage from the projectile</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Then the </a:t>
            </a:r>
            <a:r>
              <a:rPr lang="en-GB">
                <a:solidFill>
                  <a:srgbClr val="FFFF00"/>
                </a:solidFill>
                <a:latin typeface="Consolas"/>
                <a:ea typeface="Consolas"/>
                <a:cs typeface="Consolas"/>
                <a:sym typeface="Consolas"/>
              </a:rPr>
              <a:t>AActor::TakeDamage()</a:t>
            </a:r>
            <a:r>
              <a:rPr lang="en-GB">
                <a:solidFill>
                  <a:schemeClr val="lt1"/>
                </a:solidFill>
              </a:rPr>
              <a:t> method will be called on the tank (and all other actors in radius)</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We’ll then finish our damage system off</a:t>
            </a:r>
            <a:endParaRPr>
              <a:solidFill>
                <a:schemeClr val="lt1"/>
              </a:solidFill>
            </a:endParaRPr>
          </a:p>
          <a:p>
            <a:pPr indent="-800100" lvl="0" marL="914400" marR="0" rtl="0" algn="l">
              <a:lnSpc>
                <a:spcPct val="150000"/>
              </a:lnSpc>
              <a:spcBef>
                <a:spcPts val="0"/>
              </a:spcBef>
              <a:spcAft>
                <a:spcPts val="0"/>
              </a:spcAft>
              <a:buClr>
                <a:schemeClr val="lt1"/>
              </a:buClr>
              <a:buSzPts val="5400"/>
              <a:buChar char="●"/>
            </a:pPr>
            <a:r>
              <a:rPr lang="en-GB">
                <a:solidFill>
                  <a:schemeClr val="lt1"/>
                </a:solidFill>
              </a:rPr>
              <a:t>Solve the </a:t>
            </a:r>
            <a:r>
              <a:rPr lang="en-GB">
                <a:solidFill>
                  <a:srgbClr val="FFFF00"/>
                </a:solidFill>
                <a:latin typeface="Consolas"/>
                <a:ea typeface="Consolas"/>
                <a:cs typeface="Consolas"/>
                <a:sym typeface="Consolas"/>
              </a:rPr>
              <a:t>int</a:t>
            </a:r>
            <a:r>
              <a:rPr lang="en-GB">
                <a:solidFill>
                  <a:schemeClr val="lt1"/>
                </a:solidFill>
              </a:rPr>
              <a:t> or </a:t>
            </a:r>
            <a:r>
              <a:rPr lang="en-GB">
                <a:solidFill>
                  <a:srgbClr val="FFFF00"/>
                </a:solidFill>
                <a:latin typeface="Consolas"/>
                <a:ea typeface="Consolas"/>
                <a:cs typeface="Consolas"/>
                <a:sym typeface="Consolas"/>
              </a:rPr>
              <a:t>float</a:t>
            </a:r>
            <a:r>
              <a:rPr lang="en-GB">
                <a:solidFill>
                  <a:schemeClr val="lt1"/>
                </a:solidFill>
              </a:rPr>
              <a:t> damage question.</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5">
                                            <p:txEl>
                                              <p:pRg end="0" st="0"/>
                                            </p:txEl>
                                          </p:spTgt>
                                        </p:tgtEl>
                                        <p:attrNameLst>
                                          <p:attrName>style.visibility</p:attrName>
                                        </p:attrNameLst>
                                      </p:cBhvr>
                                      <p:to>
                                        <p:strVal val="visible"/>
                                      </p:to>
                                    </p:set>
                                    <p:animEffect filter="fade" transition="in">
                                      <p:cBhvr>
                                        <p:cTn dur="1000"/>
                                        <p:tgtEl>
                                          <p:spTgt spid="26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5">
                                            <p:txEl>
                                              <p:pRg end="1" st="1"/>
                                            </p:txEl>
                                          </p:spTgt>
                                        </p:tgtEl>
                                        <p:attrNameLst>
                                          <p:attrName>style.visibility</p:attrName>
                                        </p:attrNameLst>
                                      </p:cBhvr>
                                      <p:to>
                                        <p:strVal val="visible"/>
                                      </p:to>
                                    </p:set>
                                    <p:animEffect filter="fade" transition="in">
                                      <p:cBhvr>
                                        <p:cTn dur="1000"/>
                                        <p:tgtEl>
                                          <p:spTgt spid="26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5">
                                            <p:txEl>
                                              <p:pRg end="2" st="2"/>
                                            </p:txEl>
                                          </p:spTgt>
                                        </p:tgtEl>
                                        <p:attrNameLst>
                                          <p:attrName>style.visibility</p:attrName>
                                        </p:attrNameLst>
                                      </p:cBhvr>
                                      <p:to>
                                        <p:strVal val="visible"/>
                                      </p:to>
                                    </p:set>
                                    <p:animEffect filter="fade" transition="in">
                                      <p:cBhvr>
                                        <p:cTn dur="1000"/>
                                        <p:tgtEl>
                                          <p:spTgt spid="26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5">
                                            <p:txEl>
                                              <p:pRg end="3" st="3"/>
                                            </p:txEl>
                                          </p:spTgt>
                                        </p:tgtEl>
                                        <p:attrNameLst>
                                          <p:attrName>style.visibility</p:attrName>
                                        </p:attrNameLst>
                                      </p:cBhvr>
                                      <p:to>
                                        <p:strVal val="visible"/>
                                      </p:to>
                                    </p:set>
                                    <p:animEffect filter="fade" transition="in">
                                      <p:cBhvr>
                                        <p:cTn dur="1000"/>
                                        <p:tgtEl>
                                          <p:spTgt spid="26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5">
                                            <p:txEl>
                                              <p:pRg end="4" st="4"/>
                                            </p:txEl>
                                          </p:spTgt>
                                        </p:tgtEl>
                                        <p:attrNameLst>
                                          <p:attrName>style.visibility</p:attrName>
                                        </p:attrNameLst>
                                      </p:cBhvr>
                                      <p:to>
                                        <p:strVal val="visible"/>
                                      </p:to>
                                    </p:set>
                                    <p:animEffect filter="fade" transition="in">
                                      <p:cBhvr>
                                        <p:cTn dur="1000"/>
                                        <p:tgtEl>
                                          <p:spTgt spid="260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9" name="Shape 2609"/>
        <p:cNvGrpSpPr/>
        <p:nvPr/>
      </p:nvGrpSpPr>
      <p:grpSpPr>
        <a:xfrm>
          <a:off x="0" y="0"/>
          <a:ext cx="0" cy="0"/>
          <a:chOff x="0" y="0"/>
          <a:chExt cx="0" cy="0"/>
        </a:xfrm>
      </p:grpSpPr>
      <p:sp>
        <p:nvSpPr>
          <p:cNvPr id="2610" name="Google Shape;2610;p368"/>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Implement a Damage System</a:t>
            </a:r>
            <a:endParaRPr/>
          </a:p>
        </p:txBody>
      </p:sp>
      <p:sp>
        <p:nvSpPr>
          <p:cNvPr id="2611" name="Google Shape;2611;p368"/>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marR="0" rtl="0" algn="l">
              <a:lnSpc>
                <a:spcPct val="150000"/>
              </a:lnSpc>
              <a:spcBef>
                <a:spcPts val="0"/>
              </a:spcBef>
              <a:spcAft>
                <a:spcPts val="0"/>
              </a:spcAft>
              <a:buSzPts val="5400"/>
              <a:buChar char="●"/>
            </a:pPr>
            <a:r>
              <a:rPr lang="en-GB"/>
              <a:t>Override the Tank’s virtual </a:t>
            </a:r>
            <a:r>
              <a:rPr lang="en-GB">
                <a:solidFill>
                  <a:srgbClr val="FFFF00"/>
                </a:solidFill>
                <a:latin typeface="Consolas"/>
                <a:ea typeface="Consolas"/>
                <a:cs typeface="Consolas"/>
                <a:sym typeface="Consolas"/>
              </a:rPr>
              <a:t>TakeDamage</a:t>
            </a:r>
            <a:r>
              <a:rPr lang="en-GB"/>
              <a:t> method</a:t>
            </a:r>
            <a:endParaRPr/>
          </a:p>
          <a:p>
            <a:pPr indent="-800100" lvl="0" marL="914400" rtl="0" algn="l">
              <a:spcBef>
                <a:spcPts val="0"/>
              </a:spcBef>
              <a:spcAft>
                <a:spcPts val="0"/>
              </a:spcAft>
              <a:buSzPts val="5400"/>
              <a:buChar char="●"/>
            </a:pPr>
            <a:r>
              <a:rPr lang="en-GB"/>
              <a:t>Clamp </a:t>
            </a:r>
            <a:r>
              <a:rPr lang="en-GB">
                <a:solidFill>
                  <a:srgbClr val="FFFF00"/>
                </a:solidFill>
                <a:latin typeface="Consolas"/>
                <a:ea typeface="Consolas"/>
                <a:cs typeface="Consolas"/>
                <a:sym typeface="Consolas"/>
              </a:rPr>
              <a:t>DamageToApply</a:t>
            </a:r>
            <a:r>
              <a:rPr lang="en-GB"/>
              <a:t> to </a:t>
            </a:r>
            <a:r>
              <a:rPr lang="en-GB">
                <a:solidFill>
                  <a:srgbClr val="FFFF00"/>
                </a:solidFill>
                <a:latin typeface="Consolas"/>
                <a:ea typeface="Consolas"/>
                <a:cs typeface="Consolas"/>
                <a:sym typeface="Consolas"/>
              </a:rPr>
              <a:t>CurrentHealth</a:t>
            </a:r>
            <a:endParaRPr>
              <a:solidFill>
                <a:schemeClr val="lt1"/>
              </a:solidFill>
            </a:endParaRPr>
          </a:p>
          <a:p>
            <a:pPr indent="-800100" lvl="0" marL="914400" marR="0" rtl="0" algn="l">
              <a:lnSpc>
                <a:spcPct val="150000"/>
              </a:lnSpc>
              <a:spcBef>
                <a:spcPts val="0"/>
              </a:spcBef>
              <a:spcAft>
                <a:spcPts val="0"/>
              </a:spcAft>
              <a:buSzPts val="5400"/>
              <a:buChar char="●"/>
            </a:pPr>
            <a:r>
              <a:rPr lang="en-GB">
                <a:solidFill>
                  <a:schemeClr val="lt1"/>
                </a:solidFill>
              </a:rPr>
              <a:t>Log </a:t>
            </a:r>
            <a:r>
              <a:rPr lang="en-GB">
                <a:solidFill>
                  <a:srgbClr val="FFFF00"/>
                </a:solidFill>
                <a:latin typeface="Consolas"/>
                <a:ea typeface="Consolas"/>
                <a:cs typeface="Consolas"/>
                <a:sym typeface="Consolas"/>
              </a:rPr>
              <a:t>DamageAmount</a:t>
            </a:r>
            <a:r>
              <a:rPr lang="en-GB">
                <a:solidFill>
                  <a:schemeClr val="lt1"/>
                </a:solidFill>
              </a:rPr>
              <a:t> and </a:t>
            </a:r>
            <a:r>
              <a:rPr lang="en-GB">
                <a:solidFill>
                  <a:srgbClr val="FFFF00"/>
                </a:solidFill>
                <a:latin typeface="Consolas"/>
                <a:ea typeface="Consolas"/>
                <a:cs typeface="Consolas"/>
                <a:sym typeface="Consolas"/>
              </a:rPr>
              <a:t>DamageToApply</a:t>
            </a:r>
            <a:endParaRPr/>
          </a:p>
          <a:p>
            <a:pPr indent="-800100" lvl="0" marL="914400" marR="0" rtl="0" algn="l">
              <a:lnSpc>
                <a:spcPct val="150000"/>
              </a:lnSpc>
              <a:spcBef>
                <a:spcPts val="0"/>
              </a:spcBef>
              <a:spcAft>
                <a:spcPts val="0"/>
              </a:spcAft>
              <a:buSzPts val="5400"/>
              <a:buChar char="●"/>
            </a:pPr>
            <a:r>
              <a:rPr lang="en-GB"/>
              <a:t>Carry on watching the video, or finish the system.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1">
                                            <p:txEl>
                                              <p:pRg end="0" st="0"/>
                                            </p:txEl>
                                          </p:spTgt>
                                        </p:tgtEl>
                                        <p:attrNameLst>
                                          <p:attrName>style.visibility</p:attrName>
                                        </p:attrNameLst>
                                      </p:cBhvr>
                                      <p:to>
                                        <p:strVal val="visible"/>
                                      </p:to>
                                    </p:set>
                                    <p:animEffect filter="fade" transition="in">
                                      <p:cBhvr>
                                        <p:cTn dur="1000"/>
                                        <p:tgtEl>
                                          <p:spTgt spid="26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1">
                                            <p:txEl>
                                              <p:pRg end="1" st="1"/>
                                            </p:txEl>
                                          </p:spTgt>
                                        </p:tgtEl>
                                        <p:attrNameLst>
                                          <p:attrName>style.visibility</p:attrName>
                                        </p:attrNameLst>
                                      </p:cBhvr>
                                      <p:to>
                                        <p:strVal val="visible"/>
                                      </p:to>
                                    </p:set>
                                    <p:animEffect filter="fade" transition="in">
                                      <p:cBhvr>
                                        <p:cTn dur="1000"/>
                                        <p:tgtEl>
                                          <p:spTgt spid="26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1">
                                            <p:txEl>
                                              <p:pRg end="2" st="2"/>
                                            </p:txEl>
                                          </p:spTgt>
                                        </p:tgtEl>
                                        <p:attrNameLst>
                                          <p:attrName>style.visibility</p:attrName>
                                        </p:attrNameLst>
                                      </p:cBhvr>
                                      <p:to>
                                        <p:strVal val="visible"/>
                                      </p:to>
                                    </p:set>
                                    <p:animEffect filter="fade" transition="in">
                                      <p:cBhvr>
                                        <p:cTn dur="1000"/>
                                        <p:tgtEl>
                                          <p:spTgt spid="26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1">
                                            <p:txEl>
                                              <p:pRg end="3" st="3"/>
                                            </p:txEl>
                                          </p:spTgt>
                                        </p:tgtEl>
                                        <p:attrNameLst>
                                          <p:attrName>style.visibility</p:attrName>
                                        </p:attrNameLst>
                                      </p:cBhvr>
                                      <p:to>
                                        <p:strVal val="visible"/>
                                      </p:to>
                                    </p:set>
                                    <p:animEffect filter="fade" transition="in">
                                      <p:cBhvr>
                                        <p:cTn dur="1000"/>
                                        <p:tgtEl>
                                          <p:spTgt spid="261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5" name="Shape 2615"/>
        <p:cNvGrpSpPr/>
        <p:nvPr/>
      </p:nvGrpSpPr>
      <p:grpSpPr>
        <a:xfrm>
          <a:off x="0" y="0"/>
          <a:ext cx="0" cy="0"/>
          <a:chOff x="0" y="0"/>
          <a:chExt cx="0" cy="0"/>
        </a:xfrm>
      </p:grpSpPr>
      <p:sp>
        <p:nvSpPr>
          <p:cNvPr id="2616" name="Google Shape;2616;p369"/>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solidFill>
                  <a:srgbClr val="FFFF00"/>
                </a:solidFill>
                <a:latin typeface="Consolas"/>
                <a:ea typeface="Consolas"/>
                <a:cs typeface="Consolas"/>
                <a:sym typeface="Consolas"/>
              </a:rPr>
              <a:t>BlueprintPure </a:t>
            </a:r>
            <a:r>
              <a:rPr lang="en-GB"/>
              <a:t>&amp; Health Bars</a:t>
            </a:r>
            <a:endParaRPr/>
          </a:p>
        </p:txBody>
      </p:sp>
      <p:sp>
        <p:nvSpPr>
          <p:cNvPr id="2617" name="Google Shape;2617;p369"/>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4.12.5</a:t>
            </a:r>
            <a:endParaRPr sz="3600">
              <a:solidFill>
                <a:srgbClr val="FFFFFF"/>
              </a:solidFill>
            </a:endParaRPr>
          </a:p>
        </p:txBody>
      </p:sp>
    </p:spTree>
  </p:cSld>
  <p:clrMapOvr>
    <a:masterClrMapping/>
  </p:clrMapOvr>
</p:sld>
</file>

<file path=ppt/slides/slide3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1" name="Shape 2621"/>
        <p:cNvGrpSpPr/>
        <p:nvPr/>
      </p:nvGrpSpPr>
      <p:grpSpPr>
        <a:xfrm>
          <a:off x="0" y="0"/>
          <a:ext cx="0" cy="0"/>
          <a:chOff x="0" y="0"/>
          <a:chExt cx="0" cy="0"/>
        </a:xfrm>
      </p:grpSpPr>
      <p:sp>
        <p:nvSpPr>
          <p:cNvPr id="2622" name="Google Shape;2622;p370"/>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2623" name="Google Shape;2623;p370"/>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Clr>
                <a:schemeClr val="lt1"/>
              </a:buClr>
              <a:buSzPts val="5400"/>
              <a:buChar char="●"/>
            </a:pPr>
            <a:r>
              <a:rPr lang="en-GB">
                <a:solidFill>
                  <a:schemeClr val="lt1"/>
                </a:solidFill>
              </a:rPr>
              <a:t>Add a UI Widget component to our tank</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Make a very simple health progress bar</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Wire the bar to the tank.</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3">
                                            <p:txEl>
                                              <p:pRg end="0" st="0"/>
                                            </p:txEl>
                                          </p:spTgt>
                                        </p:tgtEl>
                                        <p:attrNameLst>
                                          <p:attrName>style.visibility</p:attrName>
                                        </p:attrNameLst>
                                      </p:cBhvr>
                                      <p:to>
                                        <p:strVal val="visible"/>
                                      </p:to>
                                    </p:set>
                                    <p:animEffect filter="fade" transition="in">
                                      <p:cBhvr>
                                        <p:cTn dur="1000"/>
                                        <p:tgtEl>
                                          <p:spTgt spid="26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3">
                                            <p:txEl>
                                              <p:pRg end="1" st="1"/>
                                            </p:txEl>
                                          </p:spTgt>
                                        </p:tgtEl>
                                        <p:attrNameLst>
                                          <p:attrName>style.visibility</p:attrName>
                                        </p:attrNameLst>
                                      </p:cBhvr>
                                      <p:to>
                                        <p:strVal val="visible"/>
                                      </p:to>
                                    </p:set>
                                    <p:animEffect filter="fade" transition="in">
                                      <p:cBhvr>
                                        <p:cTn dur="1000"/>
                                        <p:tgtEl>
                                          <p:spTgt spid="26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3">
                                            <p:txEl>
                                              <p:pRg end="2" st="2"/>
                                            </p:txEl>
                                          </p:spTgt>
                                        </p:tgtEl>
                                        <p:attrNameLst>
                                          <p:attrName>style.visibility</p:attrName>
                                        </p:attrNameLst>
                                      </p:cBhvr>
                                      <p:to>
                                        <p:strVal val="visible"/>
                                      </p:to>
                                    </p:set>
                                    <p:animEffect filter="fade" transition="in">
                                      <p:cBhvr>
                                        <p:cTn dur="1000"/>
                                        <p:tgtEl>
                                          <p:spTgt spid="262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7" name="Shape 2627"/>
        <p:cNvGrpSpPr/>
        <p:nvPr/>
      </p:nvGrpSpPr>
      <p:grpSpPr>
        <a:xfrm>
          <a:off x="0" y="0"/>
          <a:ext cx="0" cy="0"/>
          <a:chOff x="0" y="0"/>
          <a:chExt cx="0" cy="0"/>
        </a:xfrm>
      </p:grpSpPr>
      <p:sp>
        <p:nvSpPr>
          <p:cNvPr id="2628" name="Google Shape;2628;p371"/>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Set the Tank BP Variable</a:t>
            </a:r>
            <a:endParaRPr/>
          </a:p>
        </p:txBody>
      </p:sp>
      <p:sp>
        <p:nvSpPr>
          <p:cNvPr id="2629" name="Google Shape;2629;p371"/>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Make a Blueprint Variable on the Health Bar</a:t>
            </a:r>
            <a:endParaRPr/>
          </a:p>
          <a:p>
            <a:pPr indent="-800100" lvl="0" marL="914400" rtl="0" algn="l">
              <a:spcBef>
                <a:spcPts val="0"/>
              </a:spcBef>
              <a:spcAft>
                <a:spcPts val="0"/>
              </a:spcAft>
              <a:buSzPts val="5400"/>
              <a:buChar char="●"/>
            </a:pPr>
            <a:r>
              <a:rPr lang="en-GB"/>
              <a:t>Set this from the Tank Event Graph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9">
                                            <p:txEl>
                                              <p:pRg end="0" st="0"/>
                                            </p:txEl>
                                          </p:spTgt>
                                        </p:tgtEl>
                                        <p:attrNameLst>
                                          <p:attrName>style.visibility</p:attrName>
                                        </p:attrNameLst>
                                      </p:cBhvr>
                                      <p:to>
                                        <p:strVal val="visible"/>
                                      </p:to>
                                    </p:set>
                                    <p:animEffect filter="fade" transition="in">
                                      <p:cBhvr>
                                        <p:cTn dur="1000"/>
                                        <p:tgtEl>
                                          <p:spTgt spid="26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9">
                                            <p:txEl>
                                              <p:pRg end="1" st="1"/>
                                            </p:txEl>
                                          </p:spTgt>
                                        </p:tgtEl>
                                        <p:attrNameLst>
                                          <p:attrName>style.visibility</p:attrName>
                                        </p:attrNameLst>
                                      </p:cBhvr>
                                      <p:to>
                                        <p:strVal val="visible"/>
                                      </p:to>
                                    </p:set>
                                    <p:animEffect filter="fade" transition="in">
                                      <p:cBhvr>
                                        <p:cTn dur="1000"/>
                                        <p:tgtEl>
                                          <p:spTgt spid="262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57"/>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316" name="Google Shape;316;p57"/>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Unreal’s tools are setup for photoreal landscapes</a:t>
            </a:r>
            <a:endParaRPr/>
          </a:p>
          <a:p>
            <a:pPr indent="-800100" lvl="0" marL="914400" rtl="0" algn="l">
              <a:spcBef>
                <a:spcPts val="0"/>
              </a:spcBef>
              <a:spcAft>
                <a:spcPts val="0"/>
              </a:spcAft>
              <a:buSzPts val="5400"/>
              <a:buChar char="●"/>
            </a:pPr>
            <a:r>
              <a:rPr lang="en-GB"/>
              <a:t>Once you set the bar high, the rest must match</a:t>
            </a:r>
            <a:endParaRPr/>
          </a:p>
          <a:p>
            <a:pPr indent="-800100" lvl="0" marL="914400" rtl="0" algn="l">
              <a:spcBef>
                <a:spcPts val="0"/>
              </a:spcBef>
              <a:spcAft>
                <a:spcPts val="0"/>
              </a:spcAft>
              <a:buSzPts val="5400"/>
              <a:buChar char="●"/>
            </a:pPr>
            <a:r>
              <a:rPr lang="en-GB"/>
              <a:t>An alternative is to opt for a low-poly look...</a:t>
            </a:r>
            <a:endParaRPr/>
          </a:p>
          <a:p>
            <a:pPr indent="-800100" lvl="0" marL="914400" rtl="0" algn="l">
              <a:spcBef>
                <a:spcPts val="0"/>
              </a:spcBef>
              <a:spcAft>
                <a:spcPts val="0"/>
              </a:spcAft>
              <a:buSzPts val="5400"/>
              <a:buChar char="●"/>
            </a:pPr>
            <a:r>
              <a:rPr lang="en-GB"/>
              <a:t>...then you can focus on gameplay, story, sound</a:t>
            </a:r>
            <a:endParaRPr/>
          </a:p>
          <a:p>
            <a:pPr indent="-800100" lvl="0" marL="914400" rtl="0" algn="l">
              <a:spcBef>
                <a:spcPts val="0"/>
              </a:spcBef>
              <a:spcAft>
                <a:spcPts val="0"/>
              </a:spcAft>
              <a:buSzPts val="5400"/>
              <a:buChar char="●"/>
            </a:pPr>
            <a:r>
              <a:rPr lang="en-GB"/>
              <a:t>Can be a good choice for smaller teams</a:t>
            </a:r>
            <a:endParaRPr/>
          </a:p>
          <a:p>
            <a:pPr indent="-800100" lvl="0" marL="914400" rtl="0" algn="l">
              <a:spcBef>
                <a:spcPts val="0"/>
              </a:spcBef>
              <a:spcAft>
                <a:spcPts val="0"/>
              </a:spcAft>
              <a:buSzPts val="5400"/>
              <a:buChar char="●"/>
            </a:pPr>
            <a:r>
              <a:rPr lang="en-GB"/>
              <a:t>How to make low-poly, flat-shaded landscapes.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0" st="0"/>
                                            </p:txEl>
                                          </p:spTgt>
                                        </p:tgtEl>
                                        <p:attrNameLst>
                                          <p:attrName>style.visibility</p:attrName>
                                        </p:attrNameLst>
                                      </p:cBhvr>
                                      <p:to>
                                        <p:strVal val="visible"/>
                                      </p:to>
                                    </p:set>
                                    <p:animEffect filter="fade" transition="in">
                                      <p:cBhvr>
                                        <p:cTn dur="1000"/>
                                        <p:tgtEl>
                                          <p:spTgt spid="3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1" st="1"/>
                                            </p:txEl>
                                          </p:spTgt>
                                        </p:tgtEl>
                                        <p:attrNameLst>
                                          <p:attrName>style.visibility</p:attrName>
                                        </p:attrNameLst>
                                      </p:cBhvr>
                                      <p:to>
                                        <p:strVal val="visible"/>
                                      </p:to>
                                    </p:set>
                                    <p:animEffect filter="fade" transition="in">
                                      <p:cBhvr>
                                        <p:cTn dur="1000"/>
                                        <p:tgtEl>
                                          <p:spTgt spid="3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2" st="2"/>
                                            </p:txEl>
                                          </p:spTgt>
                                        </p:tgtEl>
                                        <p:attrNameLst>
                                          <p:attrName>style.visibility</p:attrName>
                                        </p:attrNameLst>
                                      </p:cBhvr>
                                      <p:to>
                                        <p:strVal val="visible"/>
                                      </p:to>
                                    </p:set>
                                    <p:animEffect filter="fade" transition="in">
                                      <p:cBhvr>
                                        <p:cTn dur="1000"/>
                                        <p:tgtEl>
                                          <p:spTgt spid="3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3" st="3"/>
                                            </p:txEl>
                                          </p:spTgt>
                                        </p:tgtEl>
                                        <p:attrNameLst>
                                          <p:attrName>style.visibility</p:attrName>
                                        </p:attrNameLst>
                                      </p:cBhvr>
                                      <p:to>
                                        <p:strVal val="visible"/>
                                      </p:to>
                                    </p:set>
                                    <p:animEffect filter="fade" transition="in">
                                      <p:cBhvr>
                                        <p:cTn dur="1000"/>
                                        <p:tgtEl>
                                          <p:spTgt spid="3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4" st="4"/>
                                            </p:txEl>
                                          </p:spTgt>
                                        </p:tgtEl>
                                        <p:attrNameLst>
                                          <p:attrName>style.visibility</p:attrName>
                                        </p:attrNameLst>
                                      </p:cBhvr>
                                      <p:to>
                                        <p:strVal val="visible"/>
                                      </p:to>
                                    </p:set>
                                    <p:animEffect filter="fade" transition="in">
                                      <p:cBhvr>
                                        <p:cTn dur="1000"/>
                                        <p:tgtEl>
                                          <p:spTgt spid="3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5" st="5"/>
                                            </p:txEl>
                                          </p:spTgt>
                                        </p:tgtEl>
                                        <p:attrNameLst>
                                          <p:attrName>style.visibility</p:attrName>
                                        </p:attrNameLst>
                                      </p:cBhvr>
                                      <p:to>
                                        <p:strVal val="visible"/>
                                      </p:to>
                                    </p:set>
                                    <p:animEffect filter="fade" transition="in">
                                      <p:cBhvr>
                                        <p:cTn dur="1000"/>
                                        <p:tgtEl>
                                          <p:spTgt spid="31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3" name="Shape 2633"/>
        <p:cNvGrpSpPr/>
        <p:nvPr/>
      </p:nvGrpSpPr>
      <p:grpSpPr>
        <a:xfrm>
          <a:off x="0" y="0"/>
          <a:ext cx="0" cy="0"/>
          <a:chOff x="0" y="0"/>
          <a:chExt cx="0" cy="0"/>
        </a:xfrm>
      </p:grpSpPr>
      <p:sp>
        <p:nvSpPr>
          <p:cNvPr id="2634" name="Google Shape;2634;p372"/>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The Observer Pattern</a:t>
            </a:r>
            <a:endParaRPr/>
          </a:p>
        </p:txBody>
      </p:sp>
      <p:sp>
        <p:nvSpPr>
          <p:cNvPr id="2635" name="Google Shape;2635;p372"/>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4.12.5</a:t>
            </a:r>
            <a:endParaRPr sz="3600">
              <a:solidFill>
                <a:srgbClr val="FFFFFF"/>
              </a:solidFill>
            </a:endParaRPr>
          </a:p>
        </p:txBody>
      </p:sp>
    </p:spTree>
  </p:cSld>
  <p:clrMapOvr>
    <a:masterClrMapping/>
  </p:clrMapOvr>
</p:sld>
</file>

<file path=ppt/slides/slide3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9" name="Shape 2639"/>
        <p:cNvGrpSpPr/>
        <p:nvPr/>
      </p:nvGrpSpPr>
      <p:grpSpPr>
        <a:xfrm>
          <a:off x="0" y="0"/>
          <a:ext cx="0" cy="0"/>
          <a:chOff x="0" y="0"/>
          <a:chExt cx="0" cy="0"/>
        </a:xfrm>
      </p:grpSpPr>
      <p:sp>
        <p:nvSpPr>
          <p:cNvPr id="2640" name="Google Shape;2640;p373"/>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2641" name="Google Shape;2641;p373"/>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Clr>
                <a:schemeClr val="lt1"/>
              </a:buClr>
              <a:buSzPts val="5400"/>
              <a:buChar char="●"/>
            </a:pPr>
            <a:r>
              <a:rPr lang="en-GB">
                <a:solidFill>
                  <a:schemeClr val="lt1"/>
                </a:solidFill>
              </a:rPr>
              <a:t>We want the tank to broadcast it’s death</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Tank doesn’t need to know who is listening</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Player and AI controllers listen, and de-possess</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Other systems (e.g. audio or scoring) could listen</a:t>
            </a:r>
            <a:endParaRPr>
              <a:solidFill>
                <a:schemeClr val="lt1"/>
              </a:solidFill>
            </a:endParaRPr>
          </a:p>
          <a:p>
            <a:pPr indent="-800100" lvl="0" marL="914400" rtl="0" algn="l">
              <a:spcBef>
                <a:spcPts val="0"/>
              </a:spcBef>
              <a:spcAft>
                <a:spcPts val="0"/>
              </a:spcAft>
              <a:buClr>
                <a:srgbClr val="FFFF00"/>
              </a:buClr>
              <a:buSzPts val="5400"/>
              <a:buFont typeface="Consolas"/>
              <a:buChar char="●"/>
            </a:pPr>
            <a:r>
              <a:rPr lang="en-GB">
                <a:solidFill>
                  <a:srgbClr val="FFFF00"/>
                </a:solidFill>
                <a:latin typeface="Consolas"/>
                <a:ea typeface="Consolas"/>
                <a:cs typeface="Consolas"/>
                <a:sym typeface="Consolas"/>
              </a:rPr>
              <a:t>DECLARE_DYNAMIC_MULTICAST_DELEGATE</a:t>
            </a:r>
            <a:endParaRPr>
              <a:solidFill>
                <a:srgbClr val="FFFF00"/>
              </a:solidFill>
              <a:latin typeface="Consolas"/>
              <a:ea typeface="Consolas"/>
              <a:cs typeface="Consolas"/>
              <a:sym typeface="Consolas"/>
            </a:endParaRPr>
          </a:p>
          <a:p>
            <a:pPr indent="-800100" lvl="0" marL="914400" rtl="0" algn="l">
              <a:spcBef>
                <a:spcPts val="0"/>
              </a:spcBef>
              <a:spcAft>
                <a:spcPts val="0"/>
              </a:spcAft>
              <a:buClr>
                <a:schemeClr val="lt1"/>
              </a:buClr>
              <a:buSzPts val="5400"/>
              <a:buChar char="●"/>
            </a:pPr>
            <a:r>
              <a:rPr lang="en-GB">
                <a:solidFill>
                  <a:schemeClr val="lt1"/>
                </a:solidFill>
              </a:rPr>
              <a:t>Binding and broadcasting with delegates. </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1">
                                            <p:txEl>
                                              <p:pRg end="0" st="0"/>
                                            </p:txEl>
                                          </p:spTgt>
                                        </p:tgtEl>
                                        <p:attrNameLst>
                                          <p:attrName>style.visibility</p:attrName>
                                        </p:attrNameLst>
                                      </p:cBhvr>
                                      <p:to>
                                        <p:strVal val="visible"/>
                                      </p:to>
                                    </p:set>
                                    <p:animEffect filter="fade" transition="in">
                                      <p:cBhvr>
                                        <p:cTn dur="1000"/>
                                        <p:tgtEl>
                                          <p:spTgt spid="26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1">
                                            <p:txEl>
                                              <p:pRg end="1" st="1"/>
                                            </p:txEl>
                                          </p:spTgt>
                                        </p:tgtEl>
                                        <p:attrNameLst>
                                          <p:attrName>style.visibility</p:attrName>
                                        </p:attrNameLst>
                                      </p:cBhvr>
                                      <p:to>
                                        <p:strVal val="visible"/>
                                      </p:to>
                                    </p:set>
                                    <p:animEffect filter="fade" transition="in">
                                      <p:cBhvr>
                                        <p:cTn dur="1000"/>
                                        <p:tgtEl>
                                          <p:spTgt spid="26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1">
                                            <p:txEl>
                                              <p:pRg end="2" st="2"/>
                                            </p:txEl>
                                          </p:spTgt>
                                        </p:tgtEl>
                                        <p:attrNameLst>
                                          <p:attrName>style.visibility</p:attrName>
                                        </p:attrNameLst>
                                      </p:cBhvr>
                                      <p:to>
                                        <p:strVal val="visible"/>
                                      </p:to>
                                    </p:set>
                                    <p:animEffect filter="fade" transition="in">
                                      <p:cBhvr>
                                        <p:cTn dur="1000"/>
                                        <p:tgtEl>
                                          <p:spTgt spid="26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1">
                                            <p:txEl>
                                              <p:pRg end="3" st="3"/>
                                            </p:txEl>
                                          </p:spTgt>
                                        </p:tgtEl>
                                        <p:attrNameLst>
                                          <p:attrName>style.visibility</p:attrName>
                                        </p:attrNameLst>
                                      </p:cBhvr>
                                      <p:to>
                                        <p:strVal val="visible"/>
                                      </p:to>
                                    </p:set>
                                    <p:animEffect filter="fade" transition="in">
                                      <p:cBhvr>
                                        <p:cTn dur="1000"/>
                                        <p:tgtEl>
                                          <p:spTgt spid="264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1">
                                            <p:txEl>
                                              <p:pRg end="4" st="4"/>
                                            </p:txEl>
                                          </p:spTgt>
                                        </p:tgtEl>
                                        <p:attrNameLst>
                                          <p:attrName>style.visibility</p:attrName>
                                        </p:attrNameLst>
                                      </p:cBhvr>
                                      <p:to>
                                        <p:strVal val="visible"/>
                                      </p:to>
                                    </p:set>
                                    <p:animEffect filter="fade" transition="in">
                                      <p:cBhvr>
                                        <p:cTn dur="1000"/>
                                        <p:tgtEl>
                                          <p:spTgt spid="264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1">
                                            <p:txEl>
                                              <p:pRg end="5" st="5"/>
                                            </p:txEl>
                                          </p:spTgt>
                                        </p:tgtEl>
                                        <p:attrNameLst>
                                          <p:attrName>style.visibility</p:attrName>
                                        </p:attrNameLst>
                                      </p:cBhvr>
                                      <p:to>
                                        <p:strVal val="visible"/>
                                      </p:to>
                                    </p:set>
                                    <p:animEffect filter="fade" transition="in">
                                      <p:cBhvr>
                                        <p:cTn dur="1000"/>
                                        <p:tgtEl>
                                          <p:spTgt spid="264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5" name="Shape 2645"/>
        <p:cNvGrpSpPr/>
        <p:nvPr/>
      </p:nvGrpSpPr>
      <p:grpSpPr>
        <a:xfrm>
          <a:off x="0" y="0"/>
          <a:ext cx="0" cy="0"/>
          <a:chOff x="0" y="0"/>
          <a:chExt cx="0" cy="0"/>
        </a:xfrm>
      </p:grpSpPr>
      <p:sp>
        <p:nvSpPr>
          <p:cNvPr id="2646" name="Google Shape;2646;p374"/>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How Our Delegates Work</a:t>
            </a:r>
            <a:endParaRPr/>
          </a:p>
        </p:txBody>
      </p:sp>
      <p:sp>
        <p:nvSpPr>
          <p:cNvPr id="2647" name="Google Shape;2647;p374"/>
          <p:cNvSpPr/>
          <p:nvPr/>
        </p:nvSpPr>
        <p:spPr>
          <a:xfrm>
            <a:off x="1489200" y="4651000"/>
            <a:ext cx="3963600" cy="176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Tank</a:t>
            </a:r>
            <a:endParaRPr b="1" sz="2800"/>
          </a:p>
          <a:p>
            <a:pPr indent="0" lvl="0" marL="0" rtl="0" algn="ctr">
              <a:spcBef>
                <a:spcPts val="0"/>
              </a:spcBef>
              <a:spcAft>
                <a:spcPts val="0"/>
              </a:spcAft>
              <a:buNone/>
            </a:pPr>
            <a:r>
              <a:rPr lang="en-GB" sz="2800"/>
              <a:t>OnDeath.Broadcast();</a:t>
            </a:r>
            <a:endParaRPr sz="2800"/>
          </a:p>
        </p:txBody>
      </p:sp>
      <p:sp>
        <p:nvSpPr>
          <p:cNvPr id="2648" name="Google Shape;2648;p374"/>
          <p:cNvSpPr/>
          <p:nvPr/>
        </p:nvSpPr>
        <p:spPr>
          <a:xfrm>
            <a:off x="7331500" y="4513475"/>
            <a:ext cx="2749248" cy="2039040"/>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Unreal Engine</a:t>
            </a:r>
            <a:endParaRPr sz="2800"/>
          </a:p>
        </p:txBody>
      </p:sp>
      <p:sp>
        <p:nvSpPr>
          <p:cNvPr id="2649" name="Google Shape;2649;p374"/>
          <p:cNvSpPr/>
          <p:nvPr/>
        </p:nvSpPr>
        <p:spPr>
          <a:xfrm>
            <a:off x="12814150" y="3173200"/>
            <a:ext cx="3963600" cy="176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TankPlayerController</a:t>
            </a:r>
            <a:endParaRPr sz="2800"/>
          </a:p>
        </p:txBody>
      </p:sp>
      <p:sp>
        <p:nvSpPr>
          <p:cNvPr id="2650" name="Google Shape;2650;p374"/>
          <p:cNvSpPr/>
          <p:nvPr/>
        </p:nvSpPr>
        <p:spPr>
          <a:xfrm>
            <a:off x="12814150" y="6415000"/>
            <a:ext cx="3963600" cy="176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TankAIController</a:t>
            </a:r>
            <a:endParaRPr sz="2800"/>
          </a:p>
        </p:txBody>
      </p:sp>
      <p:cxnSp>
        <p:nvCxnSpPr>
          <p:cNvPr id="2651" name="Google Shape;2651;p374"/>
          <p:cNvCxnSpPr>
            <a:stCxn id="2647" idx="3"/>
            <a:endCxn id="2648" idx="2"/>
          </p:cNvCxnSpPr>
          <p:nvPr/>
        </p:nvCxnSpPr>
        <p:spPr>
          <a:xfrm>
            <a:off x="5452800" y="5533000"/>
            <a:ext cx="1887300" cy="0"/>
          </a:xfrm>
          <a:prstGeom prst="straightConnector1">
            <a:avLst/>
          </a:prstGeom>
          <a:noFill/>
          <a:ln cap="flat" cmpd="sng" w="28575">
            <a:solidFill>
              <a:schemeClr val="dk2"/>
            </a:solidFill>
            <a:prstDash val="solid"/>
            <a:round/>
            <a:headEnd len="med" w="med" type="none"/>
            <a:tailEnd len="med" w="med" type="triangle"/>
          </a:ln>
        </p:spPr>
      </p:cxnSp>
      <p:cxnSp>
        <p:nvCxnSpPr>
          <p:cNvPr id="2652" name="Google Shape;2652;p374"/>
          <p:cNvCxnSpPr>
            <a:stCxn id="2648" idx="0"/>
            <a:endCxn id="2649" idx="1"/>
          </p:cNvCxnSpPr>
          <p:nvPr/>
        </p:nvCxnSpPr>
        <p:spPr>
          <a:xfrm flipH="1" rot="10800000">
            <a:off x="10078457" y="4055195"/>
            <a:ext cx="2735700" cy="1477800"/>
          </a:xfrm>
          <a:prstGeom prst="straightConnector1">
            <a:avLst/>
          </a:prstGeom>
          <a:noFill/>
          <a:ln cap="flat" cmpd="sng" w="28575">
            <a:solidFill>
              <a:schemeClr val="dk2"/>
            </a:solidFill>
            <a:prstDash val="solid"/>
            <a:round/>
            <a:headEnd len="med" w="med" type="none"/>
            <a:tailEnd len="med" w="med" type="triangle"/>
          </a:ln>
        </p:spPr>
      </p:cxnSp>
      <p:cxnSp>
        <p:nvCxnSpPr>
          <p:cNvPr id="2653" name="Google Shape;2653;p374"/>
          <p:cNvCxnSpPr>
            <a:stCxn id="2648" idx="0"/>
            <a:endCxn id="2650" idx="1"/>
          </p:cNvCxnSpPr>
          <p:nvPr/>
        </p:nvCxnSpPr>
        <p:spPr>
          <a:xfrm>
            <a:off x="10078457" y="5532995"/>
            <a:ext cx="2735700" cy="17640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1"/>
                                        </p:tgtEl>
                                        <p:attrNameLst>
                                          <p:attrName>style.visibility</p:attrName>
                                        </p:attrNameLst>
                                      </p:cBhvr>
                                      <p:to>
                                        <p:strVal val="visible"/>
                                      </p:to>
                                    </p:set>
                                    <p:animEffect filter="fade" transition="in">
                                      <p:cBhvr>
                                        <p:cTn dur="1000"/>
                                        <p:tgtEl>
                                          <p:spTgt spid="2651"/>
                                        </p:tgtEl>
                                      </p:cBhvr>
                                    </p:animEffect>
                                  </p:childTnLst>
                                </p:cTn>
                              </p:par>
                              <p:par>
                                <p:cTn fill="hold" nodeType="withEffect" presetClass="entr" presetID="10" presetSubtype="0">
                                  <p:stCondLst>
                                    <p:cond delay="0"/>
                                  </p:stCondLst>
                                  <p:childTnLst>
                                    <p:set>
                                      <p:cBhvr>
                                        <p:cTn dur="1" fill="hold">
                                          <p:stCondLst>
                                            <p:cond delay="0"/>
                                          </p:stCondLst>
                                        </p:cTn>
                                        <p:tgtEl>
                                          <p:spTgt spid="2648"/>
                                        </p:tgtEl>
                                        <p:attrNameLst>
                                          <p:attrName>style.visibility</p:attrName>
                                        </p:attrNameLst>
                                      </p:cBhvr>
                                      <p:to>
                                        <p:strVal val="visible"/>
                                      </p:to>
                                    </p:set>
                                    <p:animEffect filter="fade" transition="in">
                                      <p:cBhvr>
                                        <p:cTn dur="1000"/>
                                        <p:tgtEl>
                                          <p:spTgt spid="26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2"/>
                                        </p:tgtEl>
                                        <p:attrNameLst>
                                          <p:attrName>style.visibility</p:attrName>
                                        </p:attrNameLst>
                                      </p:cBhvr>
                                      <p:to>
                                        <p:strVal val="visible"/>
                                      </p:to>
                                    </p:set>
                                    <p:animEffect filter="fade" transition="in">
                                      <p:cBhvr>
                                        <p:cTn dur="1000"/>
                                        <p:tgtEl>
                                          <p:spTgt spid="2652"/>
                                        </p:tgtEl>
                                      </p:cBhvr>
                                    </p:animEffect>
                                  </p:childTnLst>
                                </p:cTn>
                              </p:par>
                              <p:par>
                                <p:cTn fill="hold" nodeType="withEffect" presetClass="entr" presetID="10" presetSubtype="0">
                                  <p:stCondLst>
                                    <p:cond delay="0"/>
                                  </p:stCondLst>
                                  <p:childTnLst>
                                    <p:set>
                                      <p:cBhvr>
                                        <p:cTn dur="1" fill="hold">
                                          <p:stCondLst>
                                            <p:cond delay="0"/>
                                          </p:stCondLst>
                                        </p:cTn>
                                        <p:tgtEl>
                                          <p:spTgt spid="2649"/>
                                        </p:tgtEl>
                                        <p:attrNameLst>
                                          <p:attrName>style.visibility</p:attrName>
                                        </p:attrNameLst>
                                      </p:cBhvr>
                                      <p:to>
                                        <p:strVal val="visible"/>
                                      </p:to>
                                    </p:set>
                                    <p:animEffect filter="fade" transition="in">
                                      <p:cBhvr>
                                        <p:cTn dur="1000"/>
                                        <p:tgtEl>
                                          <p:spTgt spid="26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3"/>
                                        </p:tgtEl>
                                        <p:attrNameLst>
                                          <p:attrName>style.visibility</p:attrName>
                                        </p:attrNameLst>
                                      </p:cBhvr>
                                      <p:to>
                                        <p:strVal val="visible"/>
                                      </p:to>
                                    </p:set>
                                    <p:animEffect filter="fade" transition="in">
                                      <p:cBhvr>
                                        <p:cTn dur="1000"/>
                                        <p:tgtEl>
                                          <p:spTgt spid="2653"/>
                                        </p:tgtEl>
                                      </p:cBhvr>
                                    </p:animEffect>
                                  </p:childTnLst>
                                </p:cTn>
                              </p:par>
                              <p:par>
                                <p:cTn fill="hold" nodeType="withEffect" presetClass="entr" presetID="10" presetSubtype="0">
                                  <p:stCondLst>
                                    <p:cond delay="0"/>
                                  </p:stCondLst>
                                  <p:childTnLst>
                                    <p:set>
                                      <p:cBhvr>
                                        <p:cTn dur="1" fill="hold">
                                          <p:stCondLst>
                                            <p:cond delay="0"/>
                                          </p:stCondLst>
                                        </p:cTn>
                                        <p:tgtEl>
                                          <p:spTgt spid="2650"/>
                                        </p:tgtEl>
                                        <p:attrNameLst>
                                          <p:attrName>style.visibility</p:attrName>
                                        </p:attrNameLst>
                                      </p:cBhvr>
                                      <p:to>
                                        <p:strVal val="visible"/>
                                      </p:to>
                                    </p:set>
                                    <p:animEffect filter="fade" transition="in">
                                      <p:cBhvr>
                                        <p:cTn dur="1000"/>
                                        <p:tgtEl>
                                          <p:spTgt spid="26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7" name="Shape 2657"/>
        <p:cNvGrpSpPr/>
        <p:nvPr/>
      </p:nvGrpSpPr>
      <p:grpSpPr>
        <a:xfrm>
          <a:off x="0" y="0"/>
          <a:ext cx="0" cy="0"/>
          <a:chOff x="0" y="0"/>
          <a:chExt cx="0" cy="0"/>
        </a:xfrm>
      </p:grpSpPr>
      <p:sp>
        <p:nvSpPr>
          <p:cNvPr id="2658" name="Google Shape;2658;p375"/>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Steps for Setting-Up DMCDs</a:t>
            </a:r>
            <a:endParaRPr/>
          </a:p>
        </p:txBody>
      </p:sp>
      <p:sp>
        <p:nvSpPr>
          <p:cNvPr id="2659" name="Google Shape;2659;p375"/>
          <p:cNvSpPr txBox="1"/>
          <p:nvPr>
            <p:ph idx="1" type="body"/>
          </p:nvPr>
        </p:nvSpPr>
        <p:spPr>
          <a:xfrm>
            <a:off x="860050" y="2214250"/>
            <a:ext cx="16499400" cy="7197000"/>
          </a:xfrm>
          <a:prstGeom prst="rect">
            <a:avLst/>
          </a:prstGeom>
        </p:spPr>
        <p:txBody>
          <a:bodyPr anchorCtr="0" anchor="t" bIns="68550" lIns="68550" spcFirstLastPara="1" rIns="68550" wrap="square" tIns="68550">
            <a:noAutofit/>
          </a:bodyPr>
          <a:lstStyle/>
          <a:p>
            <a:pPr indent="-685800" lvl="0" marL="914400" rtl="0" algn="l">
              <a:spcBef>
                <a:spcPts val="0"/>
              </a:spcBef>
              <a:spcAft>
                <a:spcPts val="0"/>
              </a:spcAft>
              <a:buClr>
                <a:srgbClr val="FFFF00"/>
              </a:buClr>
              <a:buSzPts val="3600"/>
              <a:buFont typeface="Consolas"/>
              <a:buAutoNum type="arabicPeriod"/>
            </a:pPr>
            <a:r>
              <a:rPr lang="en-GB" sz="3600">
                <a:solidFill>
                  <a:schemeClr val="lt1"/>
                </a:solidFill>
              </a:rPr>
              <a:t>Create type: </a:t>
            </a:r>
            <a:r>
              <a:rPr lang="en-GB" sz="3600">
                <a:solidFill>
                  <a:srgbClr val="FFFF00"/>
                </a:solidFill>
                <a:latin typeface="Consolas"/>
                <a:ea typeface="Consolas"/>
                <a:cs typeface="Consolas"/>
                <a:sym typeface="Consolas"/>
              </a:rPr>
              <a:t>DECLARE_DYNAMIC_MULTICAST_DELEGATE(</a:t>
            </a:r>
            <a:r>
              <a:rPr lang="en-GB" sz="3600">
                <a:solidFill>
                  <a:srgbClr val="FFFF00"/>
                </a:solidFill>
                <a:latin typeface="Consolas"/>
                <a:ea typeface="Consolas"/>
                <a:cs typeface="Consolas"/>
                <a:sym typeface="Consolas"/>
              </a:rPr>
              <a:t>FSubjectName</a:t>
            </a:r>
            <a:r>
              <a:rPr lang="en-GB" sz="3600">
                <a:solidFill>
                  <a:srgbClr val="FFFF00"/>
                </a:solidFill>
                <a:latin typeface="Consolas"/>
                <a:ea typeface="Consolas"/>
                <a:cs typeface="Consolas"/>
                <a:sym typeface="Consolas"/>
              </a:rPr>
              <a:t>);</a:t>
            </a:r>
            <a:endParaRPr sz="3600">
              <a:solidFill>
                <a:srgbClr val="FFFF00"/>
              </a:solidFill>
              <a:latin typeface="Consolas"/>
              <a:ea typeface="Consolas"/>
              <a:cs typeface="Consolas"/>
              <a:sym typeface="Consolas"/>
            </a:endParaRPr>
          </a:p>
          <a:p>
            <a:pPr indent="-685800" lvl="0" marL="914400" rtl="0" algn="l">
              <a:spcBef>
                <a:spcPts val="0"/>
              </a:spcBef>
              <a:spcAft>
                <a:spcPts val="0"/>
              </a:spcAft>
              <a:buClr>
                <a:srgbClr val="FFFF00"/>
              </a:buClr>
              <a:buSzPts val="3600"/>
              <a:buFont typeface="Consolas"/>
              <a:buAutoNum type="arabicPeriod"/>
            </a:pPr>
            <a:r>
              <a:rPr lang="en-GB" sz="3600">
                <a:solidFill>
                  <a:schemeClr val="lt1"/>
                </a:solidFill>
              </a:rPr>
              <a:t>Declare: </a:t>
            </a:r>
            <a:r>
              <a:rPr lang="en-GB" sz="3600">
                <a:solidFill>
                  <a:srgbClr val="FFFF00"/>
                </a:solidFill>
                <a:latin typeface="Consolas"/>
                <a:ea typeface="Consolas"/>
                <a:cs typeface="Consolas"/>
                <a:sym typeface="Consolas"/>
              </a:rPr>
              <a:t>FSubjectName OnSomethingHappened;</a:t>
            </a:r>
            <a:endParaRPr sz="3600">
              <a:solidFill>
                <a:srgbClr val="FFFF00"/>
              </a:solidFill>
              <a:latin typeface="Consolas"/>
              <a:ea typeface="Consolas"/>
              <a:cs typeface="Consolas"/>
              <a:sym typeface="Consolas"/>
            </a:endParaRPr>
          </a:p>
          <a:p>
            <a:pPr indent="-685800" lvl="0" marL="914400" rtl="0" algn="l">
              <a:spcBef>
                <a:spcPts val="0"/>
              </a:spcBef>
              <a:spcAft>
                <a:spcPts val="0"/>
              </a:spcAft>
              <a:buClr>
                <a:srgbClr val="FFFF00"/>
              </a:buClr>
              <a:buSzPts val="3600"/>
              <a:buFont typeface="Consolas"/>
              <a:buAutoNum type="arabicPeriod"/>
            </a:pPr>
            <a:r>
              <a:rPr lang="en-GB" sz="3600"/>
              <a:t>Broadcast</a:t>
            </a:r>
            <a:r>
              <a:rPr lang="en-GB" sz="3600">
                <a:solidFill>
                  <a:srgbClr val="FFFFFF"/>
                </a:solidFill>
              </a:rPr>
              <a:t>:</a:t>
            </a:r>
            <a:r>
              <a:rPr lang="en-GB" sz="3600">
                <a:solidFill>
                  <a:srgbClr val="FFFFFF"/>
                </a:solidFill>
              </a:rPr>
              <a:t> </a:t>
            </a:r>
            <a:r>
              <a:rPr lang="en-GB" sz="3600">
                <a:solidFill>
                  <a:srgbClr val="FFFF00"/>
                </a:solidFill>
                <a:latin typeface="Consolas"/>
                <a:ea typeface="Consolas"/>
                <a:cs typeface="Consolas"/>
                <a:sym typeface="Consolas"/>
              </a:rPr>
              <a:t>OnSomethingHappened</a:t>
            </a:r>
            <a:r>
              <a:rPr lang="en-GB" sz="3600">
                <a:solidFill>
                  <a:srgbClr val="FFFF00"/>
                </a:solidFill>
                <a:latin typeface="Consolas"/>
                <a:ea typeface="Consolas"/>
                <a:cs typeface="Consolas"/>
                <a:sym typeface="Consolas"/>
              </a:rPr>
              <a:t>.Broadcast();</a:t>
            </a:r>
            <a:endParaRPr sz="3600">
              <a:solidFill>
                <a:srgbClr val="FFFF00"/>
              </a:solidFill>
              <a:latin typeface="Consolas"/>
              <a:ea typeface="Consolas"/>
              <a:cs typeface="Consolas"/>
              <a:sym typeface="Consolas"/>
            </a:endParaRPr>
          </a:p>
          <a:p>
            <a:pPr indent="0" lvl="0" marL="0" rtl="0" algn="l">
              <a:spcBef>
                <a:spcPts val="0"/>
              </a:spcBef>
              <a:spcAft>
                <a:spcPts val="0"/>
              </a:spcAft>
              <a:buNone/>
            </a:pPr>
            <a:r>
              <a:t/>
            </a:r>
            <a:endParaRPr sz="3600">
              <a:solidFill>
                <a:srgbClr val="FFFF00"/>
              </a:solidFill>
              <a:latin typeface="Consolas"/>
              <a:ea typeface="Consolas"/>
              <a:cs typeface="Consolas"/>
              <a:sym typeface="Consolas"/>
            </a:endParaRPr>
          </a:p>
          <a:p>
            <a:pPr indent="-685800" lvl="0" marL="914400" rtl="0" algn="l">
              <a:spcBef>
                <a:spcPts val="0"/>
              </a:spcBef>
              <a:spcAft>
                <a:spcPts val="0"/>
              </a:spcAft>
              <a:buClr>
                <a:srgbClr val="FFFF00"/>
              </a:buClr>
              <a:buSzPts val="3600"/>
              <a:buFont typeface="Consolas"/>
              <a:buAutoNum type="arabicPeriod"/>
            </a:pPr>
            <a:r>
              <a:rPr lang="en-GB" sz="3600"/>
              <a:t>Declare delegate on l</a:t>
            </a:r>
            <a:r>
              <a:rPr lang="en-GB" sz="3600"/>
              <a:t>istener(s):</a:t>
            </a:r>
            <a:br>
              <a:rPr lang="en-GB" sz="3600"/>
            </a:br>
            <a:r>
              <a:rPr lang="en-GB" sz="3600">
                <a:solidFill>
                  <a:srgbClr val="FFFF00"/>
                </a:solidFill>
                <a:latin typeface="Consolas"/>
                <a:ea typeface="Consolas"/>
                <a:cs typeface="Consolas"/>
                <a:sym typeface="Consolas"/>
              </a:rPr>
              <a:t>UFUNCTION()  // Must be a UFUNCTION to get called</a:t>
            </a:r>
            <a:br>
              <a:rPr lang="en-GB" sz="3600">
                <a:solidFill>
                  <a:srgbClr val="FFFF00"/>
                </a:solidFill>
                <a:latin typeface="Consolas"/>
                <a:ea typeface="Consolas"/>
                <a:cs typeface="Consolas"/>
                <a:sym typeface="Consolas"/>
              </a:rPr>
            </a:br>
            <a:r>
              <a:rPr lang="en-GB" sz="3600">
                <a:solidFill>
                  <a:srgbClr val="FFFF00"/>
                </a:solidFill>
                <a:latin typeface="Consolas"/>
                <a:ea typeface="Consolas"/>
                <a:cs typeface="Consolas"/>
                <a:sym typeface="Consolas"/>
              </a:rPr>
              <a:t>void DelegateMethod();  // e.g. void OnTankDeath();</a:t>
            </a:r>
            <a:endParaRPr sz="3600">
              <a:solidFill>
                <a:srgbClr val="FFFF00"/>
              </a:solidFill>
              <a:latin typeface="Consolas"/>
              <a:ea typeface="Consolas"/>
              <a:cs typeface="Consolas"/>
              <a:sym typeface="Consolas"/>
            </a:endParaRPr>
          </a:p>
          <a:p>
            <a:pPr indent="-685800" lvl="0" marL="914400" rtl="0" algn="l">
              <a:spcBef>
                <a:spcPts val="0"/>
              </a:spcBef>
              <a:spcAft>
                <a:spcPts val="0"/>
              </a:spcAft>
              <a:buClr>
                <a:srgbClr val="FFFF00"/>
              </a:buClr>
              <a:buSzPts val="3600"/>
              <a:buFont typeface="Consolas"/>
              <a:buAutoNum type="arabicPeriod"/>
            </a:pPr>
            <a:r>
              <a:rPr lang="en-GB" sz="3600">
                <a:solidFill>
                  <a:srgbClr val="FFFFFF"/>
                </a:solidFill>
              </a:rPr>
              <a:t>To register:</a:t>
            </a:r>
            <a:r>
              <a:rPr lang="en-GB" sz="3600"/>
              <a:t> </a:t>
            </a:r>
            <a:r>
              <a:rPr lang="en-GB" sz="3600">
                <a:solidFill>
                  <a:srgbClr val="FFFF00"/>
                </a:solidFill>
                <a:latin typeface="Consolas"/>
                <a:ea typeface="Consolas"/>
                <a:cs typeface="Consolas"/>
                <a:sym typeface="Consolas"/>
              </a:rPr>
              <a:t>BroadcastingInstance-&gt; OnSomethingHappened. AddUniqueDynamic(this, &amp;AListenerClass::DelegateMethod);</a:t>
            </a:r>
            <a:endParaRPr sz="3600">
              <a:solidFill>
                <a:srgbClr val="FFFF00"/>
              </a:solidFill>
              <a:latin typeface="Consolas"/>
              <a:ea typeface="Consolas"/>
              <a:cs typeface="Consolas"/>
              <a:sym typeface="Consolas"/>
            </a:endParaRPr>
          </a:p>
        </p:txBody>
      </p:sp>
      <p:cxnSp>
        <p:nvCxnSpPr>
          <p:cNvPr id="2660" name="Google Shape;2660;p375"/>
          <p:cNvCxnSpPr/>
          <p:nvPr/>
        </p:nvCxnSpPr>
        <p:spPr>
          <a:xfrm>
            <a:off x="1008100" y="5040600"/>
            <a:ext cx="162894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9">
                                            <p:txEl>
                                              <p:pRg end="0" st="0"/>
                                            </p:txEl>
                                          </p:spTgt>
                                        </p:tgtEl>
                                        <p:attrNameLst>
                                          <p:attrName>style.visibility</p:attrName>
                                        </p:attrNameLst>
                                      </p:cBhvr>
                                      <p:to>
                                        <p:strVal val="visible"/>
                                      </p:to>
                                    </p:set>
                                    <p:animEffect filter="fade" transition="in">
                                      <p:cBhvr>
                                        <p:cTn dur="1000"/>
                                        <p:tgtEl>
                                          <p:spTgt spid="26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9">
                                            <p:txEl>
                                              <p:pRg end="1" st="1"/>
                                            </p:txEl>
                                          </p:spTgt>
                                        </p:tgtEl>
                                        <p:attrNameLst>
                                          <p:attrName>style.visibility</p:attrName>
                                        </p:attrNameLst>
                                      </p:cBhvr>
                                      <p:to>
                                        <p:strVal val="visible"/>
                                      </p:to>
                                    </p:set>
                                    <p:animEffect filter="fade" transition="in">
                                      <p:cBhvr>
                                        <p:cTn dur="1000"/>
                                        <p:tgtEl>
                                          <p:spTgt spid="26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9">
                                            <p:txEl>
                                              <p:pRg end="2" st="2"/>
                                            </p:txEl>
                                          </p:spTgt>
                                        </p:tgtEl>
                                        <p:attrNameLst>
                                          <p:attrName>style.visibility</p:attrName>
                                        </p:attrNameLst>
                                      </p:cBhvr>
                                      <p:to>
                                        <p:strVal val="visible"/>
                                      </p:to>
                                    </p:set>
                                    <p:animEffect filter="fade" transition="in">
                                      <p:cBhvr>
                                        <p:cTn dur="1000"/>
                                        <p:tgtEl>
                                          <p:spTgt spid="26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9">
                                            <p:txEl>
                                              <p:pRg end="3" st="3"/>
                                            </p:txEl>
                                          </p:spTgt>
                                        </p:tgtEl>
                                        <p:attrNameLst>
                                          <p:attrName>style.visibility</p:attrName>
                                        </p:attrNameLst>
                                      </p:cBhvr>
                                      <p:to>
                                        <p:strVal val="visible"/>
                                      </p:to>
                                    </p:set>
                                    <p:animEffect filter="fade" transition="in">
                                      <p:cBhvr>
                                        <p:cTn dur="1000"/>
                                        <p:tgtEl>
                                          <p:spTgt spid="26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9">
                                            <p:txEl>
                                              <p:pRg end="4" st="4"/>
                                            </p:txEl>
                                          </p:spTgt>
                                        </p:tgtEl>
                                        <p:attrNameLst>
                                          <p:attrName>style.visibility</p:attrName>
                                        </p:attrNameLst>
                                      </p:cBhvr>
                                      <p:to>
                                        <p:strVal val="visible"/>
                                      </p:to>
                                    </p:set>
                                    <p:animEffect filter="fade" transition="in">
                                      <p:cBhvr>
                                        <p:cTn dur="1000"/>
                                        <p:tgtEl>
                                          <p:spTgt spid="26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9">
                                            <p:txEl>
                                              <p:pRg end="5" st="5"/>
                                            </p:txEl>
                                          </p:spTgt>
                                        </p:tgtEl>
                                        <p:attrNameLst>
                                          <p:attrName>style.visibility</p:attrName>
                                        </p:attrNameLst>
                                      </p:cBhvr>
                                      <p:to>
                                        <p:strVal val="visible"/>
                                      </p:to>
                                    </p:set>
                                    <p:animEffect filter="fade" transition="in">
                                      <p:cBhvr>
                                        <p:cTn dur="1000"/>
                                        <p:tgtEl>
                                          <p:spTgt spid="265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4" name="Shape 2664"/>
        <p:cNvGrpSpPr/>
        <p:nvPr/>
      </p:nvGrpSpPr>
      <p:grpSpPr>
        <a:xfrm>
          <a:off x="0" y="0"/>
          <a:ext cx="0" cy="0"/>
          <a:chOff x="0" y="0"/>
          <a:chExt cx="0" cy="0"/>
        </a:xfrm>
      </p:grpSpPr>
      <p:sp>
        <p:nvSpPr>
          <p:cNvPr id="2665" name="Google Shape;2665;p376"/>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Setup Delegate System</a:t>
            </a:r>
            <a:endParaRPr/>
          </a:p>
        </p:txBody>
      </p:sp>
      <p:sp>
        <p:nvSpPr>
          <p:cNvPr id="2666" name="Google Shape;2666;p376"/>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Use the crib-sheet on the previous slide</a:t>
            </a:r>
            <a:endParaRPr/>
          </a:p>
          <a:p>
            <a:pPr indent="-800100" lvl="0" marL="914400" rtl="0" algn="l">
              <a:spcBef>
                <a:spcPts val="0"/>
              </a:spcBef>
              <a:spcAft>
                <a:spcPts val="0"/>
              </a:spcAft>
              <a:buSzPts val="5400"/>
              <a:buChar char="●"/>
            </a:pPr>
            <a:r>
              <a:rPr lang="en-GB"/>
              <a:t>Register the TankPlayerController and the</a:t>
            </a:r>
            <a:endParaRPr/>
          </a:p>
          <a:p>
            <a:pPr indent="-800100" lvl="0" marL="914400" rtl="0" algn="l">
              <a:spcBef>
                <a:spcPts val="0"/>
              </a:spcBef>
              <a:spcAft>
                <a:spcPts val="0"/>
              </a:spcAft>
              <a:buSzPts val="5400"/>
              <a:buChar char="●"/>
            </a:pPr>
            <a:r>
              <a:rPr lang="en-GB"/>
              <a:t>TankAIController to receive OnDeath</a:t>
            </a:r>
            <a:endParaRPr/>
          </a:p>
          <a:p>
            <a:pPr indent="-800100" lvl="0" marL="914400" rtl="0" algn="l">
              <a:spcBef>
                <a:spcPts val="0"/>
              </a:spcBef>
              <a:spcAft>
                <a:spcPts val="0"/>
              </a:spcAft>
              <a:buSzPts val="5400"/>
              <a:buChar char="●"/>
            </a:pPr>
            <a:r>
              <a:rPr lang="en-GB"/>
              <a:t>From their possessed tank</a:t>
            </a:r>
            <a:endParaRPr/>
          </a:p>
          <a:p>
            <a:pPr indent="-800100" lvl="0" marL="914400" rtl="0" algn="l">
              <a:spcBef>
                <a:spcPts val="0"/>
              </a:spcBef>
              <a:spcAft>
                <a:spcPts val="0"/>
              </a:spcAft>
              <a:buSzPts val="5400"/>
              <a:buChar char="●"/>
            </a:pPr>
            <a:r>
              <a:rPr lang="en-GB"/>
              <a:t>Log to prove they’re getting the message.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6">
                                            <p:txEl>
                                              <p:pRg end="0" st="0"/>
                                            </p:txEl>
                                          </p:spTgt>
                                        </p:tgtEl>
                                        <p:attrNameLst>
                                          <p:attrName>style.visibility</p:attrName>
                                        </p:attrNameLst>
                                      </p:cBhvr>
                                      <p:to>
                                        <p:strVal val="visible"/>
                                      </p:to>
                                    </p:set>
                                    <p:animEffect filter="fade" transition="in">
                                      <p:cBhvr>
                                        <p:cTn dur="1000"/>
                                        <p:tgtEl>
                                          <p:spTgt spid="26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6">
                                            <p:txEl>
                                              <p:pRg end="1" st="1"/>
                                            </p:txEl>
                                          </p:spTgt>
                                        </p:tgtEl>
                                        <p:attrNameLst>
                                          <p:attrName>style.visibility</p:attrName>
                                        </p:attrNameLst>
                                      </p:cBhvr>
                                      <p:to>
                                        <p:strVal val="visible"/>
                                      </p:to>
                                    </p:set>
                                    <p:animEffect filter="fade" transition="in">
                                      <p:cBhvr>
                                        <p:cTn dur="1000"/>
                                        <p:tgtEl>
                                          <p:spTgt spid="26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6">
                                            <p:txEl>
                                              <p:pRg end="2" st="2"/>
                                            </p:txEl>
                                          </p:spTgt>
                                        </p:tgtEl>
                                        <p:attrNameLst>
                                          <p:attrName>style.visibility</p:attrName>
                                        </p:attrNameLst>
                                      </p:cBhvr>
                                      <p:to>
                                        <p:strVal val="visible"/>
                                      </p:to>
                                    </p:set>
                                    <p:animEffect filter="fade" transition="in">
                                      <p:cBhvr>
                                        <p:cTn dur="1000"/>
                                        <p:tgtEl>
                                          <p:spTgt spid="26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6">
                                            <p:txEl>
                                              <p:pRg end="3" st="3"/>
                                            </p:txEl>
                                          </p:spTgt>
                                        </p:tgtEl>
                                        <p:attrNameLst>
                                          <p:attrName>style.visibility</p:attrName>
                                        </p:attrNameLst>
                                      </p:cBhvr>
                                      <p:to>
                                        <p:strVal val="visible"/>
                                      </p:to>
                                    </p:set>
                                    <p:animEffect filter="fade" transition="in">
                                      <p:cBhvr>
                                        <p:cTn dur="1000"/>
                                        <p:tgtEl>
                                          <p:spTgt spid="26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6">
                                            <p:txEl>
                                              <p:pRg end="4" st="4"/>
                                            </p:txEl>
                                          </p:spTgt>
                                        </p:tgtEl>
                                        <p:attrNameLst>
                                          <p:attrName>style.visibility</p:attrName>
                                        </p:attrNameLst>
                                      </p:cBhvr>
                                      <p:to>
                                        <p:strVal val="visible"/>
                                      </p:to>
                                    </p:set>
                                    <p:animEffect filter="fade" transition="in">
                                      <p:cBhvr>
                                        <p:cTn dur="1000"/>
                                        <p:tgtEl>
                                          <p:spTgt spid="266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0" name="Shape 2670"/>
        <p:cNvGrpSpPr/>
        <p:nvPr/>
      </p:nvGrpSpPr>
      <p:grpSpPr>
        <a:xfrm>
          <a:off x="0" y="0"/>
          <a:ext cx="0" cy="0"/>
          <a:chOff x="0" y="0"/>
          <a:chExt cx="0" cy="0"/>
        </a:xfrm>
      </p:grpSpPr>
      <p:sp>
        <p:nvSpPr>
          <p:cNvPr id="2671" name="Google Shape;2671;p377"/>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Finishing Off - Part 1</a:t>
            </a:r>
            <a:endParaRPr/>
          </a:p>
        </p:txBody>
      </p:sp>
      <p:sp>
        <p:nvSpPr>
          <p:cNvPr id="2672" name="Google Shape;2672;p377"/>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4.12.5</a:t>
            </a:r>
            <a:endParaRPr sz="3600">
              <a:solidFill>
                <a:srgbClr val="FFFFFF"/>
              </a:solidFill>
            </a:endParaRPr>
          </a:p>
        </p:txBody>
      </p:sp>
    </p:spTree>
  </p:cSld>
  <p:clrMapOvr>
    <a:masterClrMapping/>
  </p:clrMapOvr>
</p:sld>
</file>

<file path=ppt/slides/slide3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6" name="Shape 2676"/>
        <p:cNvGrpSpPr/>
        <p:nvPr/>
      </p:nvGrpSpPr>
      <p:grpSpPr>
        <a:xfrm>
          <a:off x="0" y="0"/>
          <a:ext cx="0" cy="0"/>
          <a:chOff x="0" y="0"/>
          <a:chExt cx="0" cy="0"/>
        </a:xfrm>
      </p:grpSpPr>
      <p:sp>
        <p:nvSpPr>
          <p:cNvPr id="2677" name="Google Shape;2677;p378"/>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2678" name="Google Shape;2678;p378"/>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Clr>
                <a:schemeClr val="lt1"/>
              </a:buClr>
              <a:buSzPts val="5400"/>
              <a:buChar char="●"/>
            </a:pPr>
            <a:r>
              <a:rPr lang="en-GB">
                <a:solidFill>
                  <a:schemeClr val="lt1"/>
                </a:solidFill>
              </a:rPr>
              <a:t>We’re nearing the end of the section</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You have several challenges over to try</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These include various fixes and improvements...</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Use </a:t>
            </a:r>
            <a:r>
              <a:rPr lang="en-GB">
                <a:solidFill>
                  <a:srgbClr val="FFFF00"/>
                </a:solidFill>
                <a:latin typeface="Consolas"/>
                <a:ea typeface="Consolas"/>
                <a:cs typeface="Consolas"/>
                <a:sym typeface="Consolas"/>
              </a:rPr>
              <a:t>StartSpectatingOnly()</a:t>
            </a:r>
            <a:r>
              <a:rPr lang="en-GB">
                <a:solidFill>
                  <a:schemeClr val="lt1"/>
                </a:solidFill>
              </a:rPr>
              <a:t> in Player Controller</a:t>
            </a:r>
            <a:endParaRPr>
              <a:solidFill>
                <a:schemeClr val="lt1"/>
              </a:solidFill>
            </a:endParaRPr>
          </a:p>
          <a:p>
            <a:pPr indent="-800100" lvl="0" marL="914400" rtl="0" algn="l">
              <a:spcBef>
                <a:spcPts val="0"/>
              </a:spcBef>
              <a:spcAft>
                <a:spcPts val="0"/>
              </a:spcAft>
              <a:buClr>
                <a:schemeClr val="lt1"/>
              </a:buClr>
              <a:buSzPts val="5400"/>
              <a:buChar char="●"/>
            </a:pPr>
            <a:r>
              <a:rPr lang="en-GB">
                <a:solidFill>
                  <a:srgbClr val="FFFF00"/>
                </a:solidFill>
                <a:latin typeface="Consolas"/>
                <a:ea typeface="Consolas"/>
                <a:cs typeface="Consolas"/>
                <a:sym typeface="Consolas"/>
              </a:rPr>
              <a:t>DetachFromControllerPendingDestroy()</a:t>
            </a:r>
            <a:r>
              <a:rPr lang="en-GB">
                <a:solidFill>
                  <a:schemeClr val="lt1"/>
                </a:solidFill>
              </a:rPr>
              <a:t> in AI</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Fixing a bug with our starting health.</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8">
                                            <p:txEl>
                                              <p:pRg end="0" st="0"/>
                                            </p:txEl>
                                          </p:spTgt>
                                        </p:tgtEl>
                                        <p:attrNameLst>
                                          <p:attrName>style.visibility</p:attrName>
                                        </p:attrNameLst>
                                      </p:cBhvr>
                                      <p:to>
                                        <p:strVal val="visible"/>
                                      </p:to>
                                    </p:set>
                                    <p:animEffect filter="fade" transition="in">
                                      <p:cBhvr>
                                        <p:cTn dur="1000"/>
                                        <p:tgtEl>
                                          <p:spTgt spid="26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8">
                                            <p:txEl>
                                              <p:pRg end="1" st="1"/>
                                            </p:txEl>
                                          </p:spTgt>
                                        </p:tgtEl>
                                        <p:attrNameLst>
                                          <p:attrName>style.visibility</p:attrName>
                                        </p:attrNameLst>
                                      </p:cBhvr>
                                      <p:to>
                                        <p:strVal val="visible"/>
                                      </p:to>
                                    </p:set>
                                    <p:animEffect filter="fade" transition="in">
                                      <p:cBhvr>
                                        <p:cTn dur="1000"/>
                                        <p:tgtEl>
                                          <p:spTgt spid="26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8">
                                            <p:txEl>
                                              <p:pRg end="2" st="2"/>
                                            </p:txEl>
                                          </p:spTgt>
                                        </p:tgtEl>
                                        <p:attrNameLst>
                                          <p:attrName>style.visibility</p:attrName>
                                        </p:attrNameLst>
                                      </p:cBhvr>
                                      <p:to>
                                        <p:strVal val="visible"/>
                                      </p:to>
                                    </p:set>
                                    <p:animEffect filter="fade" transition="in">
                                      <p:cBhvr>
                                        <p:cTn dur="1000"/>
                                        <p:tgtEl>
                                          <p:spTgt spid="26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8">
                                            <p:txEl>
                                              <p:pRg end="3" st="3"/>
                                            </p:txEl>
                                          </p:spTgt>
                                        </p:tgtEl>
                                        <p:attrNameLst>
                                          <p:attrName>style.visibility</p:attrName>
                                        </p:attrNameLst>
                                      </p:cBhvr>
                                      <p:to>
                                        <p:strVal val="visible"/>
                                      </p:to>
                                    </p:set>
                                    <p:animEffect filter="fade" transition="in">
                                      <p:cBhvr>
                                        <p:cTn dur="1000"/>
                                        <p:tgtEl>
                                          <p:spTgt spid="26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8">
                                            <p:txEl>
                                              <p:pRg end="4" st="4"/>
                                            </p:txEl>
                                          </p:spTgt>
                                        </p:tgtEl>
                                        <p:attrNameLst>
                                          <p:attrName>style.visibility</p:attrName>
                                        </p:attrNameLst>
                                      </p:cBhvr>
                                      <p:to>
                                        <p:strVal val="visible"/>
                                      </p:to>
                                    </p:set>
                                    <p:animEffect filter="fade" transition="in">
                                      <p:cBhvr>
                                        <p:cTn dur="1000"/>
                                        <p:tgtEl>
                                          <p:spTgt spid="267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8">
                                            <p:txEl>
                                              <p:pRg end="5" st="5"/>
                                            </p:txEl>
                                          </p:spTgt>
                                        </p:tgtEl>
                                        <p:attrNameLst>
                                          <p:attrName>style.visibility</p:attrName>
                                        </p:attrNameLst>
                                      </p:cBhvr>
                                      <p:to>
                                        <p:strVal val="visible"/>
                                      </p:to>
                                    </p:set>
                                    <p:animEffect filter="fade" transition="in">
                                      <p:cBhvr>
                                        <p:cTn dur="1000"/>
                                        <p:tgtEl>
                                          <p:spTgt spid="267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2" name="Shape 2682"/>
        <p:cNvGrpSpPr/>
        <p:nvPr/>
      </p:nvGrpSpPr>
      <p:grpSpPr>
        <a:xfrm>
          <a:off x="0" y="0"/>
          <a:ext cx="0" cy="0"/>
          <a:chOff x="0" y="0"/>
          <a:chExt cx="0" cy="0"/>
        </a:xfrm>
      </p:grpSpPr>
      <p:sp>
        <p:nvSpPr>
          <p:cNvPr id="2683" name="Google Shape;2683;p379"/>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Pick &amp; Mix Challenge</a:t>
            </a:r>
            <a:endParaRPr/>
          </a:p>
        </p:txBody>
      </p:sp>
      <p:sp>
        <p:nvSpPr>
          <p:cNvPr id="2684" name="Google Shape;2684;p379"/>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AutoNum type="arabicPeriod"/>
            </a:pPr>
            <a:r>
              <a:rPr lang="en-GB"/>
              <a:t>Call </a:t>
            </a:r>
            <a:r>
              <a:rPr lang="en-GB">
                <a:solidFill>
                  <a:srgbClr val="FFFF00"/>
                </a:solidFill>
                <a:latin typeface="Consolas"/>
                <a:ea typeface="Consolas"/>
                <a:cs typeface="Consolas"/>
                <a:sym typeface="Consolas"/>
              </a:rPr>
              <a:t>StartSpectatingOnly()</a:t>
            </a:r>
            <a:r>
              <a:rPr lang="en-GB"/>
              <a:t> in Player Controller</a:t>
            </a:r>
            <a:endParaRPr/>
          </a:p>
          <a:p>
            <a:pPr indent="-800100" lvl="0" marL="914400" rtl="0" algn="l">
              <a:spcBef>
                <a:spcPts val="0"/>
              </a:spcBef>
              <a:spcAft>
                <a:spcPts val="0"/>
              </a:spcAft>
              <a:buSzPts val="5400"/>
              <a:buAutoNum type="arabicPeriod"/>
            </a:pPr>
            <a:r>
              <a:rPr lang="en-GB">
                <a:solidFill>
                  <a:srgbClr val="FFFF00"/>
                </a:solidFill>
                <a:latin typeface="Consolas"/>
                <a:ea typeface="Consolas"/>
                <a:cs typeface="Consolas"/>
                <a:sym typeface="Consolas"/>
              </a:rPr>
              <a:t>DetachFromControllerPendingDestroy()</a:t>
            </a:r>
            <a:r>
              <a:rPr lang="en-GB"/>
              <a:t> in AI</a:t>
            </a:r>
            <a:endParaRPr/>
          </a:p>
          <a:p>
            <a:pPr indent="-800100" lvl="0" marL="914400" rtl="0" algn="l">
              <a:spcBef>
                <a:spcPts val="0"/>
              </a:spcBef>
              <a:spcAft>
                <a:spcPts val="0"/>
              </a:spcAft>
              <a:buSzPts val="5400"/>
              <a:buAutoNum type="arabicPeriod"/>
            </a:pPr>
            <a:r>
              <a:rPr lang="en-GB">
                <a:solidFill>
                  <a:schemeClr val="lt1"/>
                </a:solidFill>
              </a:rPr>
              <a:t>Fix the starting health bug</a:t>
            </a:r>
            <a:endParaRPr>
              <a:solidFill>
                <a:schemeClr val="lt1"/>
              </a:solidFill>
            </a:endParaRPr>
          </a:p>
          <a:p>
            <a:pPr indent="-800100" lvl="0" marL="914400" rtl="0" algn="l">
              <a:spcBef>
                <a:spcPts val="0"/>
              </a:spcBef>
              <a:spcAft>
                <a:spcPts val="0"/>
              </a:spcAft>
              <a:buSzPts val="5400"/>
              <a:buAutoNum type="arabicPeriod"/>
            </a:pPr>
            <a:r>
              <a:rPr lang="en-GB"/>
              <a:t>Use the noise landscape function to undulate</a:t>
            </a:r>
            <a:endParaRPr/>
          </a:p>
          <a:p>
            <a:pPr indent="-800100" lvl="0" marL="914400" rtl="0" algn="l">
              <a:spcBef>
                <a:spcPts val="0"/>
              </a:spcBef>
              <a:spcAft>
                <a:spcPts val="0"/>
              </a:spcAft>
              <a:buSzPts val="5400"/>
              <a:buAutoNum type="arabicPeriod"/>
            </a:pPr>
            <a:r>
              <a:rPr lang="en-GB"/>
              <a:t>Make the AutoMortars damageable</a:t>
            </a:r>
            <a:endParaRPr/>
          </a:p>
          <a:p>
            <a:pPr indent="-800100" lvl="0" marL="914400" rtl="0" algn="l">
              <a:spcBef>
                <a:spcPts val="0"/>
              </a:spcBef>
              <a:spcAft>
                <a:spcPts val="0"/>
              </a:spcAft>
              <a:buSzPts val="5400"/>
              <a:buAutoNum type="arabicPeriod"/>
            </a:pPr>
            <a:r>
              <a:rPr lang="en-GB"/>
              <a:t>Check code against</a:t>
            </a:r>
            <a:r>
              <a:rPr lang="en-GB">
                <a:solidFill>
                  <a:srgbClr val="FFFFFF"/>
                </a:solidFill>
              </a:rPr>
              <a:t> </a:t>
            </a:r>
            <a:r>
              <a:rPr lang="en-GB" u="sng">
                <a:solidFill>
                  <a:srgbClr val="FFFFFF"/>
                </a:solidFill>
                <a:hlinkClick r:id="rId3"/>
              </a:rPr>
              <a:t>Unreal’s coding standards</a:t>
            </a:r>
            <a:r>
              <a:rPr lang="en-GB">
                <a:solidFill>
                  <a:srgbClr val="FFFFFF"/>
                </a:solidFill>
              </a:rPr>
              <a:t>.</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4">
                                            <p:txEl>
                                              <p:pRg end="0" st="0"/>
                                            </p:txEl>
                                          </p:spTgt>
                                        </p:tgtEl>
                                        <p:attrNameLst>
                                          <p:attrName>style.visibility</p:attrName>
                                        </p:attrNameLst>
                                      </p:cBhvr>
                                      <p:to>
                                        <p:strVal val="visible"/>
                                      </p:to>
                                    </p:set>
                                    <p:animEffect filter="fade" transition="in">
                                      <p:cBhvr>
                                        <p:cTn dur="1000"/>
                                        <p:tgtEl>
                                          <p:spTgt spid="26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4">
                                            <p:txEl>
                                              <p:pRg end="1" st="1"/>
                                            </p:txEl>
                                          </p:spTgt>
                                        </p:tgtEl>
                                        <p:attrNameLst>
                                          <p:attrName>style.visibility</p:attrName>
                                        </p:attrNameLst>
                                      </p:cBhvr>
                                      <p:to>
                                        <p:strVal val="visible"/>
                                      </p:to>
                                    </p:set>
                                    <p:animEffect filter="fade" transition="in">
                                      <p:cBhvr>
                                        <p:cTn dur="1000"/>
                                        <p:tgtEl>
                                          <p:spTgt spid="26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4">
                                            <p:txEl>
                                              <p:pRg end="2" st="2"/>
                                            </p:txEl>
                                          </p:spTgt>
                                        </p:tgtEl>
                                        <p:attrNameLst>
                                          <p:attrName>style.visibility</p:attrName>
                                        </p:attrNameLst>
                                      </p:cBhvr>
                                      <p:to>
                                        <p:strVal val="visible"/>
                                      </p:to>
                                    </p:set>
                                    <p:animEffect filter="fade" transition="in">
                                      <p:cBhvr>
                                        <p:cTn dur="1000"/>
                                        <p:tgtEl>
                                          <p:spTgt spid="26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4">
                                            <p:txEl>
                                              <p:pRg end="3" st="3"/>
                                            </p:txEl>
                                          </p:spTgt>
                                        </p:tgtEl>
                                        <p:attrNameLst>
                                          <p:attrName>style.visibility</p:attrName>
                                        </p:attrNameLst>
                                      </p:cBhvr>
                                      <p:to>
                                        <p:strVal val="visible"/>
                                      </p:to>
                                    </p:set>
                                    <p:animEffect filter="fade" transition="in">
                                      <p:cBhvr>
                                        <p:cTn dur="1000"/>
                                        <p:tgtEl>
                                          <p:spTgt spid="268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4">
                                            <p:txEl>
                                              <p:pRg end="4" st="4"/>
                                            </p:txEl>
                                          </p:spTgt>
                                        </p:tgtEl>
                                        <p:attrNameLst>
                                          <p:attrName>style.visibility</p:attrName>
                                        </p:attrNameLst>
                                      </p:cBhvr>
                                      <p:to>
                                        <p:strVal val="visible"/>
                                      </p:to>
                                    </p:set>
                                    <p:animEffect filter="fade" transition="in">
                                      <p:cBhvr>
                                        <p:cTn dur="1000"/>
                                        <p:tgtEl>
                                          <p:spTgt spid="268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4">
                                            <p:txEl>
                                              <p:pRg end="5" st="5"/>
                                            </p:txEl>
                                          </p:spTgt>
                                        </p:tgtEl>
                                        <p:attrNameLst>
                                          <p:attrName>style.visibility</p:attrName>
                                        </p:attrNameLst>
                                      </p:cBhvr>
                                      <p:to>
                                        <p:strVal val="visible"/>
                                      </p:to>
                                    </p:set>
                                    <p:animEffect filter="fade" transition="in">
                                      <p:cBhvr>
                                        <p:cTn dur="1000"/>
                                        <p:tgtEl>
                                          <p:spTgt spid="268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8" name="Shape 2688"/>
        <p:cNvGrpSpPr/>
        <p:nvPr/>
      </p:nvGrpSpPr>
      <p:grpSpPr>
        <a:xfrm>
          <a:off x="0" y="0"/>
          <a:ext cx="0" cy="0"/>
          <a:chOff x="0" y="0"/>
          <a:chExt cx="0" cy="0"/>
        </a:xfrm>
      </p:grpSpPr>
      <p:sp>
        <p:nvSpPr>
          <p:cNvPr id="2689" name="Google Shape;2689;p380"/>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solidFill>
                  <a:schemeClr val="lt1"/>
                </a:solidFill>
              </a:rPr>
              <a:t>Finishing Off - Part 2</a:t>
            </a:r>
            <a:endParaRPr>
              <a:solidFill>
                <a:schemeClr val="lt1"/>
              </a:solidFill>
            </a:endParaRPr>
          </a:p>
        </p:txBody>
      </p:sp>
      <p:sp>
        <p:nvSpPr>
          <p:cNvPr id="2690" name="Google Shape;2690;p380"/>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4.12.5</a:t>
            </a:r>
            <a:endParaRPr sz="3600">
              <a:solidFill>
                <a:srgbClr val="FFFFFF"/>
              </a:solidFill>
            </a:endParaRPr>
          </a:p>
        </p:txBody>
      </p:sp>
    </p:spTree>
  </p:cSld>
  <p:clrMapOvr>
    <a:masterClrMapping/>
  </p:clrMapOvr>
</p:sld>
</file>

<file path=ppt/slides/slide3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4" name="Shape 2694"/>
        <p:cNvGrpSpPr/>
        <p:nvPr/>
      </p:nvGrpSpPr>
      <p:grpSpPr>
        <a:xfrm>
          <a:off x="0" y="0"/>
          <a:ext cx="0" cy="0"/>
          <a:chOff x="0" y="0"/>
          <a:chExt cx="0" cy="0"/>
        </a:xfrm>
      </p:grpSpPr>
      <p:sp>
        <p:nvSpPr>
          <p:cNvPr id="2695" name="Google Shape;2695;p381"/>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2696" name="Google Shape;2696;p381"/>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Clr>
                <a:schemeClr val="lt1"/>
              </a:buClr>
              <a:buSzPts val="5400"/>
              <a:buChar char="●"/>
            </a:pPr>
            <a:r>
              <a:rPr lang="en-GB">
                <a:solidFill>
                  <a:schemeClr val="lt1"/>
                </a:solidFill>
              </a:rPr>
              <a:t>You can use the noise function on landscapes</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Gameobjects are automatically destroyed when they travel a long way from the play area</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Reviewing Unreal’s coding standards.</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6">
                                            <p:txEl>
                                              <p:pRg end="0" st="0"/>
                                            </p:txEl>
                                          </p:spTgt>
                                        </p:tgtEl>
                                        <p:attrNameLst>
                                          <p:attrName>style.visibility</p:attrName>
                                        </p:attrNameLst>
                                      </p:cBhvr>
                                      <p:to>
                                        <p:strVal val="visible"/>
                                      </p:to>
                                    </p:set>
                                    <p:animEffect filter="fade" transition="in">
                                      <p:cBhvr>
                                        <p:cTn dur="1000"/>
                                        <p:tgtEl>
                                          <p:spTgt spid="26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6">
                                            <p:txEl>
                                              <p:pRg end="1" st="1"/>
                                            </p:txEl>
                                          </p:spTgt>
                                        </p:tgtEl>
                                        <p:attrNameLst>
                                          <p:attrName>style.visibility</p:attrName>
                                        </p:attrNameLst>
                                      </p:cBhvr>
                                      <p:to>
                                        <p:strVal val="visible"/>
                                      </p:to>
                                    </p:set>
                                    <p:animEffect filter="fade" transition="in">
                                      <p:cBhvr>
                                        <p:cTn dur="1000"/>
                                        <p:tgtEl>
                                          <p:spTgt spid="26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6">
                                            <p:txEl>
                                              <p:pRg end="2" st="2"/>
                                            </p:txEl>
                                          </p:spTgt>
                                        </p:tgtEl>
                                        <p:attrNameLst>
                                          <p:attrName>style.visibility</p:attrName>
                                        </p:attrNameLst>
                                      </p:cBhvr>
                                      <p:to>
                                        <p:strVal val="visible"/>
                                      </p:to>
                                    </p:set>
                                    <p:animEffect filter="fade" transition="in">
                                      <p:cBhvr>
                                        <p:cTn dur="1000"/>
                                        <p:tgtEl>
                                          <p:spTgt spid="269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58"/>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Choose Your Final Landscape Style</a:t>
            </a:r>
            <a:endParaRPr/>
          </a:p>
        </p:txBody>
      </p:sp>
      <p:sp>
        <p:nvSpPr>
          <p:cNvPr id="322" name="Google Shape;322;p58"/>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Decide which route you want to pursue</a:t>
            </a:r>
            <a:endParaRPr/>
          </a:p>
          <a:p>
            <a:pPr indent="-800100" lvl="0" marL="914400" rtl="0" algn="l">
              <a:spcBef>
                <a:spcPts val="0"/>
              </a:spcBef>
              <a:spcAft>
                <a:spcPts val="0"/>
              </a:spcAft>
              <a:buSzPts val="5400"/>
              <a:buChar char="●"/>
            </a:pPr>
            <a:r>
              <a:rPr lang="en-GB"/>
              <a:t>If high-poly, use this time to tweak</a:t>
            </a:r>
            <a:endParaRPr/>
          </a:p>
          <a:p>
            <a:pPr indent="-800100" lvl="0" marL="914400" rtl="0" algn="l">
              <a:spcBef>
                <a:spcPts val="0"/>
              </a:spcBef>
              <a:spcAft>
                <a:spcPts val="0"/>
              </a:spcAft>
              <a:buSzPts val="5400"/>
              <a:buChar char="●"/>
            </a:pPr>
            <a:r>
              <a:rPr lang="en-GB"/>
              <a:t>If low-poly, then create your initial landscape</a:t>
            </a:r>
            <a:endParaRPr/>
          </a:p>
          <a:p>
            <a:pPr indent="-800100" lvl="0" marL="914400" rtl="0" algn="l">
              <a:spcBef>
                <a:spcPts val="0"/>
              </a:spcBef>
              <a:spcAft>
                <a:spcPts val="0"/>
              </a:spcAft>
              <a:buSzPts val="5400"/>
              <a:buChar char="●"/>
            </a:pPr>
            <a:r>
              <a:rPr lang="en-GB"/>
              <a:t>Remember to leave a flat area in the middle.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0" st="0"/>
                                            </p:txEl>
                                          </p:spTgt>
                                        </p:tgtEl>
                                        <p:attrNameLst>
                                          <p:attrName>style.visibility</p:attrName>
                                        </p:attrNameLst>
                                      </p:cBhvr>
                                      <p:to>
                                        <p:strVal val="visible"/>
                                      </p:to>
                                    </p:set>
                                    <p:animEffect filter="fade" transition="in">
                                      <p:cBhvr>
                                        <p:cTn dur="1000"/>
                                        <p:tgtEl>
                                          <p:spTgt spid="3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1" st="1"/>
                                            </p:txEl>
                                          </p:spTgt>
                                        </p:tgtEl>
                                        <p:attrNameLst>
                                          <p:attrName>style.visibility</p:attrName>
                                        </p:attrNameLst>
                                      </p:cBhvr>
                                      <p:to>
                                        <p:strVal val="visible"/>
                                      </p:to>
                                    </p:set>
                                    <p:animEffect filter="fade" transition="in">
                                      <p:cBhvr>
                                        <p:cTn dur="1000"/>
                                        <p:tgtEl>
                                          <p:spTgt spid="3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2" st="2"/>
                                            </p:txEl>
                                          </p:spTgt>
                                        </p:tgtEl>
                                        <p:attrNameLst>
                                          <p:attrName>style.visibility</p:attrName>
                                        </p:attrNameLst>
                                      </p:cBhvr>
                                      <p:to>
                                        <p:strVal val="visible"/>
                                      </p:to>
                                    </p:set>
                                    <p:animEffect filter="fade" transition="in">
                                      <p:cBhvr>
                                        <p:cTn dur="1000"/>
                                        <p:tgtEl>
                                          <p:spTgt spid="3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3" st="3"/>
                                            </p:txEl>
                                          </p:spTgt>
                                        </p:tgtEl>
                                        <p:attrNameLst>
                                          <p:attrName>style.visibility</p:attrName>
                                        </p:attrNameLst>
                                      </p:cBhvr>
                                      <p:to>
                                        <p:strVal val="visible"/>
                                      </p:to>
                                    </p:set>
                                    <p:animEffect filter="fade" transition="in">
                                      <p:cBhvr>
                                        <p:cTn dur="1000"/>
                                        <p:tgtEl>
                                          <p:spTgt spid="32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0" name="Shape 2700"/>
        <p:cNvGrpSpPr/>
        <p:nvPr/>
      </p:nvGrpSpPr>
      <p:grpSpPr>
        <a:xfrm>
          <a:off x="0" y="0"/>
          <a:ext cx="0" cy="0"/>
          <a:chOff x="0" y="0"/>
          <a:chExt cx="0" cy="0"/>
        </a:xfrm>
      </p:grpSpPr>
      <p:sp>
        <p:nvSpPr>
          <p:cNvPr id="2701" name="Google Shape;2701;p382"/>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Pick &amp; Mix Challenge</a:t>
            </a:r>
            <a:endParaRPr/>
          </a:p>
        </p:txBody>
      </p:sp>
      <p:sp>
        <p:nvSpPr>
          <p:cNvPr id="2702" name="Google Shape;2702;p382"/>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AutoNum type="arabicPeriod"/>
            </a:pPr>
            <a:r>
              <a:rPr lang="en-GB" strike="sngStrike"/>
              <a:t>Call </a:t>
            </a:r>
            <a:r>
              <a:rPr lang="en-GB" strike="sngStrike">
                <a:solidFill>
                  <a:srgbClr val="FFFF00"/>
                </a:solidFill>
                <a:latin typeface="Consolas"/>
                <a:ea typeface="Consolas"/>
                <a:cs typeface="Consolas"/>
                <a:sym typeface="Consolas"/>
              </a:rPr>
              <a:t>StartSpectatingOnly()</a:t>
            </a:r>
            <a:r>
              <a:rPr lang="en-GB" strike="sngStrike"/>
              <a:t> in Player Controller</a:t>
            </a:r>
            <a:endParaRPr strike="sngStrike"/>
          </a:p>
          <a:p>
            <a:pPr indent="-800100" lvl="0" marL="914400" rtl="0" algn="l">
              <a:spcBef>
                <a:spcPts val="0"/>
              </a:spcBef>
              <a:spcAft>
                <a:spcPts val="0"/>
              </a:spcAft>
              <a:buSzPts val="5400"/>
              <a:buAutoNum type="arabicPeriod"/>
            </a:pPr>
            <a:r>
              <a:rPr lang="en-GB" strike="sngStrike">
                <a:solidFill>
                  <a:srgbClr val="FFFF00"/>
                </a:solidFill>
                <a:latin typeface="Consolas"/>
                <a:ea typeface="Consolas"/>
                <a:cs typeface="Consolas"/>
                <a:sym typeface="Consolas"/>
              </a:rPr>
              <a:t>DetachFromControllerPendingDestroy()</a:t>
            </a:r>
            <a:r>
              <a:rPr lang="en-GB" strike="sngStrike"/>
              <a:t> in AI</a:t>
            </a:r>
            <a:endParaRPr strike="sngStrike"/>
          </a:p>
          <a:p>
            <a:pPr indent="-800100" lvl="0" marL="914400" rtl="0" algn="l">
              <a:spcBef>
                <a:spcPts val="0"/>
              </a:spcBef>
              <a:spcAft>
                <a:spcPts val="0"/>
              </a:spcAft>
              <a:buSzPts val="5400"/>
              <a:buAutoNum type="arabicPeriod"/>
            </a:pPr>
            <a:r>
              <a:rPr lang="en-GB" strike="sngStrike">
                <a:solidFill>
                  <a:schemeClr val="lt1"/>
                </a:solidFill>
              </a:rPr>
              <a:t>Fix the starting health bug</a:t>
            </a:r>
            <a:endParaRPr strike="sngStrike">
              <a:solidFill>
                <a:schemeClr val="lt1"/>
              </a:solidFill>
            </a:endParaRPr>
          </a:p>
          <a:p>
            <a:pPr indent="-800100" lvl="0" marL="914400" rtl="0" algn="l">
              <a:spcBef>
                <a:spcPts val="0"/>
              </a:spcBef>
              <a:spcAft>
                <a:spcPts val="0"/>
              </a:spcAft>
              <a:buSzPts val="5400"/>
              <a:buAutoNum type="arabicPeriod"/>
            </a:pPr>
            <a:r>
              <a:rPr lang="en-GB"/>
              <a:t>Use the noise landscape function to undulate</a:t>
            </a:r>
            <a:endParaRPr/>
          </a:p>
          <a:p>
            <a:pPr indent="-800100" lvl="0" marL="914400" rtl="0" algn="l">
              <a:spcBef>
                <a:spcPts val="0"/>
              </a:spcBef>
              <a:spcAft>
                <a:spcPts val="0"/>
              </a:spcAft>
              <a:buSzPts val="5400"/>
              <a:buAutoNum type="arabicPeriod"/>
            </a:pPr>
            <a:r>
              <a:rPr lang="en-GB"/>
              <a:t>Make the AutoMortars damageable</a:t>
            </a:r>
            <a:endParaRPr/>
          </a:p>
          <a:p>
            <a:pPr indent="-800100" lvl="0" marL="914400" rtl="0" algn="l">
              <a:spcBef>
                <a:spcPts val="0"/>
              </a:spcBef>
              <a:spcAft>
                <a:spcPts val="0"/>
              </a:spcAft>
              <a:buSzPts val="5400"/>
              <a:buAutoNum type="arabicPeriod"/>
            </a:pPr>
            <a:r>
              <a:rPr lang="en-GB"/>
              <a:t>Check code against</a:t>
            </a:r>
            <a:r>
              <a:rPr lang="en-GB">
                <a:solidFill>
                  <a:srgbClr val="FFFFFF"/>
                </a:solidFill>
              </a:rPr>
              <a:t> </a:t>
            </a:r>
            <a:r>
              <a:rPr lang="en-GB" u="sng">
                <a:solidFill>
                  <a:srgbClr val="FFFFFF"/>
                </a:solidFill>
                <a:hlinkClick r:id="rId3"/>
              </a:rPr>
              <a:t>Unreal’s coding standards</a:t>
            </a:r>
            <a:r>
              <a:rPr lang="en-GB">
                <a:solidFill>
                  <a:srgbClr val="FFFFFF"/>
                </a:solidFill>
              </a:rPr>
              <a:t>.</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2">
                                            <p:txEl>
                                              <p:pRg end="0" st="0"/>
                                            </p:txEl>
                                          </p:spTgt>
                                        </p:tgtEl>
                                        <p:attrNameLst>
                                          <p:attrName>style.visibility</p:attrName>
                                        </p:attrNameLst>
                                      </p:cBhvr>
                                      <p:to>
                                        <p:strVal val="visible"/>
                                      </p:to>
                                    </p:set>
                                    <p:animEffect filter="fade" transition="in">
                                      <p:cBhvr>
                                        <p:cTn dur="1000"/>
                                        <p:tgtEl>
                                          <p:spTgt spid="27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2">
                                            <p:txEl>
                                              <p:pRg end="1" st="1"/>
                                            </p:txEl>
                                          </p:spTgt>
                                        </p:tgtEl>
                                        <p:attrNameLst>
                                          <p:attrName>style.visibility</p:attrName>
                                        </p:attrNameLst>
                                      </p:cBhvr>
                                      <p:to>
                                        <p:strVal val="visible"/>
                                      </p:to>
                                    </p:set>
                                    <p:animEffect filter="fade" transition="in">
                                      <p:cBhvr>
                                        <p:cTn dur="1000"/>
                                        <p:tgtEl>
                                          <p:spTgt spid="27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2">
                                            <p:txEl>
                                              <p:pRg end="2" st="2"/>
                                            </p:txEl>
                                          </p:spTgt>
                                        </p:tgtEl>
                                        <p:attrNameLst>
                                          <p:attrName>style.visibility</p:attrName>
                                        </p:attrNameLst>
                                      </p:cBhvr>
                                      <p:to>
                                        <p:strVal val="visible"/>
                                      </p:to>
                                    </p:set>
                                    <p:animEffect filter="fade" transition="in">
                                      <p:cBhvr>
                                        <p:cTn dur="1000"/>
                                        <p:tgtEl>
                                          <p:spTgt spid="27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2">
                                            <p:txEl>
                                              <p:pRg end="3" st="3"/>
                                            </p:txEl>
                                          </p:spTgt>
                                        </p:tgtEl>
                                        <p:attrNameLst>
                                          <p:attrName>style.visibility</p:attrName>
                                        </p:attrNameLst>
                                      </p:cBhvr>
                                      <p:to>
                                        <p:strVal val="visible"/>
                                      </p:to>
                                    </p:set>
                                    <p:animEffect filter="fade" transition="in">
                                      <p:cBhvr>
                                        <p:cTn dur="1000"/>
                                        <p:tgtEl>
                                          <p:spTgt spid="27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2">
                                            <p:txEl>
                                              <p:pRg end="4" st="4"/>
                                            </p:txEl>
                                          </p:spTgt>
                                        </p:tgtEl>
                                        <p:attrNameLst>
                                          <p:attrName>style.visibility</p:attrName>
                                        </p:attrNameLst>
                                      </p:cBhvr>
                                      <p:to>
                                        <p:strVal val="visible"/>
                                      </p:to>
                                    </p:set>
                                    <p:animEffect filter="fade" transition="in">
                                      <p:cBhvr>
                                        <p:cTn dur="1000"/>
                                        <p:tgtEl>
                                          <p:spTgt spid="270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2">
                                            <p:txEl>
                                              <p:pRg end="5" st="5"/>
                                            </p:txEl>
                                          </p:spTgt>
                                        </p:tgtEl>
                                        <p:attrNameLst>
                                          <p:attrName>style.visibility</p:attrName>
                                        </p:attrNameLst>
                                      </p:cBhvr>
                                      <p:to>
                                        <p:strVal val="visible"/>
                                      </p:to>
                                    </p:set>
                                    <p:animEffect filter="fade" transition="in">
                                      <p:cBhvr>
                                        <p:cTn dur="1000"/>
                                        <p:tgtEl>
                                          <p:spTgt spid="270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6" name="Shape 2706"/>
        <p:cNvGrpSpPr/>
        <p:nvPr/>
      </p:nvGrpSpPr>
      <p:grpSpPr>
        <a:xfrm>
          <a:off x="0" y="0"/>
          <a:ext cx="0" cy="0"/>
          <a:chOff x="0" y="0"/>
          <a:chExt cx="0" cy="0"/>
        </a:xfrm>
      </p:grpSpPr>
      <p:sp>
        <p:nvSpPr>
          <p:cNvPr id="2707" name="Google Shape;2707;p383"/>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Section Wrap-Up</a:t>
            </a:r>
            <a:endParaRPr/>
          </a:p>
        </p:txBody>
      </p:sp>
      <p:sp>
        <p:nvSpPr>
          <p:cNvPr id="2708" name="Google Shape;2708;p383"/>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4.12.5</a:t>
            </a:r>
            <a:endParaRPr sz="3600">
              <a:solidFill>
                <a:srgbClr val="FFFFFF"/>
              </a:solidFill>
            </a:endParaRPr>
          </a:p>
        </p:txBody>
      </p:sp>
    </p:spTree>
  </p:cSld>
  <p:clrMapOvr>
    <a:masterClrMapping/>
  </p:clrMapOvr>
</p:sld>
</file>

<file path=ppt/slides/slide3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2" name="Shape 2712"/>
        <p:cNvGrpSpPr/>
        <p:nvPr/>
      </p:nvGrpSpPr>
      <p:grpSpPr>
        <a:xfrm>
          <a:off x="0" y="0"/>
          <a:ext cx="0" cy="0"/>
          <a:chOff x="0" y="0"/>
          <a:chExt cx="0" cy="0"/>
        </a:xfrm>
      </p:grpSpPr>
      <p:sp>
        <p:nvSpPr>
          <p:cNvPr id="2713" name="Google Shape;2713;p384"/>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2714" name="Google Shape;2714;p384"/>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solidFill>
                  <a:schemeClr val="lt1"/>
                </a:solidFill>
              </a:rPr>
              <a:t>In this section we learnt a tonne including…</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Basic terrain landscaping</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Using and modifying the AI pathfinding system</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A deep-dive into control systems</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User Interface for the first time</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A whole tonne of C++ and architecture.</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4">
                                            <p:txEl>
                                              <p:pRg end="0" st="0"/>
                                            </p:txEl>
                                          </p:spTgt>
                                        </p:tgtEl>
                                        <p:attrNameLst>
                                          <p:attrName>style.visibility</p:attrName>
                                        </p:attrNameLst>
                                      </p:cBhvr>
                                      <p:to>
                                        <p:strVal val="visible"/>
                                      </p:to>
                                    </p:set>
                                    <p:animEffect filter="fade" transition="in">
                                      <p:cBhvr>
                                        <p:cTn dur="1000"/>
                                        <p:tgtEl>
                                          <p:spTgt spid="27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4">
                                            <p:txEl>
                                              <p:pRg end="1" st="1"/>
                                            </p:txEl>
                                          </p:spTgt>
                                        </p:tgtEl>
                                        <p:attrNameLst>
                                          <p:attrName>style.visibility</p:attrName>
                                        </p:attrNameLst>
                                      </p:cBhvr>
                                      <p:to>
                                        <p:strVal val="visible"/>
                                      </p:to>
                                    </p:set>
                                    <p:animEffect filter="fade" transition="in">
                                      <p:cBhvr>
                                        <p:cTn dur="1000"/>
                                        <p:tgtEl>
                                          <p:spTgt spid="27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4">
                                            <p:txEl>
                                              <p:pRg end="2" st="2"/>
                                            </p:txEl>
                                          </p:spTgt>
                                        </p:tgtEl>
                                        <p:attrNameLst>
                                          <p:attrName>style.visibility</p:attrName>
                                        </p:attrNameLst>
                                      </p:cBhvr>
                                      <p:to>
                                        <p:strVal val="visible"/>
                                      </p:to>
                                    </p:set>
                                    <p:animEffect filter="fade" transition="in">
                                      <p:cBhvr>
                                        <p:cTn dur="1000"/>
                                        <p:tgtEl>
                                          <p:spTgt spid="27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4">
                                            <p:txEl>
                                              <p:pRg end="3" st="3"/>
                                            </p:txEl>
                                          </p:spTgt>
                                        </p:tgtEl>
                                        <p:attrNameLst>
                                          <p:attrName>style.visibility</p:attrName>
                                        </p:attrNameLst>
                                      </p:cBhvr>
                                      <p:to>
                                        <p:strVal val="visible"/>
                                      </p:to>
                                    </p:set>
                                    <p:animEffect filter="fade" transition="in">
                                      <p:cBhvr>
                                        <p:cTn dur="1000"/>
                                        <p:tgtEl>
                                          <p:spTgt spid="27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4">
                                            <p:txEl>
                                              <p:pRg end="4" st="4"/>
                                            </p:txEl>
                                          </p:spTgt>
                                        </p:tgtEl>
                                        <p:attrNameLst>
                                          <p:attrName>style.visibility</p:attrName>
                                        </p:attrNameLst>
                                      </p:cBhvr>
                                      <p:to>
                                        <p:strVal val="visible"/>
                                      </p:to>
                                    </p:set>
                                    <p:animEffect filter="fade" transition="in">
                                      <p:cBhvr>
                                        <p:cTn dur="1000"/>
                                        <p:tgtEl>
                                          <p:spTgt spid="271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4">
                                            <p:txEl>
                                              <p:pRg end="5" st="5"/>
                                            </p:txEl>
                                          </p:spTgt>
                                        </p:tgtEl>
                                        <p:attrNameLst>
                                          <p:attrName>style.visibility</p:attrName>
                                        </p:attrNameLst>
                                      </p:cBhvr>
                                      <p:to>
                                        <p:strVal val="visible"/>
                                      </p:to>
                                    </p:set>
                                    <p:animEffect filter="fade" transition="in">
                                      <p:cBhvr>
                                        <p:cTn dur="1000"/>
                                        <p:tgtEl>
                                          <p:spTgt spid="271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8" name="Shape 2718"/>
        <p:cNvGrpSpPr/>
        <p:nvPr/>
      </p:nvGrpSpPr>
      <p:grpSpPr>
        <a:xfrm>
          <a:off x="0" y="0"/>
          <a:ext cx="0" cy="0"/>
          <a:chOff x="0" y="0"/>
          <a:chExt cx="0" cy="0"/>
        </a:xfrm>
      </p:grpSpPr>
      <p:sp>
        <p:nvSpPr>
          <p:cNvPr id="2719" name="Google Shape;2719;p385"/>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Improve Building Escape</a:t>
            </a:r>
            <a:endParaRPr/>
          </a:p>
        </p:txBody>
      </p:sp>
      <p:sp>
        <p:nvSpPr>
          <p:cNvPr id="2720" name="Google Shape;2720;p385"/>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solidFill>
                  <a:schemeClr val="lt1"/>
                </a:solidFill>
              </a:rPr>
              <a:t>Put the project under version control</a:t>
            </a:r>
            <a:endParaRPr>
              <a:solidFill>
                <a:schemeClr val="lt1"/>
              </a:solidFill>
            </a:endParaRPr>
          </a:p>
          <a:p>
            <a:pPr indent="-800100" lvl="0" marL="914400" rtl="0" algn="l">
              <a:spcBef>
                <a:spcPts val="0"/>
              </a:spcBef>
              <a:spcAft>
                <a:spcPts val="0"/>
              </a:spcAft>
              <a:buSzPts val="5400"/>
              <a:buChar char="●"/>
            </a:pPr>
            <a:r>
              <a:rPr lang="en-GB"/>
              <a:t>Add a start menu</a:t>
            </a:r>
            <a:endParaRPr/>
          </a:p>
          <a:p>
            <a:pPr indent="-800100" lvl="0" marL="914400" rtl="0" algn="l">
              <a:spcBef>
                <a:spcPts val="0"/>
              </a:spcBef>
              <a:spcAft>
                <a:spcPts val="0"/>
              </a:spcAft>
              <a:buSzPts val="5400"/>
              <a:buChar char="●"/>
            </a:pPr>
            <a:r>
              <a:rPr lang="en-GB"/>
              <a:t>Create at least one new puzzle</a:t>
            </a:r>
            <a:endParaRPr/>
          </a:p>
          <a:p>
            <a:pPr indent="-800100" lvl="0" marL="914400" rtl="0" algn="l">
              <a:spcBef>
                <a:spcPts val="0"/>
              </a:spcBef>
              <a:spcAft>
                <a:spcPts val="0"/>
              </a:spcAft>
              <a:buSzPts val="5400"/>
              <a:buChar char="●"/>
            </a:pPr>
            <a:r>
              <a:rPr lang="en-GB"/>
              <a:t>Add some landscape around the room(s)</a:t>
            </a:r>
            <a:endParaRPr/>
          </a:p>
          <a:p>
            <a:pPr indent="-800100" lvl="0" marL="914400" rtl="0" algn="l">
              <a:spcBef>
                <a:spcPts val="0"/>
              </a:spcBef>
              <a:spcAft>
                <a:spcPts val="0"/>
              </a:spcAft>
              <a:buSzPts val="5400"/>
              <a:buChar char="●"/>
            </a:pPr>
            <a:r>
              <a:rPr lang="en-GB"/>
              <a:t>Consider a projectile-based puzzle</a:t>
            </a:r>
            <a:endParaRPr/>
          </a:p>
          <a:p>
            <a:pPr indent="-800100" lvl="0" marL="914400" rtl="0" algn="l">
              <a:spcBef>
                <a:spcPts val="0"/>
              </a:spcBef>
              <a:spcAft>
                <a:spcPts val="0"/>
              </a:spcAft>
              <a:buSzPts val="5400"/>
              <a:buChar char="●"/>
            </a:pPr>
            <a:r>
              <a:rPr lang="en-GB"/>
              <a:t>Improve the overall architecture.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0">
                                            <p:txEl>
                                              <p:pRg end="0" st="0"/>
                                            </p:txEl>
                                          </p:spTgt>
                                        </p:tgtEl>
                                        <p:attrNameLst>
                                          <p:attrName>style.visibility</p:attrName>
                                        </p:attrNameLst>
                                      </p:cBhvr>
                                      <p:to>
                                        <p:strVal val="visible"/>
                                      </p:to>
                                    </p:set>
                                    <p:animEffect filter="fade" transition="in">
                                      <p:cBhvr>
                                        <p:cTn dur="1000"/>
                                        <p:tgtEl>
                                          <p:spTgt spid="27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0">
                                            <p:txEl>
                                              <p:pRg end="1" st="1"/>
                                            </p:txEl>
                                          </p:spTgt>
                                        </p:tgtEl>
                                        <p:attrNameLst>
                                          <p:attrName>style.visibility</p:attrName>
                                        </p:attrNameLst>
                                      </p:cBhvr>
                                      <p:to>
                                        <p:strVal val="visible"/>
                                      </p:to>
                                    </p:set>
                                    <p:animEffect filter="fade" transition="in">
                                      <p:cBhvr>
                                        <p:cTn dur="1000"/>
                                        <p:tgtEl>
                                          <p:spTgt spid="27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0">
                                            <p:txEl>
                                              <p:pRg end="2" st="2"/>
                                            </p:txEl>
                                          </p:spTgt>
                                        </p:tgtEl>
                                        <p:attrNameLst>
                                          <p:attrName>style.visibility</p:attrName>
                                        </p:attrNameLst>
                                      </p:cBhvr>
                                      <p:to>
                                        <p:strVal val="visible"/>
                                      </p:to>
                                    </p:set>
                                    <p:animEffect filter="fade" transition="in">
                                      <p:cBhvr>
                                        <p:cTn dur="1000"/>
                                        <p:tgtEl>
                                          <p:spTgt spid="27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0">
                                            <p:txEl>
                                              <p:pRg end="3" st="3"/>
                                            </p:txEl>
                                          </p:spTgt>
                                        </p:tgtEl>
                                        <p:attrNameLst>
                                          <p:attrName>style.visibility</p:attrName>
                                        </p:attrNameLst>
                                      </p:cBhvr>
                                      <p:to>
                                        <p:strVal val="visible"/>
                                      </p:to>
                                    </p:set>
                                    <p:animEffect filter="fade" transition="in">
                                      <p:cBhvr>
                                        <p:cTn dur="1000"/>
                                        <p:tgtEl>
                                          <p:spTgt spid="27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0">
                                            <p:txEl>
                                              <p:pRg end="4" st="4"/>
                                            </p:txEl>
                                          </p:spTgt>
                                        </p:tgtEl>
                                        <p:attrNameLst>
                                          <p:attrName>style.visibility</p:attrName>
                                        </p:attrNameLst>
                                      </p:cBhvr>
                                      <p:to>
                                        <p:strVal val="visible"/>
                                      </p:to>
                                    </p:set>
                                    <p:animEffect filter="fade" transition="in">
                                      <p:cBhvr>
                                        <p:cTn dur="1000"/>
                                        <p:tgtEl>
                                          <p:spTgt spid="27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0">
                                            <p:txEl>
                                              <p:pRg end="5" st="5"/>
                                            </p:txEl>
                                          </p:spTgt>
                                        </p:tgtEl>
                                        <p:attrNameLst>
                                          <p:attrName>style.visibility</p:attrName>
                                        </p:attrNameLst>
                                      </p:cBhvr>
                                      <p:to>
                                        <p:strVal val="visible"/>
                                      </p:to>
                                    </p:set>
                                    <p:animEffect filter="fade" transition="in">
                                      <p:cBhvr>
                                        <p:cTn dur="1000"/>
                                        <p:tgtEl>
                                          <p:spTgt spid="272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4" name="Shape 2724"/>
        <p:cNvGrpSpPr/>
        <p:nvPr/>
      </p:nvGrpSpPr>
      <p:grpSpPr>
        <a:xfrm>
          <a:off x="0" y="0"/>
          <a:ext cx="0" cy="0"/>
          <a:chOff x="0" y="0"/>
          <a:chExt cx="0" cy="0"/>
        </a:xfrm>
      </p:grpSpPr>
      <p:sp>
        <p:nvSpPr>
          <p:cNvPr id="2725" name="Google Shape;2725;p386"/>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Bonus - Switching Cameras</a:t>
            </a:r>
            <a:endParaRPr/>
          </a:p>
        </p:txBody>
      </p:sp>
      <p:sp>
        <p:nvSpPr>
          <p:cNvPr id="2726" name="Google Shape;2726;p386"/>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4.12.5</a:t>
            </a:r>
            <a:endParaRPr sz="3600">
              <a:solidFill>
                <a:srgbClr val="FFFFFF"/>
              </a:solidFill>
            </a:endParaRPr>
          </a:p>
        </p:txBody>
      </p:sp>
    </p:spTree>
  </p:cSld>
  <p:clrMapOvr>
    <a:masterClrMapping/>
  </p:clrMapOvr>
</p:sld>
</file>

<file path=ppt/slides/slide3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0" name="Shape 2730"/>
        <p:cNvGrpSpPr/>
        <p:nvPr/>
      </p:nvGrpSpPr>
      <p:grpSpPr>
        <a:xfrm>
          <a:off x="0" y="0"/>
          <a:ext cx="0" cy="0"/>
          <a:chOff x="0" y="0"/>
          <a:chExt cx="0" cy="0"/>
        </a:xfrm>
      </p:grpSpPr>
      <p:sp>
        <p:nvSpPr>
          <p:cNvPr id="2731" name="Google Shape;2731;p387"/>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2732" name="Google Shape;2732;p387"/>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Our player controller line traces to aim</a:t>
            </a:r>
            <a:endParaRPr/>
          </a:p>
          <a:p>
            <a:pPr indent="-800100" lvl="0" marL="914400" rtl="0" algn="l">
              <a:spcBef>
                <a:spcPts val="0"/>
              </a:spcBef>
              <a:spcAft>
                <a:spcPts val="0"/>
              </a:spcAft>
              <a:buSzPts val="5400"/>
              <a:buChar char="●"/>
            </a:pPr>
            <a:r>
              <a:rPr lang="en-GB"/>
              <a:t>This can hit the UI in some circumstances</a:t>
            </a:r>
            <a:endParaRPr/>
          </a:p>
          <a:p>
            <a:pPr indent="-800100" lvl="0" marL="914400" rtl="0" algn="l">
              <a:spcBef>
                <a:spcPts val="0"/>
              </a:spcBef>
              <a:spcAft>
                <a:spcPts val="0"/>
              </a:spcAft>
              <a:buSzPts val="5400"/>
              <a:buChar char="●"/>
            </a:pPr>
            <a:r>
              <a:rPr lang="en-GB"/>
              <a:t>Change our line trace channel to </a:t>
            </a:r>
            <a:r>
              <a:rPr lang="en-GB">
                <a:solidFill>
                  <a:srgbClr val="FFFF00"/>
                </a:solidFill>
                <a:latin typeface="Consolas"/>
                <a:ea typeface="Consolas"/>
                <a:cs typeface="Consolas"/>
                <a:sym typeface="Consolas"/>
              </a:rPr>
              <a:t>ECC::Camera</a:t>
            </a:r>
            <a:endParaRPr>
              <a:solidFill>
                <a:srgbClr val="FFFF00"/>
              </a:solidFill>
              <a:latin typeface="Consolas"/>
              <a:ea typeface="Consolas"/>
              <a:cs typeface="Consolas"/>
              <a:sym typeface="Consolas"/>
            </a:endParaRPr>
          </a:p>
          <a:p>
            <a:pPr indent="-800100" lvl="0" marL="914400" rtl="0" algn="l">
              <a:spcBef>
                <a:spcPts val="0"/>
              </a:spcBef>
              <a:spcAft>
                <a:spcPts val="0"/>
              </a:spcAft>
              <a:buSzPts val="5400"/>
              <a:buChar char="●"/>
            </a:pPr>
            <a:r>
              <a:rPr lang="en-GB"/>
              <a:t>Add a 1st person camera</a:t>
            </a:r>
            <a:endParaRPr/>
          </a:p>
          <a:p>
            <a:pPr indent="-800100" lvl="0" marL="914400" rtl="0" algn="l">
              <a:spcBef>
                <a:spcPts val="0"/>
              </a:spcBef>
              <a:spcAft>
                <a:spcPts val="0"/>
              </a:spcAft>
              <a:buSzPts val="5400"/>
              <a:buChar char="●"/>
            </a:pPr>
            <a:r>
              <a:rPr lang="en-GB"/>
              <a:t>Use the Toggle Visibility Blueprint node</a:t>
            </a:r>
            <a:endParaRPr/>
          </a:p>
          <a:p>
            <a:pPr indent="-800100" lvl="0" marL="914400" rtl="0" algn="l">
              <a:spcBef>
                <a:spcPts val="0"/>
              </a:spcBef>
              <a:spcAft>
                <a:spcPts val="0"/>
              </a:spcAft>
              <a:buSzPts val="5400"/>
              <a:buChar char="●"/>
            </a:pPr>
            <a:r>
              <a:rPr lang="en-GB"/>
              <a:t>Bind input and enjoy simple camera swapping.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2">
                                            <p:txEl>
                                              <p:pRg end="0" st="0"/>
                                            </p:txEl>
                                          </p:spTgt>
                                        </p:tgtEl>
                                        <p:attrNameLst>
                                          <p:attrName>style.visibility</p:attrName>
                                        </p:attrNameLst>
                                      </p:cBhvr>
                                      <p:to>
                                        <p:strVal val="visible"/>
                                      </p:to>
                                    </p:set>
                                    <p:animEffect filter="fade" transition="in">
                                      <p:cBhvr>
                                        <p:cTn dur="1000"/>
                                        <p:tgtEl>
                                          <p:spTgt spid="27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2">
                                            <p:txEl>
                                              <p:pRg end="1" st="1"/>
                                            </p:txEl>
                                          </p:spTgt>
                                        </p:tgtEl>
                                        <p:attrNameLst>
                                          <p:attrName>style.visibility</p:attrName>
                                        </p:attrNameLst>
                                      </p:cBhvr>
                                      <p:to>
                                        <p:strVal val="visible"/>
                                      </p:to>
                                    </p:set>
                                    <p:animEffect filter="fade" transition="in">
                                      <p:cBhvr>
                                        <p:cTn dur="1000"/>
                                        <p:tgtEl>
                                          <p:spTgt spid="27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2">
                                            <p:txEl>
                                              <p:pRg end="2" st="2"/>
                                            </p:txEl>
                                          </p:spTgt>
                                        </p:tgtEl>
                                        <p:attrNameLst>
                                          <p:attrName>style.visibility</p:attrName>
                                        </p:attrNameLst>
                                      </p:cBhvr>
                                      <p:to>
                                        <p:strVal val="visible"/>
                                      </p:to>
                                    </p:set>
                                    <p:animEffect filter="fade" transition="in">
                                      <p:cBhvr>
                                        <p:cTn dur="1000"/>
                                        <p:tgtEl>
                                          <p:spTgt spid="27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2">
                                            <p:txEl>
                                              <p:pRg end="3" st="3"/>
                                            </p:txEl>
                                          </p:spTgt>
                                        </p:tgtEl>
                                        <p:attrNameLst>
                                          <p:attrName>style.visibility</p:attrName>
                                        </p:attrNameLst>
                                      </p:cBhvr>
                                      <p:to>
                                        <p:strVal val="visible"/>
                                      </p:to>
                                    </p:set>
                                    <p:animEffect filter="fade" transition="in">
                                      <p:cBhvr>
                                        <p:cTn dur="1000"/>
                                        <p:tgtEl>
                                          <p:spTgt spid="273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2">
                                            <p:txEl>
                                              <p:pRg end="4" st="4"/>
                                            </p:txEl>
                                          </p:spTgt>
                                        </p:tgtEl>
                                        <p:attrNameLst>
                                          <p:attrName>style.visibility</p:attrName>
                                        </p:attrNameLst>
                                      </p:cBhvr>
                                      <p:to>
                                        <p:strVal val="visible"/>
                                      </p:to>
                                    </p:set>
                                    <p:animEffect filter="fade" transition="in">
                                      <p:cBhvr>
                                        <p:cTn dur="1000"/>
                                        <p:tgtEl>
                                          <p:spTgt spid="273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2">
                                            <p:txEl>
                                              <p:pRg end="5" st="5"/>
                                            </p:txEl>
                                          </p:spTgt>
                                        </p:tgtEl>
                                        <p:attrNameLst>
                                          <p:attrName>style.visibility</p:attrName>
                                        </p:attrNameLst>
                                      </p:cBhvr>
                                      <p:to>
                                        <p:strVal val="visible"/>
                                      </p:to>
                                    </p:set>
                                    <p:animEffect filter="fade" transition="in">
                                      <p:cBhvr>
                                        <p:cTn dur="1000"/>
                                        <p:tgtEl>
                                          <p:spTgt spid="273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6" name="Shape 2736"/>
        <p:cNvGrpSpPr/>
        <p:nvPr/>
      </p:nvGrpSpPr>
      <p:grpSpPr>
        <a:xfrm>
          <a:off x="0" y="0"/>
          <a:ext cx="0" cy="0"/>
          <a:chOff x="0" y="0"/>
          <a:chExt cx="0" cy="0"/>
        </a:xfrm>
      </p:grpSpPr>
      <p:sp>
        <p:nvSpPr>
          <p:cNvPr id="2737" name="Google Shape;2737;p388"/>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Write the Blueprint</a:t>
            </a:r>
            <a:endParaRPr/>
          </a:p>
        </p:txBody>
      </p:sp>
      <p:sp>
        <p:nvSpPr>
          <p:cNvPr id="2738" name="Google Shape;2738;p388"/>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Search for a “toggle” node</a:t>
            </a:r>
            <a:endParaRPr/>
          </a:p>
          <a:p>
            <a:pPr indent="-800100" lvl="0" marL="914400" rtl="0" algn="l">
              <a:spcBef>
                <a:spcPts val="0"/>
              </a:spcBef>
              <a:spcAft>
                <a:spcPts val="0"/>
              </a:spcAft>
              <a:buSzPts val="5400"/>
              <a:buChar char="●"/>
            </a:pPr>
            <a:r>
              <a:rPr lang="en-GB"/>
              <a:t>See if you can make it work.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8">
                                            <p:txEl>
                                              <p:pRg end="0" st="0"/>
                                            </p:txEl>
                                          </p:spTgt>
                                        </p:tgtEl>
                                        <p:attrNameLst>
                                          <p:attrName>style.visibility</p:attrName>
                                        </p:attrNameLst>
                                      </p:cBhvr>
                                      <p:to>
                                        <p:strVal val="visible"/>
                                      </p:to>
                                    </p:set>
                                    <p:animEffect filter="fade" transition="in">
                                      <p:cBhvr>
                                        <p:cTn dur="1000"/>
                                        <p:tgtEl>
                                          <p:spTgt spid="27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8">
                                            <p:txEl>
                                              <p:pRg end="1" st="1"/>
                                            </p:txEl>
                                          </p:spTgt>
                                        </p:tgtEl>
                                        <p:attrNameLst>
                                          <p:attrName>style.visibility</p:attrName>
                                        </p:attrNameLst>
                                      </p:cBhvr>
                                      <p:to>
                                        <p:strVal val="visible"/>
                                      </p:to>
                                    </p:set>
                                    <p:animEffect filter="fade" transition="in">
                                      <p:cBhvr>
                                        <p:cTn dur="1000"/>
                                        <p:tgtEl>
                                          <p:spTgt spid="273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2" name="Shape 2742"/>
        <p:cNvGrpSpPr/>
        <p:nvPr/>
      </p:nvGrpSpPr>
      <p:grpSpPr>
        <a:xfrm>
          <a:off x="0" y="0"/>
          <a:ext cx="0" cy="0"/>
          <a:chOff x="0" y="0"/>
          <a:chExt cx="0" cy="0"/>
        </a:xfrm>
      </p:grpSpPr>
      <p:sp>
        <p:nvSpPr>
          <p:cNvPr id="2743" name="Google Shape;2743;p389"/>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Fixing The Tank Suspension</a:t>
            </a:r>
            <a:endParaRPr/>
          </a:p>
        </p:txBody>
      </p:sp>
      <p:sp>
        <p:nvSpPr>
          <p:cNvPr id="2744" name="Google Shape;2744;p389"/>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4.12.5</a:t>
            </a:r>
            <a:endParaRPr sz="3600">
              <a:solidFill>
                <a:srgbClr val="FFFFFF"/>
              </a:solidFill>
            </a:endParaRPr>
          </a:p>
        </p:txBody>
      </p:sp>
    </p:spTree>
  </p:cSld>
  <p:clrMapOvr>
    <a:masterClrMapping/>
  </p:clrMapOvr>
</p:sld>
</file>

<file path=ppt/slides/slide3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8" name="Shape 2748"/>
        <p:cNvGrpSpPr/>
        <p:nvPr/>
      </p:nvGrpSpPr>
      <p:grpSpPr>
        <a:xfrm>
          <a:off x="0" y="0"/>
          <a:ext cx="0" cy="0"/>
          <a:chOff x="0" y="0"/>
          <a:chExt cx="0" cy="0"/>
        </a:xfrm>
      </p:grpSpPr>
      <p:sp>
        <p:nvSpPr>
          <p:cNvPr id="2749" name="Google Shape;2749;p390"/>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Upgrade to 4.19 And Bug Fixes</a:t>
            </a:r>
            <a:endParaRPr/>
          </a:p>
        </p:txBody>
      </p:sp>
      <p:sp>
        <p:nvSpPr>
          <p:cNvPr id="2750" name="Google Shape;2750;p390"/>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4.19.2</a:t>
            </a:r>
            <a:endParaRPr sz="3600">
              <a:solidFill>
                <a:srgbClr val="FFFFFF"/>
              </a:solidFill>
            </a:endParaRPr>
          </a:p>
        </p:txBody>
      </p:sp>
    </p:spTree>
  </p:cSld>
  <p:clrMapOvr>
    <a:masterClrMapping/>
  </p:clrMapOvr>
</p:sld>
</file>

<file path=ppt/slides/slide3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4" name="Shape 2754"/>
        <p:cNvGrpSpPr/>
        <p:nvPr/>
      </p:nvGrpSpPr>
      <p:grpSpPr>
        <a:xfrm>
          <a:off x="0" y="0"/>
          <a:ext cx="0" cy="0"/>
          <a:chOff x="0" y="0"/>
          <a:chExt cx="0" cy="0"/>
        </a:xfrm>
      </p:grpSpPr>
      <p:sp>
        <p:nvSpPr>
          <p:cNvPr id="2755" name="Google Shape;2755;p391"/>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Real-world Vehicle Physics</a:t>
            </a:r>
            <a:endParaRPr/>
          </a:p>
        </p:txBody>
      </p:sp>
      <p:sp>
        <p:nvSpPr>
          <p:cNvPr id="2756" name="Google Shape;2756;p391"/>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4.19.2</a:t>
            </a:r>
            <a:endParaRPr sz="3600">
              <a:solidFill>
                <a:srgbClr val="FFFF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59"/>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More Landscaping Tools</a:t>
            </a:r>
            <a:endParaRPr/>
          </a:p>
        </p:txBody>
      </p:sp>
    </p:spTree>
  </p:cSld>
  <p:clrMapOvr>
    <a:masterClrMapping/>
  </p:clrMapOvr>
</p:sld>
</file>

<file path=ppt/slides/slide3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0" name="Shape 2760"/>
        <p:cNvGrpSpPr/>
        <p:nvPr/>
      </p:nvGrpSpPr>
      <p:grpSpPr>
        <a:xfrm>
          <a:off x="0" y="0"/>
          <a:ext cx="0" cy="0"/>
          <a:chOff x="0" y="0"/>
          <a:chExt cx="0" cy="0"/>
        </a:xfrm>
      </p:grpSpPr>
      <p:sp>
        <p:nvSpPr>
          <p:cNvPr id="2761" name="Google Shape;2761;p392"/>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Why The Tank Pops</a:t>
            </a:r>
            <a:endParaRPr/>
          </a:p>
        </p:txBody>
      </p:sp>
      <p:sp>
        <p:nvSpPr>
          <p:cNvPr id="2762" name="Google Shape;2762;p392"/>
          <p:cNvSpPr/>
          <p:nvPr/>
        </p:nvSpPr>
        <p:spPr>
          <a:xfrm>
            <a:off x="3173325" y="4649125"/>
            <a:ext cx="2767200" cy="145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63" name="Google Shape;2763;p392"/>
          <p:cNvCxnSpPr/>
          <p:nvPr/>
        </p:nvCxnSpPr>
        <p:spPr>
          <a:xfrm>
            <a:off x="5940525" y="5378575"/>
            <a:ext cx="2165700" cy="0"/>
          </a:xfrm>
          <a:prstGeom prst="straightConnector1">
            <a:avLst/>
          </a:prstGeom>
          <a:noFill/>
          <a:ln cap="flat" cmpd="sng" w="152400">
            <a:solidFill>
              <a:schemeClr val="dk2"/>
            </a:solidFill>
            <a:prstDash val="solid"/>
            <a:round/>
            <a:headEnd len="med" w="med" type="none"/>
            <a:tailEnd len="med" w="med" type="triangle"/>
          </a:ln>
        </p:spPr>
      </p:cxnSp>
      <p:sp>
        <p:nvSpPr>
          <p:cNvPr id="2764" name="Google Shape;2764;p392"/>
          <p:cNvSpPr/>
          <p:nvPr/>
        </p:nvSpPr>
        <p:spPr>
          <a:xfrm>
            <a:off x="3476125" y="6108025"/>
            <a:ext cx="3141300" cy="145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392"/>
          <p:cNvSpPr/>
          <p:nvPr/>
        </p:nvSpPr>
        <p:spPr>
          <a:xfrm>
            <a:off x="6617425" y="6108025"/>
            <a:ext cx="3141300" cy="145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392"/>
          <p:cNvSpPr/>
          <p:nvPr/>
        </p:nvSpPr>
        <p:spPr>
          <a:xfrm>
            <a:off x="9758725" y="6108025"/>
            <a:ext cx="3141300" cy="145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0" name="Shape 2770"/>
        <p:cNvGrpSpPr/>
        <p:nvPr/>
      </p:nvGrpSpPr>
      <p:grpSpPr>
        <a:xfrm>
          <a:off x="0" y="0"/>
          <a:ext cx="0" cy="0"/>
          <a:chOff x="0" y="0"/>
          <a:chExt cx="0" cy="0"/>
        </a:xfrm>
      </p:grpSpPr>
      <p:sp>
        <p:nvSpPr>
          <p:cNvPr id="2771" name="Google Shape;2771;p393"/>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Why The Tank Pops</a:t>
            </a:r>
            <a:endParaRPr/>
          </a:p>
        </p:txBody>
      </p:sp>
      <p:sp>
        <p:nvSpPr>
          <p:cNvPr id="2772" name="Google Shape;2772;p393"/>
          <p:cNvSpPr/>
          <p:nvPr/>
        </p:nvSpPr>
        <p:spPr>
          <a:xfrm>
            <a:off x="3173325" y="4649125"/>
            <a:ext cx="2767200" cy="145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73" name="Google Shape;2773;p393"/>
          <p:cNvCxnSpPr/>
          <p:nvPr/>
        </p:nvCxnSpPr>
        <p:spPr>
          <a:xfrm>
            <a:off x="5940525" y="5378575"/>
            <a:ext cx="2165700" cy="0"/>
          </a:xfrm>
          <a:prstGeom prst="straightConnector1">
            <a:avLst/>
          </a:prstGeom>
          <a:noFill/>
          <a:ln cap="flat" cmpd="sng" w="152400">
            <a:solidFill>
              <a:schemeClr val="dk2"/>
            </a:solidFill>
            <a:prstDash val="solid"/>
            <a:round/>
            <a:headEnd len="med" w="med" type="none"/>
            <a:tailEnd len="med" w="med" type="triangle"/>
          </a:ln>
        </p:spPr>
      </p:cxnSp>
      <p:sp>
        <p:nvSpPr>
          <p:cNvPr id="2774" name="Google Shape;2774;p393"/>
          <p:cNvSpPr/>
          <p:nvPr/>
        </p:nvSpPr>
        <p:spPr>
          <a:xfrm>
            <a:off x="3476125" y="6108025"/>
            <a:ext cx="3141300" cy="145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393"/>
          <p:cNvSpPr/>
          <p:nvPr/>
        </p:nvSpPr>
        <p:spPr>
          <a:xfrm>
            <a:off x="6617425" y="6000750"/>
            <a:ext cx="3141300" cy="156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393"/>
          <p:cNvSpPr/>
          <p:nvPr/>
        </p:nvSpPr>
        <p:spPr>
          <a:xfrm>
            <a:off x="9758725" y="6108025"/>
            <a:ext cx="3141300" cy="145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0" name="Shape 2780"/>
        <p:cNvGrpSpPr/>
        <p:nvPr/>
      </p:nvGrpSpPr>
      <p:grpSpPr>
        <a:xfrm>
          <a:off x="0" y="0"/>
          <a:ext cx="0" cy="0"/>
          <a:chOff x="0" y="0"/>
          <a:chExt cx="0" cy="0"/>
        </a:xfrm>
      </p:grpSpPr>
      <p:sp>
        <p:nvSpPr>
          <p:cNvPr id="2781" name="Google Shape;2781;p394"/>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Why The Tank Pops</a:t>
            </a:r>
            <a:endParaRPr/>
          </a:p>
        </p:txBody>
      </p:sp>
      <p:sp>
        <p:nvSpPr>
          <p:cNvPr id="2782" name="Google Shape;2782;p394"/>
          <p:cNvSpPr/>
          <p:nvPr/>
        </p:nvSpPr>
        <p:spPr>
          <a:xfrm rot="2358413">
            <a:off x="4511898" y="3937708"/>
            <a:ext cx="2767123" cy="1458832"/>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83" name="Google Shape;2783;p394"/>
          <p:cNvCxnSpPr/>
          <p:nvPr/>
        </p:nvCxnSpPr>
        <p:spPr>
          <a:xfrm>
            <a:off x="7105225" y="5348500"/>
            <a:ext cx="2165700" cy="0"/>
          </a:xfrm>
          <a:prstGeom prst="straightConnector1">
            <a:avLst/>
          </a:prstGeom>
          <a:noFill/>
          <a:ln cap="flat" cmpd="sng" w="152400">
            <a:solidFill>
              <a:schemeClr val="dk2"/>
            </a:solidFill>
            <a:prstDash val="solid"/>
            <a:round/>
            <a:headEnd len="med" w="med" type="none"/>
            <a:tailEnd len="med" w="med" type="triangle"/>
          </a:ln>
        </p:spPr>
      </p:cxnSp>
      <p:sp>
        <p:nvSpPr>
          <p:cNvPr id="2784" name="Google Shape;2784;p394"/>
          <p:cNvSpPr/>
          <p:nvPr/>
        </p:nvSpPr>
        <p:spPr>
          <a:xfrm>
            <a:off x="3476125" y="6108025"/>
            <a:ext cx="3141300" cy="145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394"/>
          <p:cNvSpPr/>
          <p:nvPr/>
        </p:nvSpPr>
        <p:spPr>
          <a:xfrm>
            <a:off x="6617425" y="6000750"/>
            <a:ext cx="3141300" cy="156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394"/>
          <p:cNvSpPr/>
          <p:nvPr/>
        </p:nvSpPr>
        <p:spPr>
          <a:xfrm>
            <a:off x="9758725" y="6108025"/>
            <a:ext cx="3141300" cy="145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394"/>
          <p:cNvSpPr/>
          <p:nvPr/>
        </p:nvSpPr>
        <p:spPr>
          <a:xfrm>
            <a:off x="6416325" y="5671875"/>
            <a:ext cx="466236" cy="496314"/>
          </a:xfrm>
          <a:prstGeom prst="irregularSeal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1" name="Shape 2791"/>
        <p:cNvGrpSpPr/>
        <p:nvPr/>
      </p:nvGrpSpPr>
      <p:grpSpPr>
        <a:xfrm>
          <a:off x="0" y="0"/>
          <a:ext cx="0" cy="0"/>
          <a:chOff x="0" y="0"/>
          <a:chExt cx="0" cy="0"/>
        </a:xfrm>
      </p:grpSpPr>
      <p:sp>
        <p:nvSpPr>
          <p:cNvPr id="2792" name="Google Shape;2792;p395"/>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Why don’t real vehicles do this?</a:t>
            </a:r>
            <a:endParaRPr/>
          </a:p>
        </p:txBody>
      </p:sp>
      <p:sp>
        <p:nvSpPr>
          <p:cNvPr id="2793" name="Google Shape;2793;p395"/>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What does a vehicle have?</a:t>
            </a:r>
            <a:endParaRPr/>
          </a:p>
          <a:p>
            <a:pPr indent="-800100" lvl="0" marL="914400" rtl="0" algn="l">
              <a:spcBef>
                <a:spcPts val="0"/>
              </a:spcBef>
              <a:spcAft>
                <a:spcPts val="0"/>
              </a:spcAft>
              <a:buSzPts val="5400"/>
              <a:buChar char="●"/>
            </a:pPr>
            <a:r>
              <a:rPr lang="en-GB"/>
              <a:t>What is essential?</a:t>
            </a:r>
            <a:endParaRPr/>
          </a:p>
          <a:p>
            <a:pPr indent="-800100" lvl="0" marL="914400" rtl="0" algn="l">
              <a:spcBef>
                <a:spcPts val="0"/>
              </a:spcBef>
              <a:spcAft>
                <a:spcPts val="0"/>
              </a:spcAft>
              <a:buSzPts val="5400"/>
              <a:buChar char="●"/>
            </a:pPr>
            <a:r>
              <a:rPr lang="en-GB"/>
              <a:t>Can you boil this down to a physics model?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3">
                                            <p:txEl>
                                              <p:pRg end="0" st="0"/>
                                            </p:txEl>
                                          </p:spTgt>
                                        </p:tgtEl>
                                        <p:attrNameLst>
                                          <p:attrName>style.visibility</p:attrName>
                                        </p:attrNameLst>
                                      </p:cBhvr>
                                      <p:to>
                                        <p:strVal val="visible"/>
                                      </p:to>
                                    </p:set>
                                    <p:animEffect filter="fade" transition="in">
                                      <p:cBhvr>
                                        <p:cTn dur="1000"/>
                                        <p:tgtEl>
                                          <p:spTgt spid="27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3">
                                            <p:txEl>
                                              <p:pRg end="1" st="1"/>
                                            </p:txEl>
                                          </p:spTgt>
                                        </p:tgtEl>
                                        <p:attrNameLst>
                                          <p:attrName>style.visibility</p:attrName>
                                        </p:attrNameLst>
                                      </p:cBhvr>
                                      <p:to>
                                        <p:strVal val="visible"/>
                                      </p:to>
                                    </p:set>
                                    <p:animEffect filter="fade" transition="in">
                                      <p:cBhvr>
                                        <p:cTn dur="1000"/>
                                        <p:tgtEl>
                                          <p:spTgt spid="27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3">
                                            <p:txEl>
                                              <p:pRg end="2" st="2"/>
                                            </p:txEl>
                                          </p:spTgt>
                                        </p:tgtEl>
                                        <p:attrNameLst>
                                          <p:attrName>style.visibility</p:attrName>
                                        </p:attrNameLst>
                                      </p:cBhvr>
                                      <p:to>
                                        <p:strVal val="visible"/>
                                      </p:to>
                                    </p:set>
                                    <p:animEffect filter="fade" transition="in">
                                      <p:cBhvr>
                                        <p:cTn dur="1000"/>
                                        <p:tgtEl>
                                          <p:spTgt spid="279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7" name="Shape 2797"/>
        <p:cNvGrpSpPr/>
        <p:nvPr/>
      </p:nvGrpSpPr>
      <p:grpSpPr>
        <a:xfrm>
          <a:off x="0" y="0"/>
          <a:ext cx="0" cy="0"/>
          <a:chOff x="0" y="0"/>
          <a:chExt cx="0" cy="0"/>
        </a:xfrm>
      </p:grpSpPr>
      <p:sp>
        <p:nvSpPr>
          <p:cNvPr id="2798" name="Google Shape;2798;p396"/>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The Sprung Vehicle</a:t>
            </a:r>
            <a:endParaRPr/>
          </a:p>
        </p:txBody>
      </p:sp>
      <p:sp>
        <p:nvSpPr>
          <p:cNvPr id="2799" name="Google Shape;2799;p396"/>
          <p:cNvSpPr/>
          <p:nvPr/>
        </p:nvSpPr>
        <p:spPr>
          <a:xfrm>
            <a:off x="3173325" y="3671550"/>
            <a:ext cx="2767200" cy="145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00" name="Google Shape;2800;p396"/>
          <p:cNvCxnSpPr/>
          <p:nvPr/>
        </p:nvCxnSpPr>
        <p:spPr>
          <a:xfrm>
            <a:off x="5940525" y="4332338"/>
            <a:ext cx="2165700" cy="0"/>
          </a:xfrm>
          <a:prstGeom prst="straightConnector1">
            <a:avLst/>
          </a:prstGeom>
          <a:noFill/>
          <a:ln cap="flat" cmpd="sng" w="152400">
            <a:solidFill>
              <a:schemeClr val="dk2"/>
            </a:solidFill>
            <a:prstDash val="solid"/>
            <a:round/>
            <a:headEnd len="med" w="med" type="none"/>
            <a:tailEnd len="med" w="med" type="triangle"/>
          </a:ln>
        </p:spPr>
      </p:cxnSp>
      <p:sp>
        <p:nvSpPr>
          <p:cNvPr id="2801" name="Google Shape;2801;p396"/>
          <p:cNvSpPr/>
          <p:nvPr/>
        </p:nvSpPr>
        <p:spPr>
          <a:xfrm>
            <a:off x="3476125" y="6108025"/>
            <a:ext cx="3141300" cy="145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396"/>
          <p:cNvSpPr/>
          <p:nvPr/>
        </p:nvSpPr>
        <p:spPr>
          <a:xfrm>
            <a:off x="6617425" y="6000750"/>
            <a:ext cx="3141300" cy="156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396"/>
          <p:cNvSpPr/>
          <p:nvPr/>
        </p:nvSpPr>
        <p:spPr>
          <a:xfrm>
            <a:off x="9758725" y="6108025"/>
            <a:ext cx="3141300" cy="145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396"/>
          <p:cNvSpPr/>
          <p:nvPr/>
        </p:nvSpPr>
        <p:spPr>
          <a:xfrm>
            <a:off x="5488113" y="4782575"/>
            <a:ext cx="217028" cy="917305"/>
          </a:xfrm>
          <a:custGeom>
            <a:rect b="b" l="l" r="r" t="t"/>
            <a:pathLst>
              <a:path extrusionOk="0" h="97456" w="34892">
                <a:moveTo>
                  <a:pt x="15040" y="0"/>
                </a:moveTo>
                <a:lnTo>
                  <a:pt x="15040" y="15040"/>
                </a:lnTo>
                <a:lnTo>
                  <a:pt x="32486" y="22860"/>
                </a:lnTo>
                <a:lnTo>
                  <a:pt x="0" y="27071"/>
                </a:lnTo>
                <a:lnTo>
                  <a:pt x="33087" y="33087"/>
                </a:lnTo>
                <a:lnTo>
                  <a:pt x="0" y="37298"/>
                </a:lnTo>
                <a:lnTo>
                  <a:pt x="33689" y="45118"/>
                </a:lnTo>
                <a:lnTo>
                  <a:pt x="1204" y="49931"/>
                </a:lnTo>
                <a:lnTo>
                  <a:pt x="33087" y="56548"/>
                </a:lnTo>
                <a:lnTo>
                  <a:pt x="1805" y="61963"/>
                </a:lnTo>
                <a:lnTo>
                  <a:pt x="34892" y="67978"/>
                </a:lnTo>
                <a:lnTo>
                  <a:pt x="2407" y="73393"/>
                </a:lnTo>
                <a:lnTo>
                  <a:pt x="18649" y="78205"/>
                </a:lnTo>
                <a:lnTo>
                  <a:pt x="18048" y="97456"/>
                </a:lnTo>
              </a:path>
            </a:pathLst>
          </a:custGeom>
          <a:noFill/>
          <a:ln cap="flat" cmpd="sng" w="28575">
            <a:solidFill>
              <a:schemeClr val="dk2"/>
            </a:solidFill>
            <a:prstDash val="solid"/>
            <a:round/>
            <a:headEnd len="med" w="med" type="none"/>
            <a:tailEnd len="med" w="med" type="none"/>
          </a:ln>
        </p:spPr>
      </p:sp>
      <p:sp>
        <p:nvSpPr>
          <p:cNvPr id="2805" name="Google Shape;2805;p396"/>
          <p:cNvSpPr/>
          <p:nvPr/>
        </p:nvSpPr>
        <p:spPr>
          <a:xfrm>
            <a:off x="3320400" y="4782575"/>
            <a:ext cx="217028" cy="917305"/>
          </a:xfrm>
          <a:custGeom>
            <a:rect b="b" l="l" r="r" t="t"/>
            <a:pathLst>
              <a:path extrusionOk="0" h="97456" w="34892">
                <a:moveTo>
                  <a:pt x="15040" y="0"/>
                </a:moveTo>
                <a:lnTo>
                  <a:pt x="15040" y="15040"/>
                </a:lnTo>
                <a:lnTo>
                  <a:pt x="32486" y="22860"/>
                </a:lnTo>
                <a:lnTo>
                  <a:pt x="0" y="27071"/>
                </a:lnTo>
                <a:lnTo>
                  <a:pt x="33087" y="33087"/>
                </a:lnTo>
                <a:lnTo>
                  <a:pt x="0" y="37298"/>
                </a:lnTo>
                <a:lnTo>
                  <a:pt x="33689" y="45118"/>
                </a:lnTo>
                <a:lnTo>
                  <a:pt x="1204" y="49931"/>
                </a:lnTo>
                <a:lnTo>
                  <a:pt x="33087" y="56548"/>
                </a:lnTo>
                <a:lnTo>
                  <a:pt x="1805" y="61963"/>
                </a:lnTo>
                <a:lnTo>
                  <a:pt x="34892" y="67978"/>
                </a:lnTo>
                <a:lnTo>
                  <a:pt x="2407" y="73393"/>
                </a:lnTo>
                <a:lnTo>
                  <a:pt x="18649" y="78205"/>
                </a:lnTo>
                <a:lnTo>
                  <a:pt x="18048" y="97456"/>
                </a:lnTo>
              </a:path>
            </a:pathLst>
          </a:custGeom>
          <a:noFill/>
          <a:ln cap="flat" cmpd="sng" w="28575">
            <a:solidFill>
              <a:schemeClr val="dk2"/>
            </a:solidFill>
            <a:prstDash val="solid"/>
            <a:round/>
            <a:headEnd len="med" w="med" type="none"/>
            <a:tailEnd len="med" w="med" type="none"/>
          </a:ln>
        </p:spPr>
      </p:sp>
      <p:sp>
        <p:nvSpPr>
          <p:cNvPr id="2806" name="Google Shape;2806;p396"/>
          <p:cNvSpPr/>
          <p:nvPr/>
        </p:nvSpPr>
        <p:spPr>
          <a:xfrm>
            <a:off x="3214563" y="5699875"/>
            <a:ext cx="428700" cy="40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396"/>
          <p:cNvSpPr/>
          <p:nvPr/>
        </p:nvSpPr>
        <p:spPr>
          <a:xfrm>
            <a:off x="5382275" y="5699875"/>
            <a:ext cx="428700" cy="40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1" name="Shape 2811"/>
        <p:cNvGrpSpPr/>
        <p:nvPr/>
      </p:nvGrpSpPr>
      <p:grpSpPr>
        <a:xfrm>
          <a:off x="0" y="0"/>
          <a:ext cx="0" cy="0"/>
          <a:chOff x="0" y="0"/>
          <a:chExt cx="0" cy="0"/>
        </a:xfrm>
      </p:grpSpPr>
      <p:sp>
        <p:nvSpPr>
          <p:cNvPr id="2812" name="Google Shape;2812;p397"/>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The Sprung Vehicle</a:t>
            </a:r>
            <a:endParaRPr/>
          </a:p>
        </p:txBody>
      </p:sp>
      <p:sp>
        <p:nvSpPr>
          <p:cNvPr id="2813" name="Google Shape;2813;p397"/>
          <p:cNvSpPr/>
          <p:nvPr/>
        </p:nvSpPr>
        <p:spPr>
          <a:xfrm rot="304512">
            <a:off x="4311368" y="3602736"/>
            <a:ext cx="2767249" cy="1458914"/>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14" name="Google Shape;2814;p397"/>
          <p:cNvCxnSpPr/>
          <p:nvPr/>
        </p:nvCxnSpPr>
        <p:spPr>
          <a:xfrm>
            <a:off x="7105225" y="4332188"/>
            <a:ext cx="2165700" cy="0"/>
          </a:xfrm>
          <a:prstGeom prst="straightConnector1">
            <a:avLst/>
          </a:prstGeom>
          <a:noFill/>
          <a:ln cap="flat" cmpd="sng" w="152400">
            <a:solidFill>
              <a:schemeClr val="dk2"/>
            </a:solidFill>
            <a:prstDash val="solid"/>
            <a:round/>
            <a:headEnd len="med" w="med" type="none"/>
            <a:tailEnd len="med" w="med" type="triangle"/>
          </a:ln>
        </p:spPr>
      </p:cxnSp>
      <p:sp>
        <p:nvSpPr>
          <p:cNvPr id="2815" name="Google Shape;2815;p397"/>
          <p:cNvSpPr/>
          <p:nvPr/>
        </p:nvSpPr>
        <p:spPr>
          <a:xfrm>
            <a:off x="3476125" y="6108025"/>
            <a:ext cx="3141300" cy="145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397"/>
          <p:cNvSpPr/>
          <p:nvPr/>
        </p:nvSpPr>
        <p:spPr>
          <a:xfrm>
            <a:off x="6617425" y="6000750"/>
            <a:ext cx="3141300" cy="156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397"/>
          <p:cNvSpPr/>
          <p:nvPr/>
        </p:nvSpPr>
        <p:spPr>
          <a:xfrm>
            <a:off x="9758725" y="6108025"/>
            <a:ext cx="3141300" cy="145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397"/>
          <p:cNvSpPr/>
          <p:nvPr/>
        </p:nvSpPr>
        <p:spPr>
          <a:xfrm rot="1068523">
            <a:off x="6405551" y="4887662"/>
            <a:ext cx="217048" cy="917205"/>
          </a:xfrm>
          <a:custGeom>
            <a:rect b="b" l="l" r="r" t="t"/>
            <a:pathLst>
              <a:path extrusionOk="0" h="97456" w="34892">
                <a:moveTo>
                  <a:pt x="15040" y="0"/>
                </a:moveTo>
                <a:lnTo>
                  <a:pt x="15040" y="15040"/>
                </a:lnTo>
                <a:lnTo>
                  <a:pt x="32486" y="22860"/>
                </a:lnTo>
                <a:lnTo>
                  <a:pt x="0" y="27071"/>
                </a:lnTo>
                <a:lnTo>
                  <a:pt x="33087" y="33087"/>
                </a:lnTo>
                <a:lnTo>
                  <a:pt x="0" y="37298"/>
                </a:lnTo>
                <a:lnTo>
                  <a:pt x="33689" y="45118"/>
                </a:lnTo>
                <a:lnTo>
                  <a:pt x="1204" y="49931"/>
                </a:lnTo>
                <a:lnTo>
                  <a:pt x="33087" y="56548"/>
                </a:lnTo>
                <a:lnTo>
                  <a:pt x="1805" y="61963"/>
                </a:lnTo>
                <a:lnTo>
                  <a:pt x="34892" y="67978"/>
                </a:lnTo>
                <a:lnTo>
                  <a:pt x="2407" y="73393"/>
                </a:lnTo>
                <a:lnTo>
                  <a:pt x="18649" y="78205"/>
                </a:lnTo>
                <a:lnTo>
                  <a:pt x="18048" y="97456"/>
                </a:lnTo>
              </a:path>
            </a:pathLst>
          </a:custGeom>
          <a:noFill/>
          <a:ln cap="flat" cmpd="sng" w="28575">
            <a:solidFill>
              <a:schemeClr val="dk2"/>
            </a:solidFill>
            <a:prstDash val="solid"/>
            <a:round/>
            <a:headEnd len="med" w="med" type="none"/>
            <a:tailEnd len="med" w="med" type="none"/>
          </a:ln>
        </p:spPr>
      </p:sp>
      <p:sp>
        <p:nvSpPr>
          <p:cNvPr id="2819" name="Google Shape;2819;p397"/>
          <p:cNvSpPr/>
          <p:nvPr/>
        </p:nvSpPr>
        <p:spPr>
          <a:xfrm>
            <a:off x="4358125" y="4782425"/>
            <a:ext cx="217028" cy="917305"/>
          </a:xfrm>
          <a:custGeom>
            <a:rect b="b" l="l" r="r" t="t"/>
            <a:pathLst>
              <a:path extrusionOk="0" h="97456" w="34892">
                <a:moveTo>
                  <a:pt x="15040" y="0"/>
                </a:moveTo>
                <a:lnTo>
                  <a:pt x="15040" y="15040"/>
                </a:lnTo>
                <a:lnTo>
                  <a:pt x="32486" y="22860"/>
                </a:lnTo>
                <a:lnTo>
                  <a:pt x="0" y="27071"/>
                </a:lnTo>
                <a:lnTo>
                  <a:pt x="33087" y="33087"/>
                </a:lnTo>
                <a:lnTo>
                  <a:pt x="0" y="37298"/>
                </a:lnTo>
                <a:lnTo>
                  <a:pt x="33689" y="45118"/>
                </a:lnTo>
                <a:lnTo>
                  <a:pt x="1204" y="49931"/>
                </a:lnTo>
                <a:lnTo>
                  <a:pt x="33087" y="56548"/>
                </a:lnTo>
                <a:lnTo>
                  <a:pt x="1805" y="61963"/>
                </a:lnTo>
                <a:lnTo>
                  <a:pt x="34892" y="67978"/>
                </a:lnTo>
                <a:lnTo>
                  <a:pt x="2407" y="73393"/>
                </a:lnTo>
                <a:lnTo>
                  <a:pt x="18649" y="78205"/>
                </a:lnTo>
                <a:lnTo>
                  <a:pt x="18048" y="97456"/>
                </a:lnTo>
              </a:path>
            </a:pathLst>
          </a:custGeom>
          <a:noFill/>
          <a:ln cap="flat" cmpd="sng" w="28575">
            <a:solidFill>
              <a:schemeClr val="dk2"/>
            </a:solidFill>
            <a:prstDash val="solid"/>
            <a:round/>
            <a:headEnd len="med" w="med" type="none"/>
            <a:tailEnd len="med" w="med" type="none"/>
          </a:ln>
        </p:spPr>
      </p:sp>
      <p:sp>
        <p:nvSpPr>
          <p:cNvPr id="2820" name="Google Shape;2820;p397"/>
          <p:cNvSpPr/>
          <p:nvPr/>
        </p:nvSpPr>
        <p:spPr>
          <a:xfrm>
            <a:off x="4252288" y="5699725"/>
            <a:ext cx="428700" cy="40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397"/>
          <p:cNvSpPr/>
          <p:nvPr/>
        </p:nvSpPr>
        <p:spPr>
          <a:xfrm>
            <a:off x="6188725" y="5699725"/>
            <a:ext cx="428700" cy="40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5" name="Shape 2825"/>
        <p:cNvGrpSpPr/>
        <p:nvPr/>
      </p:nvGrpSpPr>
      <p:grpSpPr>
        <a:xfrm>
          <a:off x="0" y="0"/>
          <a:ext cx="0" cy="0"/>
          <a:chOff x="0" y="0"/>
          <a:chExt cx="0" cy="0"/>
        </a:xfrm>
      </p:grpSpPr>
      <p:sp>
        <p:nvSpPr>
          <p:cNvPr id="2826" name="Google Shape;2826;p398"/>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The Wheeled Vehicle</a:t>
            </a:r>
            <a:endParaRPr/>
          </a:p>
        </p:txBody>
      </p:sp>
      <p:sp>
        <p:nvSpPr>
          <p:cNvPr id="2827" name="Google Shape;2827;p398"/>
          <p:cNvSpPr/>
          <p:nvPr/>
        </p:nvSpPr>
        <p:spPr>
          <a:xfrm>
            <a:off x="3188350" y="4344600"/>
            <a:ext cx="2767200" cy="145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28" name="Google Shape;2828;p398"/>
          <p:cNvCxnSpPr/>
          <p:nvPr/>
        </p:nvCxnSpPr>
        <p:spPr>
          <a:xfrm>
            <a:off x="5955550" y="5005388"/>
            <a:ext cx="2165700" cy="0"/>
          </a:xfrm>
          <a:prstGeom prst="straightConnector1">
            <a:avLst/>
          </a:prstGeom>
          <a:noFill/>
          <a:ln cap="flat" cmpd="sng" w="152400">
            <a:solidFill>
              <a:schemeClr val="dk2"/>
            </a:solidFill>
            <a:prstDash val="solid"/>
            <a:round/>
            <a:headEnd len="med" w="med" type="none"/>
            <a:tailEnd len="med" w="med" type="triangle"/>
          </a:ln>
        </p:spPr>
      </p:cxnSp>
      <p:sp>
        <p:nvSpPr>
          <p:cNvPr id="2829" name="Google Shape;2829;p398"/>
          <p:cNvSpPr/>
          <p:nvPr/>
        </p:nvSpPr>
        <p:spPr>
          <a:xfrm>
            <a:off x="3476125" y="6108025"/>
            <a:ext cx="3141300" cy="145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398"/>
          <p:cNvSpPr/>
          <p:nvPr/>
        </p:nvSpPr>
        <p:spPr>
          <a:xfrm>
            <a:off x="6617425" y="6000750"/>
            <a:ext cx="3141300" cy="156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398"/>
          <p:cNvSpPr/>
          <p:nvPr/>
        </p:nvSpPr>
        <p:spPr>
          <a:xfrm>
            <a:off x="9758725" y="6108025"/>
            <a:ext cx="3141300" cy="145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398"/>
          <p:cNvSpPr/>
          <p:nvPr/>
        </p:nvSpPr>
        <p:spPr>
          <a:xfrm>
            <a:off x="3308675" y="5538300"/>
            <a:ext cx="571500" cy="556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398"/>
          <p:cNvSpPr/>
          <p:nvPr/>
        </p:nvSpPr>
        <p:spPr>
          <a:xfrm>
            <a:off x="5100375" y="5538300"/>
            <a:ext cx="571500" cy="556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7" name="Shape 2837"/>
        <p:cNvGrpSpPr/>
        <p:nvPr/>
      </p:nvGrpSpPr>
      <p:grpSpPr>
        <a:xfrm>
          <a:off x="0" y="0"/>
          <a:ext cx="0" cy="0"/>
          <a:chOff x="0" y="0"/>
          <a:chExt cx="0" cy="0"/>
        </a:xfrm>
      </p:grpSpPr>
      <p:sp>
        <p:nvSpPr>
          <p:cNvPr id="2838" name="Google Shape;2838;p399"/>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The Wheeled Vehicle</a:t>
            </a:r>
            <a:endParaRPr/>
          </a:p>
        </p:txBody>
      </p:sp>
      <p:sp>
        <p:nvSpPr>
          <p:cNvPr id="2839" name="Google Shape;2839;p399"/>
          <p:cNvSpPr/>
          <p:nvPr/>
        </p:nvSpPr>
        <p:spPr>
          <a:xfrm rot="-2341474">
            <a:off x="4329877" y="3850308"/>
            <a:ext cx="2767236" cy="1458911"/>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40" name="Google Shape;2840;p399"/>
          <p:cNvCxnSpPr/>
          <p:nvPr/>
        </p:nvCxnSpPr>
        <p:spPr>
          <a:xfrm>
            <a:off x="6918075" y="5040113"/>
            <a:ext cx="2165700" cy="0"/>
          </a:xfrm>
          <a:prstGeom prst="straightConnector1">
            <a:avLst/>
          </a:prstGeom>
          <a:noFill/>
          <a:ln cap="flat" cmpd="sng" w="152400">
            <a:solidFill>
              <a:schemeClr val="dk2"/>
            </a:solidFill>
            <a:prstDash val="solid"/>
            <a:round/>
            <a:headEnd len="med" w="med" type="none"/>
            <a:tailEnd len="med" w="med" type="triangle"/>
          </a:ln>
        </p:spPr>
      </p:cxnSp>
      <p:sp>
        <p:nvSpPr>
          <p:cNvPr id="2841" name="Google Shape;2841;p399"/>
          <p:cNvSpPr/>
          <p:nvPr/>
        </p:nvSpPr>
        <p:spPr>
          <a:xfrm>
            <a:off x="3476125" y="6108025"/>
            <a:ext cx="3141300" cy="145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399"/>
          <p:cNvSpPr/>
          <p:nvPr/>
        </p:nvSpPr>
        <p:spPr>
          <a:xfrm>
            <a:off x="6617425" y="6000750"/>
            <a:ext cx="3141300" cy="156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399"/>
          <p:cNvSpPr/>
          <p:nvPr/>
        </p:nvSpPr>
        <p:spPr>
          <a:xfrm>
            <a:off x="9758725" y="6108025"/>
            <a:ext cx="3141300" cy="145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399"/>
          <p:cNvSpPr/>
          <p:nvPr/>
        </p:nvSpPr>
        <p:spPr>
          <a:xfrm rot="-2340729">
            <a:off x="5135838" y="5493962"/>
            <a:ext cx="571419" cy="556474"/>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399"/>
          <p:cNvSpPr/>
          <p:nvPr/>
        </p:nvSpPr>
        <p:spPr>
          <a:xfrm rot="-2340729">
            <a:off x="6527823" y="4365881"/>
            <a:ext cx="571419" cy="556474"/>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399"/>
          <p:cNvSpPr/>
          <p:nvPr/>
        </p:nvSpPr>
        <p:spPr>
          <a:xfrm>
            <a:off x="6416325" y="5671875"/>
            <a:ext cx="466236" cy="496314"/>
          </a:xfrm>
          <a:prstGeom prst="irregularSeal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0" name="Shape 2850"/>
        <p:cNvGrpSpPr/>
        <p:nvPr/>
      </p:nvGrpSpPr>
      <p:grpSpPr>
        <a:xfrm>
          <a:off x="0" y="0"/>
          <a:ext cx="0" cy="0"/>
          <a:chOff x="0" y="0"/>
          <a:chExt cx="0" cy="0"/>
        </a:xfrm>
      </p:grpSpPr>
      <p:sp>
        <p:nvSpPr>
          <p:cNvPr id="2851" name="Google Shape;2851;p400"/>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The Sprung-Wheeled Vehicle</a:t>
            </a:r>
            <a:endParaRPr/>
          </a:p>
        </p:txBody>
      </p:sp>
      <p:sp>
        <p:nvSpPr>
          <p:cNvPr id="2852" name="Google Shape;2852;p400"/>
          <p:cNvSpPr/>
          <p:nvPr/>
        </p:nvSpPr>
        <p:spPr>
          <a:xfrm>
            <a:off x="3173325" y="3671550"/>
            <a:ext cx="2767200" cy="145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53" name="Google Shape;2853;p400"/>
          <p:cNvCxnSpPr/>
          <p:nvPr/>
        </p:nvCxnSpPr>
        <p:spPr>
          <a:xfrm>
            <a:off x="5940525" y="4332338"/>
            <a:ext cx="2165700" cy="0"/>
          </a:xfrm>
          <a:prstGeom prst="straightConnector1">
            <a:avLst/>
          </a:prstGeom>
          <a:noFill/>
          <a:ln cap="flat" cmpd="sng" w="152400">
            <a:solidFill>
              <a:schemeClr val="dk2"/>
            </a:solidFill>
            <a:prstDash val="solid"/>
            <a:round/>
            <a:headEnd len="med" w="med" type="none"/>
            <a:tailEnd len="med" w="med" type="triangle"/>
          </a:ln>
        </p:spPr>
      </p:cxnSp>
      <p:sp>
        <p:nvSpPr>
          <p:cNvPr id="2854" name="Google Shape;2854;p400"/>
          <p:cNvSpPr/>
          <p:nvPr/>
        </p:nvSpPr>
        <p:spPr>
          <a:xfrm>
            <a:off x="3476125" y="6108025"/>
            <a:ext cx="3141300" cy="145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400"/>
          <p:cNvSpPr/>
          <p:nvPr/>
        </p:nvSpPr>
        <p:spPr>
          <a:xfrm>
            <a:off x="6617425" y="6000750"/>
            <a:ext cx="3141300" cy="156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400"/>
          <p:cNvSpPr/>
          <p:nvPr/>
        </p:nvSpPr>
        <p:spPr>
          <a:xfrm>
            <a:off x="9758725" y="6108025"/>
            <a:ext cx="3141300" cy="145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400"/>
          <p:cNvSpPr/>
          <p:nvPr/>
        </p:nvSpPr>
        <p:spPr>
          <a:xfrm>
            <a:off x="5488113" y="4782575"/>
            <a:ext cx="217028" cy="917305"/>
          </a:xfrm>
          <a:custGeom>
            <a:rect b="b" l="l" r="r" t="t"/>
            <a:pathLst>
              <a:path extrusionOk="0" h="97456" w="34892">
                <a:moveTo>
                  <a:pt x="15040" y="0"/>
                </a:moveTo>
                <a:lnTo>
                  <a:pt x="15040" y="15040"/>
                </a:lnTo>
                <a:lnTo>
                  <a:pt x="32486" y="22860"/>
                </a:lnTo>
                <a:lnTo>
                  <a:pt x="0" y="27071"/>
                </a:lnTo>
                <a:lnTo>
                  <a:pt x="33087" y="33087"/>
                </a:lnTo>
                <a:lnTo>
                  <a:pt x="0" y="37298"/>
                </a:lnTo>
                <a:lnTo>
                  <a:pt x="33689" y="45118"/>
                </a:lnTo>
                <a:lnTo>
                  <a:pt x="1204" y="49931"/>
                </a:lnTo>
                <a:lnTo>
                  <a:pt x="33087" y="56548"/>
                </a:lnTo>
                <a:lnTo>
                  <a:pt x="1805" y="61963"/>
                </a:lnTo>
                <a:lnTo>
                  <a:pt x="34892" y="67978"/>
                </a:lnTo>
                <a:lnTo>
                  <a:pt x="2407" y="73393"/>
                </a:lnTo>
                <a:lnTo>
                  <a:pt x="18649" y="78205"/>
                </a:lnTo>
                <a:lnTo>
                  <a:pt x="18048" y="97456"/>
                </a:lnTo>
              </a:path>
            </a:pathLst>
          </a:custGeom>
          <a:noFill/>
          <a:ln cap="flat" cmpd="sng" w="28575">
            <a:solidFill>
              <a:schemeClr val="dk2"/>
            </a:solidFill>
            <a:prstDash val="solid"/>
            <a:round/>
            <a:headEnd len="med" w="med" type="none"/>
            <a:tailEnd len="med" w="med" type="none"/>
          </a:ln>
        </p:spPr>
      </p:sp>
      <p:sp>
        <p:nvSpPr>
          <p:cNvPr id="2858" name="Google Shape;2858;p400"/>
          <p:cNvSpPr/>
          <p:nvPr/>
        </p:nvSpPr>
        <p:spPr>
          <a:xfrm>
            <a:off x="3320400" y="4782575"/>
            <a:ext cx="217028" cy="917305"/>
          </a:xfrm>
          <a:custGeom>
            <a:rect b="b" l="l" r="r" t="t"/>
            <a:pathLst>
              <a:path extrusionOk="0" h="97456" w="34892">
                <a:moveTo>
                  <a:pt x="15040" y="0"/>
                </a:moveTo>
                <a:lnTo>
                  <a:pt x="15040" y="15040"/>
                </a:lnTo>
                <a:lnTo>
                  <a:pt x="32486" y="22860"/>
                </a:lnTo>
                <a:lnTo>
                  <a:pt x="0" y="27071"/>
                </a:lnTo>
                <a:lnTo>
                  <a:pt x="33087" y="33087"/>
                </a:lnTo>
                <a:lnTo>
                  <a:pt x="0" y="37298"/>
                </a:lnTo>
                <a:lnTo>
                  <a:pt x="33689" y="45118"/>
                </a:lnTo>
                <a:lnTo>
                  <a:pt x="1204" y="49931"/>
                </a:lnTo>
                <a:lnTo>
                  <a:pt x="33087" y="56548"/>
                </a:lnTo>
                <a:lnTo>
                  <a:pt x="1805" y="61963"/>
                </a:lnTo>
                <a:lnTo>
                  <a:pt x="34892" y="67978"/>
                </a:lnTo>
                <a:lnTo>
                  <a:pt x="2407" y="73393"/>
                </a:lnTo>
                <a:lnTo>
                  <a:pt x="18649" y="78205"/>
                </a:lnTo>
                <a:lnTo>
                  <a:pt x="18048" y="97456"/>
                </a:lnTo>
              </a:path>
            </a:pathLst>
          </a:custGeom>
          <a:noFill/>
          <a:ln cap="flat" cmpd="sng" w="28575">
            <a:solidFill>
              <a:schemeClr val="dk2"/>
            </a:solidFill>
            <a:prstDash val="solid"/>
            <a:round/>
            <a:headEnd len="med" w="med" type="none"/>
            <a:tailEnd len="med" w="med" type="none"/>
          </a:ln>
        </p:spPr>
      </p:sp>
      <p:sp>
        <p:nvSpPr>
          <p:cNvPr id="2859" name="Google Shape;2859;p400"/>
          <p:cNvSpPr/>
          <p:nvPr/>
        </p:nvSpPr>
        <p:spPr>
          <a:xfrm>
            <a:off x="3143163" y="5551525"/>
            <a:ext cx="571500" cy="556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400"/>
          <p:cNvSpPr/>
          <p:nvPr/>
        </p:nvSpPr>
        <p:spPr>
          <a:xfrm>
            <a:off x="5310875" y="5551525"/>
            <a:ext cx="571500" cy="556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4" name="Shape 2864"/>
        <p:cNvGrpSpPr/>
        <p:nvPr/>
      </p:nvGrpSpPr>
      <p:grpSpPr>
        <a:xfrm>
          <a:off x="0" y="0"/>
          <a:ext cx="0" cy="0"/>
          <a:chOff x="0" y="0"/>
          <a:chExt cx="0" cy="0"/>
        </a:xfrm>
      </p:grpSpPr>
      <p:sp>
        <p:nvSpPr>
          <p:cNvPr id="2865" name="Google Shape;2865;p401"/>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The Sprung-Wheeled Vehicle</a:t>
            </a:r>
            <a:endParaRPr/>
          </a:p>
        </p:txBody>
      </p:sp>
      <p:sp>
        <p:nvSpPr>
          <p:cNvPr id="2866" name="Google Shape;2866;p401"/>
          <p:cNvSpPr/>
          <p:nvPr/>
        </p:nvSpPr>
        <p:spPr>
          <a:xfrm rot="-150247">
            <a:off x="4091080" y="3602951"/>
            <a:ext cx="2767142" cy="1458787"/>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67" name="Google Shape;2867;p401"/>
          <p:cNvCxnSpPr/>
          <p:nvPr/>
        </p:nvCxnSpPr>
        <p:spPr>
          <a:xfrm>
            <a:off x="6857950" y="4332338"/>
            <a:ext cx="2165700" cy="0"/>
          </a:xfrm>
          <a:prstGeom prst="straightConnector1">
            <a:avLst/>
          </a:prstGeom>
          <a:noFill/>
          <a:ln cap="flat" cmpd="sng" w="152400">
            <a:solidFill>
              <a:schemeClr val="dk2"/>
            </a:solidFill>
            <a:prstDash val="solid"/>
            <a:round/>
            <a:headEnd len="med" w="med" type="none"/>
            <a:tailEnd len="med" w="med" type="triangle"/>
          </a:ln>
        </p:spPr>
      </p:cxnSp>
      <p:sp>
        <p:nvSpPr>
          <p:cNvPr id="2868" name="Google Shape;2868;p401"/>
          <p:cNvSpPr/>
          <p:nvPr/>
        </p:nvSpPr>
        <p:spPr>
          <a:xfrm>
            <a:off x="3476125" y="6108025"/>
            <a:ext cx="3141300" cy="145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401"/>
          <p:cNvSpPr/>
          <p:nvPr/>
        </p:nvSpPr>
        <p:spPr>
          <a:xfrm>
            <a:off x="6617425" y="5880425"/>
            <a:ext cx="3141300" cy="168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401"/>
          <p:cNvSpPr/>
          <p:nvPr/>
        </p:nvSpPr>
        <p:spPr>
          <a:xfrm>
            <a:off x="9758725" y="6108025"/>
            <a:ext cx="3141300" cy="145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401"/>
          <p:cNvSpPr/>
          <p:nvPr/>
        </p:nvSpPr>
        <p:spPr>
          <a:xfrm>
            <a:off x="6405550" y="4707350"/>
            <a:ext cx="217028" cy="640042"/>
          </a:xfrm>
          <a:custGeom>
            <a:rect b="b" l="l" r="r" t="t"/>
            <a:pathLst>
              <a:path extrusionOk="0" h="97456" w="34892">
                <a:moveTo>
                  <a:pt x="15040" y="0"/>
                </a:moveTo>
                <a:lnTo>
                  <a:pt x="15040" y="15040"/>
                </a:lnTo>
                <a:lnTo>
                  <a:pt x="32486" y="22860"/>
                </a:lnTo>
                <a:lnTo>
                  <a:pt x="0" y="27071"/>
                </a:lnTo>
                <a:lnTo>
                  <a:pt x="33087" y="33087"/>
                </a:lnTo>
                <a:lnTo>
                  <a:pt x="0" y="37298"/>
                </a:lnTo>
                <a:lnTo>
                  <a:pt x="33689" y="45118"/>
                </a:lnTo>
                <a:lnTo>
                  <a:pt x="1204" y="49931"/>
                </a:lnTo>
                <a:lnTo>
                  <a:pt x="33087" y="56548"/>
                </a:lnTo>
                <a:lnTo>
                  <a:pt x="1805" y="61963"/>
                </a:lnTo>
                <a:lnTo>
                  <a:pt x="34892" y="67978"/>
                </a:lnTo>
                <a:lnTo>
                  <a:pt x="2407" y="73393"/>
                </a:lnTo>
                <a:lnTo>
                  <a:pt x="18649" y="78205"/>
                </a:lnTo>
                <a:lnTo>
                  <a:pt x="18048" y="97456"/>
                </a:lnTo>
              </a:path>
            </a:pathLst>
          </a:custGeom>
          <a:noFill/>
          <a:ln cap="flat" cmpd="sng" w="28575">
            <a:solidFill>
              <a:schemeClr val="dk2"/>
            </a:solidFill>
            <a:prstDash val="solid"/>
            <a:round/>
            <a:headEnd len="med" w="med" type="none"/>
            <a:tailEnd len="med" w="med" type="none"/>
          </a:ln>
        </p:spPr>
      </p:sp>
      <p:sp>
        <p:nvSpPr>
          <p:cNvPr id="2872" name="Google Shape;2872;p401"/>
          <p:cNvSpPr/>
          <p:nvPr/>
        </p:nvSpPr>
        <p:spPr>
          <a:xfrm>
            <a:off x="4237825" y="4782575"/>
            <a:ext cx="217028" cy="917305"/>
          </a:xfrm>
          <a:custGeom>
            <a:rect b="b" l="l" r="r" t="t"/>
            <a:pathLst>
              <a:path extrusionOk="0" h="97456" w="34892">
                <a:moveTo>
                  <a:pt x="15040" y="0"/>
                </a:moveTo>
                <a:lnTo>
                  <a:pt x="15040" y="15040"/>
                </a:lnTo>
                <a:lnTo>
                  <a:pt x="32486" y="22860"/>
                </a:lnTo>
                <a:lnTo>
                  <a:pt x="0" y="27071"/>
                </a:lnTo>
                <a:lnTo>
                  <a:pt x="33087" y="33087"/>
                </a:lnTo>
                <a:lnTo>
                  <a:pt x="0" y="37298"/>
                </a:lnTo>
                <a:lnTo>
                  <a:pt x="33689" y="45118"/>
                </a:lnTo>
                <a:lnTo>
                  <a:pt x="1204" y="49931"/>
                </a:lnTo>
                <a:lnTo>
                  <a:pt x="33087" y="56548"/>
                </a:lnTo>
                <a:lnTo>
                  <a:pt x="1805" y="61963"/>
                </a:lnTo>
                <a:lnTo>
                  <a:pt x="34892" y="67978"/>
                </a:lnTo>
                <a:lnTo>
                  <a:pt x="2407" y="73393"/>
                </a:lnTo>
                <a:lnTo>
                  <a:pt x="18649" y="78205"/>
                </a:lnTo>
                <a:lnTo>
                  <a:pt x="18048" y="97456"/>
                </a:lnTo>
              </a:path>
            </a:pathLst>
          </a:custGeom>
          <a:noFill/>
          <a:ln cap="flat" cmpd="sng" w="28575">
            <a:solidFill>
              <a:schemeClr val="dk2"/>
            </a:solidFill>
            <a:prstDash val="solid"/>
            <a:round/>
            <a:headEnd len="med" w="med" type="none"/>
            <a:tailEnd len="med" w="med" type="none"/>
          </a:ln>
        </p:spPr>
      </p:sp>
      <p:sp>
        <p:nvSpPr>
          <p:cNvPr id="2873" name="Google Shape;2873;p401"/>
          <p:cNvSpPr/>
          <p:nvPr/>
        </p:nvSpPr>
        <p:spPr>
          <a:xfrm>
            <a:off x="4060588" y="5551525"/>
            <a:ext cx="571500" cy="556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401"/>
          <p:cNvSpPr/>
          <p:nvPr/>
        </p:nvSpPr>
        <p:spPr>
          <a:xfrm>
            <a:off x="6228313" y="5347500"/>
            <a:ext cx="571500" cy="556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60"/>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333" name="Google Shape;333;p60"/>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How to make flat shading optional</a:t>
            </a:r>
            <a:endParaRPr/>
          </a:p>
          <a:p>
            <a:pPr indent="-800100" lvl="0" marL="914400" rtl="0" algn="l">
              <a:spcBef>
                <a:spcPts val="0"/>
              </a:spcBef>
              <a:spcAft>
                <a:spcPts val="0"/>
              </a:spcAft>
              <a:buSzPts val="5400"/>
              <a:buChar char="●"/>
            </a:pPr>
            <a:r>
              <a:rPr lang="en-GB"/>
              <a:t>Importing and exporting landscape heightmaps</a:t>
            </a:r>
            <a:endParaRPr/>
          </a:p>
          <a:p>
            <a:pPr indent="-800100" lvl="0" marL="914400" rtl="0" algn="l">
              <a:spcBef>
                <a:spcPts val="0"/>
              </a:spcBef>
              <a:spcAft>
                <a:spcPts val="0"/>
              </a:spcAft>
              <a:buSzPts val="5400"/>
              <a:buChar char="●"/>
            </a:pPr>
            <a:r>
              <a:rPr lang="en-GB"/>
              <a:t>Reducing the resolution of a landscape</a:t>
            </a:r>
            <a:endParaRPr/>
          </a:p>
          <a:p>
            <a:pPr indent="-800100" lvl="0" marL="914400" rtl="0" algn="l">
              <a:spcBef>
                <a:spcPts val="0"/>
              </a:spcBef>
              <a:spcAft>
                <a:spcPts val="0"/>
              </a:spcAft>
              <a:buSzPts val="5400"/>
              <a:buChar char="●"/>
            </a:pPr>
            <a:r>
              <a:rPr lang="en-GB"/>
              <a:t>Using a texture in a landscape material.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0" st="0"/>
                                            </p:txEl>
                                          </p:spTgt>
                                        </p:tgtEl>
                                        <p:attrNameLst>
                                          <p:attrName>style.visibility</p:attrName>
                                        </p:attrNameLst>
                                      </p:cBhvr>
                                      <p:to>
                                        <p:strVal val="visible"/>
                                      </p:to>
                                    </p:set>
                                    <p:animEffect filter="fade" transition="in">
                                      <p:cBhvr>
                                        <p:cTn dur="1000"/>
                                        <p:tgtEl>
                                          <p:spTgt spid="3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1" st="1"/>
                                            </p:txEl>
                                          </p:spTgt>
                                        </p:tgtEl>
                                        <p:attrNameLst>
                                          <p:attrName>style.visibility</p:attrName>
                                        </p:attrNameLst>
                                      </p:cBhvr>
                                      <p:to>
                                        <p:strVal val="visible"/>
                                      </p:to>
                                    </p:set>
                                    <p:animEffect filter="fade" transition="in">
                                      <p:cBhvr>
                                        <p:cTn dur="1000"/>
                                        <p:tgtEl>
                                          <p:spTgt spid="3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2" st="2"/>
                                            </p:txEl>
                                          </p:spTgt>
                                        </p:tgtEl>
                                        <p:attrNameLst>
                                          <p:attrName>style.visibility</p:attrName>
                                        </p:attrNameLst>
                                      </p:cBhvr>
                                      <p:to>
                                        <p:strVal val="visible"/>
                                      </p:to>
                                    </p:set>
                                    <p:animEffect filter="fade" transition="in">
                                      <p:cBhvr>
                                        <p:cTn dur="1000"/>
                                        <p:tgtEl>
                                          <p:spTgt spid="3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3" st="3"/>
                                            </p:txEl>
                                          </p:spTgt>
                                        </p:tgtEl>
                                        <p:attrNameLst>
                                          <p:attrName>style.visibility</p:attrName>
                                        </p:attrNameLst>
                                      </p:cBhvr>
                                      <p:to>
                                        <p:strVal val="visible"/>
                                      </p:to>
                                    </p:set>
                                    <p:animEffect filter="fade" transition="in">
                                      <p:cBhvr>
                                        <p:cTn dur="1000"/>
                                        <p:tgtEl>
                                          <p:spTgt spid="33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8" name="Shape 2878"/>
        <p:cNvGrpSpPr/>
        <p:nvPr/>
      </p:nvGrpSpPr>
      <p:grpSpPr>
        <a:xfrm>
          <a:off x="0" y="0"/>
          <a:ext cx="0" cy="0"/>
          <a:chOff x="0" y="0"/>
          <a:chExt cx="0" cy="0"/>
        </a:xfrm>
      </p:grpSpPr>
      <p:sp>
        <p:nvSpPr>
          <p:cNvPr id="2879" name="Google Shape;2879;p402"/>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Creating Physics Constraints</a:t>
            </a:r>
            <a:endParaRPr/>
          </a:p>
        </p:txBody>
      </p:sp>
      <p:sp>
        <p:nvSpPr>
          <p:cNvPr id="2880" name="Google Shape;2880;p402"/>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4.19.2</a:t>
            </a:r>
            <a:endParaRPr sz="3600">
              <a:solidFill>
                <a:srgbClr val="FFFFFF"/>
              </a:solidFill>
            </a:endParaRPr>
          </a:p>
        </p:txBody>
      </p:sp>
    </p:spTree>
  </p:cSld>
  <p:clrMapOvr>
    <a:masterClrMapping/>
  </p:clrMapOvr>
</p:sld>
</file>

<file path=ppt/slides/slide3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4" name="Shape 2884"/>
        <p:cNvGrpSpPr/>
        <p:nvPr/>
      </p:nvGrpSpPr>
      <p:grpSpPr>
        <a:xfrm>
          <a:off x="0" y="0"/>
          <a:ext cx="0" cy="0"/>
          <a:chOff x="0" y="0"/>
          <a:chExt cx="0" cy="0"/>
        </a:xfrm>
      </p:grpSpPr>
      <p:sp>
        <p:nvSpPr>
          <p:cNvPr id="2885" name="Google Shape;2885;p403"/>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Play with the constraints</a:t>
            </a:r>
            <a:endParaRPr/>
          </a:p>
        </p:txBody>
      </p:sp>
      <p:sp>
        <p:nvSpPr>
          <p:cNvPr id="2886" name="Google Shape;2886;p403"/>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Can you get them fixed?</a:t>
            </a:r>
            <a:endParaRPr/>
          </a:p>
          <a:p>
            <a:pPr indent="-800100" lvl="0" marL="914400" rtl="0" algn="l">
              <a:spcBef>
                <a:spcPts val="0"/>
              </a:spcBef>
              <a:spcAft>
                <a:spcPts val="0"/>
              </a:spcAft>
              <a:buSzPts val="5400"/>
              <a:buChar char="●"/>
            </a:pPr>
            <a:r>
              <a:rPr lang="en-GB"/>
              <a:t>Can you get them rotating like a wheel?</a:t>
            </a:r>
            <a:endParaRPr/>
          </a:p>
          <a:p>
            <a:pPr indent="-800100" lvl="0" marL="914400" rtl="0" algn="l">
              <a:spcBef>
                <a:spcPts val="0"/>
              </a:spcBef>
              <a:spcAft>
                <a:spcPts val="0"/>
              </a:spcAft>
              <a:buSzPts val="5400"/>
              <a:buChar char="●"/>
            </a:pPr>
            <a:r>
              <a:rPr lang="en-GB"/>
              <a:t>Can you get it moving in one dimension?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6">
                                            <p:txEl>
                                              <p:pRg end="0" st="0"/>
                                            </p:txEl>
                                          </p:spTgt>
                                        </p:tgtEl>
                                        <p:attrNameLst>
                                          <p:attrName>style.visibility</p:attrName>
                                        </p:attrNameLst>
                                      </p:cBhvr>
                                      <p:to>
                                        <p:strVal val="visible"/>
                                      </p:to>
                                    </p:set>
                                    <p:animEffect filter="fade" transition="in">
                                      <p:cBhvr>
                                        <p:cTn dur="1000"/>
                                        <p:tgtEl>
                                          <p:spTgt spid="28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6">
                                            <p:txEl>
                                              <p:pRg end="1" st="1"/>
                                            </p:txEl>
                                          </p:spTgt>
                                        </p:tgtEl>
                                        <p:attrNameLst>
                                          <p:attrName>style.visibility</p:attrName>
                                        </p:attrNameLst>
                                      </p:cBhvr>
                                      <p:to>
                                        <p:strVal val="visible"/>
                                      </p:to>
                                    </p:set>
                                    <p:animEffect filter="fade" transition="in">
                                      <p:cBhvr>
                                        <p:cTn dur="1000"/>
                                        <p:tgtEl>
                                          <p:spTgt spid="28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6">
                                            <p:txEl>
                                              <p:pRg end="2" st="2"/>
                                            </p:txEl>
                                          </p:spTgt>
                                        </p:tgtEl>
                                        <p:attrNameLst>
                                          <p:attrName>style.visibility</p:attrName>
                                        </p:attrNameLst>
                                      </p:cBhvr>
                                      <p:to>
                                        <p:strVal val="visible"/>
                                      </p:to>
                                    </p:set>
                                    <p:animEffect filter="fade" transition="in">
                                      <p:cBhvr>
                                        <p:cTn dur="1000"/>
                                        <p:tgtEl>
                                          <p:spTgt spid="288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0" name="Shape 2890"/>
        <p:cNvGrpSpPr/>
        <p:nvPr/>
      </p:nvGrpSpPr>
      <p:grpSpPr>
        <a:xfrm>
          <a:off x="0" y="0"/>
          <a:ext cx="0" cy="0"/>
          <a:chOff x="0" y="0"/>
          <a:chExt cx="0" cy="0"/>
        </a:xfrm>
      </p:grpSpPr>
      <p:sp>
        <p:nvSpPr>
          <p:cNvPr id="2891" name="Google Shape;2891;p404"/>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Making Springs</a:t>
            </a:r>
            <a:endParaRPr/>
          </a:p>
        </p:txBody>
      </p:sp>
      <p:sp>
        <p:nvSpPr>
          <p:cNvPr id="2892" name="Google Shape;2892;p404"/>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4.19.2</a:t>
            </a:r>
            <a:endParaRPr sz="3600">
              <a:solidFill>
                <a:srgbClr val="FFFFFF"/>
              </a:solidFill>
            </a:endParaRPr>
          </a:p>
        </p:txBody>
      </p:sp>
    </p:spTree>
  </p:cSld>
  <p:clrMapOvr>
    <a:masterClrMapping/>
  </p:clrMapOvr>
</p:sld>
</file>

<file path=ppt/slides/slide3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6" name="Shape 2896"/>
        <p:cNvGrpSpPr/>
        <p:nvPr/>
      </p:nvGrpSpPr>
      <p:grpSpPr>
        <a:xfrm>
          <a:off x="0" y="0"/>
          <a:ext cx="0" cy="0"/>
          <a:chOff x="0" y="0"/>
          <a:chExt cx="0" cy="0"/>
        </a:xfrm>
      </p:grpSpPr>
      <p:sp>
        <p:nvSpPr>
          <p:cNvPr id="2897" name="Google Shape;2897;p405"/>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Make A Suspension</a:t>
            </a:r>
            <a:endParaRPr/>
          </a:p>
        </p:txBody>
      </p:sp>
      <p:sp>
        <p:nvSpPr>
          <p:cNvPr id="2898" name="Google Shape;2898;p405"/>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Mass attached to Wheel</a:t>
            </a:r>
            <a:endParaRPr/>
          </a:p>
          <a:p>
            <a:pPr indent="-800100" lvl="0" marL="914400" rtl="0" algn="l">
              <a:spcBef>
                <a:spcPts val="0"/>
              </a:spcBef>
              <a:spcAft>
                <a:spcPts val="0"/>
              </a:spcAft>
              <a:buSzPts val="5400"/>
              <a:buChar char="●"/>
            </a:pPr>
            <a:r>
              <a:rPr lang="en-GB"/>
              <a:t>Both should simulate physics</a:t>
            </a:r>
            <a:endParaRPr/>
          </a:p>
          <a:p>
            <a:pPr indent="-800100" lvl="0" marL="914400" rtl="0" algn="l">
              <a:spcBef>
                <a:spcPts val="0"/>
              </a:spcBef>
              <a:spcAft>
                <a:spcPts val="0"/>
              </a:spcAft>
              <a:buSzPts val="5400"/>
              <a:buChar char="●"/>
            </a:pPr>
            <a:r>
              <a:rPr lang="en-GB"/>
              <a:t>Tweak the strength of the spring</a:t>
            </a:r>
            <a:endParaRPr/>
          </a:p>
          <a:p>
            <a:pPr indent="-800100" lvl="0" marL="914400" rtl="0" algn="l">
              <a:spcBef>
                <a:spcPts val="0"/>
              </a:spcBef>
              <a:spcAft>
                <a:spcPts val="0"/>
              </a:spcAft>
              <a:buSzPts val="5400"/>
              <a:buChar char="●"/>
            </a:pPr>
            <a:r>
              <a:rPr lang="en-GB"/>
              <a:t>What happens with different masses?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8">
                                            <p:txEl>
                                              <p:pRg end="0" st="0"/>
                                            </p:txEl>
                                          </p:spTgt>
                                        </p:tgtEl>
                                        <p:attrNameLst>
                                          <p:attrName>style.visibility</p:attrName>
                                        </p:attrNameLst>
                                      </p:cBhvr>
                                      <p:to>
                                        <p:strVal val="visible"/>
                                      </p:to>
                                    </p:set>
                                    <p:animEffect filter="fade" transition="in">
                                      <p:cBhvr>
                                        <p:cTn dur="1000"/>
                                        <p:tgtEl>
                                          <p:spTgt spid="28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8">
                                            <p:txEl>
                                              <p:pRg end="1" st="1"/>
                                            </p:txEl>
                                          </p:spTgt>
                                        </p:tgtEl>
                                        <p:attrNameLst>
                                          <p:attrName>style.visibility</p:attrName>
                                        </p:attrNameLst>
                                      </p:cBhvr>
                                      <p:to>
                                        <p:strVal val="visible"/>
                                      </p:to>
                                    </p:set>
                                    <p:animEffect filter="fade" transition="in">
                                      <p:cBhvr>
                                        <p:cTn dur="1000"/>
                                        <p:tgtEl>
                                          <p:spTgt spid="28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8">
                                            <p:txEl>
                                              <p:pRg end="2" st="2"/>
                                            </p:txEl>
                                          </p:spTgt>
                                        </p:tgtEl>
                                        <p:attrNameLst>
                                          <p:attrName>style.visibility</p:attrName>
                                        </p:attrNameLst>
                                      </p:cBhvr>
                                      <p:to>
                                        <p:strVal val="visible"/>
                                      </p:to>
                                    </p:set>
                                    <p:animEffect filter="fade" transition="in">
                                      <p:cBhvr>
                                        <p:cTn dur="1000"/>
                                        <p:tgtEl>
                                          <p:spTgt spid="28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8">
                                            <p:txEl>
                                              <p:pRg end="3" st="3"/>
                                            </p:txEl>
                                          </p:spTgt>
                                        </p:tgtEl>
                                        <p:attrNameLst>
                                          <p:attrName>style.visibility</p:attrName>
                                        </p:attrNameLst>
                                      </p:cBhvr>
                                      <p:to>
                                        <p:strVal val="visible"/>
                                      </p:to>
                                    </p:set>
                                    <p:animEffect filter="fade" transition="in">
                                      <p:cBhvr>
                                        <p:cTn dur="1000"/>
                                        <p:tgtEl>
                                          <p:spTgt spid="289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2" name="Shape 2902"/>
        <p:cNvGrpSpPr/>
        <p:nvPr/>
      </p:nvGrpSpPr>
      <p:grpSpPr>
        <a:xfrm>
          <a:off x="0" y="0"/>
          <a:ext cx="0" cy="0"/>
          <a:chOff x="0" y="0"/>
          <a:chExt cx="0" cy="0"/>
        </a:xfrm>
      </p:grpSpPr>
      <p:sp>
        <p:nvSpPr>
          <p:cNvPr id="2903" name="Google Shape;2903;p406"/>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solidFill>
                  <a:schemeClr val="lt1"/>
                </a:solidFill>
              </a:rPr>
              <a:t>Converting The Spring To C++</a:t>
            </a:r>
            <a:endParaRPr/>
          </a:p>
        </p:txBody>
      </p:sp>
      <p:sp>
        <p:nvSpPr>
          <p:cNvPr id="2904" name="Google Shape;2904;p406"/>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4.19.2</a:t>
            </a:r>
            <a:endParaRPr sz="3600">
              <a:solidFill>
                <a:srgbClr val="FFFFFF"/>
              </a:solidFill>
            </a:endParaRPr>
          </a:p>
        </p:txBody>
      </p:sp>
    </p:spTree>
  </p:cSld>
  <p:clrMapOvr>
    <a:masterClrMapping/>
  </p:clrMapOvr>
</p:sld>
</file>

<file path=ppt/slides/slide3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8" name="Shape 2908"/>
        <p:cNvGrpSpPr/>
        <p:nvPr/>
      </p:nvGrpSpPr>
      <p:grpSpPr>
        <a:xfrm>
          <a:off x="0" y="0"/>
          <a:ext cx="0" cy="0"/>
          <a:chOff x="0" y="0"/>
          <a:chExt cx="0" cy="0"/>
        </a:xfrm>
      </p:grpSpPr>
      <p:sp>
        <p:nvSpPr>
          <p:cNvPr id="2909" name="Google Shape;2909;p407"/>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Create a base class</a:t>
            </a:r>
            <a:endParaRPr/>
          </a:p>
        </p:txBody>
      </p:sp>
      <p:sp>
        <p:nvSpPr>
          <p:cNvPr id="2910" name="Google Shape;2910;p407"/>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marR="0" rtl="0" algn="l">
              <a:lnSpc>
                <a:spcPct val="150000"/>
              </a:lnSpc>
              <a:spcBef>
                <a:spcPts val="0"/>
              </a:spcBef>
              <a:spcAft>
                <a:spcPts val="0"/>
              </a:spcAft>
              <a:buSzPts val="5400"/>
              <a:buChar char="●"/>
            </a:pPr>
            <a:r>
              <a:rPr lang="en-GB"/>
              <a:t>All components be </a:t>
            </a:r>
            <a:r>
              <a:rPr lang="en-GB">
                <a:solidFill>
                  <a:srgbClr val="FFFF00"/>
                </a:solidFill>
                <a:latin typeface="Consolas"/>
                <a:ea typeface="Consolas"/>
                <a:cs typeface="Consolas"/>
                <a:sym typeface="Consolas"/>
              </a:rPr>
              <a:t>DefaultSubObject</a:t>
            </a:r>
            <a:r>
              <a:rPr lang="en-GB"/>
              <a:t>s</a:t>
            </a:r>
            <a:endParaRPr/>
          </a:p>
          <a:p>
            <a:pPr indent="-800100" lvl="0" marL="914400" marR="0" rtl="0" algn="l">
              <a:lnSpc>
                <a:spcPct val="150000"/>
              </a:lnSpc>
              <a:spcBef>
                <a:spcPts val="0"/>
              </a:spcBef>
              <a:spcAft>
                <a:spcPts val="0"/>
              </a:spcAft>
              <a:buSzPts val="5400"/>
              <a:buChar char="●"/>
            </a:pPr>
            <a:r>
              <a:rPr lang="en-GB"/>
              <a:t>Setup the same root</a:t>
            </a:r>
            <a:endParaRPr/>
          </a:p>
          <a:p>
            <a:pPr indent="-800100" lvl="0" marL="914400" marR="0" rtl="0" algn="l">
              <a:lnSpc>
                <a:spcPct val="150000"/>
              </a:lnSpc>
              <a:spcBef>
                <a:spcPts val="0"/>
              </a:spcBef>
              <a:spcAft>
                <a:spcPts val="0"/>
              </a:spcAft>
              <a:buSzPts val="5400"/>
              <a:buChar char="●"/>
            </a:pPr>
            <a:r>
              <a:rPr lang="en-GB"/>
              <a:t>Setup the same attachment</a:t>
            </a:r>
            <a:endParaRPr/>
          </a:p>
          <a:p>
            <a:pPr indent="-800100" lvl="0" marL="914400" rtl="0" algn="l">
              <a:spcBef>
                <a:spcPts val="0"/>
              </a:spcBef>
              <a:spcAft>
                <a:spcPts val="0"/>
              </a:spcAft>
              <a:buSzPts val="5400"/>
              <a:buChar char="●"/>
            </a:pPr>
            <a:r>
              <a:rPr lang="en-GB"/>
              <a:t>Recreate the same spring.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0">
                                            <p:txEl>
                                              <p:pRg end="0" st="0"/>
                                            </p:txEl>
                                          </p:spTgt>
                                        </p:tgtEl>
                                        <p:attrNameLst>
                                          <p:attrName>style.visibility</p:attrName>
                                        </p:attrNameLst>
                                      </p:cBhvr>
                                      <p:to>
                                        <p:strVal val="visible"/>
                                      </p:to>
                                    </p:set>
                                    <p:animEffect filter="fade" transition="in">
                                      <p:cBhvr>
                                        <p:cTn dur="1000"/>
                                        <p:tgtEl>
                                          <p:spTgt spid="29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0">
                                            <p:txEl>
                                              <p:pRg end="1" st="1"/>
                                            </p:txEl>
                                          </p:spTgt>
                                        </p:tgtEl>
                                        <p:attrNameLst>
                                          <p:attrName>style.visibility</p:attrName>
                                        </p:attrNameLst>
                                      </p:cBhvr>
                                      <p:to>
                                        <p:strVal val="visible"/>
                                      </p:to>
                                    </p:set>
                                    <p:animEffect filter="fade" transition="in">
                                      <p:cBhvr>
                                        <p:cTn dur="1000"/>
                                        <p:tgtEl>
                                          <p:spTgt spid="29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0">
                                            <p:txEl>
                                              <p:pRg end="2" st="2"/>
                                            </p:txEl>
                                          </p:spTgt>
                                        </p:tgtEl>
                                        <p:attrNameLst>
                                          <p:attrName>style.visibility</p:attrName>
                                        </p:attrNameLst>
                                      </p:cBhvr>
                                      <p:to>
                                        <p:strVal val="visible"/>
                                      </p:to>
                                    </p:set>
                                    <p:animEffect filter="fade" transition="in">
                                      <p:cBhvr>
                                        <p:cTn dur="1000"/>
                                        <p:tgtEl>
                                          <p:spTgt spid="29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0">
                                            <p:txEl>
                                              <p:pRg end="3" st="3"/>
                                            </p:txEl>
                                          </p:spTgt>
                                        </p:tgtEl>
                                        <p:attrNameLst>
                                          <p:attrName>style.visibility</p:attrName>
                                        </p:attrNameLst>
                                      </p:cBhvr>
                                      <p:to>
                                        <p:strVal val="visible"/>
                                      </p:to>
                                    </p:set>
                                    <p:animEffect filter="fade" transition="in">
                                      <p:cBhvr>
                                        <p:cTn dur="1000"/>
                                        <p:tgtEl>
                                          <p:spTgt spid="291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4" name="Shape 2914"/>
        <p:cNvGrpSpPr/>
        <p:nvPr/>
      </p:nvGrpSpPr>
      <p:grpSpPr>
        <a:xfrm>
          <a:off x="0" y="0"/>
          <a:ext cx="0" cy="0"/>
          <a:chOff x="0" y="0"/>
          <a:chExt cx="0" cy="0"/>
        </a:xfrm>
      </p:grpSpPr>
      <p:sp>
        <p:nvSpPr>
          <p:cNvPr id="2915" name="Google Shape;2915;p408"/>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solidFill>
                  <a:schemeClr val="lt1"/>
                </a:solidFill>
              </a:rPr>
              <a:t>Attachment, Actors &amp; Components</a:t>
            </a:r>
            <a:endParaRPr/>
          </a:p>
        </p:txBody>
      </p:sp>
      <p:sp>
        <p:nvSpPr>
          <p:cNvPr id="2916" name="Google Shape;2916;p408"/>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4.19.2</a:t>
            </a:r>
            <a:endParaRPr sz="3600">
              <a:solidFill>
                <a:srgbClr val="FFFFFF"/>
              </a:solidFill>
            </a:endParaRPr>
          </a:p>
        </p:txBody>
      </p:sp>
    </p:spTree>
  </p:cSld>
  <p:clrMapOvr>
    <a:masterClrMapping/>
  </p:clrMapOvr>
</p:sld>
</file>

<file path=ppt/slides/slide3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0" name="Shape 2920"/>
        <p:cNvGrpSpPr/>
        <p:nvPr/>
      </p:nvGrpSpPr>
      <p:grpSpPr>
        <a:xfrm>
          <a:off x="0" y="0"/>
          <a:ext cx="0" cy="0"/>
          <a:chOff x="0" y="0"/>
          <a:chExt cx="0" cy="0"/>
        </a:xfrm>
      </p:grpSpPr>
      <p:sp>
        <p:nvSpPr>
          <p:cNvPr id="2921" name="Google Shape;2921;p409"/>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Actors vs Component Attachment</a:t>
            </a:r>
            <a:endParaRPr/>
          </a:p>
        </p:txBody>
      </p:sp>
      <p:sp>
        <p:nvSpPr>
          <p:cNvPr id="2922" name="Google Shape;2922;p409"/>
          <p:cNvSpPr txBox="1"/>
          <p:nvPr>
            <p:ph idx="1" type="body"/>
          </p:nvPr>
        </p:nvSpPr>
        <p:spPr>
          <a:xfrm>
            <a:off x="860027" y="2214275"/>
            <a:ext cx="8311200" cy="7197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solidFill>
                  <a:srgbClr val="FFFF00"/>
                </a:solidFill>
              </a:rPr>
              <a:t>Tank Root</a:t>
            </a:r>
            <a:endParaRPr>
              <a:solidFill>
                <a:srgbClr val="FFFF00"/>
              </a:solidFill>
            </a:endParaRPr>
          </a:p>
          <a:p>
            <a:pPr indent="0" lvl="0" marL="0" rtl="0" algn="l">
              <a:spcBef>
                <a:spcPts val="0"/>
              </a:spcBef>
              <a:spcAft>
                <a:spcPts val="0"/>
              </a:spcAft>
              <a:buNone/>
            </a:pPr>
            <a:r>
              <a:rPr lang="en-GB">
                <a:solidFill>
                  <a:srgbClr val="FFFF00"/>
                </a:solidFill>
              </a:rPr>
              <a:t>	⤷ LeftTrack</a:t>
            </a:r>
            <a:endParaRPr>
              <a:solidFill>
                <a:srgbClr val="FFFF00"/>
              </a:solidFill>
            </a:endParaRPr>
          </a:p>
          <a:p>
            <a:pPr indent="0" lvl="0" marL="0" rtl="0" algn="l">
              <a:spcBef>
                <a:spcPts val="0"/>
              </a:spcBef>
              <a:spcAft>
                <a:spcPts val="0"/>
              </a:spcAft>
              <a:buNone/>
            </a:pPr>
            <a:r>
              <a:rPr lang="en-GB">
                <a:solidFill>
                  <a:srgbClr val="FFFF00"/>
                </a:solidFill>
              </a:rPr>
              <a:t>	⤷ Right</a:t>
            </a:r>
            <a:r>
              <a:rPr lang="en-GB">
                <a:solidFill>
                  <a:srgbClr val="FFFF00"/>
                </a:solidFill>
              </a:rPr>
              <a:t>Track</a:t>
            </a:r>
            <a:endParaRPr>
              <a:solidFill>
                <a:srgbClr val="FFFF00"/>
              </a:solidFill>
            </a:endParaRPr>
          </a:p>
          <a:p>
            <a:pPr indent="0" lvl="0" marL="0" rtl="0" algn="l">
              <a:spcBef>
                <a:spcPts val="0"/>
              </a:spcBef>
              <a:spcAft>
                <a:spcPts val="0"/>
              </a:spcAft>
              <a:buNone/>
            </a:pPr>
            <a:r>
              <a:rPr lang="en-GB">
                <a:solidFill>
                  <a:srgbClr val="00FF00"/>
                </a:solidFill>
              </a:rPr>
              <a:t>		⤷ </a:t>
            </a:r>
            <a:r>
              <a:rPr lang="en-GB">
                <a:solidFill>
                  <a:srgbClr val="00FF00"/>
                </a:solidFill>
              </a:rPr>
              <a:t>Wheel1Root</a:t>
            </a:r>
            <a:endParaRPr>
              <a:solidFill>
                <a:srgbClr val="00FF00"/>
              </a:solidFill>
            </a:endParaRPr>
          </a:p>
          <a:p>
            <a:pPr indent="457200" lvl="0" marL="914400" rtl="0" algn="l">
              <a:spcBef>
                <a:spcPts val="0"/>
              </a:spcBef>
              <a:spcAft>
                <a:spcPts val="0"/>
              </a:spcAft>
              <a:buNone/>
            </a:pPr>
            <a:r>
              <a:rPr lang="en-GB">
                <a:solidFill>
                  <a:srgbClr val="00FF00"/>
                </a:solidFill>
              </a:rPr>
              <a:t>⤷ Wheel Spring</a:t>
            </a:r>
            <a:endParaRPr>
              <a:solidFill>
                <a:srgbClr val="00FF00"/>
              </a:solidFill>
            </a:endParaRPr>
          </a:p>
          <a:p>
            <a:pPr indent="457200" lvl="0" marL="914400" rtl="0" algn="l">
              <a:spcBef>
                <a:spcPts val="0"/>
              </a:spcBef>
              <a:spcAft>
                <a:spcPts val="0"/>
              </a:spcAft>
              <a:buClr>
                <a:schemeClr val="dk1"/>
              </a:buClr>
              <a:buSzPts val="1100"/>
              <a:buFont typeface="Arial"/>
              <a:buNone/>
            </a:pPr>
            <a:r>
              <a:rPr lang="en-GB">
                <a:solidFill>
                  <a:srgbClr val="00FF00"/>
                </a:solidFill>
              </a:rPr>
              <a:t>⤷ Wheel</a:t>
            </a:r>
            <a:endParaRPr>
              <a:solidFill>
                <a:srgbClr val="00FF00"/>
              </a:solidFill>
            </a:endParaRPr>
          </a:p>
          <a:p>
            <a:pPr indent="0" lvl="0" marL="0" rtl="0" algn="l">
              <a:spcBef>
                <a:spcPts val="0"/>
              </a:spcBef>
              <a:spcAft>
                <a:spcPts val="0"/>
              </a:spcAft>
              <a:buNone/>
            </a:pPr>
            <a:r>
              <a:t/>
            </a:r>
            <a:endParaRPr/>
          </a:p>
        </p:txBody>
      </p:sp>
      <p:sp>
        <p:nvSpPr>
          <p:cNvPr id="2923" name="Google Shape;2923;p409"/>
          <p:cNvSpPr txBox="1"/>
          <p:nvPr>
            <p:ph idx="1" type="body"/>
          </p:nvPr>
        </p:nvSpPr>
        <p:spPr>
          <a:xfrm>
            <a:off x="9332802" y="2347750"/>
            <a:ext cx="8311200" cy="7197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solidFill>
                  <a:srgbClr val="FFFF00"/>
                </a:solidFill>
              </a:rPr>
              <a:t>Tank</a:t>
            </a:r>
            <a:endParaRPr>
              <a:solidFill>
                <a:srgbClr val="FFFF00"/>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GB">
                <a:solidFill>
                  <a:srgbClr val="00FF00"/>
                </a:solidFill>
              </a:rPr>
              <a:t>	</a:t>
            </a:r>
            <a:endParaRPr>
              <a:solidFill>
                <a:srgbClr val="00FF00"/>
              </a:solidFill>
            </a:endParaRPr>
          </a:p>
          <a:p>
            <a:pPr indent="457200" lvl="0" marL="0" rtl="0" algn="l">
              <a:spcBef>
                <a:spcPts val="0"/>
              </a:spcBef>
              <a:spcAft>
                <a:spcPts val="0"/>
              </a:spcAft>
              <a:buNone/>
            </a:pPr>
            <a:r>
              <a:rPr lang="en-GB">
                <a:solidFill>
                  <a:srgbClr val="00FF00"/>
                </a:solidFill>
              </a:rPr>
              <a:t>⤷ Wheel1</a:t>
            </a:r>
            <a:endParaRPr>
              <a:solidFill>
                <a:srgbClr val="00FF00"/>
              </a:solidFill>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2">
                                            <p:txEl>
                                              <p:pRg end="0" st="0"/>
                                            </p:txEl>
                                          </p:spTgt>
                                        </p:tgtEl>
                                        <p:attrNameLst>
                                          <p:attrName>style.visibility</p:attrName>
                                        </p:attrNameLst>
                                      </p:cBhvr>
                                      <p:to>
                                        <p:strVal val="visible"/>
                                      </p:to>
                                    </p:set>
                                    <p:animEffect filter="fade" transition="in">
                                      <p:cBhvr>
                                        <p:cTn dur="1000"/>
                                        <p:tgtEl>
                                          <p:spTgt spid="29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2">
                                            <p:txEl>
                                              <p:pRg end="1" st="1"/>
                                            </p:txEl>
                                          </p:spTgt>
                                        </p:tgtEl>
                                        <p:attrNameLst>
                                          <p:attrName>style.visibility</p:attrName>
                                        </p:attrNameLst>
                                      </p:cBhvr>
                                      <p:to>
                                        <p:strVal val="visible"/>
                                      </p:to>
                                    </p:set>
                                    <p:animEffect filter="fade" transition="in">
                                      <p:cBhvr>
                                        <p:cTn dur="1000"/>
                                        <p:tgtEl>
                                          <p:spTgt spid="29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2">
                                            <p:txEl>
                                              <p:pRg end="2" st="2"/>
                                            </p:txEl>
                                          </p:spTgt>
                                        </p:tgtEl>
                                        <p:attrNameLst>
                                          <p:attrName>style.visibility</p:attrName>
                                        </p:attrNameLst>
                                      </p:cBhvr>
                                      <p:to>
                                        <p:strVal val="visible"/>
                                      </p:to>
                                    </p:set>
                                    <p:animEffect filter="fade" transition="in">
                                      <p:cBhvr>
                                        <p:cTn dur="1000"/>
                                        <p:tgtEl>
                                          <p:spTgt spid="29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2">
                                            <p:txEl>
                                              <p:pRg end="3" st="3"/>
                                            </p:txEl>
                                          </p:spTgt>
                                        </p:tgtEl>
                                        <p:attrNameLst>
                                          <p:attrName>style.visibility</p:attrName>
                                        </p:attrNameLst>
                                      </p:cBhvr>
                                      <p:to>
                                        <p:strVal val="visible"/>
                                      </p:to>
                                    </p:set>
                                    <p:animEffect filter="fade" transition="in">
                                      <p:cBhvr>
                                        <p:cTn dur="1000"/>
                                        <p:tgtEl>
                                          <p:spTgt spid="29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2">
                                            <p:txEl>
                                              <p:pRg end="4" st="4"/>
                                            </p:txEl>
                                          </p:spTgt>
                                        </p:tgtEl>
                                        <p:attrNameLst>
                                          <p:attrName>style.visibility</p:attrName>
                                        </p:attrNameLst>
                                      </p:cBhvr>
                                      <p:to>
                                        <p:strVal val="visible"/>
                                      </p:to>
                                    </p:set>
                                    <p:animEffect filter="fade" transition="in">
                                      <p:cBhvr>
                                        <p:cTn dur="1000"/>
                                        <p:tgtEl>
                                          <p:spTgt spid="29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2">
                                            <p:txEl>
                                              <p:pRg end="5" st="5"/>
                                            </p:txEl>
                                          </p:spTgt>
                                        </p:tgtEl>
                                        <p:attrNameLst>
                                          <p:attrName>style.visibility</p:attrName>
                                        </p:attrNameLst>
                                      </p:cBhvr>
                                      <p:to>
                                        <p:strVal val="visible"/>
                                      </p:to>
                                    </p:set>
                                    <p:animEffect filter="fade" transition="in">
                                      <p:cBhvr>
                                        <p:cTn dur="1000"/>
                                        <p:tgtEl>
                                          <p:spTgt spid="29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2">
                                            <p:txEl>
                                              <p:pRg end="6" st="6"/>
                                            </p:txEl>
                                          </p:spTgt>
                                        </p:tgtEl>
                                        <p:attrNameLst>
                                          <p:attrName>style.visibility</p:attrName>
                                        </p:attrNameLst>
                                      </p:cBhvr>
                                      <p:to>
                                        <p:strVal val="visible"/>
                                      </p:to>
                                    </p:set>
                                    <p:animEffect filter="fade" transition="in">
                                      <p:cBhvr>
                                        <p:cTn dur="1000"/>
                                        <p:tgtEl>
                                          <p:spTgt spid="292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3">
                                            <p:txEl>
                                              <p:pRg end="0" st="0"/>
                                            </p:txEl>
                                          </p:spTgt>
                                        </p:tgtEl>
                                        <p:attrNameLst>
                                          <p:attrName>style.visibility</p:attrName>
                                        </p:attrNameLst>
                                      </p:cBhvr>
                                      <p:to>
                                        <p:strVal val="visible"/>
                                      </p:to>
                                    </p:set>
                                    <p:animEffect filter="fade" transition="in">
                                      <p:cBhvr>
                                        <p:cTn dur="1000"/>
                                        <p:tgtEl>
                                          <p:spTgt spid="29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3">
                                            <p:txEl>
                                              <p:pRg end="1" st="1"/>
                                            </p:txEl>
                                          </p:spTgt>
                                        </p:tgtEl>
                                        <p:attrNameLst>
                                          <p:attrName>style.visibility</p:attrName>
                                        </p:attrNameLst>
                                      </p:cBhvr>
                                      <p:to>
                                        <p:strVal val="visible"/>
                                      </p:to>
                                    </p:set>
                                    <p:animEffect filter="fade" transition="in">
                                      <p:cBhvr>
                                        <p:cTn dur="1000"/>
                                        <p:tgtEl>
                                          <p:spTgt spid="29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3">
                                            <p:txEl>
                                              <p:pRg end="2" st="2"/>
                                            </p:txEl>
                                          </p:spTgt>
                                        </p:tgtEl>
                                        <p:attrNameLst>
                                          <p:attrName>style.visibility</p:attrName>
                                        </p:attrNameLst>
                                      </p:cBhvr>
                                      <p:to>
                                        <p:strVal val="visible"/>
                                      </p:to>
                                    </p:set>
                                    <p:animEffect filter="fade" transition="in">
                                      <p:cBhvr>
                                        <p:cTn dur="1000"/>
                                        <p:tgtEl>
                                          <p:spTgt spid="29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3">
                                            <p:txEl>
                                              <p:pRg end="3" st="3"/>
                                            </p:txEl>
                                          </p:spTgt>
                                        </p:tgtEl>
                                        <p:attrNameLst>
                                          <p:attrName>style.visibility</p:attrName>
                                        </p:attrNameLst>
                                      </p:cBhvr>
                                      <p:to>
                                        <p:strVal val="visible"/>
                                      </p:to>
                                    </p:set>
                                    <p:animEffect filter="fade" transition="in">
                                      <p:cBhvr>
                                        <p:cTn dur="1000"/>
                                        <p:tgtEl>
                                          <p:spTgt spid="29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3">
                                            <p:txEl>
                                              <p:pRg end="4" st="4"/>
                                            </p:txEl>
                                          </p:spTgt>
                                        </p:tgtEl>
                                        <p:attrNameLst>
                                          <p:attrName>style.visibility</p:attrName>
                                        </p:attrNameLst>
                                      </p:cBhvr>
                                      <p:to>
                                        <p:strVal val="visible"/>
                                      </p:to>
                                    </p:set>
                                    <p:animEffect filter="fade" transition="in">
                                      <p:cBhvr>
                                        <p:cTn dur="1000"/>
                                        <p:tgtEl>
                                          <p:spTgt spid="292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7" name="Shape 2927"/>
        <p:cNvGrpSpPr/>
        <p:nvPr/>
      </p:nvGrpSpPr>
      <p:grpSpPr>
        <a:xfrm>
          <a:off x="0" y="0"/>
          <a:ext cx="0" cy="0"/>
          <a:chOff x="0" y="0"/>
          <a:chExt cx="0" cy="0"/>
        </a:xfrm>
      </p:grpSpPr>
      <p:sp>
        <p:nvSpPr>
          <p:cNvPr id="2928" name="Google Shape;2928;p410"/>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Create A Spawning Component</a:t>
            </a:r>
            <a:endParaRPr/>
          </a:p>
        </p:txBody>
      </p:sp>
      <p:sp>
        <p:nvSpPr>
          <p:cNvPr id="2929" name="Google Shape;2929;p410"/>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Position the component in the tank BP</a:t>
            </a:r>
            <a:endParaRPr/>
          </a:p>
          <a:p>
            <a:pPr indent="-800100" lvl="0" marL="914400" rtl="0" algn="l">
              <a:spcBef>
                <a:spcPts val="0"/>
              </a:spcBef>
              <a:spcAft>
                <a:spcPts val="0"/>
              </a:spcAft>
              <a:buSzPts val="5400"/>
              <a:buChar char="●"/>
            </a:pPr>
            <a:r>
              <a:rPr lang="en-GB"/>
              <a:t>Specify the class to spawn</a:t>
            </a:r>
            <a:endParaRPr/>
          </a:p>
          <a:p>
            <a:pPr indent="-800100" lvl="0" marL="914400" marR="0" rtl="0" algn="l">
              <a:lnSpc>
                <a:spcPct val="150000"/>
              </a:lnSpc>
              <a:spcBef>
                <a:spcPts val="0"/>
              </a:spcBef>
              <a:spcAft>
                <a:spcPts val="0"/>
              </a:spcAft>
              <a:buSzPts val="5400"/>
              <a:buChar char="●"/>
            </a:pPr>
            <a:r>
              <a:rPr lang="en-GB"/>
              <a:t>Attach the actor to the component</a:t>
            </a:r>
            <a:endParaRPr/>
          </a:p>
          <a:p>
            <a:pPr indent="-800100" lvl="0" marL="914400" marR="0" rtl="0" algn="l">
              <a:lnSpc>
                <a:spcPct val="150000"/>
              </a:lnSpc>
              <a:spcBef>
                <a:spcPts val="0"/>
              </a:spcBef>
              <a:spcAft>
                <a:spcPts val="0"/>
              </a:spcAft>
              <a:buSzPts val="5400"/>
              <a:buChar char="●"/>
            </a:pPr>
            <a:r>
              <a:rPr lang="en-GB">
                <a:solidFill>
                  <a:schemeClr val="lt1"/>
                </a:solidFill>
              </a:rPr>
              <a:t>What is the value of </a:t>
            </a:r>
            <a:r>
              <a:rPr lang="en-GB">
                <a:solidFill>
                  <a:srgbClr val="FFFF00"/>
                </a:solidFill>
                <a:latin typeface="Consolas"/>
                <a:ea typeface="Consolas"/>
                <a:cs typeface="Consolas"/>
                <a:sym typeface="Consolas"/>
              </a:rPr>
              <a:t>GetAttachParentActor()</a:t>
            </a:r>
            <a:r>
              <a:rPr lang="en-GB"/>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9">
                                            <p:txEl>
                                              <p:pRg end="0" st="0"/>
                                            </p:txEl>
                                          </p:spTgt>
                                        </p:tgtEl>
                                        <p:attrNameLst>
                                          <p:attrName>style.visibility</p:attrName>
                                        </p:attrNameLst>
                                      </p:cBhvr>
                                      <p:to>
                                        <p:strVal val="visible"/>
                                      </p:to>
                                    </p:set>
                                    <p:animEffect filter="fade" transition="in">
                                      <p:cBhvr>
                                        <p:cTn dur="1000"/>
                                        <p:tgtEl>
                                          <p:spTgt spid="29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9">
                                            <p:txEl>
                                              <p:pRg end="1" st="1"/>
                                            </p:txEl>
                                          </p:spTgt>
                                        </p:tgtEl>
                                        <p:attrNameLst>
                                          <p:attrName>style.visibility</p:attrName>
                                        </p:attrNameLst>
                                      </p:cBhvr>
                                      <p:to>
                                        <p:strVal val="visible"/>
                                      </p:to>
                                    </p:set>
                                    <p:animEffect filter="fade" transition="in">
                                      <p:cBhvr>
                                        <p:cTn dur="1000"/>
                                        <p:tgtEl>
                                          <p:spTgt spid="29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9">
                                            <p:txEl>
                                              <p:pRg end="2" st="2"/>
                                            </p:txEl>
                                          </p:spTgt>
                                        </p:tgtEl>
                                        <p:attrNameLst>
                                          <p:attrName>style.visibility</p:attrName>
                                        </p:attrNameLst>
                                      </p:cBhvr>
                                      <p:to>
                                        <p:strVal val="visible"/>
                                      </p:to>
                                    </p:set>
                                    <p:animEffect filter="fade" transition="in">
                                      <p:cBhvr>
                                        <p:cTn dur="1000"/>
                                        <p:tgtEl>
                                          <p:spTgt spid="29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9">
                                            <p:txEl>
                                              <p:pRg end="3" st="3"/>
                                            </p:txEl>
                                          </p:spTgt>
                                        </p:tgtEl>
                                        <p:attrNameLst>
                                          <p:attrName>style.visibility</p:attrName>
                                        </p:attrNameLst>
                                      </p:cBhvr>
                                      <p:to>
                                        <p:strVal val="visible"/>
                                      </p:to>
                                    </p:set>
                                    <p:animEffect filter="fade" transition="in">
                                      <p:cBhvr>
                                        <p:cTn dur="1000"/>
                                        <p:tgtEl>
                                          <p:spTgt spid="292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3" name="Shape 2933"/>
        <p:cNvGrpSpPr/>
        <p:nvPr/>
      </p:nvGrpSpPr>
      <p:grpSpPr>
        <a:xfrm>
          <a:off x="0" y="0"/>
          <a:ext cx="0" cy="0"/>
          <a:chOff x="0" y="0"/>
          <a:chExt cx="0" cy="0"/>
        </a:xfrm>
      </p:grpSpPr>
      <p:sp>
        <p:nvSpPr>
          <p:cNvPr id="2934" name="Google Shape;2934;p411"/>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solidFill>
                  <a:srgbClr val="FFFF00"/>
                </a:solidFill>
                <a:latin typeface="Consolas"/>
                <a:ea typeface="Consolas"/>
                <a:cs typeface="Consolas"/>
                <a:sym typeface="Consolas"/>
              </a:rPr>
              <a:t>SpawnActorDeferred</a:t>
            </a:r>
            <a:r>
              <a:rPr lang="en-GB">
                <a:solidFill>
                  <a:srgbClr val="FFFF00"/>
                </a:solidFill>
              </a:rPr>
              <a:t> </a:t>
            </a:r>
            <a:r>
              <a:rPr lang="en-GB">
                <a:solidFill>
                  <a:schemeClr val="lt1"/>
                </a:solidFill>
              </a:rPr>
              <a:t>and </a:t>
            </a:r>
            <a:r>
              <a:rPr lang="en-GB">
                <a:solidFill>
                  <a:srgbClr val="FFFF00"/>
                </a:solidFill>
                <a:latin typeface="Consolas"/>
                <a:ea typeface="Consolas"/>
                <a:cs typeface="Consolas"/>
                <a:sym typeface="Consolas"/>
              </a:rPr>
              <a:t>BeginPlay</a:t>
            </a:r>
            <a:endParaRPr/>
          </a:p>
        </p:txBody>
      </p:sp>
      <p:sp>
        <p:nvSpPr>
          <p:cNvPr id="2935" name="Google Shape;2935;p411"/>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4.19.2</a:t>
            </a:r>
            <a:endParaRPr sz="3600">
              <a:solidFill>
                <a:srgbClr val="FFFFFF"/>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61"/>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Try Adding a Texture</a:t>
            </a:r>
            <a:endParaRPr/>
          </a:p>
        </p:txBody>
      </p:sp>
      <p:sp>
        <p:nvSpPr>
          <p:cNvPr id="339" name="Google Shape;339;p61"/>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Add a texture to your high (or low) poly landscape</a:t>
            </a:r>
            <a:endParaRPr/>
          </a:p>
          <a:p>
            <a:pPr indent="-800100" lvl="0" marL="914400" rtl="0" algn="l">
              <a:spcBef>
                <a:spcPts val="0"/>
              </a:spcBef>
              <a:spcAft>
                <a:spcPts val="0"/>
              </a:spcAft>
              <a:buSzPts val="5400"/>
              <a:buChar char="●"/>
            </a:pPr>
            <a:r>
              <a:rPr lang="en-GB"/>
              <a:t>Paint &amp; share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0" st="0"/>
                                            </p:txEl>
                                          </p:spTgt>
                                        </p:tgtEl>
                                        <p:attrNameLst>
                                          <p:attrName>style.visibility</p:attrName>
                                        </p:attrNameLst>
                                      </p:cBhvr>
                                      <p:to>
                                        <p:strVal val="visible"/>
                                      </p:to>
                                    </p:set>
                                    <p:animEffect filter="fade" transition="in">
                                      <p:cBhvr>
                                        <p:cTn dur="1000"/>
                                        <p:tgtEl>
                                          <p:spTgt spid="3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1" st="1"/>
                                            </p:txEl>
                                          </p:spTgt>
                                        </p:tgtEl>
                                        <p:attrNameLst>
                                          <p:attrName>style.visibility</p:attrName>
                                        </p:attrNameLst>
                                      </p:cBhvr>
                                      <p:to>
                                        <p:strVal val="visible"/>
                                      </p:to>
                                    </p:set>
                                    <p:animEffect filter="fade" transition="in">
                                      <p:cBhvr>
                                        <p:cTn dur="1000"/>
                                        <p:tgtEl>
                                          <p:spTgt spid="33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9" name="Shape 2939"/>
        <p:cNvGrpSpPr/>
        <p:nvPr/>
      </p:nvGrpSpPr>
      <p:grpSpPr>
        <a:xfrm>
          <a:off x="0" y="0"/>
          <a:ext cx="0" cy="0"/>
          <a:chOff x="0" y="0"/>
          <a:chExt cx="0" cy="0"/>
        </a:xfrm>
      </p:grpSpPr>
      <p:sp>
        <p:nvSpPr>
          <p:cNvPr id="2940" name="Google Shape;2940;p412"/>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Fix The Attach Parent</a:t>
            </a:r>
            <a:endParaRPr/>
          </a:p>
        </p:txBody>
      </p:sp>
      <p:sp>
        <p:nvSpPr>
          <p:cNvPr id="2941" name="Google Shape;2941;p412"/>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marR="0" rtl="0" algn="l">
              <a:lnSpc>
                <a:spcPct val="150000"/>
              </a:lnSpc>
              <a:spcBef>
                <a:spcPts val="0"/>
              </a:spcBef>
              <a:spcAft>
                <a:spcPts val="0"/>
              </a:spcAft>
              <a:buSzPts val="5400"/>
              <a:buChar char="●"/>
            </a:pPr>
            <a:r>
              <a:rPr lang="en-GB"/>
              <a:t>Use SpawnActorDeferred.</a:t>
            </a:r>
            <a:endParaRPr/>
          </a:p>
          <a:p>
            <a:pPr indent="-800100" lvl="0" marL="914400" marR="0" rtl="0" algn="l">
              <a:lnSpc>
                <a:spcPct val="150000"/>
              </a:lnSpc>
              <a:spcBef>
                <a:spcPts val="0"/>
              </a:spcBef>
              <a:spcAft>
                <a:spcPts val="0"/>
              </a:spcAft>
              <a:buSzPts val="5400"/>
              <a:buChar char="●"/>
            </a:pPr>
            <a:r>
              <a:rPr lang="en-GB"/>
              <a:t>What do you get?</a:t>
            </a:r>
            <a:endParaRPr/>
          </a:p>
          <a:p>
            <a:pPr indent="-800100" lvl="0" marL="914400" marR="0" rtl="0" algn="l">
              <a:lnSpc>
                <a:spcPct val="150000"/>
              </a:lnSpc>
              <a:spcBef>
                <a:spcPts val="0"/>
              </a:spcBef>
              <a:spcAft>
                <a:spcPts val="0"/>
              </a:spcAft>
              <a:buSzPts val="5400"/>
              <a:buChar char="●"/>
            </a:pPr>
            <a:r>
              <a:rPr lang="en-GB"/>
              <a:t>What transform will you pass?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1">
                                            <p:txEl>
                                              <p:pRg end="0" st="0"/>
                                            </p:txEl>
                                          </p:spTgt>
                                        </p:tgtEl>
                                        <p:attrNameLst>
                                          <p:attrName>style.visibility</p:attrName>
                                        </p:attrNameLst>
                                      </p:cBhvr>
                                      <p:to>
                                        <p:strVal val="visible"/>
                                      </p:to>
                                    </p:set>
                                    <p:animEffect filter="fade" transition="in">
                                      <p:cBhvr>
                                        <p:cTn dur="1000"/>
                                        <p:tgtEl>
                                          <p:spTgt spid="29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1">
                                            <p:txEl>
                                              <p:pRg end="1" st="1"/>
                                            </p:txEl>
                                          </p:spTgt>
                                        </p:tgtEl>
                                        <p:attrNameLst>
                                          <p:attrName>style.visibility</p:attrName>
                                        </p:attrNameLst>
                                      </p:cBhvr>
                                      <p:to>
                                        <p:strVal val="visible"/>
                                      </p:to>
                                    </p:set>
                                    <p:animEffect filter="fade" transition="in">
                                      <p:cBhvr>
                                        <p:cTn dur="1000"/>
                                        <p:tgtEl>
                                          <p:spTgt spid="29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1">
                                            <p:txEl>
                                              <p:pRg end="2" st="2"/>
                                            </p:txEl>
                                          </p:spTgt>
                                        </p:tgtEl>
                                        <p:attrNameLst>
                                          <p:attrName>style.visibility</p:attrName>
                                        </p:attrNameLst>
                                      </p:cBhvr>
                                      <p:to>
                                        <p:strVal val="visible"/>
                                      </p:to>
                                    </p:set>
                                    <p:animEffect filter="fade" transition="in">
                                      <p:cBhvr>
                                        <p:cTn dur="1000"/>
                                        <p:tgtEl>
                                          <p:spTgt spid="294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5" name="Shape 2945"/>
        <p:cNvGrpSpPr/>
        <p:nvPr/>
      </p:nvGrpSpPr>
      <p:grpSpPr>
        <a:xfrm>
          <a:off x="0" y="0"/>
          <a:ext cx="0" cy="0"/>
          <a:chOff x="0" y="0"/>
          <a:chExt cx="0" cy="0"/>
        </a:xfrm>
      </p:grpSpPr>
      <p:sp>
        <p:nvSpPr>
          <p:cNvPr id="2946" name="Google Shape;2946;p413"/>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solidFill>
                  <a:schemeClr val="lt1"/>
                </a:solidFill>
              </a:rPr>
              <a:t>Attaching Constraints In C++</a:t>
            </a:r>
            <a:endParaRPr/>
          </a:p>
        </p:txBody>
      </p:sp>
      <p:sp>
        <p:nvSpPr>
          <p:cNvPr id="2947" name="Google Shape;2947;p413"/>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4.19.2</a:t>
            </a:r>
            <a:endParaRPr sz="3600">
              <a:solidFill>
                <a:srgbClr val="FFFFFF"/>
              </a:solidFill>
            </a:endParaRPr>
          </a:p>
        </p:txBody>
      </p:sp>
    </p:spTree>
  </p:cSld>
  <p:clrMapOvr>
    <a:masterClrMapping/>
  </p:clrMapOvr>
</p:sld>
</file>

<file path=ppt/slides/slide3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1" name="Shape 2951"/>
        <p:cNvGrpSpPr/>
        <p:nvPr/>
      </p:nvGrpSpPr>
      <p:grpSpPr>
        <a:xfrm>
          <a:off x="0" y="0"/>
          <a:ext cx="0" cy="0"/>
          <a:chOff x="0" y="0"/>
          <a:chExt cx="0" cy="0"/>
        </a:xfrm>
      </p:grpSpPr>
      <p:sp>
        <p:nvSpPr>
          <p:cNvPr id="2952" name="Google Shape;2952;p414"/>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Suspend The Tank</a:t>
            </a:r>
            <a:endParaRPr/>
          </a:p>
        </p:txBody>
      </p:sp>
      <p:sp>
        <p:nvSpPr>
          <p:cNvPr id="2953" name="Google Shape;2953;p414"/>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marR="0" rtl="0" algn="l">
              <a:lnSpc>
                <a:spcPct val="150000"/>
              </a:lnSpc>
              <a:spcBef>
                <a:spcPts val="0"/>
              </a:spcBef>
              <a:spcAft>
                <a:spcPts val="0"/>
              </a:spcAft>
              <a:buSzPts val="5400"/>
              <a:buChar char="●"/>
            </a:pPr>
            <a:r>
              <a:rPr lang="en-GB"/>
              <a:t>Constraint the wheel to the tank.</a:t>
            </a:r>
            <a:endParaRPr/>
          </a:p>
          <a:p>
            <a:pPr indent="-800100" lvl="0" marL="914400" marR="0" rtl="0" algn="l">
              <a:lnSpc>
                <a:spcPct val="150000"/>
              </a:lnSpc>
              <a:spcBef>
                <a:spcPts val="0"/>
              </a:spcBef>
              <a:spcAft>
                <a:spcPts val="0"/>
              </a:spcAft>
              <a:buSzPts val="5400"/>
              <a:buChar char="●"/>
            </a:pPr>
            <a:r>
              <a:rPr lang="en-GB"/>
              <a:t>Add as many wheels as you like.</a:t>
            </a:r>
            <a:endParaRPr/>
          </a:p>
          <a:p>
            <a:pPr indent="-800100" lvl="0" marL="914400" marR="0" rtl="0" algn="l">
              <a:lnSpc>
                <a:spcPct val="150000"/>
              </a:lnSpc>
              <a:spcBef>
                <a:spcPts val="0"/>
              </a:spcBef>
              <a:spcAft>
                <a:spcPts val="0"/>
              </a:spcAft>
              <a:buSzPts val="5400"/>
              <a:buChar char="●"/>
            </a:pPr>
            <a:r>
              <a:rPr lang="en-GB"/>
              <a:t>What should the wheel mass be?</a:t>
            </a:r>
            <a:endParaRPr/>
          </a:p>
          <a:p>
            <a:pPr indent="-800100" lvl="0" marL="914400" marR="0" rtl="0" algn="l">
              <a:lnSpc>
                <a:spcPct val="150000"/>
              </a:lnSpc>
              <a:spcBef>
                <a:spcPts val="0"/>
              </a:spcBef>
              <a:spcAft>
                <a:spcPts val="0"/>
              </a:spcAft>
              <a:buSzPts val="5400"/>
              <a:buChar char="●"/>
            </a:pPr>
            <a:r>
              <a:rPr lang="en-GB"/>
              <a:t>What should the spring strength be?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3">
                                            <p:txEl>
                                              <p:pRg end="0" st="0"/>
                                            </p:txEl>
                                          </p:spTgt>
                                        </p:tgtEl>
                                        <p:attrNameLst>
                                          <p:attrName>style.visibility</p:attrName>
                                        </p:attrNameLst>
                                      </p:cBhvr>
                                      <p:to>
                                        <p:strVal val="visible"/>
                                      </p:to>
                                    </p:set>
                                    <p:animEffect filter="fade" transition="in">
                                      <p:cBhvr>
                                        <p:cTn dur="1000"/>
                                        <p:tgtEl>
                                          <p:spTgt spid="29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3">
                                            <p:txEl>
                                              <p:pRg end="1" st="1"/>
                                            </p:txEl>
                                          </p:spTgt>
                                        </p:tgtEl>
                                        <p:attrNameLst>
                                          <p:attrName>style.visibility</p:attrName>
                                        </p:attrNameLst>
                                      </p:cBhvr>
                                      <p:to>
                                        <p:strVal val="visible"/>
                                      </p:to>
                                    </p:set>
                                    <p:animEffect filter="fade" transition="in">
                                      <p:cBhvr>
                                        <p:cTn dur="1000"/>
                                        <p:tgtEl>
                                          <p:spTgt spid="29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3">
                                            <p:txEl>
                                              <p:pRg end="2" st="2"/>
                                            </p:txEl>
                                          </p:spTgt>
                                        </p:tgtEl>
                                        <p:attrNameLst>
                                          <p:attrName>style.visibility</p:attrName>
                                        </p:attrNameLst>
                                      </p:cBhvr>
                                      <p:to>
                                        <p:strVal val="visible"/>
                                      </p:to>
                                    </p:set>
                                    <p:animEffect filter="fade" transition="in">
                                      <p:cBhvr>
                                        <p:cTn dur="1000"/>
                                        <p:tgtEl>
                                          <p:spTgt spid="29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3">
                                            <p:txEl>
                                              <p:pRg end="3" st="3"/>
                                            </p:txEl>
                                          </p:spTgt>
                                        </p:tgtEl>
                                        <p:attrNameLst>
                                          <p:attrName>style.visibility</p:attrName>
                                        </p:attrNameLst>
                                      </p:cBhvr>
                                      <p:to>
                                        <p:strVal val="visible"/>
                                      </p:to>
                                    </p:set>
                                    <p:animEffect filter="fade" transition="in">
                                      <p:cBhvr>
                                        <p:cTn dur="1000"/>
                                        <p:tgtEl>
                                          <p:spTgt spid="295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7" name="Shape 2957"/>
        <p:cNvGrpSpPr/>
        <p:nvPr/>
      </p:nvGrpSpPr>
      <p:grpSpPr>
        <a:xfrm>
          <a:off x="0" y="0"/>
          <a:ext cx="0" cy="0"/>
          <a:chOff x="0" y="0"/>
          <a:chExt cx="0" cy="0"/>
        </a:xfrm>
      </p:grpSpPr>
      <p:sp>
        <p:nvSpPr>
          <p:cNvPr id="2958" name="Google Shape;2958;p415"/>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solidFill>
                  <a:schemeClr val="lt1"/>
                </a:solidFill>
              </a:rPr>
              <a:t>Chaining Physics Constraints</a:t>
            </a:r>
            <a:endParaRPr/>
          </a:p>
        </p:txBody>
      </p:sp>
      <p:sp>
        <p:nvSpPr>
          <p:cNvPr id="2959" name="Google Shape;2959;p415"/>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4.19.2</a:t>
            </a:r>
            <a:endParaRPr sz="3600">
              <a:solidFill>
                <a:srgbClr val="FFFFFF"/>
              </a:solidFill>
            </a:endParaRPr>
          </a:p>
        </p:txBody>
      </p:sp>
    </p:spTree>
  </p:cSld>
  <p:clrMapOvr>
    <a:masterClrMapping/>
  </p:clrMapOvr>
</p:sld>
</file>

<file path=ppt/slides/slide3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3" name="Shape 2963"/>
        <p:cNvGrpSpPr/>
        <p:nvPr/>
      </p:nvGrpSpPr>
      <p:grpSpPr>
        <a:xfrm>
          <a:off x="0" y="0"/>
          <a:ext cx="0" cy="0"/>
          <a:chOff x="0" y="0"/>
          <a:chExt cx="0" cy="0"/>
        </a:xfrm>
      </p:grpSpPr>
      <p:sp>
        <p:nvSpPr>
          <p:cNvPr id="2964" name="Google Shape;2964;p416"/>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Creating A Sprung Wheel</a:t>
            </a:r>
            <a:endParaRPr/>
          </a:p>
        </p:txBody>
      </p:sp>
      <p:sp>
        <p:nvSpPr>
          <p:cNvPr id="2965" name="Google Shape;2965;p416"/>
          <p:cNvSpPr/>
          <p:nvPr/>
        </p:nvSpPr>
        <p:spPr>
          <a:xfrm>
            <a:off x="3620174" y="2840125"/>
            <a:ext cx="844037" cy="3567377"/>
          </a:xfrm>
          <a:custGeom>
            <a:rect b="b" l="l" r="r" t="t"/>
            <a:pathLst>
              <a:path extrusionOk="0" h="97456" w="34892">
                <a:moveTo>
                  <a:pt x="15040" y="0"/>
                </a:moveTo>
                <a:lnTo>
                  <a:pt x="15040" y="15040"/>
                </a:lnTo>
                <a:lnTo>
                  <a:pt x="32486" y="22860"/>
                </a:lnTo>
                <a:lnTo>
                  <a:pt x="0" y="27071"/>
                </a:lnTo>
                <a:lnTo>
                  <a:pt x="33087" y="33087"/>
                </a:lnTo>
                <a:lnTo>
                  <a:pt x="0" y="37298"/>
                </a:lnTo>
                <a:lnTo>
                  <a:pt x="33689" y="45118"/>
                </a:lnTo>
                <a:lnTo>
                  <a:pt x="1204" y="49931"/>
                </a:lnTo>
                <a:lnTo>
                  <a:pt x="33087" y="56548"/>
                </a:lnTo>
                <a:lnTo>
                  <a:pt x="1805" y="61963"/>
                </a:lnTo>
                <a:lnTo>
                  <a:pt x="34892" y="67978"/>
                </a:lnTo>
                <a:lnTo>
                  <a:pt x="2407" y="73393"/>
                </a:lnTo>
                <a:lnTo>
                  <a:pt x="18649" y="78205"/>
                </a:lnTo>
                <a:lnTo>
                  <a:pt x="18048" y="97456"/>
                </a:lnTo>
              </a:path>
            </a:pathLst>
          </a:custGeom>
          <a:noFill/>
          <a:ln cap="flat" cmpd="sng" w="114300">
            <a:solidFill>
              <a:schemeClr val="dk2"/>
            </a:solidFill>
            <a:prstDash val="solid"/>
            <a:round/>
            <a:headEnd len="med" w="med" type="none"/>
            <a:tailEnd len="med" w="med" type="none"/>
          </a:ln>
        </p:spPr>
      </p:sp>
      <p:sp>
        <p:nvSpPr>
          <p:cNvPr id="2966" name="Google Shape;2966;p416"/>
          <p:cNvSpPr/>
          <p:nvPr/>
        </p:nvSpPr>
        <p:spPr>
          <a:xfrm>
            <a:off x="2930886" y="5830644"/>
            <a:ext cx="2222700" cy="2164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416"/>
          <p:cNvSpPr/>
          <p:nvPr/>
        </p:nvSpPr>
        <p:spPr>
          <a:xfrm>
            <a:off x="3427788" y="2324725"/>
            <a:ext cx="1228800" cy="515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416"/>
          <p:cNvSpPr/>
          <p:nvPr/>
        </p:nvSpPr>
        <p:spPr>
          <a:xfrm>
            <a:off x="3853938" y="6724500"/>
            <a:ext cx="376500" cy="3765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416"/>
          <p:cNvSpPr txBox="1"/>
          <p:nvPr>
            <p:ph idx="1" type="body"/>
          </p:nvPr>
        </p:nvSpPr>
        <p:spPr>
          <a:xfrm>
            <a:off x="7313875" y="2214275"/>
            <a:ext cx="10190100" cy="7197000"/>
          </a:xfrm>
          <a:prstGeom prst="rect">
            <a:avLst/>
          </a:prstGeom>
        </p:spPr>
        <p:txBody>
          <a:bodyPr anchorCtr="0" anchor="t" bIns="68550" lIns="68550" spcFirstLastPara="1" rIns="68550" wrap="square" tIns="68550">
            <a:noAutofit/>
          </a:bodyPr>
          <a:lstStyle/>
          <a:p>
            <a:pPr indent="-800100" lvl="0" marL="914400" marR="0" rtl="0" algn="l">
              <a:lnSpc>
                <a:spcPct val="150000"/>
              </a:lnSpc>
              <a:spcBef>
                <a:spcPts val="0"/>
              </a:spcBef>
              <a:spcAft>
                <a:spcPts val="0"/>
              </a:spcAft>
              <a:buSzPts val="5400"/>
              <a:buAutoNum type="arabicPeriod"/>
            </a:pPr>
            <a:r>
              <a:rPr lang="en-GB"/>
              <a:t>Tank</a:t>
            </a:r>
            <a:endParaRPr/>
          </a:p>
          <a:p>
            <a:pPr indent="-800100" lvl="0" marL="914400" marR="0" rtl="0" algn="l">
              <a:lnSpc>
                <a:spcPct val="150000"/>
              </a:lnSpc>
              <a:spcBef>
                <a:spcPts val="0"/>
              </a:spcBef>
              <a:spcAft>
                <a:spcPts val="0"/>
              </a:spcAft>
              <a:buSzPts val="5400"/>
              <a:buAutoNum type="arabicPeriod"/>
            </a:pPr>
            <a:r>
              <a:rPr lang="en-GB"/>
              <a:t>Spring Constraint</a:t>
            </a:r>
            <a:endParaRPr/>
          </a:p>
          <a:p>
            <a:pPr indent="-800100" lvl="0" marL="914400" marR="0" rtl="0" algn="l">
              <a:lnSpc>
                <a:spcPct val="150000"/>
              </a:lnSpc>
              <a:spcBef>
                <a:spcPts val="0"/>
              </a:spcBef>
              <a:spcAft>
                <a:spcPts val="0"/>
              </a:spcAft>
              <a:buSzPts val="5400"/>
              <a:buAutoNum type="arabicPeriod"/>
            </a:pPr>
            <a:r>
              <a:rPr lang="en-GB"/>
              <a:t>Axle</a:t>
            </a:r>
            <a:endParaRPr/>
          </a:p>
          <a:p>
            <a:pPr indent="-800100" lvl="0" marL="914400" marR="0" rtl="0" algn="l">
              <a:lnSpc>
                <a:spcPct val="150000"/>
              </a:lnSpc>
              <a:spcBef>
                <a:spcPts val="0"/>
              </a:spcBef>
              <a:spcAft>
                <a:spcPts val="0"/>
              </a:spcAft>
              <a:buSzPts val="5400"/>
              <a:buAutoNum type="arabicPeriod"/>
            </a:pPr>
            <a:r>
              <a:rPr lang="en-GB"/>
              <a:t>Axle - Wheel Constraint</a:t>
            </a:r>
            <a:endParaRPr/>
          </a:p>
          <a:p>
            <a:pPr indent="-800100" lvl="0" marL="914400" marR="0" rtl="0" algn="l">
              <a:lnSpc>
                <a:spcPct val="150000"/>
              </a:lnSpc>
              <a:spcBef>
                <a:spcPts val="0"/>
              </a:spcBef>
              <a:spcAft>
                <a:spcPts val="0"/>
              </a:spcAft>
              <a:buSzPts val="5400"/>
              <a:buAutoNum type="arabicPeriod"/>
            </a:pPr>
            <a:r>
              <a:rPr lang="en-GB"/>
              <a:t>Wheel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5"/>
                                        </p:tgtEl>
                                        <p:attrNameLst>
                                          <p:attrName>style.visibility</p:attrName>
                                        </p:attrNameLst>
                                      </p:cBhvr>
                                      <p:to>
                                        <p:strVal val="visible"/>
                                      </p:to>
                                    </p:set>
                                    <p:animEffect filter="fade" transition="in">
                                      <p:cBhvr>
                                        <p:cTn dur="1000"/>
                                        <p:tgtEl>
                                          <p:spTgt spid="2965"/>
                                        </p:tgtEl>
                                      </p:cBhvr>
                                    </p:animEffect>
                                  </p:childTnLst>
                                </p:cTn>
                              </p:par>
                              <p:par>
                                <p:cTn fill="hold" nodeType="withEffect" presetClass="entr" presetID="10" presetSubtype="0">
                                  <p:stCondLst>
                                    <p:cond delay="0"/>
                                  </p:stCondLst>
                                  <p:childTnLst>
                                    <p:set>
                                      <p:cBhvr>
                                        <p:cTn dur="1" fill="hold">
                                          <p:stCondLst>
                                            <p:cond delay="0"/>
                                          </p:stCondLst>
                                        </p:cTn>
                                        <p:tgtEl>
                                          <p:spTgt spid="2966"/>
                                        </p:tgtEl>
                                        <p:attrNameLst>
                                          <p:attrName>style.visibility</p:attrName>
                                        </p:attrNameLst>
                                      </p:cBhvr>
                                      <p:to>
                                        <p:strVal val="visible"/>
                                      </p:to>
                                    </p:set>
                                    <p:animEffect filter="fade" transition="in">
                                      <p:cBhvr>
                                        <p:cTn dur="1000"/>
                                        <p:tgtEl>
                                          <p:spTgt spid="29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7"/>
                                        </p:tgtEl>
                                        <p:attrNameLst>
                                          <p:attrName>style.visibility</p:attrName>
                                        </p:attrNameLst>
                                      </p:cBhvr>
                                      <p:to>
                                        <p:strVal val="visible"/>
                                      </p:to>
                                    </p:set>
                                    <p:animEffect filter="fade" transition="in">
                                      <p:cBhvr>
                                        <p:cTn dur="1000"/>
                                        <p:tgtEl>
                                          <p:spTgt spid="29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8"/>
                                        </p:tgtEl>
                                        <p:attrNameLst>
                                          <p:attrName>style.visibility</p:attrName>
                                        </p:attrNameLst>
                                      </p:cBhvr>
                                      <p:to>
                                        <p:strVal val="visible"/>
                                      </p:to>
                                    </p:set>
                                    <p:animEffect filter="fade" transition="in">
                                      <p:cBhvr>
                                        <p:cTn dur="1000"/>
                                        <p:tgtEl>
                                          <p:spTgt spid="29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9">
                                            <p:txEl>
                                              <p:pRg end="0" st="0"/>
                                            </p:txEl>
                                          </p:spTgt>
                                        </p:tgtEl>
                                        <p:attrNameLst>
                                          <p:attrName>style.visibility</p:attrName>
                                        </p:attrNameLst>
                                      </p:cBhvr>
                                      <p:to>
                                        <p:strVal val="visible"/>
                                      </p:to>
                                    </p:set>
                                    <p:animEffect filter="fade" transition="in">
                                      <p:cBhvr>
                                        <p:cTn dur="1000"/>
                                        <p:tgtEl>
                                          <p:spTgt spid="29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9">
                                            <p:txEl>
                                              <p:pRg end="1" st="1"/>
                                            </p:txEl>
                                          </p:spTgt>
                                        </p:tgtEl>
                                        <p:attrNameLst>
                                          <p:attrName>style.visibility</p:attrName>
                                        </p:attrNameLst>
                                      </p:cBhvr>
                                      <p:to>
                                        <p:strVal val="visible"/>
                                      </p:to>
                                    </p:set>
                                    <p:animEffect filter="fade" transition="in">
                                      <p:cBhvr>
                                        <p:cTn dur="1000"/>
                                        <p:tgtEl>
                                          <p:spTgt spid="29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9">
                                            <p:txEl>
                                              <p:pRg end="2" st="2"/>
                                            </p:txEl>
                                          </p:spTgt>
                                        </p:tgtEl>
                                        <p:attrNameLst>
                                          <p:attrName>style.visibility</p:attrName>
                                        </p:attrNameLst>
                                      </p:cBhvr>
                                      <p:to>
                                        <p:strVal val="visible"/>
                                      </p:to>
                                    </p:set>
                                    <p:animEffect filter="fade" transition="in">
                                      <p:cBhvr>
                                        <p:cTn dur="1000"/>
                                        <p:tgtEl>
                                          <p:spTgt spid="29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9">
                                            <p:txEl>
                                              <p:pRg end="3" st="3"/>
                                            </p:txEl>
                                          </p:spTgt>
                                        </p:tgtEl>
                                        <p:attrNameLst>
                                          <p:attrName>style.visibility</p:attrName>
                                        </p:attrNameLst>
                                      </p:cBhvr>
                                      <p:to>
                                        <p:strVal val="visible"/>
                                      </p:to>
                                    </p:set>
                                    <p:animEffect filter="fade" transition="in">
                                      <p:cBhvr>
                                        <p:cTn dur="1000"/>
                                        <p:tgtEl>
                                          <p:spTgt spid="29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9">
                                            <p:txEl>
                                              <p:pRg end="4" st="4"/>
                                            </p:txEl>
                                          </p:spTgt>
                                        </p:tgtEl>
                                        <p:attrNameLst>
                                          <p:attrName>style.visibility</p:attrName>
                                        </p:attrNameLst>
                                      </p:cBhvr>
                                      <p:to>
                                        <p:strVal val="visible"/>
                                      </p:to>
                                    </p:set>
                                    <p:animEffect filter="fade" transition="in">
                                      <p:cBhvr>
                                        <p:cTn dur="1000"/>
                                        <p:tgtEl>
                                          <p:spTgt spid="296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3" name="Shape 2973"/>
        <p:cNvGrpSpPr/>
        <p:nvPr/>
      </p:nvGrpSpPr>
      <p:grpSpPr>
        <a:xfrm>
          <a:off x="0" y="0"/>
          <a:ext cx="0" cy="0"/>
          <a:chOff x="0" y="0"/>
          <a:chExt cx="0" cy="0"/>
        </a:xfrm>
      </p:grpSpPr>
      <p:sp>
        <p:nvSpPr>
          <p:cNvPr id="2974" name="Google Shape;2974;p417"/>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Setup The Sprung Wheel</a:t>
            </a:r>
            <a:endParaRPr/>
          </a:p>
        </p:txBody>
      </p:sp>
      <p:sp>
        <p:nvSpPr>
          <p:cNvPr id="2975" name="Google Shape;2975;p417"/>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marR="0" rtl="0" algn="l">
              <a:lnSpc>
                <a:spcPct val="150000"/>
              </a:lnSpc>
              <a:spcBef>
                <a:spcPts val="0"/>
              </a:spcBef>
              <a:spcAft>
                <a:spcPts val="0"/>
              </a:spcAft>
              <a:buSzPts val="5400"/>
              <a:buChar char="●"/>
            </a:pPr>
            <a:r>
              <a:rPr lang="en-GB"/>
              <a:t>Your setup needs be sprung like before</a:t>
            </a:r>
            <a:endParaRPr/>
          </a:p>
          <a:p>
            <a:pPr indent="-800100" lvl="0" marL="914400" marR="0" rtl="0" algn="l">
              <a:lnSpc>
                <a:spcPct val="150000"/>
              </a:lnSpc>
              <a:spcBef>
                <a:spcPts val="0"/>
              </a:spcBef>
              <a:spcAft>
                <a:spcPts val="0"/>
              </a:spcAft>
              <a:buSzPts val="5400"/>
              <a:buChar char="●"/>
            </a:pPr>
            <a:r>
              <a:rPr lang="en-GB"/>
              <a:t>And free wheeling only forward and backwards.</a:t>
            </a:r>
            <a:endParaRPr/>
          </a:p>
          <a:p>
            <a:pPr indent="-800100" lvl="0" marL="914400" marR="0" rtl="0" algn="l">
              <a:lnSpc>
                <a:spcPct val="150000"/>
              </a:lnSpc>
              <a:spcBef>
                <a:spcPts val="0"/>
              </a:spcBef>
              <a:spcAft>
                <a:spcPts val="0"/>
              </a:spcAft>
              <a:buSzPts val="5400"/>
              <a:buChar char="●"/>
            </a:pPr>
            <a:r>
              <a:rPr lang="en-GB"/>
              <a:t>HINTS:</a:t>
            </a:r>
            <a:endParaRPr/>
          </a:p>
          <a:p>
            <a:pPr indent="-520700" lvl="1" marL="1828800" marR="0" rtl="0" algn="l">
              <a:lnSpc>
                <a:spcPct val="150000"/>
              </a:lnSpc>
              <a:spcBef>
                <a:spcPts val="0"/>
              </a:spcBef>
              <a:spcAft>
                <a:spcPts val="0"/>
              </a:spcAft>
              <a:buSzPts val="1000"/>
              <a:buChar char="○"/>
            </a:pPr>
            <a:r>
              <a:rPr lang="en-GB"/>
              <a:t>All constrained items will need to simulate physics</a:t>
            </a:r>
            <a:endParaRPr/>
          </a:p>
          <a:p>
            <a:pPr indent="-520700" lvl="1" marL="1828800" marR="0" rtl="0" algn="l">
              <a:lnSpc>
                <a:spcPct val="150000"/>
              </a:lnSpc>
              <a:spcBef>
                <a:spcPts val="0"/>
              </a:spcBef>
              <a:spcAft>
                <a:spcPts val="0"/>
              </a:spcAft>
              <a:buSzPts val="1000"/>
              <a:buChar char="○"/>
            </a:pPr>
            <a:r>
              <a:rPr lang="en-GB"/>
              <a:t>Items simulating physics require colliders</a:t>
            </a:r>
            <a:endParaRPr/>
          </a:p>
          <a:p>
            <a:pPr indent="-520700" lvl="1" marL="1828800" marR="0" rtl="0" algn="l">
              <a:lnSpc>
                <a:spcPct val="150000"/>
              </a:lnSpc>
              <a:spcBef>
                <a:spcPts val="0"/>
              </a:spcBef>
              <a:spcAft>
                <a:spcPts val="0"/>
              </a:spcAft>
              <a:buSzPts val="1000"/>
              <a:buChar char="○"/>
            </a:pPr>
            <a:r>
              <a:rPr lang="en-GB">
                <a:solidFill>
                  <a:srgbClr val="FFFF00"/>
                </a:solidFill>
                <a:latin typeface="Consolas"/>
                <a:ea typeface="Consolas"/>
                <a:cs typeface="Consolas"/>
                <a:sym typeface="Consolas"/>
              </a:rPr>
              <a:t>USphereComponent</a:t>
            </a:r>
            <a:r>
              <a:rPr lang="en-GB"/>
              <a:t>s might be the right shape</a:t>
            </a:r>
            <a:endParaRPr/>
          </a:p>
          <a:p>
            <a:pPr indent="-520700" lvl="1" marL="1828800" marR="0" rtl="0" algn="l">
              <a:lnSpc>
                <a:spcPct val="150000"/>
              </a:lnSpc>
              <a:spcBef>
                <a:spcPts val="0"/>
              </a:spcBef>
              <a:spcAft>
                <a:spcPts val="0"/>
              </a:spcAft>
              <a:buSzPts val="1000"/>
              <a:buChar char="○"/>
            </a:pPr>
            <a:r>
              <a:rPr lang="en-GB"/>
              <a:t>You don’t want the axle colliding with anything.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5">
                                            <p:txEl>
                                              <p:pRg end="0" st="0"/>
                                            </p:txEl>
                                          </p:spTgt>
                                        </p:tgtEl>
                                        <p:attrNameLst>
                                          <p:attrName>style.visibility</p:attrName>
                                        </p:attrNameLst>
                                      </p:cBhvr>
                                      <p:to>
                                        <p:strVal val="visible"/>
                                      </p:to>
                                    </p:set>
                                    <p:animEffect filter="fade" transition="in">
                                      <p:cBhvr>
                                        <p:cTn dur="1000"/>
                                        <p:tgtEl>
                                          <p:spTgt spid="29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5">
                                            <p:txEl>
                                              <p:pRg end="1" st="1"/>
                                            </p:txEl>
                                          </p:spTgt>
                                        </p:tgtEl>
                                        <p:attrNameLst>
                                          <p:attrName>style.visibility</p:attrName>
                                        </p:attrNameLst>
                                      </p:cBhvr>
                                      <p:to>
                                        <p:strVal val="visible"/>
                                      </p:to>
                                    </p:set>
                                    <p:animEffect filter="fade" transition="in">
                                      <p:cBhvr>
                                        <p:cTn dur="1000"/>
                                        <p:tgtEl>
                                          <p:spTgt spid="29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5">
                                            <p:txEl>
                                              <p:pRg end="2" st="2"/>
                                            </p:txEl>
                                          </p:spTgt>
                                        </p:tgtEl>
                                        <p:attrNameLst>
                                          <p:attrName>style.visibility</p:attrName>
                                        </p:attrNameLst>
                                      </p:cBhvr>
                                      <p:to>
                                        <p:strVal val="visible"/>
                                      </p:to>
                                    </p:set>
                                    <p:animEffect filter="fade" transition="in">
                                      <p:cBhvr>
                                        <p:cTn dur="1000"/>
                                        <p:tgtEl>
                                          <p:spTgt spid="29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5">
                                            <p:txEl>
                                              <p:pRg end="3" st="3"/>
                                            </p:txEl>
                                          </p:spTgt>
                                        </p:tgtEl>
                                        <p:attrNameLst>
                                          <p:attrName>style.visibility</p:attrName>
                                        </p:attrNameLst>
                                      </p:cBhvr>
                                      <p:to>
                                        <p:strVal val="visible"/>
                                      </p:to>
                                    </p:set>
                                    <p:animEffect filter="fade" transition="in">
                                      <p:cBhvr>
                                        <p:cTn dur="1000"/>
                                        <p:tgtEl>
                                          <p:spTgt spid="29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5">
                                            <p:txEl>
                                              <p:pRg end="4" st="4"/>
                                            </p:txEl>
                                          </p:spTgt>
                                        </p:tgtEl>
                                        <p:attrNameLst>
                                          <p:attrName>style.visibility</p:attrName>
                                        </p:attrNameLst>
                                      </p:cBhvr>
                                      <p:to>
                                        <p:strVal val="visible"/>
                                      </p:to>
                                    </p:set>
                                    <p:animEffect filter="fade" transition="in">
                                      <p:cBhvr>
                                        <p:cTn dur="1000"/>
                                        <p:tgtEl>
                                          <p:spTgt spid="29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5">
                                            <p:txEl>
                                              <p:pRg end="5" st="5"/>
                                            </p:txEl>
                                          </p:spTgt>
                                        </p:tgtEl>
                                        <p:attrNameLst>
                                          <p:attrName>style.visibility</p:attrName>
                                        </p:attrNameLst>
                                      </p:cBhvr>
                                      <p:to>
                                        <p:strVal val="visible"/>
                                      </p:to>
                                    </p:set>
                                    <p:animEffect filter="fade" transition="in">
                                      <p:cBhvr>
                                        <p:cTn dur="1000"/>
                                        <p:tgtEl>
                                          <p:spTgt spid="297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5">
                                            <p:txEl>
                                              <p:pRg end="6" st="6"/>
                                            </p:txEl>
                                          </p:spTgt>
                                        </p:tgtEl>
                                        <p:attrNameLst>
                                          <p:attrName>style.visibility</p:attrName>
                                        </p:attrNameLst>
                                      </p:cBhvr>
                                      <p:to>
                                        <p:strVal val="visible"/>
                                      </p:to>
                                    </p:set>
                                    <p:animEffect filter="fade" transition="in">
                                      <p:cBhvr>
                                        <p:cTn dur="1000"/>
                                        <p:tgtEl>
                                          <p:spTgt spid="297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9" name="Shape 2979"/>
        <p:cNvGrpSpPr/>
        <p:nvPr/>
      </p:nvGrpSpPr>
      <p:grpSpPr>
        <a:xfrm>
          <a:off x="0" y="0"/>
          <a:ext cx="0" cy="0"/>
          <a:chOff x="0" y="0"/>
          <a:chExt cx="0" cy="0"/>
        </a:xfrm>
      </p:grpSpPr>
      <p:sp>
        <p:nvSpPr>
          <p:cNvPr id="2980" name="Google Shape;2980;p418"/>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solidFill>
                  <a:schemeClr val="lt1"/>
                </a:solidFill>
              </a:rPr>
              <a:t>Applying Wheel Driving Force</a:t>
            </a:r>
            <a:endParaRPr/>
          </a:p>
        </p:txBody>
      </p:sp>
      <p:sp>
        <p:nvSpPr>
          <p:cNvPr id="2981" name="Google Shape;2981;p418"/>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4.19.2</a:t>
            </a:r>
            <a:endParaRPr sz="3600">
              <a:solidFill>
                <a:srgbClr val="FFFFFF"/>
              </a:solidFill>
            </a:endParaRPr>
          </a:p>
        </p:txBody>
      </p:sp>
    </p:spTree>
  </p:cSld>
  <p:clrMapOvr>
    <a:masterClrMapping/>
  </p:clrMapOvr>
</p:sld>
</file>

<file path=ppt/slides/slide3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5" name="Shape 2985"/>
        <p:cNvGrpSpPr/>
        <p:nvPr/>
      </p:nvGrpSpPr>
      <p:grpSpPr>
        <a:xfrm>
          <a:off x="0" y="0"/>
          <a:ext cx="0" cy="0"/>
          <a:chOff x="0" y="0"/>
          <a:chExt cx="0" cy="0"/>
        </a:xfrm>
      </p:grpSpPr>
      <p:sp>
        <p:nvSpPr>
          <p:cNvPr id="2986" name="Google Shape;2986;p419"/>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Implement </a:t>
            </a:r>
            <a:r>
              <a:rPr lang="en-GB">
                <a:solidFill>
                  <a:srgbClr val="FFFF00"/>
                </a:solidFill>
                <a:latin typeface="Consolas"/>
                <a:ea typeface="Consolas"/>
                <a:cs typeface="Consolas"/>
                <a:sym typeface="Consolas"/>
              </a:rPr>
              <a:t>GetWheels()</a:t>
            </a:r>
            <a:endParaRPr>
              <a:solidFill>
                <a:srgbClr val="FFFF00"/>
              </a:solidFill>
              <a:latin typeface="Consolas"/>
              <a:ea typeface="Consolas"/>
              <a:cs typeface="Consolas"/>
              <a:sym typeface="Consolas"/>
            </a:endParaRPr>
          </a:p>
        </p:txBody>
      </p:sp>
      <p:sp>
        <p:nvSpPr>
          <p:cNvPr id="2987" name="Google Shape;2987;p419"/>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marR="0" rtl="0" algn="l">
              <a:lnSpc>
                <a:spcPct val="150000"/>
              </a:lnSpc>
              <a:spcBef>
                <a:spcPts val="0"/>
              </a:spcBef>
              <a:spcAft>
                <a:spcPts val="0"/>
              </a:spcAft>
              <a:buSzPts val="5400"/>
              <a:buChar char="●"/>
            </a:pPr>
            <a:r>
              <a:rPr lang="en-GB">
                <a:solidFill>
                  <a:srgbClr val="FFFF00"/>
                </a:solidFill>
                <a:latin typeface="Consolas"/>
                <a:ea typeface="Consolas"/>
                <a:cs typeface="Consolas"/>
                <a:sym typeface="Consolas"/>
              </a:rPr>
              <a:t>SpawnPoint</a:t>
            </a:r>
            <a:r>
              <a:rPr lang="en-GB"/>
              <a:t> should have a getter</a:t>
            </a:r>
            <a:endParaRPr/>
          </a:p>
          <a:p>
            <a:pPr indent="-800100" lvl="0" marL="914400" marR="0" rtl="0" algn="l">
              <a:lnSpc>
                <a:spcPct val="150000"/>
              </a:lnSpc>
              <a:spcBef>
                <a:spcPts val="0"/>
              </a:spcBef>
              <a:spcAft>
                <a:spcPts val="0"/>
              </a:spcAft>
              <a:buSzPts val="5400"/>
              <a:buChar char="●"/>
            </a:pPr>
            <a:r>
              <a:rPr lang="en-GB"/>
              <a:t>Wheels spawned by this track should be returned.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7">
                                            <p:txEl>
                                              <p:pRg end="0" st="0"/>
                                            </p:txEl>
                                          </p:spTgt>
                                        </p:tgtEl>
                                        <p:attrNameLst>
                                          <p:attrName>style.visibility</p:attrName>
                                        </p:attrNameLst>
                                      </p:cBhvr>
                                      <p:to>
                                        <p:strVal val="visible"/>
                                      </p:to>
                                    </p:set>
                                    <p:animEffect filter="fade" transition="in">
                                      <p:cBhvr>
                                        <p:cTn dur="1000"/>
                                        <p:tgtEl>
                                          <p:spTgt spid="29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7">
                                            <p:txEl>
                                              <p:pRg end="1" st="1"/>
                                            </p:txEl>
                                          </p:spTgt>
                                        </p:tgtEl>
                                        <p:attrNameLst>
                                          <p:attrName>style.visibility</p:attrName>
                                        </p:attrNameLst>
                                      </p:cBhvr>
                                      <p:to>
                                        <p:strVal val="visible"/>
                                      </p:to>
                                    </p:set>
                                    <p:animEffect filter="fade" transition="in">
                                      <p:cBhvr>
                                        <p:cTn dur="1000"/>
                                        <p:tgtEl>
                                          <p:spTgt spid="298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1" name="Shape 2991"/>
        <p:cNvGrpSpPr/>
        <p:nvPr/>
      </p:nvGrpSpPr>
      <p:grpSpPr>
        <a:xfrm>
          <a:off x="0" y="0"/>
          <a:ext cx="0" cy="0"/>
          <a:chOff x="0" y="0"/>
          <a:chExt cx="0" cy="0"/>
        </a:xfrm>
      </p:grpSpPr>
      <p:sp>
        <p:nvSpPr>
          <p:cNvPr id="2992" name="Google Shape;2992;p420"/>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solidFill>
                  <a:schemeClr val="lt1"/>
                </a:solidFill>
              </a:rPr>
              <a:t>Solution: Implement </a:t>
            </a:r>
            <a:r>
              <a:rPr lang="en-GB">
                <a:solidFill>
                  <a:srgbClr val="FFFF00"/>
                </a:solidFill>
                <a:latin typeface="Consolas"/>
                <a:ea typeface="Consolas"/>
                <a:cs typeface="Consolas"/>
                <a:sym typeface="Consolas"/>
              </a:rPr>
              <a:t>GetWheels()</a:t>
            </a:r>
            <a:endParaRPr>
              <a:solidFill>
                <a:srgbClr val="FFFF00"/>
              </a:solidFill>
              <a:latin typeface="Consolas"/>
              <a:ea typeface="Consolas"/>
              <a:cs typeface="Consolas"/>
              <a:sym typeface="Consolas"/>
            </a:endParaRPr>
          </a:p>
        </p:txBody>
      </p:sp>
      <p:sp>
        <p:nvSpPr>
          <p:cNvPr id="2993" name="Google Shape;2993;p420"/>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4.19.2</a:t>
            </a:r>
            <a:endParaRPr sz="3600">
              <a:solidFill>
                <a:srgbClr val="FFFFFF"/>
              </a:solidFill>
            </a:endParaRPr>
          </a:p>
        </p:txBody>
      </p:sp>
    </p:spTree>
  </p:cSld>
  <p:clrMapOvr>
    <a:masterClrMapping/>
  </p:clrMapOvr>
</p:sld>
</file>

<file path=ppt/slides/slide3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7" name="Shape 2997"/>
        <p:cNvGrpSpPr/>
        <p:nvPr/>
      </p:nvGrpSpPr>
      <p:grpSpPr>
        <a:xfrm>
          <a:off x="0" y="0"/>
          <a:ext cx="0" cy="0"/>
          <a:chOff x="0" y="0"/>
          <a:chExt cx="0" cy="0"/>
        </a:xfrm>
      </p:grpSpPr>
      <p:sp>
        <p:nvSpPr>
          <p:cNvPr id="2998" name="Google Shape;2998;p421"/>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solidFill>
                  <a:schemeClr val="lt1"/>
                </a:solidFill>
              </a:rPr>
              <a:t>Tick Groups And Physics</a:t>
            </a:r>
            <a:endParaRPr>
              <a:solidFill>
                <a:srgbClr val="FFFF00"/>
              </a:solidFill>
              <a:latin typeface="Consolas"/>
              <a:ea typeface="Consolas"/>
              <a:cs typeface="Consolas"/>
              <a:sym typeface="Consolas"/>
            </a:endParaRPr>
          </a:p>
        </p:txBody>
      </p:sp>
      <p:sp>
        <p:nvSpPr>
          <p:cNvPr id="2999" name="Google Shape;2999;p421"/>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4.19.2</a:t>
            </a:r>
            <a:endParaRPr sz="36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6"/>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Research Tank Games</a:t>
            </a:r>
            <a:endParaRPr/>
          </a:p>
        </p:txBody>
      </p:sp>
      <p:sp>
        <p:nvSpPr>
          <p:cNvPr id="121" name="Google Shape;121;p26"/>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Watch at least 1 YouTube video of a tank moving</a:t>
            </a:r>
            <a:endParaRPr/>
          </a:p>
          <a:p>
            <a:pPr indent="-800100" lvl="0" marL="914400" rtl="0" algn="l">
              <a:spcBef>
                <a:spcPts val="0"/>
              </a:spcBef>
              <a:spcAft>
                <a:spcPts val="0"/>
              </a:spcAft>
              <a:buSzPts val="5400"/>
              <a:buChar char="●"/>
            </a:pPr>
            <a:r>
              <a:rPr lang="en-GB"/>
              <a:t>Watch at least 1 YouTube video of a tank game</a:t>
            </a:r>
            <a:endParaRPr/>
          </a:p>
          <a:p>
            <a:pPr indent="-800100" lvl="0" marL="914400" rtl="0" algn="l">
              <a:spcBef>
                <a:spcPts val="0"/>
              </a:spcBef>
              <a:spcAft>
                <a:spcPts val="0"/>
              </a:spcAft>
              <a:buSzPts val="5400"/>
              <a:buChar char="●"/>
            </a:pPr>
            <a:r>
              <a:rPr lang="en-GB"/>
              <a:t>Play World of Tanks (free, multi-platform)</a:t>
            </a:r>
            <a:endParaRPr/>
          </a:p>
          <a:p>
            <a:pPr indent="-800100" lvl="0" marL="914400" rtl="0" algn="l">
              <a:spcBef>
                <a:spcPts val="0"/>
              </a:spcBef>
              <a:spcAft>
                <a:spcPts val="0"/>
              </a:spcAft>
              <a:buSzPts val="5400"/>
              <a:buChar char="●"/>
            </a:pPr>
            <a:r>
              <a:rPr lang="en-GB"/>
              <a:t>Take notes on controls, features &amp; challenges</a:t>
            </a:r>
            <a:endParaRPr/>
          </a:p>
          <a:p>
            <a:pPr indent="-800100" lvl="0" marL="914400" rtl="0" algn="l">
              <a:spcBef>
                <a:spcPts val="0"/>
              </a:spcBef>
              <a:spcAft>
                <a:spcPts val="0"/>
              </a:spcAft>
              <a:buSzPts val="5400"/>
              <a:buChar char="●"/>
            </a:pPr>
            <a:r>
              <a:rPr lang="en-GB"/>
              <a:t>Share your notes with us.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animEffect filter="fade" transition="in">
                                      <p:cBhvr>
                                        <p:cTn dur="1000"/>
                                        <p:tgtEl>
                                          <p:spTgt spid="1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animEffect filter="fade" transition="in">
                                      <p:cBhvr>
                                        <p:cTn dur="1000"/>
                                        <p:tgtEl>
                                          <p:spTgt spid="1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animEffect filter="fade" transition="in">
                                      <p:cBhvr>
                                        <p:cTn dur="1000"/>
                                        <p:tgtEl>
                                          <p:spTgt spid="1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3" st="3"/>
                                            </p:txEl>
                                          </p:spTgt>
                                        </p:tgtEl>
                                        <p:attrNameLst>
                                          <p:attrName>style.visibility</p:attrName>
                                        </p:attrNameLst>
                                      </p:cBhvr>
                                      <p:to>
                                        <p:strVal val="visible"/>
                                      </p:to>
                                    </p:set>
                                    <p:animEffect filter="fade" transition="in">
                                      <p:cBhvr>
                                        <p:cTn dur="1000"/>
                                        <p:tgtEl>
                                          <p:spTgt spid="1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4" st="4"/>
                                            </p:txEl>
                                          </p:spTgt>
                                        </p:tgtEl>
                                        <p:attrNameLst>
                                          <p:attrName>style.visibility</p:attrName>
                                        </p:attrNameLst>
                                      </p:cBhvr>
                                      <p:to>
                                        <p:strVal val="visible"/>
                                      </p:to>
                                    </p:set>
                                    <p:animEffect filter="fade" transition="in">
                                      <p:cBhvr>
                                        <p:cTn dur="1000"/>
                                        <p:tgtEl>
                                          <p:spTgt spid="12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62"/>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Tank Control System</a:t>
            </a:r>
            <a:endParaRPr/>
          </a:p>
        </p:txBody>
      </p:sp>
    </p:spTree>
  </p:cSld>
  <p:clrMapOvr>
    <a:masterClrMapping/>
  </p:clrMapOvr>
</p:sld>
</file>

<file path=ppt/slides/slide4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3" name="Shape 3003"/>
        <p:cNvGrpSpPr/>
        <p:nvPr/>
      </p:nvGrpSpPr>
      <p:grpSpPr>
        <a:xfrm>
          <a:off x="0" y="0"/>
          <a:ext cx="0" cy="0"/>
          <a:chOff x="0" y="0"/>
          <a:chExt cx="0" cy="0"/>
        </a:xfrm>
      </p:grpSpPr>
      <p:sp>
        <p:nvSpPr>
          <p:cNvPr id="3004" name="Google Shape;3004;p422"/>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Detecting No Collision</a:t>
            </a:r>
            <a:endParaRPr/>
          </a:p>
        </p:txBody>
      </p:sp>
      <p:sp>
        <p:nvSpPr>
          <p:cNvPr id="3005" name="Google Shape;3005;p422"/>
          <p:cNvSpPr txBox="1"/>
          <p:nvPr>
            <p:ph idx="1" type="body"/>
          </p:nvPr>
        </p:nvSpPr>
        <p:spPr>
          <a:xfrm>
            <a:off x="1589200" y="2214275"/>
            <a:ext cx="6801900" cy="1095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solidFill>
                  <a:srgbClr val="FFFF00"/>
                </a:solidFill>
                <a:latin typeface="Consolas"/>
                <a:ea typeface="Consolas"/>
                <a:cs typeface="Consolas"/>
                <a:sym typeface="Consolas"/>
              </a:rPr>
              <a:t>AddDrivingForce()</a:t>
            </a:r>
            <a:endParaRPr>
              <a:solidFill>
                <a:srgbClr val="FFFF00"/>
              </a:solidFill>
              <a:latin typeface="Consolas"/>
              <a:ea typeface="Consolas"/>
              <a:cs typeface="Consolas"/>
              <a:sym typeface="Consolas"/>
            </a:endParaRPr>
          </a:p>
        </p:txBody>
      </p:sp>
      <p:sp>
        <p:nvSpPr>
          <p:cNvPr id="3006" name="Google Shape;3006;p422"/>
          <p:cNvSpPr txBox="1"/>
          <p:nvPr>
            <p:ph idx="1" type="body"/>
          </p:nvPr>
        </p:nvSpPr>
        <p:spPr>
          <a:xfrm>
            <a:off x="1589202" y="4595991"/>
            <a:ext cx="3773100" cy="1095000"/>
          </a:xfrm>
          <a:prstGeom prst="rect">
            <a:avLst/>
          </a:prstGeom>
        </p:spPr>
        <p:txBody>
          <a:bodyPr anchorCtr="0" anchor="t" bIns="68550" lIns="68550" spcFirstLastPara="1" rIns="68550" wrap="square" tIns="68550">
            <a:noAutofit/>
          </a:bodyPr>
          <a:lstStyle/>
          <a:p>
            <a:pPr indent="0" lvl="0" marL="0" marR="0" rtl="0" algn="l">
              <a:lnSpc>
                <a:spcPct val="150000"/>
              </a:lnSpc>
              <a:spcBef>
                <a:spcPts val="0"/>
              </a:spcBef>
              <a:spcAft>
                <a:spcPts val="0"/>
              </a:spcAft>
              <a:buNone/>
            </a:pPr>
            <a:r>
              <a:rPr i="1" lang="en-GB">
                <a:solidFill>
                  <a:srgbClr val="FFFF00"/>
                </a:solidFill>
                <a:latin typeface="Consolas"/>
                <a:ea typeface="Consolas"/>
                <a:cs typeface="Consolas"/>
                <a:sym typeface="Consolas"/>
              </a:rPr>
              <a:t>OnHit()</a:t>
            </a:r>
            <a:endParaRPr i="1"/>
          </a:p>
        </p:txBody>
      </p:sp>
      <p:sp>
        <p:nvSpPr>
          <p:cNvPr id="3007" name="Google Shape;3007;p422"/>
          <p:cNvSpPr txBox="1"/>
          <p:nvPr>
            <p:ph idx="1" type="body"/>
          </p:nvPr>
        </p:nvSpPr>
        <p:spPr>
          <a:xfrm>
            <a:off x="1589202" y="7653891"/>
            <a:ext cx="3773100" cy="1095000"/>
          </a:xfrm>
          <a:prstGeom prst="rect">
            <a:avLst/>
          </a:prstGeom>
        </p:spPr>
        <p:txBody>
          <a:bodyPr anchorCtr="0" anchor="t" bIns="68550" lIns="68550" spcFirstLastPara="1" rIns="68550" wrap="square" tIns="68550">
            <a:noAutofit/>
          </a:bodyPr>
          <a:lstStyle/>
          <a:p>
            <a:pPr indent="0" lvl="0" marL="0" marR="0" rtl="0" algn="l">
              <a:lnSpc>
                <a:spcPct val="150000"/>
              </a:lnSpc>
              <a:spcBef>
                <a:spcPts val="0"/>
              </a:spcBef>
              <a:spcAft>
                <a:spcPts val="0"/>
              </a:spcAft>
              <a:buNone/>
            </a:pPr>
            <a:r>
              <a:rPr lang="en-GB"/>
              <a:t>After hit</a:t>
            </a:r>
            <a:endParaRPr/>
          </a:p>
        </p:txBody>
      </p:sp>
      <p:sp>
        <p:nvSpPr>
          <p:cNvPr id="3008" name="Google Shape;3008;p422"/>
          <p:cNvSpPr txBox="1"/>
          <p:nvPr>
            <p:ph idx="1" type="body"/>
          </p:nvPr>
        </p:nvSpPr>
        <p:spPr>
          <a:xfrm>
            <a:off x="10458049" y="2214275"/>
            <a:ext cx="4663800" cy="1095000"/>
          </a:xfrm>
          <a:prstGeom prst="rect">
            <a:avLst/>
          </a:prstGeom>
        </p:spPr>
        <p:txBody>
          <a:bodyPr anchorCtr="0" anchor="t" bIns="68550" lIns="68550" spcFirstLastPara="1" rIns="68550" wrap="square" tIns="68550">
            <a:noAutofit/>
          </a:bodyPr>
          <a:lstStyle/>
          <a:p>
            <a:pPr indent="0" lvl="0" marL="0" marR="0" rtl="0" algn="l">
              <a:lnSpc>
                <a:spcPct val="150000"/>
              </a:lnSpc>
              <a:spcBef>
                <a:spcPts val="0"/>
              </a:spcBef>
              <a:spcAft>
                <a:spcPts val="0"/>
              </a:spcAft>
              <a:buNone/>
            </a:pPr>
            <a:r>
              <a:rPr lang="en-GB"/>
              <a:t>Add to force</a:t>
            </a:r>
            <a:endParaRPr/>
          </a:p>
        </p:txBody>
      </p:sp>
      <p:sp>
        <p:nvSpPr>
          <p:cNvPr id="3009" name="Google Shape;3009;p422"/>
          <p:cNvSpPr txBox="1"/>
          <p:nvPr>
            <p:ph idx="1" type="body"/>
          </p:nvPr>
        </p:nvSpPr>
        <p:spPr>
          <a:xfrm>
            <a:off x="10458050" y="4596000"/>
            <a:ext cx="5157600" cy="1095000"/>
          </a:xfrm>
          <a:prstGeom prst="rect">
            <a:avLst/>
          </a:prstGeom>
        </p:spPr>
        <p:txBody>
          <a:bodyPr anchorCtr="0" anchor="t" bIns="68550" lIns="68550" spcFirstLastPara="1" rIns="68550" wrap="square" tIns="68550">
            <a:noAutofit/>
          </a:bodyPr>
          <a:lstStyle/>
          <a:p>
            <a:pPr indent="0" lvl="0" marL="0" marR="0" rtl="0" algn="l">
              <a:lnSpc>
                <a:spcPct val="150000"/>
              </a:lnSpc>
              <a:spcBef>
                <a:spcPts val="0"/>
              </a:spcBef>
              <a:spcAft>
                <a:spcPts val="0"/>
              </a:spcAft>
              <a:buNone/>
            </a:pPr>
            <a:r>
              <a:rPr lang="en-GB"/>
              <a:t>Apply the force</a:t>
            </a:r>
            <a:endParaRPr/>
          </a:p>
        </p:txBody>
      </p:sp>
      <p:sp>
        <p:nvSpPr>
          <p:cNvPr id="3010" name="Google Shape;3010;p422"/>
          <p:cNvSpPr txBox="1"/>
          <p:nvPr>
            <p:ph idx="1" type="body"/>
          </p:nvPr>
        </p:nvSpPr>
        <p:spPr>
          <a:xfrm>
            <a:off x="10458050" y="7653900"/>
            <a:ext cx="5157600" cy="1095000"/>
          </a:xfrm>
          <a:prstGeom prst="rect">
            <a:avLst/>
          </a:prstGeom>
        </p:spPr>
        <p:txBody>
          <a:bodyPr anchorCtr="0" anchor="t" bIns="68550" lIns="68550" spcFirstLastPara="1" rIns="68550" wrap="square" tIns="68550">
            <a:noAutofit/>
          </a:bodyPr>
          <a:lstStyle/>
          <a:p>
            <a:pPr indent="0" lvl="0" marL="0" marR="0" rtl="0" algn="l">
              <a:lnSpc>
                <a:spcPct val="150000"/>
              </a:lnSpc>
              <a:spcBef>
                <a:spcPts val="0"/>
              </a:spcBef>
              <a:spcAft>
                <a:spcPts val="0"/>
              </a:spcAft>
              <a:buNone/>
            </a:pPr>
            <a:r>
              <a:rPr lang="en-GB"/>
              <a:t>Cancel force</a:t>
            </a:r>
            <a:endParaRPr/>
          </a:p>
        </p:txBody>
      </p:sp>
      <p:cxnSp>
        <p:nvCxnSpPr>
          <p:cNvPr id="3011" name="Google Shape;3011;p422"/>
          <p:cNvCxnSpPr/>
          <p:nvPr/>
        </p:nvCxnSpPr>
        <p:spPr>
          <a:xfrm>
            <a:off x="1312525" y="2748425"/>
            <a:ext cx="0" cy="5553000"/>
          </a:xfrm>
          <a:prstGeom prst="straightConnector1">
            <a:avLst/>
          </a:prstGeom>
          <a:noFill/>
          <a:ln cap="flat" cmpd="sng" w="152400">
            <a:solidFill>
              <a:srgbClr val="FF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5"/>
                                        </p:tgtEl>
                                        <p:attrNameLst>
                                          <p:attrName>style.visibility</p:attrName>
                                        </p:attrNameLst>
                                      </p:cBhvr>
                                      <p:to>
                                        <p:strVal val="visible"/>
                                      </p:to>
                                    </p:set>
                                    <p:animEffect filter="fade" transition="in">
                                      <p:cBhvr>
                                        <p:cTn dur="1000"/>
                                        <p:tgtEl>
                                          <p:spTgt spid="30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8"/>
                                        </p:tgtEl>
                                        <p:attrNameLst>
                                          <p:attrName>style.visibility</p:attrName>
                                        </p:attrNameLst>
                                      </p:cBhvr>
                                      <p:to>
                                        <p:strVal val="visible"/>
                                      </p:to>
                                    </p:set>
                                    <p:animEffect filter="fade" transition="in">
                                      <p:cBhvr>
                                        <p:cTn dur="1000"/>
                                        <p:tgtEl>
                                          <p:spTgt spid="30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6"/>
                                        </p:tgtEl>
                                        <p:attrNameLst>
                                          <p:attrName>style.visibility</p:attrName>
                                        </p:attrNameLst>
                                      </p:cBhvr>
                                      <p:to>
                                        <p:strVal val="visible"/>
                                      </p:to>
                                    </p:set>
                                    <p:animEffect filter="fade" transition="in">
                                      <p:cBhvr>
                                        <p:cTn dur="1000"/>
                                        <p:tgtEl>
                                          <p:spTgt spid="30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9"/>
                                        </p:tgtEl>
                                        <p:attrNameLst>
                                          <p:attrName>style.visibility</p:attrName>
                                        </p:attrNameLst>
                                      </p:cBhvr>
                                      <p:to>
                                        <p:strVal val="visible"/>
                                      </p:to>
                                    </p:set>
                                    <p:animEffect filter="fade" transition="in">
                                      <p:cBhvr>
                                        <p:cTn dur="1000"/>
                                        <p:tgtEl>
                                          <p:spTgt spid="30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7"/>
                                        </p:tgtEl>
                                        <p:attrNameLst>
                                          <p:attrName>style.visibility</p:attrName>
                                        </p:attrNameLst>
                                      </p:cBhvr>
                                      <p:to>
                                        <p:strVal val="visible"/>
                                      </p:to>
                                    </p:set>
                                    <p:animEffect filter="fade" transition="in">
                                      <p:cBhvr>
                                        <p:cTn dur="1000"/>
                                        <p:tgtEl>
                                          <p:spTgt spid="30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0"/>
                                        </p:tgtEl>
                                        <p:attrNameLst>
                                          <p:attrName>style.visibility</p:attrName>
                                        </p:attrNameLst>
                                      </p:cBhvr>
                                      <p:to>
                                        <p:strVal val="visible"/>
                                      </p:to>
                                    </p:set>
                                    <p:animEffect filter="fade" transition="in">
                                      <p:cBhvr>
                                        <p:cTn dur="1000"/>
                                        <p:tgtEl>
                                          <p:spTgt spid="30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5" name="Shape 3015"/>
        <p:cNvGrpSpPr/>
        <p:nvPr/>
      </p:nvGrpSpPr>
      <p:grpSpPr>
        <a:xfrm>
          <a:off x="0" y="0"/>
          <a:ext cx="0" cy="0"/>
          <a:chOff x="0" y="0"/>
          <a:chExt cx="0" cy="0"/>
        </a:xfrm>
      </p:grpSpPr>
      <p:sp>
        <p:nvSpPr>
          <p:cNvPr id="3016" name="Google Shape;3016;p423"/>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Apply Force On Collision</a:t>
            </a:r>
            <a:endParaRPr>
              <a:solidFill>
                <a:srgbClr val="FFFF00"/>
              </a:solidFill>
              <a:latin typeface="Consolas"/>
              <a:ea typeface="Consolas"/>
              <a:cs typeface="Consolas"/>
              <a:sym typeface="Consolas"/>
            </a:endParaRPr>
          </a:p>
        </p:txBody>
      </p:sp>
      <p:sp>
        <p:nvSpPr>
          <p:cNvPr id="3017" name="Google Shape;3017;p423"/>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marR="0" rtl="0" algn="l">
              <a:lnSpc>
                <a:spcPct val="150000"/>
              </a:lnSpc>
              <a:spcBef>
                <a:spcPts val="0"/>
              </a:spcBef>
              <a:spcAft>
                <a:spcPts val="0"/>
              </a:spcAft>
              <a:buSzPts val="5400"/>
              <a:buChar char="●"/>
            </a:pPr>
            <a:r>
              <a:rPr lang="en-GB"/>
              <a:t>Move force handling to OnHit</a:t>
            </a:r>
            <a:endParaRPr/>
          </a:p>
          <a:p>
            <a:pPr indent="-800100" lvl="0" marL="914400" marR="0" rtl="0" algn="l">
              <a:lnSpc>
                <a:spcPct val="150000"/>
              </a:lnSpc>
              <a:spcBef>
                <a:spcPts val="0"/>
              </a:spcBef>
              <a:spcAft>
                <a:spcPts val="0"/>
              </a:spcAft>
              <a:buSzPts val="5400"/>
              <a:buChar char="●"/>
            </a:pPr>
            <a:r>
              <a:rPr lang="en-GB"/>
              <a:t>Cancel the force before the next frame</a:t>
            </a:r>
            <a:endParaRPr/>
          </a:p>
          <a:p>
            <a:pPr indent="-800100" lvl="0" marL="914400" marR="0" rtl="0" algn="l">
              <a:lnSpc>
                <a:spcPct val="150000"/>
              </a:lnSpc>
              <a:spcBef>
                <a:spcPts val="0"/>
              </a:spcBef>
              <a:spcAft>
                <a:spcPts val="0"/>
              </a:spcAft>
              <a:buSzPts val="5400"/>
              <a:buChar char="●"/>
            </a:pPr>
            <a:r>
              <a:rPr lang="en-GB"/>
              <a:t>Test!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7">
                                            <p:txEl>
                                              <p:pRg end="0" st="0"/>
                                            </p:txEl>
                                          </p:spTgt>
                                        </p:tgtEl>
                                        <p:attrNameLst>
                                          <p:attrName>style.visibility</p:attrName>
                                        </p:attrNameLst>
                                      </p:cBhvr>
                                      <p:to>
                                        <p:strVal val="visible"/>
                                      </p:to>
                                    </p:set>
                                    <p:animEffect filter="fade" transition="in">
                                      <p:cBhvr>
                                        <p:cTn dur="1000"/>
                                        <p:tgtEl>
                                          <p:spTgt spid="30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7">
                                            <p:txEl>
                                              <p:pRg end="1" st="1"/>
                                            </p:txEl>
                                          </p:spTgt>
                                        </p:tgtEl>
                                        <p:attrNameLst>
                                          <p:attrName>style.visibility</p:attrName>
                                        </p:attrNameLst>
                                      </p:cBhvr>
                                      <p:to>
                                        <p:strVal val="visible"/>
                                      </p:to>
                                    </p:set>
                                    <p:animEffect filter="fade" transition="in">
                                      <p:cBhvr>
                                        <p:cTn dur="1000"/>
                                        <p:tgtEl>
                                          <p:spTgt spid="30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7">
                                            <p:txEl>
                                              <p:pRg end="2" st="2"/>
                                            </p:txEl>
                                          </p:spTgt>
                                        </p:tgtEl>
                                        <p:attrNameLst>
                                          <p:attrName>style.visibility</p:attrName>
                                        </p:attrNameLst>
                                      </p:cBhvr>
                                      <p:to>
                                        <p:strVal val="visible"/>
                                      </p:to>
                                    </p:set>
                                    <p:animEffect filter="fade" transition="in">
                                      <p:cBhvr>
                                        <p:cTn dur="1000"/>
                                        <p:tgtEl>
                                          <p:spTgt spid="301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1" name="Shape 3021"/>
        <p:cNvGrpSpPr/>
        <p:nvPr/>
      </p:nvGrpSpPr>
      <p:grpSpPr>
        <a:xfrm>
          <a:off x="0" y="0"/>
          <a:ext cx="0" cy="0"/>
          <a:chOff x="0" y="0"/>
          <a:chExt cx="0" cy="0"/>
        </a:xfrm>
      </p:grpSpPr>
      <p:sp>
        <p:nvSpPr>
          <p:cNvPr id="3022" name="Google Shape;3022;p424"/>
          <p:cNvSpPr txBox="1"/>
          <p:nvPr>
            <p:ph type="title"/>
          </p:nvPr>
        </p:nvSpPr>
        <p:spPr>
          <a:xfrm>
            <a:off x="714500" y="7480700"/>
            <a:ext cx="138915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solidFill>
                  <a:schemeClr val="lt1"/>
                </a:solidFill>
              </a:rPr>
              <a:t>Tweaking Linear &amp; Angular Damping</a:t>
            </a:r>
            <a:endParaRPr>
              <a:solidFill>
                <a:srgbClr val="FFFF00"/>
              </a:solidFill>
              <a:latin typeface="Consolas"/>
              <a:ea typeface="Consolas"/>
              <a:cs typeface="Consolas"/>
              <a:sym typeface="Consolas"/>
            </a:endParaRPr>
          </a:p>
        </p:txBody>
      </p:sp>
      <p:sp>
        <p:nvSpPr>
          <p:cNvPr id="3023" name="Google Shape;3023;p424"/>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4.19.2</a:t>
            </a:r>
            <a:endParaRPr sz="3600">
              <a:solidFill>
                <a:srgbClr val="FFFFFF"/>
              </a:solidFill>
            </a:endParaRPr>
          </a:p>
        </p:txBody>
      </p:sp>
    </p:spTree>
  </p:cSld>
  <p:clrMapOvr>
    <a:masterClrMapping/>
  </p:clrMapOvr>
</p:sld>
</file>

<file path=ppt/slides/slide4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7" name="Shape 3027"/>
        <p:cNvGrpSpPr/>
        <p:nvPr/>
      </p:nvGrpSpPr>
      <p:grpSpPr>
        <a:xfrm>
          <a:off x="0" y="0"/>
          <a:ext cx="0" cy="0"/>
          <a:chOff x="0" y="0"/>
          <a:chExt cx="0" cy="0"/>
        </a:xfrm>
      </p:grpSpPr>
      <p:sp>
        <p:nvSpPr>
          <p:cNvPr id="3028" name="Google Shape;3028;p425"/>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Finish Tweaking The Tank</a:t>
            </a:r>
            <a:endParaRPr>
              <a:solidFill>
                <a:srgbClr val="FFFF00"/>
              </a:solidFill>
              <a:latin typeface="Consolas"/>
              <a:ea typeface="Consolas"/>
              <a:cs typeface="Consolas"/>
              <a:sym typeface="Consolas"/>
            </a:endParaRPr>
          </a:p>
        </p:txBody>
      </p:sp>
      <p:sp>
        <p:nvSpPr>
          <p:cNvPr id="3029" name="Google Shape;3029;p425"/>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marR="0" rtl="0" algn="l">
              <a:lnSpc>
                <a:spcPct val="150000"/>
              </a:lnSpc>
              <a:spcBef>
                <a:spcPts val="0"/>
              </a:spcBef>
              <a:spcAft>
                <a:spcPts val="0"/>
              </a:spcAft>
              <a:buSzPts val="5400"/>
              <a:buChar char="●"/>
            </a:pPr>
            <a:r>
              <a:rPr lang="en-GB"/>
              <a:t>Add more wheels</a:t>
            </a:r>
            <a:endParaRPr/>
          </a:p>
          <a:p>
            <a:pPr indent="-800100" lvl="0" marL="914400" marR="0" rtl="0" algn="l">
              <a:lnSpc>
                <a:spcPct val="150000"/>
              </a:lnSpc>
              <a:spcBef>
                <a:spcPts val="0"/>
              </a:spcBef>
              <a:spcAft>
                <a:spcPts val="0"/>
              </a:spcAft>
              <a:buSzPts val="5400"/>
              <a:buChar char="●"/>
            </a:pPr>
            <a:r>
              <a:rPr lang="en-GB"/>
              <a:t>Does the tank sit well?</a:t>
            </a:r>
            <a:endParaRPr/>
          </a:p>
          <a:p>
            <a:pPr indent="-800100" lvl="0" marL="914400" marR="0" rtl="0" algn="l">
              <a:lnSpc>
                <a:spcPct val="150000"/>
              </a:lnSpc>
              <a:spcBef>
                <a:spcPts val="0"/>
              </a:spcBef>
              <a:spcAft>
                <a:spcPts val="0"/>
              </a:spcAft>
              <a:buSzPts val="5400"/>
              <a:buChar char="●"/>
            </a:pPr>
            <a:r>
              <a:rPr lang="en-GB"/>
              <a:t>What about angular damping?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9">
                                            <p:txEl>
                                              <p:pRg end="0" st="0"/>
                                            </p:txEl>
                                          </p:spTgt>
                                        </p:tgtEl>
                                        <p:attrNameLst>
                                          <p:attrName>style.visibility</p:attrName>
                                        </p:attrNameLst>
                                      </p:cBhvr>
                                      <p:to>
                                        <p:strVal val="visible"/>
                                      </p:to>
                                    </p:set>
                                    <p:animEffect filter="fade" transition="in">
                                      <p:cBhvr>
                                        <p:cTn dur="1000"/>
                                        <p:tgtEl>
                                          <p:spTgt spid="30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9">
                                            <p:txEl>
                                              <p:pRg end="1" st="1"/>
                                            </p:txEl>
                                          </p:spTgt>
                                        </p:tgtEl>
                                        <p:attrNameLst>
                                          <p:attrName>style.visibility</p:attrName>
                                        </p:attrNameLst>
                                      </p:cBhvr>
                                      <p:to>
                                        <p:strVal val="visible"/>
                                      </p:to>
                                    </p:set>
                                    <p:animEffect filter="fade" transition="in">
                                      <p:cBhvr>
                                        <p:cTn dur="1000"/>
                                        <p:tgtEl>
                                          <p:spTgt spid="30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9">
                                            <p:txEl>
                                              <p:pRg end="2" st="2"/>
                                            </p:txEl>
                                          </p:spTgt>
                                        </p:tgtEl>
                                        <p:attrNameLst>
                                          <p:attrName>style.visibility</p:attrName>
                                        </p:attrNameLst>
                                      </p:cBhvr>
                                      <p:to>
                                        <p:strVal val="visible"/>
                                      </p:to>
                                    </p:set>
                                    <p:animEffect filter="fade" transition="in">
                                      <p:cBhvr>
                                        <p:cTn dur="1000"/>
                                        <p:tgtEl>
                                          <p:spTgt spid="302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3" name="Shape 3033"/>
        <p:cNvGrpSpPr/>
        <p:nvPr/>
      </p:nvGrpSpPr>
      <p:grpSpPr>
        <a:xfrm>
          <a:off x="0" y="0"/>
          <a:ext cx="0" cy="0"/>
          <a:chOff x="0" y="0"/>
          <a:chExt cx="0" cy="0"/>
        </a:xfrm>
      </p:grpSpPr>
      <p:sp>
        <p:nvSpPr>
          <p:cNvPr id="3034" name="Google Shape;3034;p426"/>
          <p:cNvSpPr txBox="1"/>
          <p:nvPr>
            <p:ph type="title"/>
          </p:nvPr>
        </p:nvSpPr>
        <p:spPr>
          <a:xfrm>
            <a:off x="714500" y="7480700"/>
            <a:ext cx="138915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solidFill>
                  <a:schemeClr val="lt1"/>
                </a:solidFill>
              </a:rPr>
              <a:t>BONUS: Fixing Collider Issues</a:t>
            </a:r>
            <a:endParaRPr>
              <a:solidFill>
                <a:srgbClr val="FFFF00"/>
              </a:solidFill>
              <a:latin typeface="Consolas"/>
              <a:ea typeface="Consolas"/>
              <a:cs typeface="Consolas"/>
              <a:sym typeface="Consolas"/>
            </a:endParaRPr>
          </a:p>
        </p:txBody>
      </p:sp>
      <p:sp>
        <p:nvSpPr>
          <p:cNvPr id="3035" name="Google Shape;3035;p426"/>
          <p:cNvSpPr txBox="1"/>
          <p:nvPr/>
        </p:nvSpPr>
        <p:spPr>
          <a:xfrm>
            <a:off x="16373550" y="123950"/>
            <a:ext cx="1753800" cy="867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3600">
                <a:solidFill>
                  <a:srgbClr val="FFFFFF"/>
                </a:solidFill>
              </a:rPr>
              <a:t>4.19.2</a:t>
            </a:r>
            <a:endParaRPr sz="3600">
              <a:solidFill>
                <a:srgbClr val="FFFFFF"/>
              </a:solidFill>
            </a:endParaRPr>
          </a:p>
        </p:txBody>
      </p:sp>
    </p:spTree>
  </p:cSld>
  <p:clrMapOvr>
    <a:masterClrMapping/>
  </p:clrMapOvr>
</p:sld>
</file>

<file path=ppt/slides/slide4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9" name="Shape 3039"/>
        <p:cNvGrpSpPr/>
        <p:nvPr/>
      </p:nvGrpSpPr>
      <p:grpSpPr>
        <a:xfrm>
          <a:off x="0" y="0"/>
          <a:ext cx="0" cy="0"/>
          <a:chOff x="0" y="0"/>
          <a:chExt cx="0" cy="0"/>
        </a:xfrm>
      </p:grpSpPr>
      <p:sp>
        <p:nvSpPr>
          <p:cNvPr id="3040" name="Google Shape;3040;p427"/>
          <p:cNvSpPr txBox="1"/>
          <p:nvPr/>
        </p:nvSpPr>
        <p:spPr>
          <a:xfrm>
            <a:off x="4261800" y="1553700"/>
            <a:ext cx="9764400" cy="7984200"/>
          </a:xfrm>
          <a:prstGeom prst="rect">
            <a:avLst/>
          </a:prstGeom>
          <a:noFill/>
          <a:ln>
            <a:noFill/>
          </a:ln>
        </p:spPr>
        <p:txBody>
          <a:bodyPr anchorCtr="0" anchor="t" bIns="182850" lIns="182850" spcFirstLastPara="1" rIns="182850" wrap="square" tIns="182850">
            <a:noAutofit/>
          </a:bodyPr>
          <a:lstStyle/>
          <a:p>
            <a:pPr indent="0" lvl="0" marL="0" rtl="0" algn="ctr">
              <a:spcBef>
                <a:spcPts val="0"/>
              </a:spcBef>
              <a:spcAft>
                <a:spcPts val="0"/>
              </a:spcAft>
              <a:buNone/>
            </a:pPr>
            <a:r>
              <a:rPr b="1" lang="en-GB" sz="6000"/>
              <a:t>INTENTIONALLY BLANK</a:t>
            </a:r>
            <a:endParaRPr b="1" sz="6000"/>
          </a:p>
          <a:p>
            <a:pPr indent="0" lvl="0" marL="0" rtl="0" algn="ctr">
              <a:spcBef>
                <a:spcPts val="0"/>
              </a:spcBef>
              <a:spcAft>
                <a:spcPts val="0"/>
              </a:spcAft>
              <a:buNone/>
            </a:pPr>
            <a:r>
              <a:rPr lang="en-GB" sz="6000"/>
              <a:t>… but now it isn’t - weird.</a:t>
            </a:r>
            <a:endParaRPr sz="6000"/>
          </a:p>
          <a:p>
            <a:pPr indent="0" lvl="0" marL="0" rtl="0" algn="ctr">
              <a:spcBef>
                <a:spcPts val="0"/>
              </a:spcBef>
              <a:spcAft>
                <a:spcPts val="0"/>
              </a:spcAft>
              <a:buNone/>
            </a:pPr>
            <a:r>
              <a:t/>
            </a:r>
            <a:endParaRPr sz="6000"/>
          </a:p>
          <a:p>
            <a:pPr indent="0" lvl="0" marL="0" rtl="0" algn="ctr">
              <a:spcBef>
                <a:spcPts val="0"/>
              </a:spcBef>
              <a:spcAft>
                <a:spcPts val="0"/>
              </a:spcAft>
              <a:buNone/>
            </a:pPr>
            <a:r>
              <a:rPr lang="en-GB" sz="6000"/>
              <a:t>This is just to help mark the current end of the slides. </a:t>
            </a:r>
            <a:endParaRPr sz="6000"/>
          </a:p>
          <a:p>
            <a:pPr indent="0" lvl="0" marL="0" rtl="0" algn="ctr">
              <a:spcBef>
                <a:spcPts val="0"/>
              </a:spcBef>
              <a:spcAft>
                <a:spcPts val="0"/>
              </a:spcAft>
              <a:buNone/>
            </a:pPr>
            <a:r>
              <a:t/>
            </a:r>
            <a:endParaRPr b="1" sz="6000"/>
          </a:p>
          <a:p>
            <a:pPr indent="0" lvl="0" marL="0" rtl="0" algn="ctr">
              <a:spcBef>
                <a:spcPts val="0"/>
              </a:spcBef>
              <a:spcAft>
                <a:spcPts val="0"/>
              </a:spcAft>
              <a:buNone/>
            </a:pPr>
            <a:r>
              <a:rPr b="1" lang="en-GB" sz="6000"/>
              <a:t>I’m adding content most weekdays</a:t>
            </a:r>
            <a:endParaRPr b="1" sz="6000"/>
          </a:p>
        </p:txBody>
      </p:sp>
    </p:spTree>
  </p:cSld>
  <p:clrMapOvr>
    <a:masterClrMapping/>
  </p:clrMapOvr>
</p:sld>
</file>

<file path=ppt/slides/slide4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4" name="Shape 3044"/>
        <p:cNvGrpSpPr/>
        <p:nvPr/>
      </p:nvGrpSpPr>
      <p:grpSpPr>
        <a:xfrm>
          <a:off x="0" y="0"/>
          <a:ext cx="0" cy="0"/>
          <a:chOff x="0" y="0"/>
          <a:chExt cx="0" cy="0"/>
        </a:xfrm>
      </p:grpSpPr>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63"/>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350" name="Google Shape;350;p63"/>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Support keyboard, mouse &amp; gamepad controller</a:t>
            </a:r>
            <a:endParaRPr/>
          </a:p>
          <a:p>
            <a:pPr indent="-800100" lvl="0" marL="914400" rtl="0" algn="l">
              <a:spcBef>
                <a:spcPts val="0"/>
              </a:spcBef>
              <a:spcAft>
                <a:spcPts val="0"/>
              </a:spcAft>
              <a:buSzPts val="5400"/>
              <a:buChar char="●"/>
            </a:pPr>
            <a:r>
              <a:rPr lang="en-GB"/>
              <a:t>Mapping player intentions to control inputs</a:t>
            </a:r>
            <a:endParaRPr/>
          </a:p>
          <a:p>
            <a:pPr indent="-800100" lvl="0" marL="914400" rtl="0" algn="l">
              <a:spcBef>
                <a:spcPts val="0"/>
              </a:spcBef>
              <a:spcAft>
                <a:spcPts val="0"/>
              </a:spcAft>
              <a:buSzPts val="5400"/>
              <a:buChar char="●"/>
            </a:pPr>
            <a:r>
              <a:rPr lang="en-GB"/>
              <a:t>Mapping control inputs to actor actuators</a:t>
            </a:r>
            <a:endParaRPr/>
          </a:p>
          <a:p>
            <a:pPr indent="-800100" lvl="0" marL="914400" rtl="0" algn="l">
              <a:spcBef>
                <a:spcPts val="0"/>
              </a:spcBef>
              <a:spcAft>
                <a:spcPts val="0"/>
              </a:spcAft>
              <a:buSzPts val="5400"/>
              <a:buChar char="●"/>
            </a:pPr>
            <a:r>
              <a:rPr lang="en-GB"/>
              <a:t>Introducing the concept of “fly by wire”.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0" st="0"/>
                                            </p:txEl>
                                          </p:spTgt>
                                        </p:tgtEl>
                                        <p:attrNameLst>
                                          <p:attrName>style.visibility</p:attrName>
                                        </p:attrNameLst>
                                      </p:cBhvr>
                                      <p:to>
                                        <p:strVal val="visible"/>
                                      </p:to>
                                    </p:set>
                                    <p:animEffect filter="fade" transition="in">
                                      <p:cBhvr>
                                        <p:cTn dur="1000"/>
                                        <p:tgtEl>
                                          <p:spTgt spid="3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1" st="1"/>
                                            </p:txEl>
                                          </p:spTgt>
                                        </p:tgtEl>
                                        <p:attrNameLst>
                                          <p:attrName>style.visibility</p:attrName>
                                        </p:attrNameLst>
                                      </p:cBhvr>
                                      <p:to>
                                        <p:strVal val="visible"/>
                                      </p:to>
                                    </p:set>
                                    <p:animEffect filter="fade" transition="in">
                                      <p:cBhvr>
                                        <p:cTn dur="1000"/>
                                        <p:tgtEl>
                                          <p:spTgt spid="3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2" st="2"/>
                                            </p:txEl>
                                          </p:spTgt>
                                        </p:tgtEl>
                                        <p:attrNameLst>
                                          <p:attrName>style.visibility</p:attrName>
                                        </p:attrNameLst>
                                      </p:cBhvr>
                                      <p:to>
                                        <p:strVal val="visible"/>
                                      </p:to>
                                    </p:set>
                                    <p:animEffect filter="fade" transition="in">
                                      <p:cBhvr>
                                        <p:cTn dur="1000"/>
                                        <p:tgtEl>
                                          <p:spTgt spid="3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3" st="3"/>
                                            </p:txEl>
                                          </p:spTgt>
                                        </p:tgtEl>
                                        <p:attrNameLst>
                                          <p:attrName>style.visibility</p:attrName>
                                        </p:attrNameLst>
                                      </p:cBhvr>
                                      <p:to>
                                        <p:strVal val="visible"/>
                                      </p:to>
                                    </p:set>
                                    <p:animEffect filter="fade" transition="in">
                                      <p:cBhvr>
                                        <p:cTn dur="1000"/>
                                        <p:tgtEl>
                                          <p:spTgt spid="35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64"/>
          <p:cNvSpPr/>
          <p:nvPr/>
        </p:nvSpPr>
        <p:spPr>
          <a:xfrm rot="795447">
            <a:off x="11508408" y="5844049"/>
            <a:ext cx="813685" cy="1768092"/>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56" name="Google Shape;356;p64"/>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Our Iterative Cycle</a:t>
            </a:r>
            <a:endParaRPr/>
          </a:p>
        </p:txBody>
      </p:sp>
      <p:sp>
        <p:nvSpPr>
          <p:cNvPr id="357" name="Google Shape;357;p64"/>
          <p:cNvSpPr/>
          <p:nvPr/>
        </p:nvSpPr>
        <p:spPr>
          <a:xfrm>
            <a:off x="10129800" y="7591850"/>
            <a:ext cx="2631600" cy="11184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Controls</a:t>
            </a:r>
            <a:endParaRPr b="1" sz="2800"/>
          </a:p>
        </p:txBody>
      </p:sp>
      <p:sp>
        <p:nvSpPr>
          <p:cNvPr id="358" name="Google Shape;358;p64"/>
          <p:cNvSpPr/>
          <p:nvPr/>
        </p:nvSpPr>
        <p:spPr>
          <a:xfrm>
            <a:off x="10843100" y="4824100"/>
            <a:ext cx="2631600" cy="11184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Tank</a:t>
            </a:r>
            <a:endParaRPr b="1" sz="2800"/>
          </a:p>
        </p:txBody>
      </p:sp>
      <p:sp>
        <p:nvSpPr>
          <p:cNvPr id="359" name="Google Shape;359;p64"/>
          <p:cNvSpPr/>
          <p:nvPr/>
        </p:nvSpPr>
        <p:spPr>
          <a:xfrm rot="5400000">
            <a:off x="10539300" y="2757950"/>
            <a:ext cx="1812600" cy="2351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60" name="Google Shape;360;p64"/>
          <p:cNvSpPr/>
          <p:nvPr/>
        </p:nvSpPr>
        <p:spPr>
          <a:xfrm>
            <a:off x="7828200" y="2693750"/>
            <a:ext cx="2631600" cy="1118400"/>
          </a:xfrm>
          <a:prstGeom prst="ellipse">
            <a:avLst/>
          </a:prstGeom>
          <a:solidFill>
            <a:srgbClr val="D9D9D9"/>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World</a:t>
            </a:r>
            <a:endParaRPr b="1" sz="2800"/>
          </a:p>
        </p:txBody>
      </p:sp>
      <p:sp>
        <p:nvSpPr>
          <p:cNvPr id="361" name="Google Shape;361;p64"/>
          <p:cNvSpPr/>
          <p:nvPr/>
        </p:nvSpPr>
        <p:spPr>
          <a:xfrm>
            <a:off x="6052750" y="2757950"/>
            <a:ext cx="1812600" cy="2351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62" name="Google Shape;362;p64"/>
          <p:cNvSpPr/>
          <p:nvPr/>
        </p:nvSpPr>
        <p:spPr>
          <a:xfrm>
            <a:off x="4968100" y="4824100"/>
            <a:ext cx="2631600" cy="111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UI</a:t>
            </a:r>
            <a:endParaRPr b="1" sz="2800"/>
          </a:p>
        </p:txBody>
      </p:sp>
      <p:sp>
        <p:nvSpPr>
          <p:cNvPr id="363" name="Google Shape;363;p64"/>
          <p:cNvSpPr/>
          <p:nvPr/>
        </p:nvSpPr>
        <p:spPr>
          <a:xfrm rot="9975660">
            <a:off x="6114063" y="5939693"/>
            <a:ext cx="813475" cy="1886716"/>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64" name="Google Shape;364;p64"/>
          <p:cNvSpPr/>
          <p:nvPr/>
        </p:nvSpPr>
        <p:spPr>
          <a:xfrm rot="5397465">
            <a:off x="8943247" y="7415100"/>
            <a:ext cx="813600" cy="1580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65" name="Google Shape;365;p64"/>
          <p:cNvSpPr/>
          <p:nvPr/>
        </p:nvSpPr>
        <p:spPr>
          <a:xfrm>
            <a:off x="5927950" y="7646100"/>
            <a:ext cx="2631600" cy="11184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Player 2</a:t>
            </a:r>
            <a:endParaRPr b="1" sz="2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par>
                                <p:cTn fill="hold" nodeType="with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par>
                                <p:cTn fill="hold" nodeType="with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par>
                                <p:cTn fill="hold" nodeType="with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65"/>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Control Inputs</a:t>
            </a:r>
            <a:endParaRPr/>
          </a:p>
        </p:txBody>
      </p:sp>
      <p:pic>
        <p:nvPicPr>
          <p:cNvPr id="371" name="Google Shape;371;p65"/>
          <p:cNvPicPr preferRelativeResize="0"/>
          <p:nvPr/>
        </p:nvPicPr>
        <p:blipFill>
          <a:blip r:embed="rId3">
            <a:alphaModFix/>
          </a:blip>
          <a:stretch>
            <a:fillRect/>
          </a:stretch>
        </p:blipFill>
        <p:spPr>
          <a:xfrm>
            <a:off x="13023600" y="4168650"/>
            <a:ext cx="4010352" cy="2585851"/>
          </a:xfrm>
          <a:prstGeom prst="rect">
            <a:avLst/>
          </a:prstGeom>
          <a:noFill/>
          <a:ln>
            <a:noFill/>
          </a:ln>
        </p:spPr>
      </p:pic>
      <p:pic>
        <p:nvPicPr>
          <p:cNvPr id="372" name="Google Shape;372;p65"/>
          <p:cNvPicPr preferRelativeResize="0"/>
          <p:nvPr/>
        </p:nvPicPr>
        <p:blipFill>
          <a:blip r:embed="rId4">
            <a:alphaModFix/>
          </a:blip>
          <a:stretch>
            <a:fillRect/>
          </a:stretch>
        </p:blipFill>
        <p:spPr>
          <a:xfrm>
            <a:off x="185150" y="1591950"/>
            <a:ext cx="12303101" cy="9124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66"/>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Major Tank Components</a:t>
            </a:r>
            <a:endParaRPr/>
          </a:p>
        </p:txBody>
      </p:sp>
      <p:sp>
        <p:nvSpPr>
          <p:cNvPr id="378" name="Google Shape;378;p66"/>
          <p:cNvSpPr/>
          <p:nvPr/>
        </p:nvSpPr>
        <p:spPr>
          <a:xfrm>
            <a:off x="2165750" y="2930600"/>
            <a:ext cx="10726200" cy="538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79" name="Google Shape;379;p66"/>
          <p:cNvSpPr/>
          <p:nvPr/>
        </p:nvSpPr>
        <p:spPr>
          <a:xfrm rot="-637">
            <a:off x="3107223" y="3908471"/>
            <a:ext cx="6474000" cy="34764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80" name="Google Shape;380;p66"/>
          <p:cNvSpPr/>
          <p:nvPr/>
        </p:nvSpPr>
        <p:spPr>
          <a:xfrm rot="5400000">
            <a:off x="10326913" y="3952658"/>
            <a:ext cx="848400" cy="3342600"/>
          </a:xfrm>
          <a:prstGeom prst="can">
            <a:avLst>
              <a:gd fmla="val 25000" name="adj"/>
            </a:avLst>
          </a:prstGeom>
          <a:solidFill>
            <a:schemeClr val="accent5"/>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67"/>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Virtual Control &amp; “Fly-by-wire”</a:t>
            </a:r>
            <a:endParaRPr/>
          </a:p>
        </p:txBody>
      </p:sp>
      <p:graphicFrame>
        <p:nvGraphicFramePr>
          <p:cNvPr id="386" name="Google Shape;386;p67"/>
          <p:cNvGraphicFramePr/>
          <p:nvPr/>
        </p:nvGraphicFramePr>
        <p:xfrm>
          <a:off x="1146500" y="2016050"/>
          <a:ext cx="3000000" cy="3000000"/>
        </p:xfrm>
        <a:graphic>
          <a:graphicData uri="http://schemas.openxmlformats.org/drawingml/2006/table">
            <a:tbl>
              <a:tblPr>
                <a:noFill/>
                <a:tableStyleId>{83EF7AB0-046D-48B4-9C66-017B42E53A91}</a:tableStyleId>
              </a:tblPr>
              <a:tblGrid>
                <a:gridCol w="2273650"/>
                <a:gridCol w="3376400"/>
                <a:gridCol w="3867900"/>
                <a:gridCol w="6477050"/>
              </a:tblGrid>
              <a:tr h="808400">
                <a:tc>
                  <a:txBody>
                    <a:bodyPr/>
                    <a:lstStyle/>
                    <a:p>
                      <a:pPr indent="0" lvl="0" marL="0" rtl="0" algn="l">
                        <a:spcBef>
                          <a:spcPts val="0"/>
                        </a:spcBef>
                        <a:spcAft>
                          <a:spcPts val="0"/>
                        </a:spcAft>
                        <a:buNone/>
                      </a:pPr>
                      <a:r>
                        <a:rPr b="1" lang="en-GB" sz="2800">
                          <a:solidFill>
                            <a:srgbClr val="FFFFFF"/>
                          </a:solidFill>
                        </a:rPr>
                        <a:t>Intention</a:t>
                      </a:r>
                      <a:endParaRPr b="1" sz="2800">
                        <a:solidFill>
                          <a:srgbClr val="FFFFFF"/>
                        </a:solidFill>
                      </a:endParaRPr>
                    </a:p>
                  </a:txBody>
                  <a:tcPr marT="182850" marB="182850" marR="182850" marL="182850"/>
                </a:tc>
                <a:tc>
                  <a:txBody>
                    <a:bodyPr/>
                    <a:lstStyle/>
                    <a:p>
                      <a:pPr indent="0" lvl="0" marL="0" rtl="0" algn="l">
                        <a:spcBef>
                          <a:spcPts val="0"/>
                        </a:spcBef>
                        <a:spcAft>
                          <a:spcPts val="0"/>
                        </a:spcAft>
                        <a:buNone/>
                      </a:pPr>
                      <a:r>
                        <a:rPr b="1" lang="en-GB" sz="2800">
                          <a:solidFill>
                            <a:srgbClr val="FFFFFF"/>
                          </a:solidFill>
                        </a:rPr>
                        <a:t>Manual Control</a:t>
                      </a:r>
                      <a:endParaRPr b="1" sz="2800">
                        <a:solidFill>
                          <a:srgbClr val="FFFFFF"/>
                        </a:solidFill>
                      </a:endParaRPr>
                    </a:p>
                  </a:txBody>
                  <a:tcPr marT="182850" marB="182850" marR="182850" marL="182850"/>
                </a:tc>
                <a:tc>
                  <a:txBody>
                    <a:bodyPr/>
                    <a:lstStyle/>
                    <a:p>
                      <a:pPr indent="0" lvl="0" marL="0" rtl="0" algn="l">
                        <a:spcBef>
                          <a:spcPts val="0"/>
                        </a:spcBef>
                        <a:spcAft>
                          <a:spcPts val="0"/>
                        </a:spcAft>
                        <a:buNone/>
                      </a:pPr>
                      <a:r>
                        <a:rPr b="1" lang="en-GB" sz="2800">
                          <a:solidFill>
                            <a:srgbClr val="FFFFFF"/>
                          </a:solidFill>
                        </a:rPr>
                        <a:t>Fly-by-Wire Control</a:t>
                      </a:r>
                      <a:endParaRPr b="1" sz="2800">
                        <a:solidFill>
                          <a:srgbClr val="FFFFFF"/>
                        </a:solidFill>
                      </a:endParaRPr>
                    </a:p>
                  </a:txBody>
                  <a:tcPr marT="182850" marB="182850" marR="182850" marL="182850"/>
                </a:tc>
                <a:tc>
                  <a:txBody>
                    <a:bodyPr/>
                    <a:lstStyle/>
                    <a:p>
                      <a:pPr indent="0" lvl="0" marL="0" rtl="0" algn="l">
                        <a:spcBef>
                          <a:spcPts val="0"/>
                        </a:spcBef>
                        <a:spcAft>
                          <a:spcPts val="0"/>
                        </a:spcAft>
                        <a:buNone/>
                      </a:pPr>
                      <a:r>
                        <a:rPr b="1" lang="en-GB" sz="2800">
                          <a:solidFill>
                            <a:srgbClr val="FFFFFF"/>
                          </a:solidFill>
                        </a:rPr>
                        <a:t>Actuator(s)</a:t>
                      </a:r>
                      <a:endParaRPr b="1" sz="2800">
                        <a:solidFill>
                          <a:srgbClr val="FFFFFF"/>
                        </a:solidFill>
                      </a:endParaRPr>
                    </a:p>
                  </a:txBody>
                  <a:tcPr marT="182850" marB="182850" marR="182850" marL="182850"/>
                </a:tc>
              </a:tr>
              <a:tr h="792400">
                <a:tc>
                  <a:txBody>
                    <a:bodyPr/>
                    <a:lstStyle/>
                    <a:p>
                      <a:pPr indent="0" lvl="0" marL="0" rtl="0" algn="l">
                        <a:spcBef>
                          <a:spcPts val="0"/>
                        </a:spcBef>
                        <a:spcAft>
                          <a:spcPts val="0"/>
                        </a:spcAft>
                        <a:buNone/>
                      </a:pPr>
                      <a:r>
                        <a:rPr lang="en-GB" sz="2800">
                          <a:solidFill>
                            <a:srgbClr val="FFFFFF"/>
                          </a:solidFill>
                        </a:rPr>
                        <a:t>Forward</a:t>
                      </a:r>
                      <a:endParaRPr sz="2800">
                        <a:solidFill>
                          <a:srgbClr val="FFFFFF"/>
                        </a:solidFill>
                      </a:endParaRPr>
                    </a:p>
                  </a:txBody>
                  <a:tcPr marT="182850" marB="182850" marR="182850" marL="182850"/>
                </a:tc>
                <a:tc>
                  <a:txBody>
                    <a:bodyPr/>
                    <a:lstStyle/>
                    <a:p>
                      <a:pPr indent="0" lvl="0" marL="0" rtl="0" algn="l">
                        <a:spcBef>
                          <a:spcPts val="0"/>
                        </a:spcBef>
                        <a:spcAft>
                          <a:spcPts val="0"/>
                        </a:spcAft>
                        <a:buNone/>
                      </a:pPr>
                      <a:r>
                        <a:rPr lang="en-GB" sz="2800">
                          <a:solidFill>
                            <a:srgbClr val="FFFFFF"/>
                          </a:solidFill>
                        </a:rPr>
                        <a:t>Symmetric Triggers</a:t>
                      </a:r>
                      <a:endParaRPr sz="2800">
                        <a:solidFill>
                          <a:srgbClr val="FFFFFF"/>
                        </a:solidFill>
                      </a:endParaRPr>
                    </a:p>
                  </a:txBody>
                  <a:tcPr marT="182850" marB="182850" marR="182850" marL="182850"/>
                </a:tc>
                <a:tc>
                  <a:txBody>
                    <a:bodyPr/>
                    <a:lstStyle/>
                    <a:p>
                      <a:pPr indent="0" lvl="0" marL="0" rtl="0" algn="l">
                        <a:spcBef>
                          <a:spcPts val="0"/>
                        </a:spcBef>
                        <a:spcAft>
                          <a:spcPts val="0"/>
                        </a:spcAft>
                        <a:buNone/>
                      </a:pPr>
                      <a:r>
                        <a:rPr lang="en-GB" sz="2800">
                          <a:solidFill>
                            <a:srgbClr val="FFFFFF"/>
                          </a:solidFill>
                        </a:rPr>
                        <a:t>Left Stick Forward </a:t>
                      </a:r>
                      <a:r>
                        <a:rPr lang="en-GB" sz="2800">
                          <a:solidFill>
                            <a:srgbClr val="FF0000"/>
                          </a:solidFill>
                        </a:rPr>
                        <a:t>or</a:t>
                      </a:r>
                      <a:r>
                        <a:rPr lang="en-GB" sz="2800">
                          <a:solidFill>
                            <a:srgbClr val="FFFFFF"/>
                          </a:solidFill>
                        </a:rPr>
                        <a:t> </a:t>
                      </a:r>
                      <a:r>
                        <a:rPr lang="en-GB" sz="2800">
                          <a:solidFill>
                            <a:srgbClr val="FF0000"/>
                          </a:solidFill>
                        </a:rPr>
                        <a:t>W Key</a:t>
                      </a:r>
                      <a:endParaRPr sz="2800">
                        <a:solidFill>
                          <a:srgbClr val="FF0000"/>
                        </a:solidFill>
                      </a:endParaRPr>
                    </a:p>
                  </a:txBody>
                  <a:tcPr marT="182850" marB="182850" marR="182850" marL="182850"/>
                </a:tc>
                <a:tc>
                  <a:txBody>
                    <a:bodyPr/>
                    <a:lstStyle/>
                    <a:p>
                      <a:pPr indent="0" lvl="0" marL="0" rtl="0" algn="l">
                        <a:spcBef>
                          <a:spcPts val="0"/>
                        </a:spcBef>
                        <a:spcAft>
                          <a:spcPts val="0"/>
                        </a:spcAft>
                        <a:buNone/>
                      </a:pPr>
                      <a:r>
                        <a:rPr lang="en-GB" sz="2800">
                          <a:solidFill>
                            <a:srgbClr val="FFFFFF"/>
                          </a:solidFill>
                        </a:rPr>
                        <a:t>Both Tracks Forward - Same Speed</a:t>
                      </a:r>
                      <a:endParaRPr sz="2800">
                        <a:solidFill>
                          <a:srgbClr val="FFFFFF"/>
                        </a:solidFill>
                      </a:endParaRPr>
                    </a:p>
                  </a:txBody>
                  <a:tcPr marT="182850" marB="182850" marR="182850" marL="182850"/>
                </a:tc>
              </a:tr>
              <a:tr h="792400">
                <a:tc>
                  <a:txBody>
                    <a:bodyPr/>
                    <a:lstStyle/>
                    <a:p>
                      <a:pPr indent="0" lvl="0" marL="0" rtl="0" algn="l">
                        <a:spcBef>
                          <a:spcPts val="0"/>
                        </a:spcBef>
                        <a:spcAft>
                          <a:spcPts val="0"/>
                        </a:spcAft>
                        <a:buNone/>
                      </a:pPr>
                      <a:r>
                        <a:rPr lang="en-GB" sz="2800">
                          <a:solidFill>
                            <a:srgbClr val="FFFFFF"/>
                          </a:solidFill>
                        </a:rPr>
                        <a:t>Backwards / Braking</a:t>
                      </a:r>
                      <a:endParaRPr sz="2800">
                        <a:solidFill>
                          <a:srgbClr val="FFFFFF"/>
                        </a:solidFill>
                      </a:endParaRPr>
                    </a:p>
                  </a:txBody>
                  <a:tcPr marT="182850" marB="182850" marR="182850" marL="182850"/>
                </a:tc>
                <a:tc>
                  <a:txBody>
                    <a:bodyPr/>
                    <a:lstStyle/>
                    <a:p>
                      <a:pPr indent="0" lvl="0" marL="0" rtl="0" algn="l">
                        <a:spcBef>
                          <a:spcPts val="0"/>
                        </a:spcBef>
                        <a:spcAft>
                          <a:spcPts val="0"/>
                        </a:spcAft>
                        <a:buNone/>
                      </a:pPr>
                      <a:r>
                        <a:rPr lang="en-GB" sz="2800">
                          <a:solidFill>
                            <a:srgbClr val="FFFFFF"/>
                          </a:solidFill>
                        </a:rPr>
                        <a:t>Symmetric Bumpers</a:t>
                      </a:r>
                      <a:endParaRPr sz="2800">
                        <a:solidFill>
                          <a:srgbClr val="FFFFFF"/>
                        </a:solidFill>
                      </a:endParaRPr>
                    </a:p>
                  </a:txBody>
                  <a:tcPr marT="182850" marB="182850" marR="182850" marL="182850"/>
                </a:tc>
                <a:tc>
                  <a:txBody>
                    <a:bodyPr/>
                    <a:lstStyle/>
                    <a:p>
                      <a:pPr indent="0" lvl="0" marL="0" rtl="0" algn="l">
                        <a:spcBef>
                          <a:spcPts val="0"/>
                        </a:spcBef>
                        <a:spcAft>
                          <a:spcPts val="0"/>
                        </a:spcAft>
                        <a:buNone/>
                      </a:pPr>
                      <a:r>
                        <a:rPr lang="en-GB" sz="2800">
                          <a:solidFill>
                            <a:srgbClr val="FFFFFF"/>
                          </a:solidFill>
                        </a:rPr>
                        <a:t>Left Stick Backward </a:t>
                      </a:r>
                      <a:r>
                        <a:rPr lang="en-GB" sz="2800">
                          <a:solidFill>
                            <a:srgbClr val="FF0000"/>
                          </a:solidFill>
                        </a:rPr>
                        <a:t>or S Key</a:t>
                      </a:r>
                      <a:endParaRPr sz="2800">
                        <a:solidFill>
                          <a:srgbClr val="FFFFFF"/>
                        </a:solidFill>
                      </a:endParaRPr>
                    </a:p>
                  </a:txBody>
                  <a:tcPr marT="182850" marB="182850" marR="182850" marL="182850"/>
                </a:tc>
                <a:tc>
                  <a:txBody>
                    <a:bodyPr/>
                    <a:lstStyle/>
                    <a:p>
                      <a:pPr indent="0" lvl="0" marL="0" rtl="0" algn="l">
                        <a:spcBef>
                          <a:spcPts val="0"/>
                        </a:spcBef>
                        <a:spcAft>
                          <a:spcPts val="0"/>
                        </a:spcAft>
                        <a:buNone/>
                      </a:pPr>
                      <a:r>
                        <a:rPr lang="en-GB" sz="2800">
                          <a:solidFill>
                            <a:srgbClr val="FFFFFF"/>
                          </a:solidFill>
                        </a:rPr>
                        <a:t>Both Tracks Backwards - Same Speed</a:t>
                      </a:r>
                      <a:endParaRPr sz="2800">
                        <a:solidFill>
                          <a:srgbClr val="FFFFFF"/>
                        </a:solidFill>
                      </a:endParaRPr>
                    </a:p>
                  </a:txBody>
                  <a:tcPr marT="182850" marB="182850" marR="182850" marL="182850"/>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68"/>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Complete the Control Table</a:t>
            </a:r>
            <a:endParaRPr/>
          </a:p>
        </p:txBody>
      </p:sp>
      <p:sp>
        <p:nvSpPr>
          <p:cNvPr id="392" name="Google Shape;392;p68"/>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Finish this control intention table</a:t>
            </a:r>
            <a:endParaRPr/>
          </a:p>
          <a:p>
            <a:pPr indent="-800100" lvl="0" marL="914400" rtl="0" algn="l">
              <a:spcBef>
                <a:spcPts val="0"/>
              </a:spcBef>
              <a:spcAft>
                <a:spcPts val="0"/>
              </a:spcAft>
              <a:buSzPts val="5400"/>
              <a:buChar char="●"/>
            </a:pPr>
            <a:r>
              <a:rPr lang="en-GB"/>
              <a:t>There is no right or wrong here</a:t>
            </a:r>
            <a:endParaRPr/>
          </a:p>
          <a:p>
            <a:pPr indent="-800100" lvl="0" marL="914400" rtl="0" algn="l">
              <a:spcBef>
                <a:spcPts val="0"/>
              </a:spcBef>
              <a:spcAft>
                <a:spcPts val="0"/>
              </a:spcAft>
              <a:buSzPts val="5400"/>
              <a:buChar char="●"/>
            </a:pPr>
            <a:r>
              <a:rPr lang="en-GB"/>
              <a:t>The idea is to think through the consequences</a:t>
            </a:r>
            <a:endParaRPr/>
          </a:p>
          <a:p>
            <a:pPr indent="-800100" lvl="0" marL="914400" rtl="0" algn="l">
              <a:spcBef>
                <a:spcPts val="0"/>
              </a:spcBef>
              <a:spcAft>
                <a:spcPts val="0"/>
              </a:spcAft>
              <a:buSzPts val="5400"/>
              <a:buChar char="●"/>
            </a:pPr>
            <a:r>
              <a:rPr lang="en-GB"/>
              <a:t>Fly-by-wire controls only on KB / mouse</a:t>
            </a:r>
            <a:endParaRPr/>
          </a:p>
          <a:p>
            <a:pPr indent="-800100" lvl="0" marL="914400" rtl="0" algn="l">
              <a:spcBef>
                <a:spcPts val="0"/>
              </a:spcBef>
              <a:spcAft>
                <a:spcPts val="0"/>
              </a:spcAft>
              <a:buSzPts val="5400"/>
              <a:buChar char="●"/>
            </a:pPr>
            <a:r>
              <a:rPr lang="en-GB"/>
              <a:t>Manual control only with controller.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xEl>
                                              <p:pRg end="0" st="0"/>
                                            </p:txEl>
                                          </p:spTgt>
                                        </p:tgtEl>
                                        <p:attrNameLst>
                                          <p:attrName>style.visibility</p:attrName>
                                        </p:attrNameLst>
                                      </p:cBhvr>
                                      <p:to>
                                        <p:strVal val="visible"/>
                                      </p:to>
                                    </p:set>
                                    <p:animEffect filter="fade" transition="in">
                                      <p:cBhvr>
                                        <p:cTn dur="1000"/>
                                        <p:tgtEl>
                                          <p:spTgt spid="3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xEl>
                                              <p:pRg end="1" st="1"/>
                                            </p:txEl>
                                          </p:spTgt>
                                        </p:tgtEl>
                                        <p:attrNameLst>
                                          <p:attrName>style.visibility</p:attrName>
                                        </p:attrNameLst>
                                      </p:cBhvr>
                                      <p:to>
                                        <p:strVal val="visible"/>
                                      </p:to>
                                    </p:set>
                                    <p:animEffect filter="fade" transition="in">
                                      <p:cBhvr>
                                        <p:cTn dur="1000"/>
                                        <p:tgtEl>
                                          <p:spTgt spid="3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xEl>
                                              <p:pRg end="2" st="2"/>
                                            </p:txEl>
                                          </p:spTgt>
                                        </p:tgtEl>
                                        <p:attrNameLst>
                                          <p:attrName>style.visibility</p:attrName>
                                        </p:attrNameLst>
                                      </p:cBhvr>
                                      <p:to>
                                        <p:strVal val="visible"/>
                                      </p:to>
                                    </p:set>
                                    <p:animEffect filter="fade" transition="in">
                                      <p:cBhvr>
                                        <p:cTn dur="1000"/>
                                        <p:tgtEl>
                                          <p:spTgt spid="3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xEl>
                                              <p:pRg end="3" st="3"/>
                                            </p:txEl>
                                          </p:spTgt>
                                        </p:tgtEl>
                                        <p:attrNameLst>
                                          <p:attrName>style.visibility</p:attrName>
                                        </p:attrNameLst>
                                      </p:cBhvr>
                                      <p:to>
                                        <p:strVal val="visible"/>
                                      </p:to>
                                    </p:set>
                                    <p:animEffect filter="fade" transition="in">
                                      <p:cBhvr>
                                        <p:cTn dur="1000"/>
                                        <p:tgtEl>
                                          <p:spTgt spid="39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xEl>
                                              <p:pRg end="4" st="4"/>
                                            </p:txEl>
                                          </p:spTgt>
                                        </p:tgtEl>
                                        <p:attrNameLst>
                                          <p:attrName>style.visibility</p:attrName>
                                        </p:attrNameLst>
                                      </p:cBhvr>
                                      <p:to>
                                        <p:strVal val="visible"/>
                                      </p:to>
                                    </p:set>
                                    <p:animEffect filter="fade" transition="in">
                                      <p:cBhvr>
                                        <p:cTn dur="1000"/>
                                        <p:tgtEl>
                                          <p:spTgt spid="39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69"/>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Virtual Control &amp; “Fly-by-wire”</a:t>
            </a:r>
            <a:endParaRPr/>
          </a:p>
        </p:txBody>
      </p:sp>
      <p:graphicFrame>
        <p:nvGraphicFramePr>
          <p:cNvPr id="398" name="Google Shape;398;p69"/>
          <p:cNvGraphicFramePr/>
          <p:nvPr/>
        </p:nvGraphicFramePr>
        <p:xfrm>
          <a:off x="1146500" y="2016050"/>
          <a:ext cx="3000000" cy="3000000"/>
        </p:xfrm>
        <a:graphic>
          <a:graphicData uri="http://schemas.openxmlformats.org/drawingml/2006/table">
            <a:tbl>
              <a:tblPr>
                <a:noFill/>
                <a:tableStyleId>{83EF7AB0-046D-48B4-9C66-017B42E53A91}</a:tableStyleId>
              </a:tblPr>
              <a:tblGrid>
                <a:gridCol w="2273650"/>
                <a:gridCol w="3376400"/>
                <a:gridCol w="3867900"/>
                <a:gridCol w="6477050"/>
              </a:tblGrid>
              <a:tr h="808400">
                <a:tc>
                  <a:txBody>
                    <a:bodyPr/>
                    <a:lstStyle/>
                    <a:p>
                      <a:pPr indent="0" lvl="0" marL="0" rtl="0" algn="l">
                        <a:spcBef>
                          <a:spcPts val="0"/>
                        </a:spcBef>
                        <a:spcAft>
                          <a:spcPts val="0"/>
                        </a:spcAft>
                        <a:buNone/>
                      </a:pPr>
                      <a:r>
                        <a:rPr b="1" lang="en-GB" sz="2800">
                          <a:solidFill>
                            <a:srgbClr val="FFFFFF"/>
                          </a:solidFill>
                        </a:rPr>
                        <a:t>Intention</a:t>
                      </a:r>
                      <a:endParaRPr b="1" sz="2800">
                        <a:solidFill>
                          <a:srgbClr val="FFFFFF"/>
                        </a:solidFill>
                      </a:endParaRPr>
                    </a:p>
                  </a:txBody>
                  <a:tcPr marT="182850" marB="182850" marR="182850" marL="182850"/>
                </a:tc>
                <a:tc>
                  <a:txBody>
                    <a:bodyPr/>
                    <a:lstStyle/>
                    <a:p>
                      <a:pPr indent="0" lvl="0" marL="0" rtl="0" algn="l">
                        <a:spcBef>
                          <a:spcPts val="0"/>
                        </a:spcBef>
                        <a:spcAft>
                          <a:spcPts val="0"/>
                        </a:spcAft>
                        <a:buNone/>
                      </a:pPr>
                      <a:r>
                        <a:rPr b="1" lang="en-GB" sz="2800">
                          <a:solidFill>
                            <a:srgbClr val="FFFFFF"/>
                          </a:solidFill>
                        </a:rPr>
                        <a:t>Manual Control</a:t>
                      </a:r>
                      <a:endParaRPr b="1" sz="2800">
                        <a:solidFill>
                          <a:srgbClr val="FFFFFF"/>
                        </a:solidFill>
                      </a:endParaRPr>
                    </a:p>
                  </a:txBody>
                  <a:tcPr marT="182850" marB="182850" marR="182850" marL="182850"/>
                </a:tc>
                <a:tc>
                  <a:txBody>
                    <a:bodyPr/>
                    <a:lstStyle/>
                    <a:p>
                      <a:pPr indent="0" lvl="0" marL="0" rtl="0" algn="l">
                        <a:spcBef>
                          <a:spcPts val="0"/>
                        </a:spcBef>
                        <a:spcAft>
                          <a:spcPts val="0"/>
                        </a:spcAft>
                        <a:buNone/>
                      </a:pPr>
                      <a:r>
                        <a:rPr b="1" lang="en-GB" sz="2800">
                          <a:solidFill>
                            <a:srgbClr val="FFFFFF"/>
                          </a:solidFill>
                        </a:rPr>
                        <a:t>Fly-by-Wire Control</a:t>
                      </a:r>
                      <a:endParaRPr b="1" sz="2800">
                        <a:solidFill>
                          <a:srgbClr val="FFFFFF"/>
                        </a:solidFill>
                      </a:endParaRPr>
                    </a:p>
                  </a:txBody>
                  <a:tcPr marT="182850" marB="182850" marR="182850" marL="182850"/>
                </a:tc>
                <a:tc>
                  <a:txBody>
                    <a:bodyPr/>
                    <a:lstStyle/>
                    <a:p>
                      <a:pPr indent="0" lvl="0" marL="0" rtl="0" algn="l">
                        <a:spcBef>
                          <a:spcPts val="0"/>
                        </a:spcBef>
                        <a:spcAft>
                          <a:spcPts val="0"/>
                        </a:spcAft>
                        <a:buNone/>
                      </a:pPr>
                      <a:r>
                        <a:rPr b="1" lang="en-GB" sz="2800">
                          <a:solidFill>
                            <a:srgbClr val="FFFFFF"/>
                          </a:solidFill>
                        </a:rPr>
                        <a:t>Actuator(s)</a:t>
                      </a:r>
                      <a:endParaRPr b="1" sz="2800">
                        <a:solidFill>
                          <a:srgbClr val="FFFFFF"/>
                        </a:solidFill>
                      </a:endParaRPr>
                    </a:p>
                  </a:txBody>
                  <a:tcPr marT="182850" marB="182850" marR="182850" marL="182850"/>
                </a:tc>
              </a:tr>
              <a:tr h="792400">
                <a:tc>
                  <a:txBody>
                    <a:bodyPr/>
                    <a:lstStyle/>
                    <a:p>
                      <a:pPr indent="0" lvl="0" marL="0" rtl="0" algn="l">
                        <a:spcBef>
                          <a:spcPts val="0"/>
                        </a:spcBef>
                        <a:spcAft>
                          <a:spcPts val="0"/>
                        </a:spcAft>
                        <a:buNone/>
                      </a:pPr>
                      <a:r>
                        <a:rPr lang="en-GB" sz="2800">
                          <a:solidFill>
                            <a:srgbClr val="FFFFFF"/>
                          </a:solidFill>
                        </a:rPr>
                        <a:t>Forward</a:t>
                      </a:r>
                      <a:endParaRPr sz="2800">
                        <a:solidFill>
                          <a:srgbClr val="FFFFFF"/>
                        </a:solidFill>
                      </a:endParaRPr>
                    </a:p>
                  </a:txBody>
                  <a:tcPr marT="182850" marB="182850" marR="182850" marL="182850"/>
                </a:tc>
                <a:tc>
                  <a:txBody>
                    <a:bodyPr/>
                    <a:lstStyle/>
                    <a:p>
                      <a:pPr indent="0" lvl="0" marL="0" rtl="0" algn="l">
                        <a:spcBef>
                          <a:spcPts val="0"/>
                        </a:spcBef>
                        <a:spcAft>
                          <a:spcPts val="0"/>
                        </a:spcAft>
                        <a:buNone/>
                      </a:pPr>
                      <a:r>
                        <a:rPr lang="en-GB" sz="2800">
                          <a:solidFill>
                            <a:srgbClr val="FFFFFF"/>
                          </a:solidFill>
                        </a:rPr>
                        <a:t>Symmetric Triggers</a:t>
                      </a:r>
                      <a:endParaRPr sz="2800">
                        <a:solidFill>
                          <a:srgbClr val="FFFFFF"/>
                        </a:solidFill>
                      </a:endParaRPr>
                    </a:p>
                  </a:txBody>
                  <a:tcPr marT="182850" marB="182850" marR="182850" marL="182850"/>
                </a:tc>
                <a:tc>
                  <a:txBody>
                    <a:bodyPr/>
                    <a:lstStyle/>
                    <a:p>
                      <a:pPr indent="0" lvl="0" marL="0" rtl="0" algn="l">
                        <a:spcBef>
                          <a:spcPts val="0"/>
                        </a:spcBef>
                        <a:spcAft>
                          <a:spcPts val="0"/>
                        </a:spcAft>
                        <a:buNone/>
                      </a:pPr>
                      <a:r>
                        <a:rPr lang="en-GB" sz="2800">
                          <a:solidFill>
                            <a:srgbClr val="FFFFFF"/>
                          </a:solidFill>
                        </a:rPr>
                        <a:t>Left Stick Forward </a:t>
                      </a:r>
                      <a:r>
                        <a:rPr lang="en-GB" sz="2800">
                          <a:solidFill>
                            <a:srgbClr val="FF0000"/>
                          </a:solidFill>
                        </a:rPr>
                        <a:t>or</a:t>
                      </a:r>
                      <a:r>
                        <a:rPr lang="en-GB" sz="2800">
                          <a:solidFill>
                            <a:srgbClr val="FFFFFF"/>
                          </a:solidFill>
                        </a:rPr>
                        <a:t> </a:t>
                      </a:r>
                      <a:r>
                        <a:rPr lang="en-GB" sz="2800">
                          <a:solidFill>
                            <a:srgbClr val="FF0000"/>
                          </a:solidFill>
                        </a:rPr>
                        <a:t>W Key</a:t>
                      </a:r>
                      <a:endParaRPr sz="2800">
                        <a:solidFill>
                          <a:srgbClr val="FF0000"/>
                        </a:solidFill>
                      </a:endParaRPr>
                    </a:p>
                  </a:txBody>
                  <a:tcPr marT="182850" marB="182850" marR="182850" marL="182850"/>
                </a:tc>
                <a:tc>
                  <a:txBody>
                    <a:bodyPr/>
                    <a:lstStyle/>
                    <a:p>
                      <a:pPr indent="0" lvl="0" marL="0" rtl="0" algn="l">
                        <a:spcBef>
                          <a:spcPts val="0"/>
                        </a:spcBef>
                        <a:spcAft>
                          <a:spcPts val="0"/>
                        </a:spcAft>
                        <a:buNone/>
                      </a:pPr>
                      <a:r>
                        <a:rPr lang="en-GB" sz="2800">
                          <a:solidFill>
                            <a:srgbClr val="FFFFFF"/>
                          </a:solidFill>
                        </a:rPr>
                        <a:t>Both Tracks Forward - Same Speed</a:t>
                      </a:r>
                      <a:endParaRPr sz="2800">
                        <a:solidFill>
                          <a:srgbClr val="FFFFFF"/>
                        </a:solidFill>
                      </a:endParaRPr>
                    </a:p>
                  </a:txBody>
                  <a:tcPr marT="182850" marB="182850" marR="182850" marL="182850"/>
                </a:tc>
              </a:tr>
              <a:tr h="792400">
                <a:tc>
                  <a:txBody>
                    <a:bodyPr/>
                    <a:lstStyle/>
                    <a:p>
                      <a:pPr indent="0" lvl="0" marL="0" rtl="0" algn="l">
                        <a:spcBef>
                          <a:spcPts val="0"/>
                        </a:spcBef>
                        <a:spcAft>
                          <a:spcPts val="0"/>
                        </a:spcAft>
                        <a:buNone/>
                      </a:pPr>
                      <a:r>
                        <a:rPr lang="en-GB" sz="2800">
                          <a:solidFill>
                            <a:srgbClr val="FFFFFF"/>
                          </a:solidFill>
                        </a:rPr>
                        <a:t>Backwards / Braking</a:t>
                      </a:r>
                      <a:endParaRPr sz="2800">
                        <a:solidFill>
                          <a:srgbClr val="FFFFFF"/>
                        </a:solidFill>
                      </a:endParaRPr>
                    </a:p>
                  </a:txBody>
                  <a:tcPr marT="182850" marB="182850" marR="182850" marL="182850"/>
                </a:tc>
                <a:tc>
                  <a:txBody>
                    <a:bodyPr/>
                    <a:lstStyle/>
                    <a:p>
                      <a:pPr indent="0" lvl="0" marL="0" rtl="0" algn="l">
                        <a:spcBef>
                          <a:spcPts val="0"/>
                        </a:spcBef>
                        <a:spcAft>
                          <a:spcPts val="0"/>
                        </a:spcAft>
                        <a:buNone/>
                      </a:pPr>
                      <a:r>
                        <a:rPr lang="en-GB" sz="2800">
                          <a:solidFill>
                            <a:srgbClr val="FFFFFF"/>
                          </a:solidFill>
                        </a:rPr>
                        <a:t>Symmetric Bumpers</a:t>
                      </a:r>
                      <a:endParaRPr sz="2800">
                        <a:solidFill>
                          <a:srgbClr val="FFFFFF"/>
                        </a:solidFill>
                      </a:endParaRPr>
                    </a:p>
                  </a:txBody>
                  <a:tcPr marT="182850" marB="182850" marR="182850" marL="182850"/>
                </a:tc>
                <a:tc>
                  <a:txBody>
                    <a:bodyPr/>
                    <a:lstStyle/>
                    <a:p>
                      <a:pPr indent="0" lvl="0" marL="0" rtl="0" algn="l">
                        <a:spcBef>
                          <a:spcPts val="0"/>
                        </a:spcBef>
                        <a:spcAft>
                          <a:spcPts val="0"/>
                        </a:spcAft>
                        <a:buNone/>
                      </a:pPr>
                      <a:r>
                        <a:rPr lang="en-GB" sz="2800">
                          <a:solidFill>
                            <a:srgbClr val="FFFFFF"/>
                          </a:solidFill>
                        </a:rPr>
                        <a:t>Left Stick Backward </a:t>
                      </a:r>
                      <a:r>
                        <a:rPr lang="en-GB" sz="2800">
                          <a:solidFill>
                            <a:srgbClr val="FF0000"/>
                          </a:solidFill>
                        </a:rPr>
                        <a:t>or S Key</a:t>
                      </a:r>
                      <a:endParaRPr sz="2800">
                        <a:solidFill>
                          <a:srgbClr val="FFFFFF"/>
                        </a:solidFill>
                      </a:endParaRPr>
                    </a:p>
                  </a:txBody>
                  <a:tcPr marT="182850" marB="182850" marR="182850" marL="182850"/>
                </a:tc>
                <a:tc>
                  <a:txBody>
                    <a:bodyPr/>
                    <a:lstStyle/>
                    <a:p>
                      <a:pPr indent="0" lvl="0" marL="0" rtl="0" algn="l">
                        <a:spcBef>
                          <a:spcPts val="0"/>
                        </a:spcBef>
                        <a:spcAft>
                          <a:spcPts val="0"/>
                        </a:spcAft>
                        <a:buNone/>
                      </a:pPr>
                      <a:r>
                        <a:rPr lang="en-GB" sz="2800">
                          <a:solidFill>
                            <a:srgbClr val="FFFFFF"/>
                          </a:solidFill>
                        </a:rPr>
                        <a:t>Both Tracks Backwards - Same Speed</a:t>
                      </a:r>
                      <a:endParaRPr sz="2800">
                        <a:solidFill>
                          <a:srgbClr val="FFFFFF"/>
                        </a:solidFill>
                      </a:endParaRPr>
                    </a:p>
                  </a:txBody>
                  <a:tcPr marT="182850" marB="182850" marR="182850" marL="182850"/>
                </a:tc>
              </a:tr>
              <a:tr h="792400">
                <a:tc>
                  <a:txBody>
                    <a:bodyPr/>
                    <a:lstStyle/>
                    <a:p>
                      <a:pPr indent="0" lvl="0" marL="0" rtl="0" algn="l">
                        <a:spcBef>
                          <a:spcPts val="0"/>
                        </a:spcBef>
                        <a:spcAft>
                          <a:spcPts val="0"/>
                        </a:spcAft>
                        <a:buNone/>
                      </a:pPr>
                      <a:r>
                        <a:rPr lang="en-GB" sz="2800">
                          <a:solidFill>
                            <a:srgbClr val="FFFFFF"/>
                          </a:solidFill>
                        </a:rPr>
                        <a:t>Strafe</a:t>
                      </a:r>
                      <a:endParaRPr sz="2800">
                        <a:solidFill>
                          <a:srgbClr val="FFFFFF"/>
                        </a:solidFill>
                      </a:endParaRPr>
                    </a:p>
                  </a:txBody>
                  <a:tcPr marT="182850" marB="182850" marR="182850" marL="182850"/>
                </a:tc>
                <a:tc>
                  <a:txBody>
                    <a:bodyPr/>
                    <a:lstStyle/>
                    <a:p>
                      <a:pPr indent="0" lvl="0" marL="0" rtl="0" algn="l">
                        <a:spcBef>
                          <a:spcPts val="0"/>
                        </a:spcBef>
                        <a:spcAft>
                          <a:spcPts val="0"/>
                        </a:spcAft>
                        <a:buNone/>
                      </a:pPr>
                      <a:r>
                        <a:rPr lang="en-GB" sz="2800">
                          <a:solidFill>
                            <a:srgbClr val="FFFFFF"/>
                          </a:solidFill>
                        </a:rPr>
                        <a:t>N/A</a:t>
                      </a:r>
                      <a:endParaRPr sz="2800">
                        <a:solidFill>
                          <a:srgbClr val="FFFFFF"/>
                        </a:solidFill>
                      </a:endParaRPr>
                    </a:p>
                  </a:txBody>
                  <a:tcPr marT="182850" marB="182850" marR="182850" marL="182850"/>
                </a:tc>
                <a:tc>
                  <a:txBody>
                    <a:bodyPr/>
                    <a:lstStyle/>
                    <a:p>
                      <a:pPr indent="0" lvl="0" marL="0" rtl="0" algn="l">
                        <a:spcBef>
                          <a:spcPts val="0"/>
                        </a:spcBef>
                        <a:spcAft>
                          <a:spcPts val="0"/>
                        </a:spcAft>
                        <a:buNone/>
                      </a:pPr>
                      <a:r>
                        <a:rPr lang="en-GB" sz="2800">
                          <a:solidFill>
                            <a:srgbClr val="FFFFFF"/>
                          </a:solidFill>
                        </a:rPr>
                        <a:t>N/A</a:t>
                      </a:r>
                      <a:endParaRPr sz="2800">
                        <a:solidFill>
                          <a:srgbClr val="FFFFFF"/>
                        </a:solidFill>
                      </a:endParaRPr>
                    </a:p>
                  </a:txBody>
                  <a:tcPr marT="182850" marB="182850" marR="182850" marL="182850"/>
                </a:tc>
                <a:tc>
                  <a:txBody>
                    <a:bodyPr/>
                    <a:lstStyle/>
                    <a:p>
                      <a:pPr indent="0" lvl="0" marL="0" rtl="0" algn="l">
                        <a:spcBef>
                          <a:spcPts val="0"/>
                        </a:spcBef>
                        <a:spcAft>
                          <a:spcPts val="0"/>
                        </a:spcAft>
                        <a:buNone/>
                      </a:pPr>
                      <a:r>
                        <a:rPr lang="en-GB" sz="2800">
                          <a:solidFill>
                            <a:srgbClr val="FFFFFF"/>
                          </a:solidFill>
                        </a:rPr>
                        <a:t>N/A “You Can’t Strafe a Tank Fool”</a:t>
                      </a:r>
                      <a:endParaRPr sz="2800">
                        <a:solidFill>
                          <a:srgbClr val="FFFFFF"/>
                        </a:solidFill>
                      </a:endParaRPr>
                    </a:p>
                  </a:txBody>
                  <a:tcPr marT="182850" marB="182850" marR="182850" marL="182850"/>
                </a:tc>
              </a:tr>
              <a:tr h="792400">
                <a:tc>
                  <a:txBody>
                    <a:bodyPr/>
                    <a:lstStyle/>
                    <a:p>
                      <a:pPr indent="0" lvl="0" marL="0" rtl="0" algn="l">
                        <a:spcBef>
                          <a:spcPts val="0"/>
                        </a:spcBef>
                        <a:spcAft>
                          <a:spcPts val="0"/>
                        </a:spcAft>
                        <a:buNone/>
                      </a:pPr>
                      <a:r>
                        <a:rPr lang="en-GB" sz="2800">
                          <a:solidFill>
                            <a:srgbClr val="FFFFFF"/>
                          </a:solidFill>
                        </a:rPr>
                        <a:t>Rotate Body</a:t>
                      </a:r>
                      <a:endParaRPr sz="2800">
                        <a:solidFill>
                          <a:srgbClr val="FFFFFF"/>
                        </a:solidFill>
                      </a:endParaRPr>
                    </a:p>
                  </a:txBody>
                  <a:tcPr marT="182850" marB="182850" marR="182850" marL="182850"/>
                </a:tc>
                <a:tc>
                  <a:txBody>
                    <a:bodyPr/>
                    <a:lstStyle/>
                    <a:p>
                      <a:pPr indent="0" lvl="0" marL="0" rtl="0" algn="l">
                        <a:spcBef>
                          <a:spcPts val="0"/>
                        </a:spcBef>
                        <a:spcAft>
                          <a:spcPts val="0"/>
                        </a:spcAft>
                        <a:buNone/>
                      </a:pPr>
                      <a:r>
                        <a:rPr lang="en-GB" sz="2800">
                          <a:solidFill>
                            <a:srgbClr val="FFFFFF"/>
                          </a:solidFill>
                        </a:rPr>
                        <a:t>A-Sym Triggers / Bumpers</a:t>
                      </a:r>
                      <a:endParaRPr sz="2800">
                        <a:solidFill>
                          <a:srgbClr val="FFFFFF"/>
                        </a:solidFill>
                      </a:endParaRPr>
                    </a:p>
                  </a:txBody>
                  <a:tcPr marT="182850" marB="182850" marR="182850" marL="182850"/>
                </a:tc>
                <a:tc>
                  <a:txBody>
                    <a:bodyPr/>
                    <a:lstStyle/>
                    <a:p>
                      <a:pPr indent="0" lvl="0" marL="0" rtl="0" algn="l">
                        <a:spcBef>
                          <a:spcPts val="0"/>
                        </a:spcBef>
                        <a:spcAft>
                          <a:spcPts val="0"/>
                        </a:spcAft>
                        <a:buNone/>
                      </a:pPr>
                      <a:r>
                        <a:rPr lang="en-GB" sz="2800">
                          <a:solidFill>
                            <a:srgbClr val="FFFFFF"/>
                          </a:solidFill>
                        </a:rPr>
                        <a:t>Left Stick Left / Right </a:t>
                      </a:r>
                      <a:r>
                        <a:rPr lang="en-GB" sz="2800">
                          <a:solidFill>
                            <a:srgbClr val="FF0000"/>
                          </a:solidFill>
                        </a:rPr>
                        <a:t>or A/D Keys</a:t>
                      </a:r>
                      <a:endParaRPr sz="2800">
                        <a:solidFill>
                          <a:srgbClr val="FF0000"/>
                        </a:solidFill>
                      </a:endParaRPr>
                    </a:p>
                  </a:txBody>
                  <a:tcPr marT="182850" marB="182850" marR="182850" marL="182850"/>
                </a:tc>
                <a:tc>
                  <a:txBody>
                    <a:bodyPr/>
                    <a:lstStyle/>
                    <a:p>
                      <a:pPr indent="0" lvl="0" marL="0" rtl="0" algn="l">
                        <a:spcBef>
                          <a:spcPts val="0"/>
                        </a:spcBef>
                        <a:spcAft>
                          <a:spcPts val="0"/>
                        </a:spcAft>
                        <a:buNone/>
                      </a:pPr>
                      <a:r>
                        <a:rPr lang="en-GB" sz="2800">
                          <a:solidFill>
                            <a:srgbClr val="FFFFFF"/>
                          </a:solidFill>
                        </a:rPr>
                        <a:t>Tracks - Different Speeds</a:t>
                      </a:r>
                      <a:endParaRPr sz="2800">
                        <a:solidFill>
                          <a:srgbClr val="FFFFFF"/>
                        </a:solidFill>
                      </a:endParaRPr>
                    </a:p>
                  </a:txBody>
                  <a:tcPr marT="182850" marB="182850" marR="182850" marL="182850"/>
                </a:tc>
              </a:tr>
              <a:tr h="792400">
                <a:tc>
                  <a:txBody>
                    <a:bodyPr/>
                    <a:lstStyle/>
                    <a:p>
                      <a:pPr indent="0" lvl="0" marL="0" rtl="0" algn="l">
                        <a:spcBef>
                          <a:spcPts val="0"/>
                        </a:spcBef>
                        <a:spcAft>
                          <a:spcPts val="0"/>
                        </a:spcAft>
                        <a:buNone/>
                      </a:pPr>
                      <a:r>
                        <a:rPr lang="en-GB" sz="2800">
                          <a:solidFill>
                            <a:srgbClr val="FFFFFF"/>
                          </a:solidFill>
                        </a:rPr>
                        <a:t>Rotate Turret</a:t>
                      </a:r>
                      <a:endParaRPr sz="2800">
                        <a:solidFill>
                          <a:srgbClr val="FFFFFF"/>
                        </a:solidFill>
                      </a:endParaRPr>
                    </a:p>
                  </a:txBody>
                  <a:tcPr marT="182850" marB="182850" marR="182850" marL="182850"/>
                </a:tc>
                <a:tc>
                  <a:txBody>
                    <a:bodyPr/>
                    <a:lstStyle/>
                    <a:p>
                      <a:pPr indent="0" lvl="0" marL="0" rtl="0" algn="l">
                        <a:spcBef>
                          <a:spcPts val="0"/>
                        </a:spcBef>
                        <a:spcAft>
                          <a:spcPts val="0"/>
                        </a:spcAft>
                        <a:buNone/>
                      </a:pPr>
                      <a:r>
                        <a:rPr lang="en-GB" sz="2800">
                          <a:solidFill>
                            <a:srgbClr val="FFFFFF"/>
                          </a:solidFill>
                        </a:rPr>
                        <a:t>N/A</a:t>
                      </a:r>
                      <a:endParaRPr sz="2800">
                        <a:solidFill>
                          <a:srgbClr val="FFFFFF"/>
                        </a:solidFill>
                      </a:endParaRPr>
                    </a:p>
                  </a:txBody>
                  <a:tcPr marT="182850" marB="182850" marR="182850" marL="182850"/>
                </a:tc>
                <a:tc>
                  <a:txBody>
                    <a:bodyPr/>
                    <a:lstStyle/>
                    <a:p>
                      <a:pPr indent="0" lvl="0" marL="0" rtl="0" algn="l">
                        <a:spcBef>
                          <a:spcPts val="0"/>
                        </a:spcBef>
                        <a:spcAft>
                          <a:spcPts val="0"/>
                        </a:spcAft>
                        <a:buNone/>
                      </a:pPr>
                      <a:r>
                        <a:rPr lang="en-GB" sz="2800">
                          <a:solidFill>
                            <a:srgbClr val="FFFFFF"/>
                          </a:solidFill>
                        </a:rPr>
                        <a:t>Look &amp; Aim with Right Stick </a:t>
                      </a:r>
                      <a:r>
                        <a:rPr lang="en-GB" sz="2800">
                          <a:solidFill>
                            <a:srgbClr val="FF0000"/>
                          </a:solidFill>
                        </a:rPr>
                        <a:t>or Mouse</a:t>
                      </a:r>
                      <a:endParaRPr sz="2800">
                        <a:solidFill>
                          <a:srgbClr val="FF0000"/>
                        </a:solidFill>
                      </a:endParaRPr>
                    </a:p>
                  </a:txBody>
                  <a:tcPr marT="182850" marB="182850" marR="182850" marL="182850"/>
                </a:tc>
                <a:tc>
                  <a:txBody>
                    <a:bodyPr/>
                    <a:lstStyle/>
                    <a:p>
                      <a:pPr indent="0" lvl="0" marL="0" rtl="0" algn="l">
                        <a:spcBef>
                          <a:spcPts val="0"/>
                        </a:spcBef>
                        <a:spcAft>
                          <a:spcPts val="0"/>
                        </a:spcAft>
                        <a:buNone/>
                      </a:pPr>
                      <a:r>
                        <a:rPr lang="en-GB" sz="2800">
                          <a:solidFill>
                            <a:srgbClr val="FFFFFF"/>
                          </a:solidFill>
                        </a:rPr>
                        <a:t>Turret Rotator</a:t>
                      </a:r>
                      <a:endParaRPr sz="2800">
                        <a:solidFill>
                          <a:srgbClr val="FFFFFF"/>
                        </a:solidFill>
                      </a:endParaRPr>
                    </a:p>
                  </a:txBody>
                  <a:tcPr marT="182850" marB="182850" marR="182850" marL="182850"/>
                </a:tc>
              </a:tr>
              <a:tr h="792400">
                <a:tc>
                  <a:txBody>
                    <a:bodyPr/>
                    <a:lstStyle/>
                    <a:p>
                      <a:pPr indent="0" lvl="0" marL="0" rtl="0" algn="l">
                        <a:spcBef>
                          <a:spcPts val="0"/>
                        </a:spcBef>
                        <a:spcAft>
                          <a:spcPts val="0"/>
                        </a:spcAft>
                        <a:buNone/>
                      </a:pPr>
                      <a:r>
                        <a:rPr lang="en-GB" sz="2800">
                          <a:solidFill>
                            <a:srgbClr val="FFFFFF"/>
                          </a:solidFill>
                        </a:rPr>
                        <a:t>Elevate Barrel</a:t>
                      </a:r>
                      <a:endParaRPr sz="2800">
                        <a:solidFill>
                          <a:srgbClr val="FFFFFF"/>
                        </a:solidFill>
                      </a:endParaRPr>
                    </a:p>
                  </a:txBody>
                  <a:tcPr marT="182850" marB="182850" marR="182850" marL="182850"/>
                </a:tc>
                <a:tc>
                  <a:txBody>
                    <a:bodyPr/>
                    <a:lstStyle/>
                    <a:p>
                      <a:pPr indent="0" lvl="0" marL="0" rtl="0" algn="l">
                        <a:spcBef>
                          <a:spcPts val="0"/>
                        </a:spcBef>
                        <a:spcAft>
                          <a:spcPts val="0"/>
                        </a:spcAft>
                        <a:buNone/>
                      </a:pPr>
                      <a:r>
                        <a:rPr lang="en-GB" sz="2800">
                          <a:solidFill>
                            <a:srgbClr val="FFFFFF"/>
                          </a:solidFill>
                        </a:rPr>
                        <a:t>N/A</a:t>
                      </a:r>
                      <a:endParaRPr sz="2800">
                        <a:solidFill>
                          <a:srgbClr val="FFFFFF"/>
                        </a:solidFill>
                      </a:endParaRPr>
                    </a:p>
                  </a:txBody>
                  <a:tcPr marT="182850" marB="182850" marR="182850" marL="182850"/>
                </a:tc>
                <a:tc>
                  <a:txBody>
                    <a:bodyPr/>
                    <a:lstStyle/>
                    <a:p>
                      <a:pPr indent="0" lvl="0" marL="0" rtl="0" algn="l">
                        <a:spcBef>
                          <a:spcPts val="0"/>
                        </a:spcBef>
                        <a:spcAft>
                          <a:spcPts val="0"/>
                        </a:spcAft>
                        <a:buNone/>
                      </a:pPr>
                      <a:r>
                        <a:rPr lang="en-GB" sz="2800">
                          <a:solidFill>
                            <a:srgbClr val="FFFFFF"/>
                          </a:solidFill>
                        </a:rPr>
                        <a:t>Look &amp; Aim with Right Stick </a:t>
                      </a:r>
                      <a:r>
                        <a:rPr lang="en-GB" sz="2800">
                          <a:solidFill>
                            <a:srgbClr val="FF0000"/>
                          </a:solidFill>
                        </a:rPr>
                        <a:t>or Mouse</a:t>
                      </a:r>
                      <a:endParaRPr sz="2800">
                        <a:solidFill>
                          <a:srgbClr val="FF0000"/>
                        </a:solidFill>
                      </a:endParaRPr>
                    </a:p>
                  </a:txBody>
                  <a:tcPr marT="182850" marB="182850" marR="182850" marL="182850"/>
                </a:tc>
                <a:tc>
                  <a:txBody>
                    <a:bodyPr/>
                    <a:lstStyle/>
                    <a:p>
                      <a:pPr indent="0" lvl="0" marL="0" rtl="0" algn="l">
                        <a:spcBef>
                          <a:spcPts val="0"/>
                        </a:spcBef>
                        <a:spcAft>
                          <a:spcPts val="0"/>
                        </a:spcAft>
                        <a:buNone/>
                      </a:pPr>
                      <a:r>
                        <a:rPr lang="en-GB" sz="2800">
                          <a:solidFill>
                            <a:srgbClr val="FFFFFF"/>
                          </a:solidFill>
                        </a:rPr>
                        <a:t>Barrel Elevator</a:t>
                      </a:r>
                      <a:endParaRPr sz="2800">
                        <a:solidFill>
                          <a:srgbClr val="FFFFFF"/>
                        </a:solidFill>
                      </a:endParaRPr>
                    </a:p>
                  </a:txBody>
                  <a:tcPr marT="182850" marB="182850" marR="182850" marL="182850"/>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70"/>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Actors from Multiple Meshes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71"/>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409" name="Google Shape;409;p71"/>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Import the tank in 4 static mesh parts</a:t>
            </a:r>
            <a:endParaRPr/>
          </a:p>
          <a:p>
            <a:pPr indent="-800100" lvl="0" marL="914400" rtl="0" algn="l">
              <a:spcBef>
                <a:spcPts val="0"/>
              </a:spcBef>
              <a:spcAft>
                <a:spcPts val="0"/>
              </a:spcAft>
              <a:buSzPts val="5400"/>
              <a:buChar char="●"/>
            </a:pPr>
            <a:r>
              <a:rPr lang="en-GB"/>
              <a:t>Assemble the parts using sockets</a:t>
            </a:r>
            <a:endParaRPr/>
          </a:p>
          <a:p>
            <a:pPr indent="-800100" lvl="0" marL="914400" rtl="0" algn="l">
              <a:spcBef>
                <a:spcPts val="0"/>
              </a:spcBef>
              <a:spcAft>
                <a:spcPts val="0"/>
              </a:spcAft>
              <a:buSzPts val="5400"/>
              <a:buChar char="●"/>
            </a:pPr>
            <a:r>
              <a:rPr lang="en-GB"/>
              <a:t>Create our Tank_BP and test.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0" st="0"/>
                                            </p:txEl>
                                          </p:spTgt>
                                        </p:tgtEl>
                                        <p:attrNameLst>
                                          <p:attrName>style.visibility</p:attrName>
                                        </p:attrNameLst>
                                      </p:cBhvr>
                                      <p:to>
                                        <p:strVal val="visible"/>
                                      </p:to>
                                    </p:set>
                                    <p:animEffect filter="fade" transition="in">
                                      <p:cBhvr>
                                        <p:cTn dur="1000"/>
                                        <p:tgtEl>
                                          <p:spTgt spid="4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1" st="1"/>
                                            </p:txEl>
                                          </p:spTgt>
                                        </p:tgtEl>
                                        <p:attrNameLst>
                                          <p:attrName>style.visibility</p:attrName>
                                        </p:attrNameLst>
                                      </p:cBhvr>
                                      <p:to>
                                        <p:strVal val="visible"/>
                                      </p:to>
                                    </p:set>
                                    <p:animEffect filter="fade" transition="in">
                                      <p:cBhvr>
                                        <p:cTn dur="1000"/>
                                        <p:tgtEl>
                                          <p:spTgt spid="4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2" st="2"/>
                                            </p:txEl>
                                          </p:spTgt>
                                        </p:tgtEl>
                                        <p:attrNameLst>
                                          <p:attrName>style.visibility</p:attrName>
                                        </p:attrNameLst>
                                      </p:cBhvr>
                                      <p:to>
                                        <p:strVal val="visible"/>
                                      </p:to>
                                    </p:set>
                                    <p:animEffect filter="fade" transition="in">
                                      <p:cBhvr>
                                        <p:cTn dur="1000"/>
                                        <p:tgtEl>
                                          <p:spTgt spid="40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7"/>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Battle Tank Overview</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72"/>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Import the Barrel</a:t>
            </a:r>
            <a:endParaRPr/>
          </a:p>
        </p:txBody>
      </p:sp>
      <p:sp>
        <p:nvSpPr>
          <p:cNvPr id="415" name="Google Shape;415;p72"/>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Import the .fbx file</a:t>
            </a:r>
            <a:endParaRPr/>
          </a:p>
          <a:p>
            <a:pPr indent="-800100" lvl="0" marL="914400" rtl="0" algn="l">
              <a:spcBef>
                <a:spcPts val="0"/>
              </a:spcBef>
              <a:spcAft>
                <a:spcPts val="0"/>
              </a:spcAft>
              <a:buSzPts val="5400"/>
              <a:buChar char="●"/>
            </a:pPr>
            <a:r>
              <a:rPr lang="en-GB"/>
              <a:t>Create a socket on the turret (eyeball position)</a:t>
            </a:r>
            <a:endParaRPr/>
          </a:p>
          <a:p>
            <a:pPr indent="-800100" lvl="0" marL="914400" rtl="0" algn="l">
              <a:spcBef>
                <a:spcPts val="0"/>
              </a:spcBef>
              <a:spcAft>
                <a:spcPts val="0"/>
              </a:spcAft>
              <a:buSzPts val="5400"/>
              <a:buChar char="●"/>
            </a:pPr>
            <a:r>
              <a:rPr lang="en-GB"/>
              <a:t>Create a child of turret in Tank_BP</a:t>
            </a:r>
            <a:endParaRPr/>
          </a:p>
          <a:p>
            <a:pPr indent="-800100" lvl="0" marL="914400" rtl="0" algn="l">
              <a:spcBef>
                <a:spcPts val="0"/>
              </a:spcBef>
              <a:spcAft>
                <a:spcPts val="0"/>
              </a:spcAft>
              <a:buSzPts val="5400"/>
              <a:buChar char="●"/>
            </a:pPr>
            <a:r>
              <a:rPr lang="en-GB"/>
              <a:t>Link to the barrel mesh and set socket</a:t>
            </a:r>
            <a:endParaRPr/>
          </a:p>
          <a:p>
            <a:pPr indent="-800100" lvl="0" marL="914400" rtl="0" algn="l">
              <a:spcBef>
                <a:spcPts val="0"/>
              </a:spcBef>
              <a:spcAft>
                <a:spcPts val="0"/>
              </a:spcAft>
              <a:buSzPts val="5400"/>
              <a:buChar char="●"/>
            </a:pPr>
            <a:r>
              <a:rPr lang="en-GB"/>
              <a:t>Check it all looks and rotates ok.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xEl>
                                              <p:pRg end="0" st="0"/>
                                            </p:txEl>
                                          </p:spTgt>
                                        </p:tgtEl>
                                        <p:attrNameLst>
                                          <p:attrName>style.visibility</p:attrName>
                                        </p:attrNameLst>
                                      </p:cBhvr>
                                      <p:to>
                                        <p:strVal val="visible"/>
                                      </p:to>
                                    </p:set>
                                    <p:animEffect filter="fade" transition="in">
                                      <p:cBhvr>
                                        <p:cTn dur="1000"/>
                                        <p:tgtEl>
                                          <p:spTgt spid="4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xEl>
                                              <p:pRg end="1" st="1"/>
                                            </p:txEl>
                                          </p:spTgt>
                                        </p:tgtEl>
                                        <p:attrNameLst>
                                          <p:attrName>style.visibility</p:attrName>
                                        </p:attrNameLst>
                                      </p:cBhvr>
                                      <p:to>
                                        <p:strVal val="visible"/>
                                      </p:to>
                                    </p:set>
                                    <p:animEffect filter="fade" transition="in">
                                      <p:cBhvr>
                                        <p:cTn dur="1000"/>
                                        <p:tgtEl>
                                          <p:spTgt spid="4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xEl>
                                              <p:pRg end="2" st="2"/>
                                            </p:txEl>
                                          </p:spTgt>
                                        </p:tgtEl>
                                        <p:attrNameLst>
                                          <p:attrName>style.visibility</p:attrName>
                                        </p:attrNameLst>
                                      </p:cBhvr>
                                      <p:to>
                                        <p:strVal val="visible"/>
                                      </p:to>
                                    </p:set>
                                    <p:animEffect filter="fade" transition="in">
                                      <p:cBhvr>
                                        <p:cTn dur="1000"/>
                                        <p:tgtEl>
                                          <p:spTgt spid="4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xEl>
                                              <p:pRg end="3" st="3"/>
                                            </p:txEl>
                                          </p:spTgt>
                                        </p:tgtEl>
                                        <p:attrNameLst>
                                          <p:attrName>style.visibility</p:attrName>
                                        </p:attrNameLst>
                                      </p:cBhvr>
                                      <p:to>
                                        <p:strVal val="visible"/>
                                      </p:to>
                                    </p:set>
                                    <p:animEffect filter="fade" transition="in">
                                      <p:cBhvr>
                                        <p:cTn dur="1000"/>
                                        <p:tgtEl>
                                          <p:spTgt spid="4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xEl>
                                              <p:pRg end="4" st="4"/>
                                            </p:txEl>
                                          </p:spTgt>
                                        </p:tgtEl>
                                        <p:attrNameLst>
                                          <p:attrName>style.visibility</p:attrName>
                                        </p:attrNameLst>
                                      </p:cBhvr>
                                      <p:to>
                                        <p:strVal val="visible"/>
                                      </p:to>
                                    </p:set>
                                    <p:animEffect filter="fade" transition="in">
                                      <p:cBhvr>
                                        <p:cTn dur="1000"/>
                                        <p:tgtEl>
                                          <p:spTgt spid="41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73"/>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Configuring a Tank</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74"/>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426" name="Google Shape;426;p74"/>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Add mass to the tank</a:t>
            </a:r>
            <a:endParaRPr/>
          </a:p>
          <a:p>
            <a:pPr indent="-800100" lvl="0" marL="914400" rtl="0" algn="l">
              <a:spcBef>
                <a:spcPts val="0"/>
              </a:spcBef>
              <a:spcAft>
                <a:spcPts val="0"/>
              </a:spcAft>
              <a:buSzPts val="5400"/>
              <a:buChar char="●"/>
            </a:pPr>
            <a:r>
              <a:rPr lang="en-GB"/>
              <a:t>Fine-tune track position</a:t>
            </a:r>
            <a:endParaRPr/>
          </a:p>
          <a:p>
            <a:pPr indent="-800100" lvl="0" marL="914400" rtl="0" algn="l">
              <a:spcBef>
                <a:spcPts val="0"/>
              </a:spcBef>
              <a:spcAft>
                <a:spcPts val="0"/>
              </a:spcAft>
              <a:buSzPts val="5400"/>
              <a:buChar char="●"/>
            </a:pPr>
            <a:r>
              <a:rPr lang="en-GB"/>
              <a:t>Replace root component in Tank_BP</a:t>
            </a:r>
            <a:endParaRPr/>
          </a:p>
          <a:p>
            <a:pPr indent="-800100" lvl="0" marL="914400" rtl="0" algn="l">
              <a:spcBef>
                <a:spcPts val="0"/>
              </a:spcBef>
              <a:spcAft>
                <a:spcPts val="0"/>
              </a:spcAft>
              <a:buClr>
                <a:schemeClr val="lt1"/>
              </a:buClr>
              <a:buSzPts val="5400"/>
              <a:buChar char="●"/>
            </a:pPr>
            <a:r>
              <a:rPr lang="en-GB">
                <a:solidFill>
                  <a:schemeClr val="lt1"/>
                </a:solidFill>
              </a:rPr>
              <a:t>Enable physics and assign a mass</a:t>
            </a:r>
            <a:endParaRPr/>
          </a:p>
          <a:p>
            <a:pPr indent="-800100" lvl="0" marL="914400" rtl="0" algn="l">
              <a:spcBef>
                <a:spcPts val="0"/>
              </a:spcBef>
              <a:spcAft>
                <a:spcPts val="0"/>
              </a:spcAft>
              <a:buSzPts val="5400"/>
              <a:buChar char="●"/>
            </a:pPr>
            <a:r>
              <a:rPr lang="en-GB"/>
              <a:t>Set the tank as the Default Pawn</a:t>
            </a:r>
            <a:endParaRPr/>
          </a:p>
          <a:p>
            <a:pPr indent="-800100" lvl="0" marL="914400" rtl="0" algn="l">
              <a:spcBef>
                <a:spcPts val="0"/>
              </a:spcBef>
              <a:spcAft>
                <a:spcPts val="0"/>
              </a:spcAft>
              <a:buSzPts val="5400"/>
              <a:buChar char="●"/>
            </a:pPr>
            <a:r>
              <a:rPr lang="en-GB"/>
              <a:t>Setup PlayerStart and debug start collisions.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xEl>
                                              <p:pRg end="0" st="0"/>
                                            </p:txEl>
                                          </p:spTgt>
                                        </p:tgtEl>
                                        <p:attrNameLst>
                                          <p:attrName>style.visibility</p:attrName>
                                        </p:attrNameLst>
                                      </p:cBhvr>
                                      <p:to>
                                        <p:strVal val="visible"/>
                                      </p:to>
                                    </p:set>
                                    <p:animEffect filter="fade" transition="in">
                                      <p:cBhvr>
                                        <p:cTn dur="1000"/>
                                        <p:tgtEl>
                                          <p:spTgt spid="4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xEl>
                                              <p:pRg end="1" st="1"/>
                                            </p:txEl>
                                          </p:spTgt>
                                        </p:tgtEl>
                                        <p:attrNameLst>
                                          <p:attrName>style.visibility</p:attrName>
                                        </p:attrNameLst>
                                      </p:cBhvr>
                                      <p:to>
                                        <p:strVal val="visible"/>
                                      </p:to>
                                    </p:set>
                                    <p:animEffect filter="fade" transition="in">
                                      <p:cBhvr>
                                        <p:cTn dur="1000"/>
                                        <p:tgtEl>
                                          <p:spTgt spid="4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xEl>
                                              <p:pRg end="2" st="2"/>
                                            </p:txEl>
                                          </p:spTgt>
                                        </p:tgtEl>
                                        <p:attrNameLst>
                                          <p:attrName>style.visibility</p:attrName>
                                        </p:attrNameLst>
                                      </p:cBhvr>
                                      <p:to>
                                        <p:strVal val="visible"/>
                                      </p:to>
                                    </p:set>
                                    <p:animEffect filter="fade" transition="in">
                                      <p:cBhvr>
                                        <p:cTn dur="1000"/>
                                        <p:tgtEl>
                                          <p:spTgt spid="4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xEl>
                                              <p:pRg end="3" st="3"/>
                                            </p:txEl>
                                          </p:spTgt>
                                        </p:tgtEl>
                                        <p:attrNameLst>
                                          <p:attrName>style.visibility</p:attrName>
                                        </p:attrNameLst>
                                      </p:cBhvr>
                                      <p:to>
                                        <p:strVal val="visible"/>
                                      </p:to>
                                    </p:set>
                                    <p:animEffect filter="fade" transition="in">
                                      <p:cBhvr>
                                        <p:cTn dur="1000"/>
                                        <p:tgtEl>
                                          <p:spTgt spid="4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xEl>
                                              <p:pRg end="4" st="4"/>
                                            </p:txEl>
                                          </p:spTgt>
                                        </p:tgtEl>
                                        <p:attrNameLst>
                                          <p:attrName>style.visibility</p:attrName>
                                        </p:attrNameLst>
                                      </p:cBhvr>
                                      <p:to>
                                        <p:strVal val="visible"/>
                                      </p:to>
                                    </p:set>
                                    <p:animEffect filter="fade" transition="in">
                                      <p:cBhvr>
                                        <p:cTn dur="1000"/>
                                        <p:tgtEl>
                                          <p:spTgt spid="42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xEl>
                                              <p:pRg end="5" st="5"/>
                                            </p:txEl>
                                          </p:spTgt>
                                        </p:tgtEl>
                                        <p:attrNameLst>
                                          <p:attrName>style.visibility</p:attrName>
                                        </p:attrNameLst>
                                      </p:cBhvr>
                                      <p:to>
                                        <p:strVal val="visible"/>
                                      </p:to>
                                    </p:set>
                                    <p:animEffect filter="fade" transition="in">
                                      <p:cBhvr>
                                        <p:cTn dur="1000"/>
                                        <p:tgtEl>
                                          <p:spTgt spid="42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75"/>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Set Tank_BP as Default Pawn</a:t>
            </a:r>
            <a:endParaRPr/>
          </a:p>
        </p:txBody>
      </p:sp>
      <p:sp>
        <p:nvSpPr>
          <p:cNvPr id="432" name="Google Shape;432;p75"/>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Create a BattleTankGameMode_BP</a:t>
            </a:r>
            <a:endParaRPr/>
          </a:p>
          <a:p>
            <a:pPr indent="-800100" lvl="0" marL="914400" rtl="0" algn="l">
              <a:spcBef>
                <a:spcPts val="0"/>
              </a:spcBef>
              <a:spcAft>
                <a:spcPts val="0"/>
              </a:spcAft>
              <a:buSzPts val="5400"/>
              <a:buChar char="●"/>
            </a:pPr>
            <a:r>
              <a:rPr lang="en-GB"/>
              <a:t>Assign the tank as the Default Pawn</a:t>
            </a:r>
            <a:endParaRPr/>
          </a:p>
          <a:p>
            <a:pPr indent="-800100" lvl="0" marL="914400" rtl="0" algn="l">
              <a:spcBef>
                <a:spcPts val="0"/>
              </a:spcBef>
              <a:spcAft>
                <a:spcPts val="0"/>
              </a:spcAft>
              <a:buSzPts val="5400"/>
              <a:buChar char="●"/>
            </a:pPr>
            <a:r>
              <a:rPr lang="en-GB"/>
              <a:t>Check the correct tank spawns on play.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xEl>
                                              <p:pRg end="0" st="0"/>
                                            </p:txEl>
                                          </p:spTgt>
                                        </p:tgtEl>
                                        <p:attrNameLst>
                                          <p:attrName>style.visibility</p:attrName>
                                        </p:attrNameLst>
                                      </p:cBhvr>
                                      <p:to>
                                        <p:strVal val="visible"/>
                                      </p:to>
                                    </p:set>
                                    <p:animEffect filter="fade" transition="in">
                                      <p:cBhvr>
                                        <p:cTn dur="1000"/>
                                        <p:tgtEl>
                                          <p:spTgt spid="4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xEl>
                                              <p:pRg end="1" st="1"/>
                                            </p:txEl>
                                          </p:spTgt>
                                        </p:tgtEl>
                                        <p:attrNameLst>
                                          <p:attrName>style.visibility</p:attrName>
                                        </p:attrNameLst>
                                      </p:cBhvr>
                                      <p:to>
                                        <p:strVal val="visible"/>
                                      </p:to>
                                    </p:set>
                                    <p:animEffect filter="fade" transition="in">
                                      <p:cBhvr>
                                        <p:cTn dur="1000"/>
                                        <p:tgtEl>
                                          <p:spTgt spid="4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xEl>
                                              <p:pRg end="2" st="2"/>
                                            </p:txEl>
                                          </p:spTgt>
                                        </p:tgtEl>
                                        <p:attrNameLst>
                                          <p:attrName>style.visibility</p:attrName>
                                        </p:attrNameLst>
                                      </p:cBhvr>
                                      <p:to>
                                        <p:strVal val="visible"/>
                                      </p:to>
                                    </p:set>
                                    <p:animEffect filter="fade" transition="in">
                                      <p:cBhvr>
                                        <p:cTn dur="1000"/>
                                        <p:tgtEl>
                                          <p:spTgt spid="43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76"/>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3rd Person Camera Control</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77"/>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443" name="Google Shape;443;p77"/>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Horizontal Coordinate System*</a:t>
            </a:r>
            <a:endParaRPr/>
          </a:p>
          <a:p>
            <a:pPr indent="-800100" lvl="0" marL="914400" rtl="0" algn="l">
              <a:spcBef>
                <a:spcPts val="0"/>
              </a:spcBef>
              <a:spcAft>
                <a:spcPts val="0"/>
              </a:spcAft>
              <a:buSzPts val="5400"/>
              <a:buChar char="●"/>
            </a:pPr>
            <a:r>
              <a:rPr lang="en-GB"/>
              <a:t>Setup a Camera Spring Arm</a:t>
            </a:r>
            <a:endParaRPr/>
          </a:p>
          <a:p>
            <a:pPr indent="-800100" lvl="0" marL="914400" rtl="0" algn="l">
              <a:spcBef>
                <a:spcPts val="0"/>
              </a:spcBef>
              <a:spcAft>
                <a:spcPts val="0"/>
              </a:spcAft>
              <a:buSzPts val="5400"/>
              <a:buChar char="●"/>
            </a:pPr>
            <a:r>
              <a:rPr lang="en-GB"/>
              <a:t>Why the Spring Arm alone isn’t enough</a:t>
            </a:r>
            <a:endParaRPr/>
          </a:p>
          <a:p>
            <a:pPr indent="-800100" lvl="0" marL="914400" rtl="0" algn="l">
              <a:spcBef>
                <a:spcPts val="0"/>
              </a:spcBef>
              <a:spcAft>
                <a:spcPts val="0"/>
              </a:spcAft>
              <a:buSzPts val="5400"/>
              <a:buChar char="●"/>
            </a:pPr>
            <a:r>
              <a:rPr lang="en-GB"/>
              <a:t>How rotations don’t “commute”</a:t>
            </a:r>
            <a:endParaRPr/>
          </a:p>
          <a:p>
            <a:pPr indent="-800100" lvl="0" marL="914400" rtl="0" algn="l">
              <a:spcBef>
                <a:spcPts val="0"/>
              </a:spcBef>
              <a:spcAft>
                <a:spcPts val="0"/>
              </a:spcAft>
              <a:buSzPts val="5400"/>
              <a:buChar char="●"/>
            </a:pPr>
            <a:r>
              <a:rPr lang="en-GB"/>
              <a:t>Binding mouse and gamepad to camera control.</a:t>
            </a:r>
            <a:endParaRPr/>
          </a:p>
          <a:p>
            <a:pPr indent="0" lvl="0" marL="0" rtl="0" algn="l">
              <a:spcBef>
                <a:spcPts val="0"/>
              </a:spcBef>
              <a:spcAft>
                <a:spcPts val="0"/>
              </a:spcAft>
              <a:buNone/>
            </a:pPr>
            <a:r>
              <a:rPr lang="en-GB" sz="3600">
                <a:solidFill>
                  <a:srgbClr val="FFFFFF"/>
                </a:solidFill>
              </a:rPr>
              <a:t>*</a:t>
            </a:r>
            <a:r>
              <a:rPr lang="en-GB" sz="3600" u="sng">
                <a:solidFill>
                  <a:srgbClr val="FFFFFF"/>
                </a:solidFill>
                <a:hlinkClick r:id="rId3"/>
              </a:rPr>
              <a:t>https://en.wikipedia.org/wiki/Horizontal_coordinate_system</a:t>
            </a:r>
            <a:endParaRPr sz="36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xEl>
                                              <p:pRg end="0" st="0"/>
                                            </p:txEl>
                                          </p:spTgt>
                                        </p:tgtEl>
                                        <p:attrNameLst>
                                          <p:attrName>style.visibility</p:attrName>
                                        </p:attrNameLst>
                                      </p:cBhvr>
                                      <p:to>
                                        <p:strVal val="visible"/>
                                      </p:to>
                                    </p:set>
                                    <p:animEffect filter="fade" transition="in">
                                      <p:cBhvr>
                                        <p:cTn dur="1000"/>
                                        <p:tgtEl>
                                          <p:spTgt spid="4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xEl>
                                              <p:pRg end="1" st="1"/>
                                            </p:txEl>
                                          </p:spTgt>
                                        </p:tgtEl>
                                        <p:attrNameLst>
                                          <p:attrName>style.visibility</p:attrName>
                                        </p:attrNameLst>
                                      </p:cBhvr>
                                      <p:to>
                                        <p:strVal val="visible"/>
                                      </p:to>
                                    </p:set>
                                    <p:animEffect filter="fade" transition="in">
                                      <p:cBhvr>
                                        <p:cTn dur="1000"/>
                                        <p:tgtEl>
                                          <p:spTgt spid="4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xEl>
                                              <p:pRg end="2" st="2"/>
                                            </p:txEl>
                                          </p:spTgt>
                                        </p:tgtEl>
                                        <p:attrNameLst>
                                          <p:attrName>style.visibility</p:attrName>
                                        </p:attrNameLst>
                                      </p:cBhvr>
                                      <p:to>
                                        <p:strVal val="visible"/>
                                      </p:to>
                                    </p:set>
                                    <p:animEffect filter="fade" transition="in">
                                      <p:cBhvr>
                                        <p:cTn dur="1000"/>
                                        <p:tgtEl>
                                          <p:spTgt spid="4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xEl>
                                              <p:pRg end="3" st="3"/>
                                            </p:txEl>
                                          </p:spTgt>
                                        </p:tgtEl>
                                        <p:attrNameLst>
                                          <p:attrName>style.visibility</p:attrName>
                                        </p:attrNameLst>
                                      </p:cBhvr>
                                      <p:to>
                                        <p:strVal val="visible"/>
                                      </p:to>
                                    </p:set>
                                    <p:animEffect filter="fade" transition="in">
                                      <p:cBhvr>
                                        <p:cTn dur="1000"/>
                                        <p:tgtEl>
                                          <p:spTgt spid="4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xEl>
                                              <p:pRg end="4" st="4"/>
                                            </p:txEl>
                                          </p:spTgt>
                                        </p:tgtEl>
                                        <p:attrNameLst>
                                          <p:attrName>style.visibility</p:attrName>
                                        </p:attrNameLst>
                                      </p:cBhvr>
                                      <p:to>
                                        <p:strVal val="visible"/>
                                      </p:to>
                                    </p:set>
                                    <p:animEffect filter="fade" transition="in">
                                      <p:cBhvr>
                                        <p:cTn dur="1000"/>
                                        <p:tgtEl>
                                          <p:spTgt spid="44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xEl>
                                              <p:pRg end="5" st="5"/>
                                            </p:txEl>
                                          </p:spTgt>
                                        </p:tgtEl>
                                        <p:attrNameLst>
                                          <p:attrName>style.visibility</p:attrName>
                                        </p:attrNameLst>
                                      </p:cBhvr>
                                      <p:to>
                                        <p:strVal val="visible"/>
                                      </p:to>
                                    </p:set>
                                    <p:animEffect filter="fade" transition="in">
                                      <p:cBhvr>
                                        <p:cTn dur="1000"/>
                                        <p:tgtEl>
                                          <p:spTgt spid="44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78"/>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Bind AimElevation in Blueprint</a:t>
            </a:r>
            <a:endParaRPr/>
          </a:p>
        </p:txBody>
      </p:sp>
      <p:sp>
        <p:nvSpPr>
          <p:cNvPr id="449" name="Google Shape;449;p78"/>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Use the AimAzimuth as a template</a:t>
            </a:r>
            <a:endParaRPr/>
          </a:p>
          <a:p>
            <a:pPr indent="-800100" lvl="0" marL="914400" rtl="0" algn="l">
              <a:spcBef>
                <a:spcPts val="0"/>
              </a:spcBef>
              <a:spcAft>
                <a:spcPts val="0"/>
              </a:spcAft>
              <a:buSzPts val="5400"/>
              <a:buChar char="●"/>
            </a:pPr>
            <a:r>
              <a:rPr lang="en-GB"/>
              <a:t>Setup corresponding binding for elevation</a:t>
            </a:r>
            <a:endParaRPr/>
          </a:p>
          <a:p>
            <a:pPr indent="-800100" lvl="0" marL="914400" rtl="0" algn="l">
              <a:spcBef>
                <a:spcPts val="0"/>
              </a:spcBef>
              <a:spcAft>
                <a:spcPts val="0"/>
              </a:spcAft>
              <a:buSzPts val="5400"/>
              <a:buChar char="●"/>
            </a:pPr>
            <a:r>
              <a:rPr lang="en-GB"/>
              <a:t>Test it works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xEl>
                                              <p:pRg end="0" st="0"/>
                                            </p:txEl>
                                          </p:spTgt>
                                        </p:tgtEl>
                                        <p:attrNameLst>
                                          <p:attrName>style.visibility</p:attrName>
                                        </p:attrNameLst>
                                      </p:cBhvr>
                                      <p:to>
                                        <p:strVal val="visible"/>
                                      </p:to>
                                    </p:set>
                                    <p:animEffect filter="fade" transition="in">
                                      <p:cBhvr>
                                        <p:cTn dur="1000"/>
                                        <p:tgtEl>
                                          <p:spTgt spid="4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xEl>
                                              <p:pRg end="1" st="1"/>
                                            </p:txEl>
                                          </p:spTgt>
                                        </p:tgtEl>
                                        <p:attrNameLst>
                                          <p:attrName>style.visibility</p:attrName>
                                        </p:attrNameLst>
                                      </p:cBhvr>
                                      <p:to>
                                        <p:strVal val="visible"/>
                                      </p:to>
                                    </p:set>
                                    <p:animEffect filter="fade" transition="in">
                                      <p:cBhvr>
                                        <p:cTn dur="1000"/>
                                        <p:tgtEl>
                                          <p:spTgt spid="4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xEl>
                                              <p:pRg end="2" st="2"/>
                                            </p:txEl>
                                          </p:spTgt>
                                        </p:tgtEl>
                                        <p:attrNameLst>
                                          <p:attrName>style.visibility</p:attrName>
                                        </p:attrNameLst>
                                      </p:cBhvr>
                                      <p:to>
                                        <p:strVal val="visible"/>
                                      </p:to>
                                    </p:set>
                                    <p:animEffect filter="fade" transition="in">
                                      <p:cBhvr>
                                        <p:cTn dur="1000"/>
                                        <p:tgtEl>
                                          <p:spTgt spid="44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79"/>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Fixing 3rd Person Camera Rotation</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80"/>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Setup Your Camera</a:t>
            </a:r>
            <a:endParaRPr/>
          </a:p>
        </p:txBody>
      </p:sp>
      <p:sp>
        <p:nvSpPr>
          <p:cNvPr id="460" name="Google Shape;460;p80"/>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Clr>
                <a:schemeClr val="lt1"/>
              </a:buClr>
              <a:buSzPts val="5400"/>
              <a:buChar char="●"/>
            </a:pPr>
            <a:r>
              <a:rPr lang="en-GB">
                <a:solidFill>
                  <a:schemeClr val="lt1"/>
                </a:solidFill>
              </a:rPr>
              <a:t>Use a Scene Root as azimuth gimbal</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Use the Spring Arm for elevation control</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Adjust the Spring Arm length</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Set the camera rotation to 0 (down the arm)</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Decide if you want the camera to roll or not.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0">
                                            <p:txEl>
                                              <p:pRg end="0" st="0"/>
                                            </p:txEl>
                                          </p:spTgt>
                                        </p:tgtEl>
                                        <p:attrNameLst>
                                          <p:attrName>style.visibility</p:attrName>
                                        </p:attrNameLst>
                                      </p:cBhvr>
                                      <p:to>
                                        <p:strVal val="visible"/>
                                      </p:to>
                                    </p:set>
                                    <p:animEffect filter="fade" transition="in">
                                      <p:cBhvr>
                                        <p:cTn dur="1000"/>
                                        <p:tgtEl>
                                          <p:spTgt spid="4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0">
                                            <p:txEl>
                                              <p:pRg end="1" st="1"/>
                                            </p:txEl>
                                          </p:spTgt>
                                        </p:tgtEl>
                                        <p:attrNameLst>
                                          <p:attrName>style.visibility</p:attrName>
                                        </p:attrNameLst>
                                      </p:cBhvr>
                                      <p:to>
                                        <p:strVal val="visible"/>
                                      </p:to>
                                    </p:set>
                                    <p:animEffect filter="fade" transition="in">
                                      <p:cBhvr>
                                        <p:cTn dur="1000"/>
                                        <p:tgtEl>
                                          <p:spTgt spid="4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0">
                                            <p:txEl>
                                              <p:pRg end="2" st="2"/>
                                            </p:txEl>
                                          </p:spTgt>
                                        </p:tgtEl>
                                        <p:attrNameLst>
                                          <p:attrName>style.visibility</p:attrName>
                                        </p:attrNameLst>
                                      </p:cBhvr>
                                      <p:to>
                                        <p:strVal val="visible"/>
                                      </p:to>
                                    </p:set>
                                    <p:animEffect filter="fade" transition="in">
                                      <p:cBhvr>
                                        <p:cTn dur="1000"/>
                                        <p:tgtEl>
                                          <p:spTgt spid="4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0">
                                            <p:txEl>
                                              <p:pRg end="3" st="3"/>
                                            </p:txEl>
                                          </p:spTgt>
                                        </p:tgtEl>
                                        <p:attrNameLst>
                                          <p:attrName>style.visibility</p:attrName>
                                        </p:attrNameLst>
                                      </p:cBhvr>
                                      <p:to>
                                        <p:strVal val="visible"/>
                                      </p:to>
                                    </p:set>
                                    <p:animEffect filter="fade" transition="in">
                                      <p:cBhvr>
                                        <p:cTn dur="1000"/>
                                        <p:tgtEl>
                                          <p:spTgt spid="46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0">
                                            <p:txEl>
                                              <p:pRg end="4" st="4"/>
                                            </p:txEl>
                                          </p:spTgt>
                                        </p:tgtEl>
                                        <p:attrNameLst>
                                          <p:attrName>style.visibility</p:attrName>
                                        </p:attrNameLst>
                                      </p:cBhvr>
                                      <p:to>
                                        <p:strVal val="visible"/>
                                      </p:to>
                                    </p:set>
                                    <p:animEffect filter="fade" transition="in">
                                      <p:cBhvr>
                                        <p:cTn dur="1000"/>
                                        <p:tgtEl>
                                          <p:spTgt spid="46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81"/>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User Interface (UI) in Unreal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8"/>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132" name="Google Shape;132;p28"/>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An overview of the finished Battle Tank project.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animEffect filter="fade" transition="in">
                                      <p:cBhvr>
                                        <p:cTn dur="1000"/>
                                        <p:tgtEl>
                                          <p:spTgt spid="13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82"/>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471" name="Google Shape;471;p82"/>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Create a Widget Blueprint for the aim point</a:t>
            </a:r>
            <a:endParaRPr/>
          </a:p>
          <a:p>
            <a:pPr indent="-800100" lvl="0" marL="914400" rtl="0" algn="l">
              <a:spcBef>
                <a:spcPts val="0"/>
              </a:spcBef>
              <a:spcAft>
                <a:spcPts val="0"/>
              </a:spcAft>
              <a:buSzPts val="5400"/>
              <a:buChar char="●"/>
            </a:pPr>
            <a:r>
              <a:rPr lang="en-GB"/>
              <a:t>Decide the Player Controller with create the UI</a:t>
            </a:r>
            <a:endParaRPr/>
          </a:p>
          <a:p>
            <a:pPr indent="-800100" lvl="0" marL="914400" rtl="0" algn="l">
              <a:spcBef>
                <a:spcPts val="0"/>
              </a:spcBef>
              <a:spcAft>
                <a:spcPts val="0"/>
              </a:spcAft>
              <a:buSzPts val="5400"/>
              <a:buChar char="●"/>
            </a:pPr>
            <a:r>
              <a:rPr lang="en-GB"/>
              <a:t>Create widget and add to viewport in Blueprint</a:t>
            </a:r>
            <a:endParaRPr/>
          </a:p>
          <a:p>
            <a:pPr indent="-800100" lvl="0" marL="914400" rtl="0" algn="l">
              <a:spcBef>
                <a:spcPts val="0"/>
              </a:spcBef>
              <a:spcAft>
                <a:spcPts val="0"/>
              </a:spcAft>
              <a:buSzPts val="5400"/>
              <a:buChar char="●"/>
            </a:pPr>
            <a:r>
              <a:rPr lang="en-GB"/>
              <a:t>Override the Player Controller in the game mode.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xEl>
                                              <p:pRg end="0" st="0"/>
                                            </p:txEl>
                                          </p:spTgt>
                                        </p:tgtEl>
                                        <p:attrNameLst>
                                          <p:attrName>style.visibility</p:attrName>
                                        </p:attrNameLst>
                                      </p:cBhvr>
                                      <p:to>
                                        <p:strVal val="visible"/>
                                      </p:to>
                                    </p:set>
                                    <p:animEffect filter="fade" transition="in">
                                      <p:cBhvr>
                                        <p:cTn dur="1000"/>
                                        <p:tgtEl>
                                          <p:spTgt spid="4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xEl>
                                              <p:pRg end="1" st="1"/>
                                            </p:txEl>
                                          </p:spTgt>
                                        </p:tgtEl>
                                        <p:attrNameLst>
                                          <p:attrName>style.visibility</p:attrName>
                                        </p:attrNameLst>
                                      </p:cBhvr>
                                      <p:to>
                                        <p:strVal val="visible"/>
                                      </p:to>
                                    </p:set>
                                    <p:animEffect filter="fade" transition="in">
                                      <p:cBhvr>
                                        <p:cTn dur="1000"/>
                                        <p:tgtEl>
                                          <p:spTgt spid="4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xEl>
                                              <p:pRg end="2" st="2"/>
                                            </p:txEl>
                                          </p:spTgt>
                                        </p:tgtEl>
                                        <p:attrNameLst>
                                          <p:attrName>style.visibility</p:attrName>
                                        </p:attrNameLst>
                                      </p:cBhvr>
                                      <p:to>
                                        <p:strVal val="visible"/>
                                      </p:to>
                                    </p:set>
                                    <p:animEffect filter="fade" transition="in">
                                      <p:cBhvr>
                                        <p:cTn dur="1000"/>
                                        <p:tgtEl>
                                          <p:spTgt spid="4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xEl>
                                              <p:pRg end="3" st="3"/>
                                            </p:txEl>
                                          </p:spTgt>
                                        </p:tgtEl>
                                        <p:attrNameLst>
                                          <p:attrName>style.visibility</p:attrName>
                                        </p:attrNameLst>
                                      </p:cBhvr>
                                      <p:to>
                                        <p:strVal val="visible"/>
                                      </p:to>
                                    </p:set>
                                    <p:animEffect filter="fade" transition="in">
                                      <p:cBhvr>
                                        <p:cTn dur="1000"/>
                                        <p:tgtEl>
                                          <p:spTgt spid="47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83"/>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Set the Player Controller</a:t>
            </a:r>
            <a:endParaRPr/>
          </a:p>
        </p:txBody>
      </p:sp>
      <p:sp>
        <p:nvSpPr>
          <p:cNvPr id="477" name="Google Shape;477;p83"/>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Find the game mode blueprint for this level</a:t>
            </a:r>
            <a:endParaRPr/>
          </a:p>
          <a:p>
            <a:pPr indent="-800100" lvl="0" marL="914400" rtl="0" algn="l">
              <a:spcBef>
                <a:spcPts val="0"/>
              </a:spcBef>
              <a:spcAft>
                <a:spcPts val="0"/>
              </a:spcAft>
              <a:buSzPts val="5400"/>
              <a:buChar char="●"/>
            </a:pPr>
            <a:r>
              <a:rPr lang="en-GB"/>
              <a:t>Set the Player Controller to be our new BP class</a:t>
            </a:r>
            <a:endParaRPr/>
          </a:p>
          <a:p>
            <a:pPr indent="-800100" lvl="0" marL="914400" rtl="0" algn="l">
              <a:spcBef>
                <a:spcPts val="0"/>
              </a:spcBef>
              <a:spcAft>
                <a:spcPts val="0"/>
              </a:spcAft>
              <a:buSzPts val="5400"/>
              <a:buChar char="●"/>
            </a:pPr>
            <a:r>
              <a:rPr lang="en-GB"/>
              <a:t>Test the aiming dot shows up.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xEl>
                                              <p:pRg end="0" st="0"/>
                                            </p:txEl>
                                          </p:spTgt>
                                        </p:tgtEl>
                                        <p:attrNameLst>
                                          <p:attrName>style.visibility</p:attrName>
                                        </p:attrNameLst>
                                      </p:cBhvr>
                                      <p:to>
                                        <p:strVal val="visible"/>
                                      </p:to>
                                    </p:set>
                                    <p:animEffect filter="fade" transition="in">
                                      <p:cBhvr>
                                        <p:cTn dur="1000"/>
                                        <p:tgtEl>
                                          <p:spTgt spid="4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xEl>
                                              <p:pRg end="1" st="1"/>
                                            </p:txEl>
                                          </p:spTgt>
                                        </p:tgtEl>
                                        <p:attrNameLst>
                                          <p:attrName>style.visibility</p:attrName>
                                        </p:attrNameLst>
                                      </p:cBhvr>
                                      <p:to>
                                        <p:strVal val="visible"/>
                                      </p:to>
                                    </p:set>
                                    <p:animEffect filter="fade" transition="in">
                                      <p:cBhvr>
                                        <p:cTn dur="1000"/>
                                        <p:tgtEl>
                                          <p:spTgt spid="4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xEl>
                                              <p:pRg end="2" st="2"/>
                                            </p:txEl>
                                          </p:spTgt>
                                        </p:tgtEl>
                                        <p:attrNameLst>
                                          <p:attrName>style.visibility</p:attrName>
                                        </p:attrNameLst>
                                      </p:cBhvr>
                                      <p:to>
                                        <p:strVal val="visible"/>
                                      </p:to>
                                    </p:set>
                                    <p:animEffect filter="fade" transition="in">
                                      <p:cBhvr>
                                        <p:cTn dur="1000"/>
                                        <p:tgtEl>
                                          <p:spTgt spid="47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84"/>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Main Menu Screens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85"/>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488" name="Google Shape;488;p85"/>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Create a dedicated Scene for the Main Menu</a:t>
            </a:r>
            <a:endParaRPr/>
          </a:p>
          <a:p>
            <a:pPr indent="-800100" lvl="0" marL="914400" rtl="0" algn="l">
              <a:spcBef>
                <a:spcPts val="0"/>
              </a:spcBef>
              <a:spcAft>
                <a:spcPts val="0"/>
              </a:spcAft>
              <a:buSzPts val="5400"/>
              <a:buChar char="●"/>
            </a:pPr>
            <a:r>
              <a:rPr lang="en-GB"/>
              <a:t>Use the Level Blueprint to configure UI</a:t>
            </a:r>
            <a:endParaRPr/>
          </a:p>
          <a:p>
            <a:pPr indent="-800100" lvl="0" marL="914400" rtl="0" algn="l">
              <a:spcBef>
                <a:spcPts val="0"/>
              </a:spcBef>
              <a:spcAft>
                <a:spcPts val="0"/>
              </a:spcAft>
              <a:buSzPts val="5400"/>
              <a:buChar char="●"/>
            </a:pPr>
            <a:r>
              <a:rPr lang="en-GB"/>
              <a:t>Add a background image to get started.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8">
                                            <p:txEl>
                                              <p:pRg end="0" st="0"/>
                                            </p:txEl>
                                          </p:spTgt>
                                        </p:tgtEl>
                                        <p:attrNameLst>
                                          <p:attrName>style.visibility</p:attrName>
                                        </p:attrNameLst>
                                      </p:cBhvr>
                                      <p:to>
                                        <p:strVal val="visible"/>
                                      </p:to>
                                    </p:set>
                                    <p:animEffect filter="fade" transition="in">
                                      <p:cBhvr>
                                        <p:cTn dur="1000"/>
                                        <p:tgtEl>
                                          <p:spTgt spid="4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8">
                                            <p:txEl>
                                              <p:pRg end="1" st="1"/>
                                            </p:txEl>
                                          </p:spTgt>
                                        </p:tgtEl>
                                        <p:attrNameLst>
                                          <p:attrName>style.visibility</p:attrName>
                                        </p:attrNameLst>
                                      </p:cBhvr>
                                      <p:to>
                                        <p:strVal val="visible"/>
                                      </p:to>
                                    </p:set>
                                    <p:animEffect filter="fade" transition="in">
                                      <p:cBhvr>
                                        <p:cTn dur="1000"/>
                                        <p:tgtEl>
                                          <p:spTgt spid="4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8">
                                            <p:txEl>
                                              <p:pRg end="2" st="2"/>
                                            </p:txEl>
                                          </p:spTgt>
                                        </p:tgtEl>
                                        <p:attrNameLst>
                                          <p:attrName>style.visibility</p:attrName>
                                        </p:attrNameLst>
                                      </p:cBhvr>
                                      <p:to>
                                        <p:strVal val="visible"/>
                                      </p:to>
                                    </p:set>
                                    <p:animEffect filter="fade" transition="in">
                                      <p:cBhvr>
                                        <p:cTn dur="1000"/>
                                        <p:tgtEl>
                                          <p:spTgt spid="48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86"/>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Add Widget from Level Blueprint</a:t>
            </a:r>
            <a:endParaRPr/>
          </a:p>
        </p:txBody>
      </p:sp>
      <p:sp>
        <p:nvSpPr>
          <p:cNvPr id="494" name="Google Shape;494;p86"/>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Open the MainMenu Level Blueprint</a:t>
            </a:r>
            <a:endParaRPr/>
          </a:p>
          <a:p>
            <a:pPr indent="-800100" lvl="0" marL="914400" rtl="0" algn="l">
              <a:spcBef>
                <a:spcPts val="0"/>
              </a:spcBef>
              <a:spcAft>
                <a:spcPts val="0"/>
              </a:spcAft>
              <a:buSzPts val="5400"/>
              <a:buChar char="●"/>
            </a:pPr>
            <a:r>
              <a:rPr lang="en-GB"/>
              <a:t>Create Blueprint to add widget to screen</a:t>
            </a:r>
            <a:endParaRPr/>
          </a:p>
          <a:p>
            <a:pPr indent="-800100" lvl="0" marL="914400" rtl="0" algn="l">
              <a:spcBef>
                <a:spcPts val="0"/>
              </a:spcBef>
              <a:spcAft>
                <a:spcPts val="0"/>
              </a:spcAft>
              <a:buSzPts val="5400"/>
              <a:buChar char="●"/>
            </a:pPr>
            <a:r>
              <a:rPr lang="en-GB"/>
              <a:t>Test this works with a button, image or something</a:t>
            </a:r>
            <a:endParaRPr/>
          </a:p>
          <a:p>
            <a:pPr indent="-800100" lvl="0" marL="914400" rtl="0" algn="l">
              <a:spcBef>
                <a:spcPts val="0"/>
              </a:spcBef>
              <a:spcAft>
                <a:spcPts val="0"/>
              </a:spcAft>
              <a:buSzPts val="5400"/>
              <a:buChar char="●"/>
            </a:pPr>
            <a:r>
              <a:rPr lang="en-GB"/>
              <a:t>Extra credit: get the mouse cursor showing.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0" st="0"/>
                                            </p:txEl>
                                          </p:spTgt>
                                        </p:tgtEl>
                                        <p:attrNameLst>
                                          <p:attrName>style.visibility</p:attrName>
                                        </p:attrNameLst>
                                      </p:cBhvr>
                                      <p:to>
                                        <p:strVal val="visible"/>
                                      </p:to>
                                    </p:set>
                                    <p:animEffect filter="fade" transition="in">
                                      <p:cBhvr>
                                        <p:cTn dur="1000"/>
                                        <p:tgtEl>
                                          <p:spTgt spid="4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1" st="1"/>
                                            </p:txEl>
                                          </p:spTgt>
                                        </p:tgtEl>
                                        <p:attrNameLst>
                                          <p:attrName>style.visibility</p:attrName>
                                        </p:attrNameLst>
                                      </p:cBhvr>
                                      <p:to>
                                        <p:strVal val="visible"/>
                                      </p:to>
                                    </p:set>
                                    <p:animEffect filter="fade" transition="in">
                                      <p:cBhvr>
                                        <p:cTn dur="1000"/>
                                        <p:tgtEl>
                                          <p:spTgt spid="4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2" st="2"/>
                                            </p:txEl>
                                          </p:spTgt>
                                        </p:tgtEl>
                                        <p:attrNameLst>
                                          <p:attrName>style.visibility</p:attrName>
                                        </p:attrNameLst>
                                      </p:cBhvr>
                                      <p:to>
                                        <p:strVal val="visible"/>
                                      </p:to>
                                    </p:set>
                                    <p:animEffect filter="fade" transition="in">
                                      <p:cBhvr>
                                        <p:cTn dur="1000"/>
                                        <p:tgtEl>
                                          <p:spTgt spid="4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3" st="3"/>
                                            </p:txEl>
                                          </p:spTgt>
                                        </p:tgtEl>
                                        <p:attrNameLst>
                                          <p:attrName>style.visibility</p:attrName>
                                        </p:attrNameLst>
                                      </p:cBhvr>
                                      <p:to>
                                        <p:strVal val="visible"/>
                                      </p:to>
                                    </p:set>
                                    <p:animEffect filter="fade" transition="in">
                                      <p:cBhvr>
                                        <p:cTn dur="1000"/>
                                        <p:tgtEl>
                                          <p:spTgt spid="49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87"/>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UI Scale Box, Buttons &amp; Mouse</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88"/>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505" name="Google Shape;505;p88"/>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Show mouse cursor in Unreal UI</a:t>
            </a:r>
            <a:endParaRPr/>
          </a:p>
          <a:p>
            <a:pPr indent="-800100" lvl="0" marL="914400" rtl="0" algn="l">
              <a:spcBef>
                <a:spcPts val="0"/>
              </a:spcBef>
              <a:spcAft>
                <a:spcPts val="0"/>
              </a:spcAft>
              <a:buSzPts val="5400"/>
              <a:buChar char="●"/>
            </a:pPr>
            <a:r>
              <a:rPr lang="en-GB"/>
              <a:t>Use a Scale Box for background image scaling</a:t>
            </a:r>
            <a:endParaRPr/>
          </a:p>
          <a:p>
            <a:pPr indent="-800100" lvl="0" marL="914400" rtl="0" algn="l">
              <a:spcBef>
                <a:spcPts val="0"/>
              </a:spcBef>
              <a:spcAft>
                <a:spcPts val="0"/>
              </a:spcAft>
              <a:buSzPts val="5400"/>
              <a:buChar char="●"/>
            </a:pPr>
            <a:r>
              <a:rPr lang="en-GB"/>
              <a:t>Add a Start button</a:t>
            </a:r>
            <a:endParaRPr/>
          </a:p>
          <a:p>
            <a:pPr indent="-800100" lvl="0" marL="914400" rtl="0" algn="l">
              <a:spcBef>
                <a:spcPts val="0"/>
              </a:spcBef>
              <a:spcAft>
                <a:spcPts val="0"/>
              </a:spcAft>
              <a:buSzPts val="5400"/>
              <a:buChar char="●"/>
            </a:pPr>
            <a:r>
              <a:rPr lang="en-GB"/>
              <a:t>Customise fonts inside our UI Widget</a:t>
            </a:r>
            <a:endParaRPr/>
          </a:p>
          <a:p>
            <a:pPr indent="-800100" lvl="0" marL="914400" rtl="0" algn="l">
              <a:spcBef>
                <a:spcPts val="0"/>
              </a:spcBef>
              <a:spcAft>
                <a:spcPts val="0"/>
              </a:spcAft>
              <a:buSzPts val="5400"/>
              <a:buChar char="●"/>
            </a:pPr>
            <a:r>
              <a:rPr lang="en-GB"/>
              <a:t>Set anchors so UI scales to different aspect ratios.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xEl>
                                              <p:pRg end="0" st="0"/>
                                            </p:txEl>
                                          </p:spTgt>
                                        </p:tgtEl>
                                        <p:attrNameLst>
                                          <p:attrName>style.visibility</p:attrName>
                                        </p:attrNameLst>
                                      </p:cBhvr>
                                      <p:to>
                                        <p:strVal val="visible"/>
                                      </p:to>
                                    </p:set>
                                    <p:animEffect filter="fade" transition="in">
                                      <p:cBhvr>
                                        <p:cTn dur="1000"/>
                                        <p:tgtEl>
                                          <p:spTgt spid="5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xEl>
                                              <p:pRg end="1" st="1"/>
                                            </p:txEl>
                                          </p:spTgt>
                                        </p:tgtEl>
                                        <p:attrNameLst>
                                          <p:attrName>style.visibility</p:attrName>
                                        </p:attrNameLst>
                                      </p:cBhvr>
                                      <p:to>
                                        <p:strVal val="visible"/>
                                      </p:to>
                                    </p:set>
                                    <p:animEffect filter="fade" transition="in">
                                      <p:cBhvr>
                                        <p:cTn dur="1000"/>
                                        <p:tgtEl>
                                          <p:spTgt spid="5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xEl>
                                              <p:pRg end="2" st="2"/>
                                            </p:txEl>
                                          </p:spTgt>
                                        </p:tgtEl>
                                        <p:attrNameLst>
                                          <p:attrName>style.visibility</p:attrName>
                                        </p:attrNameLst>
                                      </p:cBhvr>
                                      <p:to>
                                        <p:strVal val="visible"/>
                                      </p:to>
                                    </p:set>
                                    <p:animEffect filter="fade" transition="in">
                                      <p:cBhvr>
                                        <p:cTn dur="1000"/>
                                        <p:tgtEl>
                                          <p:spTgt spid="5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xEl>
                                              <p:pRg end="3" st="3"/>
                                            </p:txEl>
                                          </p:spTgt>
                                        </p:tgtEl>
                                        <p:attrNameLst>
                                          <p:attrName>style.visibility</p:attrName>
                                        </p:attrNameLst>
                                      </p:cBhvr>
                                      <p:to>
                                        <p:strVal val="visible"/>
                                      </p:to>
                                    </p:set>
                                    <p:animEffect filter="fade" transition="in">
                                      <p:cBhvr>
                                        <p:cTn dur="1000"/>
                                        <p:tgtEl>
                                          <p:spTgt spid="5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xEl>
                                              <p:pRg end="4" st="4"/>
                                            </p:txEl>
                                          </p:spTgt>
                                        </p:tgtEl>
                                        <p:attrNameLst>
                                          <p:attrName>style.visibility</p:attrName>
                                        </p:attrNameLst>
                                      </p:cBhvr>
                                      <p:to>
                                        <p:strVal val="visible"/>
                                      </p:to>
                                    </p:set>
                                    <p:animEffect filter="fade" transition="in">
                                      <p:cBhvr>
                                        <p:cTn dur="1000"/>
                                        <p:tgtEl>
                                          <p:spTgt spid="50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89"/>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Lay Out Your Main Menu</a:t>
            </a:r>
            <a:endParaRPr/>
          </a:p>
        </p:txBody>
      </p:sp>
      <p:sp>
        <p:nvSpPr>
          <p:cNvPr id="511" name="Google Shape;511;p89"/>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Choose a font for your title text</a:t>
            </a:r>
            <a:endParaRPr/>
          </a:p>
          <a:p>
            <a:pPr indent="-800100" lvl="0" marL="914400" rtl="0" algn="l">
              <a:spcBef>
                <a:spcPts val="0"/>
              </a:spcBef>
              <a:spcAft>
                <a:spcPts val="0"/>
              </a:spcAft>
              <a:buSzPts val="5400"/>
              <a:buChar char="●"/>
            </a:pPr>
            <a:r>
              <a:rPr lang="en-GB"/>
              <a:t>Consider adding a sub-title</a:t>
            </a:r>
            <a:endParaRPr/>
          </a:p>
          <a:p>
            <a:pPr indent="-800100" lvl="0" marL="914400" rtl="0" algn="l">
              <a:spcBef>
                <a:spcPts val="0"/>
              </a:spcBef>
              <a:spcAft>
                <a:spcPts val="0"/>
              </a:spcAft>
              <a:buSzPts val="5400"/>
              <a:buChar char="●"/>
            </a:pPr>
            <a:r>
              <a:rPr lang="en-GB"/>
              <a:t>Add and style a Start button</a:t>
            </a:r>
            <a:endParaRPr/>
          </a:p>
          <a:p>
            <a:pPr indent="-800100" lvl="0" marL="914400" rtl="0" algn="l">
              <a:spcBef>
                <a:spcPts val="0"/>
              </a:spcBef>
              <a:spcAft>
                <a:spcPts val="0"/>
              </a:spcAft>
              <a:buSzPts val="5400"/>
              <a:buChar char="●"/>
            </a:pPr>
            <a:r>
              <a:rPr lang="en-GB"/>
              <a:t>Check the scaling works well.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xEl>
                                              <p:pRg end="0" st="0"/>
                                            </p:txEl>
                                          </p:spTgt>
                                        </p:tgtEl>
                                        <p:attrNameLst>
                                          <p:attrName>style.visibility</p:attrName>
                                        </p:attrNameLst>
                                      </p:cBhvr>
                                      <p:to>
                                        <p:strVal val="visible"/>
                                      </p:to>
                                    </p:set>
                                    <p:animEffect filter="fade" transition="in">
                                      <p:cBhvr>
                                        <p:cTn dur="1000"/>
                                        <p:tgtEl>
                                          <p:spTgt spid="5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xEl>
                                              <p:pRg end="1" st="1"/>
                                            </p:txEl>
                                          </p:spTgt>
                                        </p:tgtEl>
                                        <p:attrNameLst>
                                          <p:attrName>style.visibility</p:attrName>
                                        </p:attrNameLst>
                                      </p:cBhvr>
                                      <p:to>
                                        <p:strVal val="visible"/>
                                      </p:to>
                                    </p:set>
                                    <p:animEffect filter="fade" transition="in">
                                      <p:cBhvr>
                                        <p:cTn dur="1000"/>
                                        <p:tgtEl>
                                          <p:spTgt spid="5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xEl>
                                              <p:pRg end="2" st="2"/>
                                            </p:txEl>
                                          </p:spTgt>
                                        </p:tgtEl>
                                        <p:attrNameLst>
                                          <p:attrName>style.visibility</p:attrName>
                                        </p:attrNameLst>
                                      </p:cBhvr>
                                      <p:to>
                                        <p:strVal val="visible"/>
                                      </p:to>
                                    </p:set>
                                    <p:animEffect filter="fade" transition="in">
                                      <p:cBhvr>
                                        <p:cTn dur="1000"/>
                                        <p:tgtEl>
                                          <p:spTgt spid="5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xEl>
                                              <p:pRg end="3" st="3"/>
                                            </p:txEl>
                                          </p:spTgt>
                                        </p:tgtEl>
                                        <p:attrNameLst>
                                          <p:attrName>style.visibility</p:attrName>
                                        </p:attrNameLst>
                                      </p:cBhvr>
                                      <p:to>
                                        <p:strVal val="visible"/>
                                      </p:to>
                                    </p:set>
                                    <p:animEffect filter="fade" transition="in">
                                      <p:cBhvr>
                                        <p:cTn dur="1000"/>
                                        <p:tgtEl>
                                          <p:spTgt spid="51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90"/>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Controller Ready Navigation</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91"/>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522" name="Google Shape;522;p91"/>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Bind Start button event to Blueprint</a:t>
            </a:r>
            <a:endParaRPr/>
          </a:p>
          <a:p>
            <a:pPr indent="-800100" lvl="0" marL="914400" rtl="0" algn="l">
              <a:spcBef>
                <a:spcPts val="0"/>
              </a:spcBef>
              <a:spcAft>
                <a:spcPts val="0"/>
              </a:spcAft>
              <a:buSzPts val="5400"/>
              <a:buChar char="●"/>
            </a:pPr>
            <a:r>
              <a:rPr lang="en-GB"/>
              <a:t>Create custom WidgetReady event</a:t>
            </a:r>
            <a:endParaRPr/>
          </a:p>
          <a:p>
            <a:pPr indent="-800100" lvl="0" marL="914400" rtl="0" algn="l">
              <a:spcBef>
                <a:spcPts val="0"/>
              </a:spcBef>
              <a:spcAft>
                <a:spcPts val="0"/>
              </a:spcAft>
              <a:buSzPts val="5400"/>
              <a:buChar char="●"/>
            </a:pPr>
            <a:r>
              <a:rPr lang="en-GB"/>
              <a:t>Make Start menu button focused on play</a:t>
            </a:r>
            <a:endParaRPr/>
          </a:p>
          <a:p>
            <a:pPr indent="-800100" lvl="0" marL="914400" rtl="0" algn="l">
              <a:spcBef>
                <a:spcPts val="0"/>
              </a:spcBef>
              <a:spcAft>
                <a:spcPts val="0"/>
              </a:spcAft>
              <a:buSzPts val="5400"/>
              <a:buChar char="●"/>
            </a:pPr>
            <a:r>
              <a:rPr lang="en-GB"/>
              <a:t>Ensure we can quit from the game</a:t>
            </a:r>
            <a:endParaRPr/>
          </a:p>
          <a:p>
            <a:pPr indent="-800100" lvl="0" marL="914400" rtl="0" algn="l">
              <a:spcBef>
                <a:spcPts val="0"/>
              </a:spcBef>
              <a:spcAft>
                <a:spcPts val="0"/>
              </a:spcAft>
              <a:buSzPts val="5400"/>
              <a:buChar char="●"/>
            </a:pPr>
            <a:r>
              <a:rPr lang="en-GB"/>
              <a:t>Aim towards Steam “Full Controller Support”.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xEl>
                                              <p:pRg end="0" st="0"/>
                                            </p:txEl>
                                          </p:spTgt>
                                        </p:tgtEl>
                                        <p:attrNameLst>
                                          <p:attrName>style.visibility</p:attrName>
                                        </p:attrNameLst>
                                      </p:cBhvr>
                                      <p:to>
                                        <p:strVal val="visible"/>
                                      </p:to>
                                    </p:set>
                                    <p:animEffect filter="fade" transition="in">
                                      <p:cBhvr>
                                        <p:cTn dur="1000"/>
                                        <p:tgtEl>
                                          <p:spTgt spid="5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xEl>
                                              <p:pRg end="1" st="1"/>
                                            </p:txEl>
                                          </p:spTgt>
                                        </p:tgtEl>
                                        <p:attrNameLst>
                                          <p:attrName>style.visibility</p:attrName>
                                        </p:attrNameLst>
                                      </p:cBhvr>
                                      <p:to>
                                        <p:strVal val="visible"/>
                                      </p:to>
                                    </p:set>
                                    <p:animEffect filter="fade" transition="in">
                                      <p:cBhvr>
                                        <p:cTn dur="1000"/>
                                        <p:tgtEl>
                                          <p:spTgt spid="5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xEl>
                                              <p:pRg end="2" st="2"/>
                                            </p:txEl>
                                          </p:spTgt>
                                        </p:tgtEl>
                                        <p:attrNameLst>
                                          <p:attrName>style.visibility</p:attrName>
                                        </p:attrNameLst>
                                      </p:cBhvr>
                                      <p:to>
                                        <p:strVal val="visible"/>
                                      </p:to>
                                    </p:set>
                                    <p:animEffect filter="fade" transition="in">
                                      <p:cBhvr>
                                        <p:cTn dur="1000"/>
                                        <p:tgtEl>
                                          <p:spTgt spid="5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xEl>
                                              <p:pRg end="3" st="3"/>
                                            </p:txEl>
                                          </p:spTgt>
                                        </p:tgtEl>
                                        <p:attrNameLst>
                                          <p:attrName>style.visibility</p:attrName>
                                        </p:attrNameLst>
                                      </p:cBhvr>
                                      <p:to>
                                        <p:strVal val="visible"/>
                                      </p:to>
                                    </p:set>
                                    <p:animEffect filter="fade" transition="in">
                                      <p:cBhvr>
                                        <p:cTn dur="1000"/>
                                        <p:tgtEl>
                                          <p:spTgt spid="5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xEl>
                                              <p:pRg end="4" st="4"/>
                                            </p:txEl>
                                          </p:spTgt>
                                        </p:tgtEl>
                                        <p:attrNameLst>
                                          <p:attrName>style.visibility</p:attrName>
                                        </p:attrNameLst>
                                      </p:cBhvr>
                                      <p:to>
                                        <p:strVal val="visible"/>
                                      </p:to>
                                    </p:set>
                                    <p:animEffect filter="fade" transition="in">
                                      <p:cBhvr>
                                        <p:cTn dur="1000"/>
                                        <p:tgtEl>
                                          <p:spTgt spid="52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9"/>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Game Design Document (GDD)</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Google Shape;527;p92"/>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Make Quit Button Work</a:t>
            </a:r>
            <a:endParaRPr/>
          </a:p>
        </p:txBody>
      </p:sp>
      <p:sp>
        <p:nvSpPr>
          <p:cNvPr id="528" name="Google Shape;528;p92"/>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Ensure you have a Quit action bound</a:t>
            </a:r>
            <a:endParaRPr/>
          </a:p>
          <a:p>
            <a:pPr indent="-800100" lvl="0" marL="914400" rtl="0" algn="l">
              <a:spcBef>
                <a:spcPts val="0"/>
              </a:spcBef>
              <a:spcAft>
                <a:spcPts val="0"/>
              </a:spcAft>
              <a:buSzPts val="5400"/>
              <a:buChar char="●"/>
            </a:pPr>
            <a:r>
              <a:rPr lang="en-GB"/>
              <a:t>Make it call the Quit event in BP.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xEl>
                                              <p:pRg end="0" st="0"/>
                                            </p:txEl>
                                          </p:spTgt>
                                        </p:tgtEl>
                                        <p:attrNameLst>
                                          <p:attrName>style.visibility</p:attrName>
                                        </p:attrNameLst>
                                      </p:cBhvr>
                                      <p:to>
                                        <p:strVal val="visible"/>
                                      </p:to>
                                    </p:set>
                                    <p:animEffect filter="fade" transition="in">
                                      <p:cBhvr>
                                        <p:cTn dur="1000"/>
                                        <p:tgtEl>
                                          <p:spTgt spid="5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xEl>
                                              <p:pRg end="1" st="1"/>
                                            </p:txEl>
                                          </p:spTgt>
                                        </p:tgtEl>
                                        <p:attrNameLst>
                                          <p:attrName>style.visibility</p:attrName>
                                        </p:attrNameLst>
                                      </p:cBhvr>
                                      <p:to>
                                        <p:strVal val="visible"/>
                                      </p:to>
                                    </p:set>
                                    <p:animEffect filter="fade" transition="in">
                                      <p:cBhvr>
                                        <p:cTn dur="1000"/>
                                        <p:tgtEl>
                                          <p:spTgt spid="52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p93"/>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Trial Packaging Your Game</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94"/>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539" name="Google Shape;539;p94"/>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Creating a stand-alone game</a:t>
            </a:r>
            <a:endParaRPr/>
          </a:p>
          <a:p>
            <a:pPr indent="-800100" lvl="0" marL="914400" rtl="0" algn="l">
              <a:spcBef>
                <a:spcPts val="0"/>
              </a:spcBef>
              <a:spcAft>
                <a:spcPts val="0"/>
              </a:spcAft>
              <a:buSzPts val="5400"/>
              <a:buChar char="●"/>
            </a:pPr>
            <a:r>
              <a:rPr lang="en-GB"/>
              <a:t>Setting the first level that loads</a:t>
            </a:r>
            <a:endParaRPr/>
          </a:p>
          <a:p>
            <a:pPr indent="-800100" lvl="0" marL="914400" rtl="0" algn="l">
              <a:spcBef>
                <a:spcPts val="0"/>
              </a:spcBef>
              <a:spcAft>
                <a:spcPts val="0"/>
              </a:spcAft>
              <a:buSzPts val="5400"/>
              <a:buChar char="●"/>
            </a:pPr>
            <a:r>
              <a:rPr lang="en-GB"/>
              <a:t>Making sure the input mode works</a:t>
            </a:r>
            <a:endParaRPr/>
          </a:p>
          <a:p>
            <a:pPr indent="-800100" lvl="0" marL="914400" rtl="0" algn="l">
              <a:spcBef>
                <a:spcPts val="0"/>
              </a:spcBef>
              <a:spcAft>
                <a:spcPts val="0"/>
              </a:spcAft>
              <a:buSzPts val="5400"/>
              <a:buChar char="●"/>
            </a:pPr>
            <a:r>
              <a:rPr lang="en-GB"/>
              <a:t>Setting-up for “Full Controller Support”.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xEl>
                                              <p:pRg end="0" st="0"/>
                                            </p:txEl>
                                          </p:spTgt>
                                        </p:tgtEl>
                                        <p:attrNameLst>
                                          <p:attrName>style.visibility</p:attrName>
                                        </p:attrNameLst>
                                      </p:cBhvr>
                                      <p:to>
                                        <p:strVal val="visible"/>
                                      </p:to>
                                    </p:set>
                                    <p:animEffect filter="fade" transition="in">
                                      <p:cBhvr>
                                        <p:cTn dur="1000"/>
                                        <p:tgtEl>
                                          <p:spTgt spid="5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xEl>
                                              <p:pRg end="1" st="1"/>
                                            </p:txEl>
                                          </p:spTgt>
                                        </p:tgtEl>
                                        <p:attrNameLst>
                                          <p:attrName>style.visibility</p:attrName>
                                        </p:attrNameLst>
                                      </p:cBhvr>
                                      <p:to>
                                        <p:strVal val="visible"/>
                                      </p:to>
                                    </p:set>
                                    <p:animEffect filter="fade" transition="in">
                                      <p:cBhvr>
                                        <p:cTn dur="1000"/>
                                        <p:tgtEl>
                                          <p:spTgt spid="5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xEl>
                                              <p:pRg end="2" st="2"/>
                                            </p:txEl>
                                          </p:spTgt>
                                        </p:tgtEl>
                                        <p:attrNameLst>
                                          <p:attrName>style.visibility</p:attrName>
                                        </p:attrNameLst>
                                      </p:cBhvr>
                                      <p:to>
                                        <p:strVal val="visible"/>
                                      </p:to>
                                    </p:set>
                                    <p:animEffect filter="fade" transition="in">
                                      <p:cBhvr>
                                        <p:cTn dur="1000"/>
                                        <p:tgtEl>
                                          <p:spTgt spid="5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xEl>
                                              <p:pRg end="3" st="3"/>
                                            </p:txEl>
                                          </p:spTgt>
                                        </p:tgtEl>
                                        <p:attrNameLst>
                                          <p:attrName>style.visibility</p:attrName>
                                        </p:attrNameLst>
                                      </p:cBhvr>
                                      <p:to>
                                        <p:strVal val="visible"/>
                                      </p:to>
                                    </p:set>
                                    <p:animEffect filter="fade" transition="in">
                                      <p:cBhvr>
                                        <p:cTn dur="1000"/>
                                        <p:tgtEl>
                                          <p:spTgt spid="53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Google Shape;544;p95"/>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Package for your OS</a:t>
            </a:r>
            <a:endParaRPr/>
          </a:p>
        </p:txBody>
      </p:sp>
      <p:sp>
        <p:nvSpPr>
          <p:cNvPr id="545" name="Google Shape;545;p95"/>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Set the Editor and </a:t>
            </a:r>
            <a:r>
              <a:rPr b="1" lang="en-GB"/>
              <a:t>Game </a:t>
            </a:r>
            <a:r>
              <a:rPr lang="en-GB"/>
              <a:t>start maps</a:t>
            </a:r>
            <a:endParaRPr/>
          </a:p>
          <a:p>
            <a:pPr indent="-800100" lvl="0" marL="914400" rtl="0" algn="l">
              <a:spcBef>
                <a:spcPts val="0"/>
              </a:spcBef>
              <a:spcAft>
                <a:spcPts val="0"/>
              </a:spcAft>
              <a:buSzPts val="5400"/>
              <a:buChar char="●"/>
            </a:pPr>
            <a:r>
              <a:rPr lang="en-GB"/>
              <a:t>Build for your platform</a:t>
            </a:r>
            <a:endParaRPr/>
          </a:p>
          <a:p>
            <a:pPr indent="-800100" lvl="0" marL="914400" rtl="0" algn="l">
              <a:spcBef>
                <a:spcPts val="0"/>
              </a:spcBef>
              <a:spcAft>
                <a:spcPts val="0"/>
              </a:spcAft>
              <a:buSzPts val="5400"/>
              <a:buChar char="●"/>
            </a:pPr>
            <a:r>
              <a:rPr lang="en-GB"/>
              <a:t>Test it runs, try rescaling, try gamepad only.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xEl>
                                              <p:pRg end="0" st="0"/>
                                            </p:txEl>
                                          </p:spTgt>
                                        </p:tgtEl>
                                        <p:attrNameLst>
                                          <p:attrName>style.visibility</p:attrName>
                                        </p:attrNameLst>
                                      </p:cBhvr>
                                      <p:to>
                                        <p:strVal val="visible"/>
                                      </p:to>
                                    </p:set>
                                    <p:animEffect filter="fade" transition="in">
                                      <p:cBhvr>
                                        <p:cTn dur="1000"/>
                                        <p:tgtEl>
                                          <p:spTgt spid="5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xEl>
                                              <p:pRg end="1" st="1"/>
                                            </p:txEl>
                                          </p:spTgt>
                                        </p:tgtEl>
                                        <p:attrNameLst>
                                          <p:attrName>style.visibility</p:attrName>
                                        </p:attrNameLst>
                                      </p:cBhvr>
                                      <p:to>
                                        <p:strVal val="visible"/>
                                      </p:to>
                                    </p:set>
                                    <p:animEffect filter="fade" transition="in">
                                      <p:cBhvr>
                                        <p:cTn dur="1000"/>
                                        <p:tgtEl>
                                          <p:spTgt spid="5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xEl>
                                              <p:pRg end="2" st="2"/>
                                            </p:txEl>
                                          </p:spTgt>
                                        </p:tgtEl>
                                        <p:attrNameLst>
                                          <p:attrName>style.visibility</p:attrName>
                                        </p:attrNameLst>
                                      </p:cBhvr>
                                      <p:to>
                                        <p:strVal val="visible"/>
                                      </p:to>
                                    </p:set>
                                    <p:animEffect filter="fade" transition="in">
                                      <p:cBhvr>
                                        <p:cTn dur="1000"/>
                                        <p:tgtEl>
                                          <p:spTgt spid="54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Google Shape;550;p96"/>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Delegating to Components</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Google Shape;555;p97"/>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556" name="Google Shape;556;p97"/>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How delegation can hide information</a:t>
            </a:r>
            <a:endParaRPr/>
          </a:p>
          <a:p>
            <a:pPr indent="-800100" lvl="0" marL="914400" rtl="0" algn="l">
              <a:spcBef>
                <a:spcPts val="0"/>
              </a:spcBef>
              <a:spcAft>
                <a:spcPts val="0"/>
              </a:spcAft>
              <a:buSzPts val="5400"/>
              <a:buChar char="●"/>
            </a:pPr>
            <a:r>
              <a:rPr lang="en-GB"/>
              <a:t>Creating a custom Player Controller class</a:t>
            </a:r>
            <a:endParaRPr/>
          </a:p>
          <a:p>
            <a:pPr indent="-800100" lvl="0" marL="914400" rtl="0" algn="l">
              <a:spcBef>
                <a:spcPts val="0"/>
              </a:spcBef>
              <a:spcAft>
                <a:spcPts val="0"/>
              </a:spcAft>
              <a:buSzPts val="5400"/>
              <a:buChar char="●"/>
            </a:pPr>
            <a:r>
              <a:rPr lang="en-GB"/>
              <a:t>Re-parenting Blueprint classes onto our C++</a:t>
            </a:r>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6">
                                            <p:txEl>
                                              <p:pRg end="0" st="0"/>
                                            </p:txEl>
                                          </p:spTgt>
                                        </p:tgtEl>
                                        <p:attrNameLst>
                                          <p:attrName>style.visibility</p:attrName>
                                        </p:attrNameLst>
                                      </p:cBhvr>
                                      <p:to>
                                        <p:strVal val="visible"/>
                                      </p:to>
                                    </p:set>
                                    <p:animEffect filter="fade" transition="in">
                                      <p:cBhvr>
                                        <p:cTn dur="1000"/>
                                        <p:tgtEl>
                                          <p:spTgt spid="5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6">
                                            <p:txEl>
                                              <p:pRg end="1" st="1"/>
                                            </p:txEl>
                                          </p:spTgt>
                                        </p:tgtEl>
                                        <p:attrNameLst>
                                          <p:attrName>style.visibility</p:attrName>
                                        </p:attrNameLst>
                                      </p:cBhvr>
                                      <p:to>
                                        <p:strVal val="visible"/>
                                      </p:to>
                                    </p:set>
                                    <p:animEffect filter="fade" transition="in">
                                      <p:cBhvr>
                                        <p:cTn dur="1000"/>
                                        <p:tgtEl>
                                          <p:spTgt spid="5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6">
                                            <p:txEl>
                                              <p:pRg end="2" st="2"/>
                                            </p:txEl>
                                          </p:spTgt>
                                        </p:tgtEl>
                                        <p:attrNameLst>
                                          <p:attrName>style.visibility</p:attrName>
                                        </p:attrNameLst>
                                      </p:cBhvr>
                                      <p:to>
                                        <p:strVal val="visible"/>
                                      </p:to>
                                    </p:set>
                                    <p:animEffect filter="fade" transition="in">
                                      <p:cBhvr>
                                        <p:cTn dur="1000"/>
                                        <p:tgtEl>
                                          <p:spTgt spid="5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6">
                                            <p:txEl>
                                              <p:pRg end="3" st="3"/>
                                            </p:txEl>
                                          </p:spTgt>
                                        </p:tgtEl>
                                        <p:attrNameLst>
                                          <p:attrName>style.visibility</p:attrName>
                                        </p:attrNameLst>
                                      </p:cBhvr>
                                      <p:to>
                                        <p:strVal val="visible"/>
                                      </p:to>
                                    </p:set>
                                    <p:animEffect filter="fade" transition="in">
                                      <p:cBhvr>
                                        <p:cTn dur="1000"/>
                                        <p:tgtEl>
                                          <p:spTgt spid="55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98"/>
          <p:cNvSpPr/>
          <p:nvPr/>
        </p:nvSpPr>
        <p:spPr>
          <a:xfrm rot="795447">
            <a:off x="11508408" y="5844049"/>
            <a:ext cx="813685" cy="1768092"/>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562" name="Google Shape;562;p98"/>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Our Iterative Cycle</a:t>
            </a:r>
            <a:endParaRPr/>
          </a:p>
        </p:txBody>
      </p:sp>
      <p:sp>
        <p:nvSpPr>
          <p:cNvPr id="563" name="Google Shape;563;p98"/>
          <p:cNvSpPr/>
          <p:nvPr/>
        </p:nvSpPr>
        <p:spPr>
          <a:xfrm>
            <a:off x="10129800" y="7591850"/>
            <a:ext cx="2631600" cy="111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Controls</a:t>
            </a:r>
            <a:endParaRPr b="1" sz="2800"/>
          </a:p>
        </p:txBody>
      </p:sp>
      <p:sp>
        <p:nvSpPr>
          <p:cNvPr id="564" name="Google Shape;564;p98"/>
          <p:cNvSpPr/>
          <p:nvPr/>
        </p:nvSpPr>
        <p:spPr>
          <a:xfrm>
            <a:off x="10843100" y="4824100"/>
            <a:ext cx="2631600" cy="11184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Tank</a:t>
            </a:r>
            <a:endParaRPr b="1" sz="2800"/>
          </a:p>
        </p:txBody>
      </p:sp>
      <p:sp>
        <p:nvSpPr>
          <p:cNvPr id="565" name="Google Shape;565;p98"/>
          <p:cNvSpPr/>
          <p:nvPr/>
        </p:nvSpPr>
        <p:spPr>
          <a:xfrm rot="5400000">
            <a:off x="10539300" y="2757950"/>
            <a:ext cx="1812600" cy="2351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566" name="Google Shape;566;p98"/>
          <p:cNvSpPr/>
          <p:nvPr/>
        </p:nvSpPr>
        <p:spPr>
          <a:xfrm>
            <a:off x="7828200" y="2693750"/>
            <a:ext cx="2631600" cy="1118400"/>
          </a:xfrm>
          <a:prstGeom prst="ellipse">
            <a:avLst/>
          </a:prstGeom>
          <a:solidFill>
            <a:srgbClr val="D9D9D9"/>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World</a:t>
            </a:r>
            <a:endParaRPr b="1" sz="2800"/>
          </a:p>
        </p:txBody>
      </p:sp>
      <p:sp>
        <p:nvSpPr>
          <p:cNvPr id="567" name="Google Shape;567;p98"/>
          <p:cNvSpPr/>
          <p:nvPr/>
        </p:nvSpPr>
        <p:spPr>
          <a:xfrm>
            <a:off x="6052750" y="2757950"/>
            <a:ext cx="1812600" cy="2351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568" name="Google Shape;568;p98"/>
          <p:cNvSpPr/>
          <p:nvPr/>
        </p:nvSpPr>
        <p:spPr>
          <a:xfrm>
            <a:off x="4968100" y="4824100"/>
            <a:ext cx="2631600" cy="111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UI</a:t>
            </a:r>
            <a:endParaRPr b="1" sz="2800"/>
          </a:p>
        </p:txBody>
      </p:sp>
      <p:sp>
        <p:nvSpPr>
          <p:cNvPr id="569" name="Google Shape;569;p98"/>
          <p:cNvSpPr/>
          <p:nvPr/>
        </p:nvSpPr>
        <p:spPr>
          <a:xfrm rot="9975660">
            <a:off x="6114063" y="5939693"/>
            <a:ext cx="813475" cy="1886716"/>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570" name="Google Shape;570;p98"/>
          <p:cNvSpPr/>
          <p:nvPr/>
        </p:nvSpPr>
        <p:spPr>
          <a:xfrm rot="5397465">
            <a:off x="8943247" y="7415100"/>
            <a:ext cx="813600" cy="1580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571" name="Google Shape;571;p98"/>
          <p:cNvSpPr/>
          <p:nvPr/>
        </p:nvSpPr>
        <p:spPr>
          <a:xfrm>
            <a:off x="5927950" y="7646100"/>
            <a:ext cx="2631600" cy="111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GB" sz="2800"/>
              <a:t>Player 2</a:t>
            </a:r>
            <a:endParaRPr b="1" sz="2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1000"/>
                                        <p:tgtEl>
                                          <p:spTgt spid="5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1000"/>
                                        <p:tgtEl>
                                          <p:spTgt spid="565"/>
                                        </p:tgtEl>
                                      </p:cBhvr>
                                    </p:animEffect>
                                  </p:childTnLst>
                                </p:cTn>
                              </p:par>
                              <p:par>
                                <p:cTn fill="hold" nodeType="with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1000"/>
                                        <p:tgtEl>
                                          <p:spTgt spid="5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1000"/>
                                        <p:tgtEl>
                                          <p:spTgt spid="561"/>
                                        </p:tgtEl>
                                      </p:cBhvr>
                                    </p:animEffect>
                                  </p:childTnLst>
                                </p:cTn>
                              </p:par>
                              <p:par>
                                <p:cTn fill="hold" nodeType="with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1000"/>
                                        <p:tgtEl>
                                          <p:spTgt spid="5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1000"/>
                                        <p:tgtEl>
                                          <p:spTgt spid="570"/>
                                        </p:tgtEl>
                                      </p:cBhvr>
                                    </p:animEffect>
                                  </p:childTnLst>
                                </p:cTn>
                              </p:par>
                              <p:par>
                                <p:cTn fill="hold" nodeType="with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1000"/>
                                        <p:tgtEl>
                                          <p:spTgt spid="5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9"/>
                                        </p:tgtEl>
                                        <p:attrNameLst>
                                          <p:attrName>style.visibility</p:attrName>
                                        </p:attrNameLst>
                                      </p:cBhvr>
                                      <p:to>
                                        <p:strVal val="visible"/>
                                      </p:to>
                                    </p:set>
                                    <p:animEffect filter="fade" transition="in">
                                      <p:cBhvr>
                                        <p:cTn dur="1000"/>
                                        <p:tgtEl>
                                          <p:spTgt spid="569"/>
                                        </p:tgtEl>
                                      </p:cBhvr>
                                    </p:animEffect>
                                  </p:childTnLst>
                                </p:cTn>
                              </p:par>
                              <p:par>
                                <p:cTn fill="hold" nodeType="with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1000"/>
                                        <p:tgtEl>
                                          <p:spTgt spid="5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1000"/>
                                        <p:tgtEl>
                                          <p:spTgt spid="5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5" name="Shape 575"/>
        <p:cNvGrpSpPr/>
        <p:nvPr/>
      </p:nvGrpSpPr>
      <p:grpSpPr>
        <a:xfrm>
          <a:off x="0" y="0"/>
          <a:ext cx="0" cy="0"/>
          <a:chOff x="0" y="0"/>
          <a:chExt cx="0" cy="0"/>
        </a:xfrm>
      </p:grpSpPr>
      <p:sp>
        <p:nvSpPr>
          <p:cNvPr id="576" name="Google Shape;576;p99"/>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Aiming Architecture</a:t>
            </a:r>
            <a:endParaRPr/>
          </a:p>
        </p:txBody>
      </p:sp>
      <p:sp>
        <p:nvSpPr>
          <p:cNvPr id="577" name="Google Shape;577;p99"/>
          <p:cNvSpPr/>
          <p:nvPr/>
        </p:nvSpPr>
        <p:spPr>
          <a:xfrm>
            <a:off x="2658500" y="2833750"/>
            <a:ext cx="3096600" cy="10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Tank AI Controller</a:t>
            </a:r>
            <a:endParaRPr sz="2800"/>
          </a:p>
        </p:txBody>
      </p:sp>
      <p:sp>
        <p:nvSpPr>
          <p:cNvPr id="578" name="Google Shape;578;p99"/>
          <p:cNvSpPr/>
          <p:nvPr/>
        </p:nvSpPr>
        <p:spPr>
          <a:xfrm>
            <a:off x="6965650" y="2833750"/>
            <a:ext cx="3096600" cy="10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Tank Player Controller</a:t>
            </a:r>
            <a:endParaRPr sz="2800"/>
          </a:p>
        </p:txBody>
      </p:sp>
      <p:sp>
        <p:nvSpPr>
          <p:cNvPr id="579" name="Google Shape;579;p99"/>
          <p:cNvSpPr/>
          <p:nvPr/>
        </p:nvSpPr>
        <p:spPr>
          <a:xfrm>
            <a:off x="4748500" y="5183450"/>
            <a:ext cx="3096600" cy="10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Tank</a:t>
            </a:r>
            <a:endParaRPr sz="2800"/>
          </a:p>
        </p:txBody>
      </p:sp>
      <p:sp>
        <p:nvSpPr>
          <p:cNvPr id="580" name="Google Shape;580;p99"/>
          <p:cNvSpPr/>
          <p:nvPr/>
        </p:nvSpPr>
        <p:spPr>
          <a:xfrm>
            <a:off x="4748500" y="7614550"/>
            <a:ext cx="3096600" cy="10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Tank Aiming Component</a:t>
            </a:r>
            <a:endParaRPr sz="2800"/>
          </a:p>
        </p:txBody>
      </p:sp>
      <p:cxnSp>
        <p:nvCxnSpPr>
          <p:cNvPr id="581" name="Google Shape;581;p99"/>
          <p:cNvCxnSpPr>
            <a:stCxn id="577" idx="2"/>
            <a:endCxn id="579" idx="0"/>
          </p:cNvCxnSpPr>
          <p:nvPr/>
        </p:nvCxnSpPr>
        <p:spPr>
          <a:xfrm>
            <a:off x="4206800" y="3914950"/>
            <a:ext cx="2090100" cy="1268400"/>
          </a:xfrm>
          <a:prstGeom prst="straightConnector1">
            <a:avLst/>
          </a:prstGeom>
          <a:noFill/>
          <a:ln cap="flat" cmpd="sng" w="38100">
            <a:solidFill>
              <a:schemeClr val="dk2"/>
            </a:solidFill>
            <a:prstDash val="solid"/>
            <a:round/>
            <a:headEnd len="med" w="med" type="none"/>
            <a:tailEnd len="med" w="med" type="triangle"/>
          </a:ln>
        </p:spPr>
      </p:cxnSp>
      <p:cxnSp>
        <p:nvCxnSpPr>
          <p:cNvPr id="582" name="Google Shape;582;p99"/>
          <p:cNvCxnSpPr>
            <a:stCxn id="578" idx="2"/>
            <a:endCxn id="579" idx="0"/>
          </p:cNvCxnSpPr>
          <p:nvPr/>
        </p:nvCxnSpPr>
        <p:spPr>
          <a:xfrm flipH="1">
            <a:off x="6296950" y="3914950"/>
            <a:ext cx="2217000" cy="1268400"/>
          </a:xfrm>
          <a:prstGeom prst="straightConnector1">
            <a:avLst/>
          </a:prstGeom>
          <a:noFill/>
          <a:ln cap="flat" cmpd="sng" w="38100">
            <a:solidFill>
              <a:schemeClr val="dk2"/>
            </a:solidFill>
            <a:prstDash val="solid"/>
            <a:round/>
            <a:headEnd len="med" w="med" type="none"/>
            <a:tailEnd len="med" w="med" type="triangle"/>
          </a:ln>
        </p:spPr>
      </p:cxnSp>
      <p:cxnSp>
        <p:nvCxnSpPr>
          <p:cNvPr id="583" name="Google Shape;583;p99"/>
          <p:cNvCxnSpPr>
            <a:stCxn id="579" idx="2"/>
            <a:endCxn id="580" idx="0"/>
          </p:cNvCxnSpPr>
          <p:nvPr/>
        </p:nvCxnSpPr>
        <p:spPr>
          <a:xfrm>
            <a:off x="6296800" y="6264650"/>
            <a:ext cx="0" cy="1350000"/>
          </a:xfrm>
          <a:prstGeom prst="straightConnector1">
            <a:avLst/>
          </a:prstGeom>
          <a:noFill/>
          <a:ln cap="flat" cmpd="sng" w="38100">
            <a:solidFill>
              <a:schemeClr val="dk2"/>
            </a:solidFill>
            <a:prstDash val="solid"/>
            <a:round/>
            <a:headEnd len="med" w="med" type="none"/>
            <a:tailEnd len="med" w="med" type="triangle"/>
          </a:ln>
        </p:spPr>
      </p:cxnSp>
      <p:sp>
        <p:nvSpPr>
          <p:cNvPr id="584" name="Google Shape;584;p99"/>
          <p:cNvSpPr txBox="1"/>
          <p:nvPr/>
        </p:nvSpPr>
        <p:spPr>
          <a:xfrm>
            <a:off x="7683300" y="4206900"/>
            <a:ext cx="3286800" cy="684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2800">
                <a:solidFill>
                  <a:srgbClr val="FFFFFF"/>
                </a:solidFill>
              </a:rPr>
              <a:t>AimAt(Crosshair)</a:t>
            </a:r>
            <a:endParaRPr sz="2800">
              <a:solidFill>
                <a:srgbClr val="FFFFFF"/>
              </a:solidFill>
            </a:endParaRPr>
          </a:p>
        </p:txBody>
      </p:sp>
      <p:sp>
        <p:nvSpPr>
          <p:cNvPr id="585" name="Google Shape;585;p99"/>
          <p:cNvSpPr txBox="1"/>
          <p:nvPr/>
        </p:nvSpPr>
        <p:spPr>
          <a:xfrm>
            <a:off x="2349800" y="4206900"/>
            <a:ext cx="3286800" cy="684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2800">
                <a:solidFill>
                  <a:srgbClr val="FFFFFF"/>
                </a:solidFill>
              </a:rPr>
              <a:t>AimAt(Player)</a:t>
            </a:r>
            <a:endParaRPr sz="2800">
              <a:solidFill>
                <a:srgbClr val="FFFFFF"/>
              </a:solidFill>
            </a:endParaRPr>
          </a:p>
        </p:txBody>
      </p:sp>
      <p:sp>
        <p:nvSpPr>
          <p:cNvPr id="586" name="Google Shape;586;p99"/>
          <p:cNvSpPr txBox="1"/>
          <p:nvPr/>
        </p:nvSpPr>
        <p:spPr>
          <a:xfrm>
            <a:off x="6545250" y="6454400"/>
            <a:ext cx="3286800" cy="684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2800">
                <a:solidFill>
                  <a:srgbClr val="FFFFFF"/>
                </a:solidFill>
              </a:rPr>
              <a:t>Delegates To</a:t>
            </a:r>
            <a:endParaRPr sz="2800">
              <a:solidFill>
                <a:srgbClr val="FFFFFF"/>
              </a:solidFill>
            </a:endParaRPr>
          </a:p>
        </p:txBody>
      </p:sp>
      <p:cxnSp>
        <p:nvCxnSpPr>
          <p:cNvPr id="587" name="Google Shape;587;p99"/>
          <p:cNvCxnSpPr>
            <a:stCxn id="580" idx="3"/>
          </p:cNvCxnSpPr>
          <p:nvPr/>
        </p:nvCxnSpPr>
        <p:spPr>
          <a:xfrm>
            <a:off x="7845100" y="8155150"/>
            <a:ext cx="3669600" cy="0"/>
          </a:xfrm>
          <a:prstGeom prst="straightConnector1">
            <a:avLst/>
          </a:prstGeom>
          <a:noFill/>
          <a:ln cap="flat" cmpd="sng" w="38100">
            <a:solidFill>
              <a:srgbClr val="1155CC"/>
            </a:solidFill>
            <a:prstDash val="solid"/>
            <a:round/>
            <a:headEnd len="med" w="med" type="none"/>
            <a:tailEnd len="med" w="med" type="triangle"/>
          </a:ln>
        </p:spPr>
      </p:cxnSp>
      <p:sp>
        <p:nvSpPr>
          <p:cNvPr id="588" name="Google Shape;588;p99"/>
          <p:cNvSpPr/>
          <p:nvPr/>
        </p:nvSpPr>
        <p:spPr>
          <a:xfrm>
            <a:off x="11514700" y="5469200"/>
            <a:ext cx="3096600" cy="32268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Blueprint Event Handles Rotations</a:t>
            </a:r>
            <a:endParaRPr sz="280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2" name="Shape 592"/>
        <p:cNvGrpSpPr/>
        <p:nvPr/>
      </p:nvGrpSpPr>
      <p:grpSpPr>
        <a:xfrm>
          <a:off x="0" y="0"/>
          <a:ext cx="0" cy="0"/>
          <a:chOff x="0" y="0"/>
          <a:chExt cx="0" cy="0"/>
        </a:xfrm>
      </p:grpSpPr>
      <p:sp>
        <p:nvSpPr>
          <p:cNvPr id="593" name="Google Shape;593;p100"/>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Create TankPlayerController</a:t>
            </a:r>
            <a:endParaRPr/>
          </a:p>
        </p:txBody>
      </p:sp>
      <p:sp>
        <p:nvSpPr>
          <p:cNvPr id="594" name="Google Shape;594;p100"/>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marR="0" rtl="0" algn="l">
              <a:lnSpc>
                <a:spcPct val="150000"/>
              </a:lnSpc>
              <a:spcBef>
                <a:spcPts val="0"/>
              </a:spcBef>
              <a:spcAft>
                <a:spcPts val="0"/>
              </a:spcAft>
              <a:buSzPts val="5400"/>
              <a:buChar char="●"/>
            </a:pPr>
            <a:r>
              <a:rPr lang="en-GB"/>
              <a:t>Create a C++ class </a:t>
            </a:r>
            <a:r>
              <a:rPr lang="en-GB">
                <a:solidFill>
                  <a:srgbClr val="FFFF00"/>
                </a:solidFill>
                <a:latin typeface="Consolas"/>
                <a:ea typeface="Consolas"/>
                <a:cs typeface="Consolas"/>
                <a:sym typeface="Consolas"/>
              </a:rPr>
              <a:t>TankPlayerController</a:t>
            </a:r>
            <a:endParaRPr>
              <a:solidFill>
                <a:srgbClr val="FFFF00"/>
              </a:solidFill>
              <a:latin typeface="Consolas"/>
              <a:ea typeface="Consolas"/>
              <a:cs typeface="Consolas"/>
              <a:sym typeface="Consolas"/>
            </a:endParaRPr>
          </a:p>
          <a:p>
            <a:pPr indent="-800100" lvl="0" marL="914400" rtl="0" algn="l">
              <a:spcBef>
                <a:spcPts val="0"/>
              </a:spcBef>
              <a:spcAft>
                <a:spcPts val="0"/>
              </a:spcAft>
              <a:buSzPts val="5400"/>
              <a:buChar char="●"/>
            </a:pPr>
            <a:r>
              <a:rPr lang="en-GB"/>
              <a:t>Re-parent the TankPlayerController_BP onto this</a:t>
            </a:r>
            <a:endParaRPr/>
          </a:p>
          <a:p>
            <a:pPr indent="-800100" lvl="0" marL="914400" rtl="0" algn="l">
              <a:spcBef>
                <a:spcPts val="0"/>
              </a:spcBef>
              <a:spcAft>
                <a:spcPts val="0"/>
              </a:spcAft>
              <a:buSzPts val="5400"/>
              <a:buChar char="●"/>
            </a:pPr>
            <a:r>
              <a:rPr lang="en-GB"/>
              <a:t>Good luck!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4">
                                            <p:txEl>
                                              <p:pRg end="0" st="0"/>
                                            </p:txEl>
                                          </p:spTgt>
                                        </p:tgtEl>
                                        <p:attrNameLst>
                                          <p:attrName>style.visibility</p:attrName>
                                        </p:attrNameLst>
                                      </p:cBhvr>
                                      <p:to>
                                        <p:strVal val="visible"/>
                                      </p:to>
                                    </p:set>
                                    <p:animEffect filter="fade" transition="in">
                                      <p:cBhvr>
                                        <p:cTn dur="1000"/>
                                        <p:tgtEl>
                                          <p:spTgt spid="5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4">
                                            <p:txEl>
                                              <p:pRg end="1" st="1"/>
                                            </p:txEl>
                                          </p:spTgt>
                                        </p:tgtEl>
                                        <p:attrNameLst>
                                          <p:attrName>style.visibility</p:attrName>
                                        </p:attrNameLst>
                                      </p:cBhvr>
                                      <p:to>
                                        <p:strVal val="visible"/>
                                      </p:to>
                                    </p:set>
                                    <p:animEffect filter="fade" transition="in">
                                      <p:cBhvr>
                                        <p:cTn dur="1000"/>
                                        <p:tgtEl>
                                          <p:spTgt spid="5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4">
                                            <p:txEl>
                                              <p:pRg end="2" st="2"/>
                                            </p:txEl>
                                          </p:spTgt>
                                        </p:tgtEl>
                                        <p:attrNameLst>
                                          <p:attrName>style.visibility</p:attrName>
                                        </p:attrNameLst>
                                      </p:cBhvr>
                                      <p:to>
                                        <p:strVal val="visible"/>
                                      </p:to>
                                    </p:set>
                                    <p:animEffect filter="fade" transition="in">
                                      <p:cBhvr>
                                        <p:cTn dur="1000"/>
                                        <p:tgtEl>
                                          <p:spTgt spid="59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8" name="Shape 598"/>
        <p:cNvGrpSpPr/>
        <p:nvPr/>
      </p:nvGrpSpPr>
      <p:grpSpPr>
        <a:xfrm>
          <a:off x="0" y="0"/>
          <a:ext cx="0" cy="0"/>
          <a:chOff x="0" y="0"/>
          <a:chExt cx="0" cy="0"/>
        </a:xfrm>
      </p:grpSpPr>
      <p:sp>
        <p:nvSpPr>
          <p:cNvPr id="599" name="Google Shape;599;p101"/>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Using </a:t>
            </a:r>
            <a:r>
              <a:rPr lang="en-GB">
                <a:solidFill>
                  <a:srgbClr val="FFFF00"/>
                </a:solidFill>
                <a:latin typeface="Consolas"/>
                <a:ea typeface="Consolas"/>
                <a:cs typeface="Consolas"/>
                <a:sym typeface="Consolas"/>
              </a:rPr>
              <a:t>virtual</a:t>
            </a:r>
            <a:r>
              <a:rPr lang="en-GB"/>
              <a:t> and </a:t>
            </a:r>
            <a:r>
              <a:rPr lang="en-GB">
                <a:solidFill>
                  <a:srgbClr val="FFFF00"/>
                </a:solidFill>
                <a:latin typeface="Consolas"/>
                <a:ea typeface="Consolas"/>
                <a:cs typeface="Consolas"/>
                <a:sym typeface="Consolas"/>
              </a:rPr>
              <a:t>override</a:t>
            </a:r>
            <a:endParaRPr>
              <a:solidFill>
                <a:srgbClr val="FFFF00"/>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30"/>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143" name="Google Shape;143;p30"/>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The Concept, Rules and (initial) requirements</a:t>
            </a:r>
            <a:endParaRPr/>
          </a:p>
          <a:p>
            <a:pPr indent="-800100" lvl="0" marL="914400" rtl="0" algn="l">
              <a:spcBef>
                <a:spcPts val="0"/>
              </a:spcBef>
              <a:spcAft>
                <a:spcPts val="0"/>
              </a:spcAft>
              <a:buSzPts val="5400"/>
              <a:buChar char="●"/>
            </a:pPr>
            <a:r>
              <a:rPr lang="en-GB"/>
              <a:t>We’ll iterate around a loop while making this game</a:t>
            </a:r>
            <a:endParaRPr/>
          </a:p>
          <a:p>
            <a:pPr indent="-800100" lvl="0" marL="914400" rtl="0" algn="l">
              <a:spcBef>
                <a:spcPts val="0"/>
              </a:spcBef>
              <a:spcAft>
                <a:spcPts val="0"/>
              </a:spcAft>
              <a:buSzPts val="5400"/>
              <a:buChar char="●"/>
            </a:pPr>
            <a:r>
              <a:rPr lang="en-GB"/>
              <a:t>Constantly asking “what’s least fun”</a:t>
            </a:r>
            <a:endParaRPr/>
          </a:p>
          <a:p>
            <a:pPr indent="-800100" lvl="0" marL="914400" rtl="0" algn="l">
              <a:spcBef>
                <a:spcPts val="0"/>
              </a:spcBef>
              <a:spcAft>
                <a:spcPts val="0"/>
              </a:spcAft>
              <a:buSzPts val="5400"/>
              <a:buChar char="●"/>
            </a:pPr>
            <a:r>
              <a:rPr lang="en-GB"/>
              <a:t>Remember we’re not AAA studios</a:t>
            </a:r>
            <a:endParaRPr/>
          </a:p>
          <a:p>
            <a:pPr indent="-800100" lvl="0" marL="914400" rtl="0" algn="l">
              <a:spcBef>
                <a:spcPts val="0"/>
              </a:spcBef>
              <a:spcAft>
                <a:spcPts val="0"/>
              </a:spcAft>
              <a:buSzPts val="5400"/>
              <a:buChar char="●"/>
            </a:pPr>
            <a:r>
              <a:rPr lang="en-GB"/>
              <a:t>Let’s find the essence of fun of this game.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animEffect filter="fade" transition="in">
                                      <p:cBhvr>
                                        <p:cTn dur="1000"/>
                                        <p:tgtEl>
                                          <p:spTgt spid="1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animEffect filter="fade" transition="in">
                                      <p:cBhvr>
                                        <p:cTn dur="1000"/>
                                        <p:tgtEl>
                                          <p:spTgt spid="1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animEffect filter="fade" transition="in">
                                      <p:cBhvr>
                                        <p:cTn dur="1000"/>
                                        <p:tgtEl>
                                          <p:spTgt spid="1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animEffect filter="fade" transition="in">
                                      <p:cBhvr>
                                        <p:cTn dur="1000"/>
                                        <p:tgtEl>
                                          <p:spTgt spid="1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animEffect filter="fade" transition="in">
                                      <p:cBhvr>
                                        <p:cTn dur="1000"/>
                                        <p:tgtEl>
                                          <p:spTgt spid="14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3" name="Shape 603"/>
        <p:cNvGrpSpPr/>
        <p:nvPr/>
      </p:nvGrpSpPr>
      <p:grpSpPr>
        <a:xfrm>
          <a:off x="0" y="0"/>
          <a:ext cx="0" cy="0"/>
          <a:chOff x="0" y="0"/>
          <a:chExt cx="0" cy="0"/>
        </a:xfrm>
      </p:grpSpPr>
      <p:sp>
        <p:nvSpPr>
          <p:cNvPr id="604" name="Google Shape;604;p102"/>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605" name="Google Shape;605;p102"/>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solidFill>
                  <a:schemeClr val="lt1"/>
                </a:solidFill>
              </a:rPr>
              <a:t>A </a:t>
            </a:r>
            <a:r>
              <a:rPr lang="en-GB">
                <a:solidFill>
                  <a:srgbClr val="FFFF00"/>
                </a:solidFill>
                <a:latin typeface="Consolas"/>
                <a:ea typeface="Consolas"/>
                <a:cs typeface="Consolas"/>
                <a:sym typeface="Consolas"/>
              </a:rPr>
              <a:t>virtual</a:t>
            </a:r>
            <a:r>
              <a:rPr lang="en-GB">
                <a:solidFill>
                  <a:schemeClr val="lt1"/>
                </a:solidFill>
              </a:rPr>
              <a:t> method can be overridden by children</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The </a:t>
            </a:r>
            <a:r>
              <a:rPr lang="en-GB">
                <a:solidFill>
                  <a:srgbClr val="FFFF00"/>
                </a:solidFill>
                <a:latin typeface="Consolas"/>
                <a:ea typeface="Consolas"/>
                <a:cs typeface="Consolas"/>
                <a:sym typeface="Consolas"/>
              </a:rPr>
              <a:t>override</a:t>
            </a:r>
            <a:r>
              <a:rPr lang="en-GB">
                <a:solidFill>
                  <a:schemeClr val="lt1"/>
                </a:solidFill>
              </a:rPr>
              <a:t> keyword is a sanity check</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Use </a:t>
            </a:r>
            <a:r>
              <a:rPr lang="en-GB">
                <a:solidFill>
                  <a:srgbClr val="FFFF00"/>
                </a:solidFill>
                <a:latin typeface="Consolas"/>
                <a:ea typeface="Consolas"/>
                <a:cs typeface="Consolas"/>
                <a:sym typeface="Consolas"/>
              </a:rPr>
              <a:t>Super::</a:t>
            </a:r>
            <a:r>
              <a:rPr lang="en-GB">
                <a:solidFill>
                  <a:schemeClr val="lt1"/>
                </a:solidFill>
              </a:rPr>
              <a:t> to include parents’ functionality</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Use this to add </a:t>
            </a:r>
            <a:r>
              <a:rPr lang="en-GB">
                <a:solidFill>
                  <a:srgbClr val="FFFF00"/>
                </a:solidFill>
                <a:latin typeface="Consolas"/>
                <a:ea typeface="Consolas"/>
                <a:cs typeface="Consolas"/>
                <a:sym typeface="Consolas"/>
              </a:rPr>
              <a:t>BeginPlay()</a:t>
            </a:r>
            <a:r>
              <a:rPr lang="en-GB">
                <a:solidFill>
                  <a:schemeClr val="lt1"/>
                </a:solidFill>
              </a:rPr>
              <a:t> to PlayerController.</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5">
                                            <p:txEl>
                                              <p:pRg end="0" st="0"/>
                                            </p:txEl>
                                          </p:spTgt>
                                        </p:tgtEl>
                                        <p:attrNameLst>
                                          <p:attrName>style.visibility</p:attrName>
                                        </p:attrNameLst>
                                      </p:cBhvr>
                                      <p:to>
                                        <p:strVal val="visible"/>
                                      </p:to>
                                    </p:set>
                                    <p:animEffect filter="fade" transition="in">
                                      <p:cBhvr>
                                        <p:cTn dur="1000"/>
                                        <p:tgtEl>
                                          <p:spTgt spid="6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5">
                                            <p:txEl>
                                              <p:pRg end="1" st="1"/>
                                            </p:txEl>
                                          </p:spTgt>
                                        </p:tgtEl>
                                        <p:attrNameLst>
                                          <p:attrName>style.visibility</p:attrName>
                                        </p:attrNameLst>
                                      </p:cBhvr>
                                      <p:to>
                                        <p:strVal val="visible"/>
                                      </p:to>
                                    </p:set>
                                    <p:animEffect filter="fade" transition="in">
                                      <p:cBhvr>
                                        <p:cTn dur="1000"/>
                                        <p:tgtEl>
                                          <p:spTgt spid="6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5">
                                            <p:txEl>
                                              <p:pRg end="2" st="2"/>
                                            </p:txEl>
                                          </p:spTgt>
                                        </p:tgtEl>
                                        <p:attrNameLst>
                                          <p:attrName>style.visibility</p:attrName>
                                        </p:attrNameLst>
                                      </p:cBhvr>
                                      <p:to>
                                        <p:strVal val="visible"/>
                                      </p:to>
                                    </p:set>
                                    <p:animEffect filter="fade" transition="in">
                                      <p:cBhvr>
                                        <p:cTn dur="1000"/>
                                        <p:tgtEl>
                                          <p:spTgt spid="6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5">
                                            <p:txEl>
                                              <p:pRg end="3" st="3"/>
                                            </p:txEl>
                                          </p:spTgt>
                                        </p:tgtEl>
                                        <p:attrNameLst>
                                          <p:attrName>style.visibility</p:attrName>
                                        </p:attrNameLst>
                                      </p:cBhvr>
                                      <p:to>
                                        <p:strVal val="visible"/>
                                      </p:to>
                                    </p:set>
                                    <p:animEffect filter="fade" transition="in">
                                      <p:cBhvr>
                                        <p:cTn dur="1000"/>
                                        <p:tgtEl>
                                          <p:spTgt spid="60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Google Shape;610;p103"/>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Aiming Architecture</a:t>
            </a:r>
            <a:endParaRPr/>
          </a:p>
        </p:txBody>
      </p:sp>
      <p:sp>
        <p:nvSpPr>
          <p:cNvPr id="611" name="Google Shape;611;p103"/>
          <p:cNvSpPr/>
          <p:nvPr/>
        </p:nvSpPr>
        <p:spPr>
          <a:xfrm>
            <a:off x="6965650" y="2833750"/>
            <a:ext cx="3096600" cy="10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Tank Player Controller</a:t>
            </a:r>
            <a:endParaRPr sz="2800"/>
          </a:p>
        </p:txBody>
      </p:sp>
      <p:sp>
        <p:nvSpPr>
          <p:cNvPr id="612" name="Google Shape;612;p103"/>
          <p:cNvSpPr/>
          <p:nvPr/>
        </p:nvSpPr>
        <p:spPr>
          <a:xfrm>
            <a:off x="4748500" y="5183450"/>
            <a:ext cx="3096600" cy="10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Tank</a:t>
            </a:r>
            <a:endParaRPr sz="2800"/>
          </a:p>
        </p:txBody>
      </p:sp>
      <p:cxnSp>
        <p:nvCxnSpPr>
          <p:cNvPr id="613" name="Google Shape;613;p103"/>
          <p:cNvCxnSpPr>
            <a:stCxn id="611" idx="2"/>
            <a:endCxn id="612" idx="0"/>
          </p:cNvCxnSpPr>
          <p:nvPr/>
        </p:nvCxnSpPr>
        <p:spPr>
          <a:xfrm flipH="1">
            <a:off x="6296950" y="3914950"/>
            <a:ext cx="2217000" cy="12684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sp>
        <p:nvSpPr>
          <p:cNvPr id="618" name="Google Shape;618;p104"/>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Overriding in a Nutshell</a:t>
            </a:r>
            <a:endParaRPr/>
          </a:p>
        </p:txBody>
      </p:sp>
      <p:sp>
        <p:nvSpPr>
          <p:cNvPr id="619" name="Google Shape;619;p104"/>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Children inherit their parents’ methods</a:t>
            </a:r>
            <a:endParaRPr/>
          </a:p>
          <a:p>
            <a:pPr indent="-800100" lvl="0" marL="914400" marR="0" rtl="0" algn="l">
              <a:lnSpc>
                <a:spcPct val="150000"/>
              </a:lnSpc>
              <a:spcBef>
                <a:spcPts val="0"/>
              </a:spcBef>
              <a:spcAft>
                <a:spcPts val="0"/>
              </a:spcAft>
              <a:buSzPts val="5400"/>
              <a:buChar char="●"/>
            </a:pPr>
            <a:r>
              <a:rPr lang="en-GB"/>
              <a:t>To check you’re actually overriding use </a:t>
            </a:r>
            <a:r>
              <a:rPr lang="en-GB">
                <a:solidFill>
                  <a:srgbClr val="FFFF00"/>
                </a:solidFill>
                <a:latin typeface="Consolas"/>
                <a:ea typeface="Consolas"/>
                <a:cs typeface="Consolas"/>
                <a:sym typeface="Consolas"/>
              </a:rPr>
              <a:t>override</a:t>
            </a:r>
            <a:endParaRPr>
              <a:solidFill>
                <a:schemeClr val="lt1"/>
              </a:solidFill>
            </a:endParaRPr>
          </a:p>
          <a:p>
            <a:pPr indent="-800100" lvl="0" marL="914400" marR="0" rtl="0" algn="l">
              <a:lnSpc>
                <a:spcPct val="150000"/>
              </a:lnSpc>
              <a:spcBef>
                <a:spcPts val="0"/>
              </a:spcBef>
              <a:spcAft>
                <a:spcPts val="0"/>
              </a:spcAft>
              <a:buClr>
                <a:schemeClr val="lt1"/>
              </a:buClr>
              <a:buSzPts val="5400"/>
              <a:buChar char="●"/>
            </a:pPr>
            <a:r>
              <a:rPr lang="en-GB">
                <a:solidFill>
                  <a:schemeClr val="lt1"/>
                </a:solidFill>
              </a:rPr>
              <a:t>If the method was declared </a:t>
            </a:r>
            <a:r>
              <a:rPr lang="en-GB">
                <a:solidFill>
                  <a:srgbClr val="FFFF00"/>
                </a:solidFill>
                <a:latin typeface="Consolas"/>
                <a:ea typeface="Consolas"/>
                <a:cs typeface="Consolas"/>
                <a:sym typeface="Consolas"/>
              </a:rPr>
              <a:t>virtual</a:t>
            </a:r>
            <a:r>
              <a:rPr lang="en-GB">
                <a:solidFill>
                  <a:schemeClr val="lt1"/>
                </a:solidFill>
              </a:rPr>
              <a:t>, it can be overridden by any </a:t>
            </a:r>
            <a:r>
              <a:rPr lang="en-GB">
                <a:solidFill>
                  <a:schemeClr val="lt1"/>
                </a:solidFill>
              </a:rPr>
              <a:t>descendant</a:t>
            </a:r>
            <a:r>
              <a:rPr lang="en-GB">
                <a:solidFill>
                  <a:schemeClr val="lt1"/>
                </a:solidFill>
              </a:rPr>
              <a:t> in the future.</a:t>
            </a:r>
            <a:endParaRPr>
              <a:solidFill>
                <a:schemeClr val="lt1"/>
              </a:solidFill>
            </a:endParaRPr>
          </a:p>
          <a:p>
            <a:pPr indent="-800100" lvl="0" marL="914400" marR="0" rtl="0" algn="l">
              <a:lnSpc>
                <a:spcPct val="150000"/>
              </a:lnSpc>
              <a:spcBef>
                <a:spcPts val="0"/>
              </a:spcBef>
              <a:spcAft>
                <a:spcPts val="0"/>
              </a:spcAft>
              <a:buClr>
                <a:schemeClr val="lt1"/>
              </a:buClr>
              <a:buSzPts val="5400"/>
              <a:buChar char="●"/>
            </a:pPr>
            <a:r>
              <a:rPr lang="en-GB">
                <a:solidFill>
                  <a:schemeClr val="lt1"/>
                </a:solidFill>
              </a:rPr>
              <a:t>Specifying </a:t>
            </a:r>
            <a:r>
              <a:rPr lang="en-GB">
                <a:solidFill>
                  <a:srgbClr val="FFFF00"/>
                </a:solidFill>
                <a:latin typeface="Consolas"/>
                <a:ea typeface="Consolas"/>
                <a:cs typeface="Consolas"/>
                <a:sym typeface="Consolas"/>
              </a:rPr>
              <a:t>virtual</a:t>
            </a:r>
            <a:r>
              <a:rPr lang="en-GB">
                <a:solidFill>
                  <a:schemeClr val="lt1"/>
                </a:solidFill>
              </a:rPr>
              <a:t> on an already virtual method has no effect.</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9">
                                            <p:txEl>
                                              <p:pRg end="0" st="0"/>
                                            </p:txEl>
                                          </p:spTgt>
                                        </p:tgtEl>
                                        <p:attrNameLst>
                                          <p:attrName>style.visibility</p:attrName>
                                        </p:attrNameLst>
                                      </p:cBhvr>
                                      <p:to>
                                        <p:strVal val="visible"/>
                                      </p:to>
                                    </p:set>
                                    <p:animEffect filter="fade" transition="in">
                                      <p:cBhvr>
                                        <p:cTn dur="1000"/>
                                        <p:tgtEl>
                                          <p:spTgt spid="6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9">
                                            <p:txEl>
                                              <p:pRg end="1" st="1"/>
                                            </p:txEl>
                                          </p:spTgt>
                                        </p:tgtEl>
                                        <p:attrNameLst>
                                          <p:attrName>style.visibility</p:attrName>
                                        </p:attrNameLst>
                                      </p:cBhvr>
                                      <p:to>
                                        <p:strVal val="visible"/>
                                      </p:to>
                                    </p:set>
                                    <p:animEffect filter="fade" transition="in">
                                      <p:cBhvr>
                                        <p:cTn dur="1000"/>
                                        <p:tgtEl>
                                          <p:spTgt spid="6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9">
                                            <p:txEl>
                                              <p:pRg end="2" st="2"/>
                                            </p:txEl>
                                          </p:spTgt>
                                        </p:tgtEl>
                                        <p:attrNameLst>
                                          <p:attrName>style.visibility</p:attrName>
                                        </p:attrNameLst>
                                      </p:cBhvr>
                                      <p:to>
                                        <p:strVal val="visible"/>
                                      </p:to>
                                    </p:set>
                                    <p:animEffect filter="fade" transition="in">
                                      <p:cBhvr>
                                        <p:cTn dur="1000"/>
                                        <p:tgtEl>
                                          <p:spTgt spid="6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9">
                                            <p:txEl>
                                              <p:pRg end="3" st="3"/>
                                            </p:txEl>
                                          </p:spTgt>
                                        </p:tgtEl>
                                        <p:attrNameLst>
                                          <p:attrName>style.visibility</p:attrName>
                                        </p:attrNameLst>
                                      </p:cBhvr>
                                      <p:to>
                                        <p:strVal val="visible"/>
                                      </p:to>
                                    </p:set>
                                    <p:animEffect filter="fade" transition="in">
                                      <p:cBhvr>
                                        <p:cTn dur="1000"/>
                                        <p:tgtEl>
                                          <p:spTgt spid="61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Google Shape;624;p105"/>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How to Override a Virtual Method</a:t>
            </a:r>
            <a:endParaRPr/>
          </a:p>
        </p:txBody>
      </p:sp>
      <p:sp>
        <p:nvSpPr>
          <p:cNvPr id="625" name="Google Shape;625;p105"/>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AutoNum type="arabicPeriod"/>
            </a:pPr>
            <a:r>
              <a:rPr lang="en-GB"/>
              <a:t>Find the signature in the API reference*</a:t>
            </a:r>
            <a:endParaRPr/>
          </a:p>
          <a:p>
            <a:pPr indent="-800100" lvl="0" marL="914400" rtl="0" algn="l">
              <a:spcBef>
                <a:spcPts val="0"/>
              </a:spcBef>
              <a:spcAft>
                <a:spcPts val="0"/>
              </a:spcAft>
              <a:buSzPts val="5400"/>
              <a:buAutoNum type="arabicPeriod"/>
            </a:pPr>
            <a:r>
              <a:rPr lang="en-GB"/>
              <a:t>Copy the signature, postfix </a:t>
            </a:r>
            <a:r>
              <a:rPr lang="en-GB">
                <a:solidFill>
                  <a:srgbClr val="FFFF00"/>
                </a:solidFill>
                <a:latin typeface="Consolas"/>
                <a:ea typeface="Consolas"/>
                <a:cs typeface="Consolas"/>
                <a:sym typeface="Consolas"/>
              </a:rPr>
              <a:t>override</a:t>
            </a:r>
            <a:r>
              <a:rPr lang="en-GB"/>
              <a:t> in the .h</a:t>
            </a:r>
            <a:endParaRPr/>
          </a:p>
          <a:p>
            <a:pPr indent="-800100" lvl="0" marL="914400" marR="0" rtl="0" algn="l">
              <a:lnSpc>
                <a:spcPct val="150000"/>
              </a:lnSpc>
              <a:spcBef>
                <a:spcPts val="0"/>
              </a:spcBef>
              <a:spcAft>
                <a:spcPts val="0"/>
              </a:spcAft>
              <a:buSzPts val="5400"/>
              <a:buAutoNum type="arabicPeriod"/>
            </a:pPr>
            <a:r>
              <a:rPr lang="en-GB"/>
              <a:t>Define in the .cpp </a:t>
            </a:r>
            <a:r>
              <a:rPr lang="en-GB">
                <a:solidFill>
                  <a:srgbClr val="FFFF00"/>
                </a:solidFill>
                <a:latin typeface="Consolas"/>
                <a:ea typeface="Consolas"/>
                <a:cs typeface="Consolas"/>
                <a:sym typeface="Consolas"/>
              </a:rPr>
              <a:t>without </a:t>
            </a:r>
            <a:r>
              <a:rPr lang="en-GB"/>
              <a:t>virtual or </a:t>
            </a:r>
            <a:r>
              <a:rPr lang="en-GB">
                <a:solidFill>
                  <a:srgbClr val="FFFF00"/>
                </a:solidFill>
                <a:latin typeface="Consolas"/>
                <a:ea typeface="Consolas"/>
                <a:cs typeface="Consolas"/>
                <a:sym typeface="Consolas"/>
              </a:rPr>
              <a:t>override</a:t>
            </a:r>
            <a:endParaRPr>
              <a:solidFill>
                <a:srgbClr val="FFFF00"/>
              </a:solidFill>
              <a:latin typeface="Consolas"/>
              <a:ea typeface="Consolas"/>
              <a:cs typeface="Consolas"/>
              <a:sym typeface="Consolas"/>
            </a:endParaRPr>
          </a:p>
          <a:p>
            <a:pPr indent="-800100" lvl="0" marL="914400" rtl="0" algn="l">
              <a:spcBef>
                <a:spcPts val="0"/>
              </a:spcBef>
              <a:spcAft>
                <a:spcPts val="0"/>
              </a:spcAft>
              <a:buSzPts val="5400"/>
              <a:buAutoNum type="arabicPeriod"/>
            </a:pPr>
            <a:r>
              <a:rPr lang="en-GB"/>
              <a:t>Usually call </a:t>
            </a:r>
            <a:r>
              <a:rPr lang="en-GB">
                <a:solidFill>
                  <a:srgbClr val="FFFF00"/>
                </a:solidFill>
                <a:latin typeface="Consolas"/>
                <a:ea typeface="Consolas"/>
                <a:cs typeface="Consolas"/>
                <a:sym typeface="Consolas"/>
              </a:rPr>
              <a:t>Super::</a:t>
            </a:r>
            <a:r>
              <a:rPr lang="en-GB"/>
              <a:t> in the first line of code.</a:t>
            </a:r>
            <a:endParaRPr/>
          </a:p>
          <a:p>
            <a:pPr indent="0" lvl="0" marL="0" rtl="0" algn="l">
              <a:spcBef>
                <a:spcPts val="0"/>
              </a:spcBef>
              <a:spcAft>
                <a:spcPts val="0"/>
              </a:spcAft>
              <a:buNone/>
            </a:pPr>
            <a:r>
              <a:rPr lang="en-GB" sz="3600">
                <a:solidFill>
                  <a:srgbClr val="FFFFFF"/>
                </a:solidFill>
              </a:rPr>
              <a:t>*</a:t>
            </a:r>
            <a:r>
              <a:rPr lang="en-GB" sz="3600" u="sng">
                <a:solidFill>
                  <a:srgbClr val="FFFFFF"/>
                </a:solidFill>
                <a:hlinkClick r:id="rId3"/>
              </a:rPr>
              <a:t>https://docs.unrealengine.com/latest/INT/API/Runtime/Engine/GameFramework/APlayerController/index.html</a:t>
            </a:r>
            <a:endParaRPr sz="36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5">
                                            <p:txEl>
                                              <p:pRg end="0" st="0"/>
                                            </p:txEl>
                                          </p:spTgt>
                                        </p:tgtEl>
                                        <p:attrNameLst>
                                          <p:attrName>style.visibility</p:attrName>
                                        </p:attrNameLst>
                                      </p:cBhvr>
                                      <p:to>
                                        <p:strVal val="visible"/>
                                      </p:to>
                                    </p:set>
                                    <p:animEffect filter="fade" transition="in">
                                      <p:cBhvr>
                                        <p:cTn dur="1000"/>
                                        <p:tgtEl>
                                          <p:spTgt spid="6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5">
                                            <p:txEl>
                                              <p:pRg end="1" st="1"/>
                                            </p:txEl>
                                          </p:spTgt>
                                        </p:tgtEl>
                                        <p:attrNameLst>
                                          <p:attrName>style.visibility</p:attrName>
                                        </p:attrNameLst>
                                      </p:cBhvr>
                                      <p:to>
                                        <p:strVal val="visible"/>
                                      </p:to>
                                    </p:set>
                                    <p:animEffect filter="fade" transition="in">
                                      <p:cBhvr>
                                        <p:cTn dur="1000"/>
                                        <p:tgtEl>
                                          <p:spTgt spid="6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5">
                                            <p:txEl>
                                              <p:pRg end="2" st="2"/>
                                            </p:txEl>
                                          </p:spTgt>
                                        </p:tgtEl>
                                        <p:attrNameLst>
                                          <p:attrName>style.visibility</p:attrName>
                                        </p:attrNameLst>
                                      </p:cBhvr>
                                      <p:to>
                                        <p:strVal val="visible"/>
                                      </p:to>
                                    </p:set>
                                    <p:animEffect filter="fade" transition="in">
                                      <p:cBhvr>
                                        <p:cTn dur="1000"/>
                                        <p:tgtEl>
                                          <p:spTgt spid="6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5">
                                            <p:txEl>
                                              <p:pRg end="3" st="3"/>
                                            </p:txEl>
                                          </p:spTgt>
                                        </p:tgtEl>
                                        <p:attrNameLst>
                                          <p:attrName>style.visibility</p:attrName>
                                        </p:attrNameLst>
                                      </p:cBhvr>
                                      <p:to>
                                        <p:strVal val="visible"/>
                                      </p:to>
                                    </p:set>
                                    <p:animEffect filter="fade" transition="in">
                                      <p:cBhvr>
                                        <p:cTn dur="1000"/>
                                        <p:tgtEl>
                                          <p:spTgt spid="6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5">
                                            <p:txEl>
                                              <p:pRg end="4" st="4"/>
                                            </p:txEl>
                                          </p:spTgt>
                                        </p:tgtEl>
                                        <p:attrNameLst>
                                          <p:attrName>style.visibility</p:attrName>
                                        </p:attrNameLst>
                                      </p:cBhvr>
                                      <p:to>
                                        <p:strVal val="visible"/>
                                      </p:to>
                                    </p:set>
                                    <p:animEffect filter="fade" transition="in">
                                      <p:cBhvr>
                                        <p:cTn dur="1000"/>
                                        <p:tgtEl>
                                          <p:spTgt spid="62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Google Shape;630;p106"/>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Log Out Possessed Tank</a:t>
            </a:r>
            <a:endParaRPr/>
          </a:p>
        </p:txBody>
      </p:sp>
      <p:sp>
        <p:nvSpPr>
          <p:cNvPr id="631" name="Google Shape;631;p106"/>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Remember your UE_LOG macro</a:t>
            </a:r>
            <a:endParaRPr/>
          </a:p>
          <a:p>
            <a:pPr indent="-800100" lvl="0" marL="914400" rtl="0" algn="l">
              <a:spcBef>
                <a:spcPts val="0"/>
              </a:spcBef>
              <a:spcAft>
                <a:spcPts val="0"/>
              </a:spcAft>
              <a:buSzPts val="5400"/>
              <a:buChar char="●"/>
            </a:pPr>
            <a:r>
              <a:rPr lang="en-GB"/>
              <a:t>Consider an intermediate variable</a:t>
            </a:r>
            <a:endParaRPr/>
          </a:p>
          <a:p>
            <a:pPr indent="-800100" lvl="0" marL="914400" rtl="0" algn="l">
              <a:spcBef>
                <a:spcPts val="0"/>
              </a:spcBef>
              <a:spcAft>
                <a:spcPts val="0"/>
              </a:spcAft>
              <a:buSzPts val="5400"/>
              <a:buChar char="●"/>
            </a:pPr>
            <a:r>
              <a:rPr lang="en-GB"/>
              <a:t>Remember to use </a:t>
            </a:r>
            <a:r>
              <a:rPr lang="en-GB">
                <a:solidFill>
                  <a:srgbClr val="FFFF00"/>
                </a:solidFill>
                <a:latin typeface="Consolas"/>
                <a:ea typeface="Consolas"/>
                <a:cs typeface="Consolas"/>
                <a:sym typeface="Consolas"/>
              </a:rPr>
              <a:t>*</a:t>
            </a:r>
            <a:r>
              <a:rPr lang="en-GB"/>
              <a:t> (contents at) for strings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1">
                                            <p:txEl>
                                              <p:pRg end="0" st="0"/>
                                            </p:txEl>
                                          </p:spTgt>
                                        </p:tgtEl>
                                        <p:attrNameLst>
                                          <p:attrName>style.visibility</p:attrName>
                                        </p:attrNameLst>
                                      </p:cBhvr>
                                      <p:to>
                                        <p:strVal val="visible"/>
                                      </p:to>
                                    </p:set>
                                    <p:animEffect filter="fade" transition="in">
                                      <p:cBhvr>
                                        <p:cTn dur="1000"/>
                                        <p:tgtEl>
                                          <p:spTgt spid="6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1">
                                            <p:txEl>
                                              <p:pRg end="1" st="1"/>
                                            </p:txEl>
                                          </p:spTgt>
                                        </p:tgtEl>
                                        <p:attrNameLst>
                                          <p:attrName>style.visibility</p:attrName>
                                        </p:attrNameLst>
                                      </p:cBhvr>
                                      <p:to>
                                        <p:strVal val="visible"/>
                                      </p:to>
                                    </p:set>
                                    <p:animEffect filter="fade" transition="in">
                                      <p:cBhvr>
                                        <p:cTn dur="1000"/>
                                        <p:tgtEl>
                                          <p:spTgt spid="6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1">
                                            <p:txEl>
                                              <p:pRg end="2" st="2"/>
                                            </p:txEl>
                                          </p:spTgt>
                                        </p:tgtEl>
                                        <p:attrNameLst>
                                          <p:attrName>style.visibility</p:attrName>
                                        </p:attrNameLst>
                                      </p:cBhvr>
                                      <p:to>
                                        <p:strVal val="visible"/>
                                      </p:to>
                                    </p:set>
                                    <p:animEffect filter="fade" transition="in">
                                      <p:cBhvr>
                                        <p:cTn dur="1000"/>
                                        <p:tgtEl>
                                          <p:spTgt spid="63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sp>
        <p:nvSpPr>
          <p:cNvPr id="636" name="Google Shape;636;p107"/>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Overloading and Polymorphism</a:t>
            </a:r>
            <a:endParaRPr>
              <a:solidFill>
                <a:srgbClr val="FFFF00"/>
              </a:solidFill>
              <a:latin typeface="Consolas"/>
              <a:ea typeface="Consolas"/>
              <a:cs typeface="Consolas"/>
              <a:sym typeface="Consolas"/>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0" name="Shape 640"/>
        <p:cNvGrpSpPr/>
        <p:nvPr/>
      </p:nvGrpSpPr>
      <p:grpSpPr>
        <a:xfrm>
          <a:off x="0" y="0"/>
          <a:ext cx="0" cy="0"/>
          <a:chOff x="0" y="0"/>
          <a:chExt cx="0" cy="0"/>
        </a:xfrm>
      </p:grpSpPr>
      <p:sp>
        <p:nvSpPr>
          <p:cNvPr id="641" name="Google Shape;641;p108"/>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642" name="Google Shape;642;p108"/>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Clr>
                <a:schemeClr val="lt1"/>
              </a:buClr>
              <a:buSzPts val="5400"/>
              <a:buChar char="●"/>
            </a:pPr>
            <a:r>
              <a:rPr lang="en-GB">
                <a:solidFill>
                  <a:schemeClr val="lt1"/>
                </a:solidFill>
              </a:rPr>
              <a:t>What is polymorphism?</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How to overload functions.</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Using run-time polymorphism.</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2">
                                            <p:txEl>
                                              <p:pRg end="0" st="0"/>
                                            </p:txEl>
                                          </p:spTgt>
                                        </p:tgtEl>
                                        <p:attrNameLst>
                                          <p:attrName>style.visibility</p:attrName>
                                        </p:attrNameLst>
                                      </p:cBhvr>
                                      <p:to>
                                        <p:strVal val="visible"/>
                                      </p:to>
                                    </p:set>
                                    <p:animEffect filter="fade" transition="in">
                                      <p:cBhvr>
                                        <p:cTn dur="1000"/>
                                        <p:tgtEl>
                                          <p:spTgt spid="6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2">
                                            <p:txEl>
                                              <p:pRg end="1" st="1"/>
                                            </p:txEl>
                                          </p:spTgt>
                                        </p:tgtEl>
                                        <p:attrNameLst>
                                          <p:attrName>style.visibility</p:attrName>
                                        </p:attrNameLst>
                                      </p:cBhvr>
                                      <p:to>
                                        <p:strVal val="visible"/>
                                      </p:to>
                                    </p:set>
                                    <p:animEffect filter="fade" transition="in">
                                      <p:cBhvr>
                                        <p:cTn dur="1000"/>
                                        <p:tgtEl>
                                          <p:spTgt spid="6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2">
                                            <p:txEl>
                                              <p:pRg end="2" st="2"/>
                                            </p:txEl>
                                          </p:spTgt>
                                        </p:tgtEl>
                                        <p:attrNameLst>
                                          <p:attrName>style.visibility</p:attrName>
                                        </p:attrNameLst>
                                      </p:cBhvr>
                                      <p:to>
                                        <p:strVal val="visible"/>
                                      </p:to>
                                    </p:set>
                                    <p:animEffect filter="fade" transition="in">
                                      <p:cBhvr>
                                        <p:cTn dur="1000"/>
                                        <p:tgtEl>
                                          <p:spTgt spid="64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6" name="Shape 646"/>
        <p:cNvGrpSpPr/>
        <p:nvPr/>
      </p:nvGrpSpPr>
      <p:grpSpPr>
        <a:xfrm>
          <a:off x="0" y="0"/>
          <a:ext cx="0" cy="0"/>
          <a:chOff x="0" y="0"/>
          <a:chExt cx="0" cy="0"/>
        </a:xfrm>
      </p:grpSpPr>
      <p:sp>
        <p:nvSpPr>
          <p:cNvPr id="647" name="Google Shape;647;p109"/>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Polymorphism</a:t>
            </a:r>
            <a:endParaRPr/>
          </a:p>
        </p:txBody>
      </p:sp>
      <p:sp>
        <p:nvSpPr>
          <p:cNvPr id="648" name="Google Shape;648;p109"/>
          <p:cNvSpPr txBox="1"/>
          <p:nvPr/>
        </p:nvSpPr>
        <p:spPr>
          <a:xfrm>
            <a:off x="860025" y="2429375"/>
            <a:ext cx="16272600" cy="6635100"/>
          </a:xfrm>
          <a:prstGeom prst="rect">
            <a:avLst/>
          </a:prstGeom>
          <a:noFill/>
          <a:ln>
            <a:noFill/>
          </a:ln>
        </p:spPr>
        <p:txBody>
          <a:bodyPr anchorCtr="0" anchor="t" bIns="91425" lIns="91425" spcFirstLastPara="1" rIns="91425" wrap="square" tIns="91425">
            <a:noAutofit/>
          </a:bodyPr>
          <a:lstStyle/>
          <a:p>
            <a:pPr indent="-533400" lvl="0" marL="457200" rtl="0" algn="l">
              <a:lnSpc>
                <a:spcPct val="150000"/>
              </a:lnSpc>
              <a:spcBef>
                <a:spcPts val="0"/>
              </a:spcBef>
              <a:spcAft>
                <a:spcPts val="0"/>
              </a:spcAft>
              <a:buClr>
                <a:schemeClr val="lt1"/>
              </a:buClr>
              <a:buSzPts val="4800"/>
              <a:buFont typeface="Helvetica Neue"/>
              <a:buChar char="●"/>
            </a:pPr>
            <a:r>
              <a:rPr lang="en-GB" sz="4800">
                <a:solidFill>
                  <a:srgbClr val="FFFF00"/>
                </a:solidFill>
                <a:latin typeface="Helvetica Neue"/>
                <a:ea typeface="Helvetica Neue"/>
                <a:cs typeface="Helvetica Neue"/>
                <a:sym typeface="Helvetica Neue"/>
              </a:rPr>
              <a:t>Ad-hoc </a:t>
            </a:r>
            <a:r>
              <a:rPr lang="en-GB" sz="4800">
                <a:solidFill>
                  <a:schemeClr val="lt1"/>
                </a:solidFill>
                <a:latin typeface="Helvetica Neue"/>
                <a:ea typeface="Helvetica Neue"/>
                <a:cs typeface="Helvetica Neue"/>
                <a:sym typeface="Helvetica Neue"/>
              </a:rPr>
              <a:t>- A different implementation per signature.</a:t>
            </a:r>
            <a:endParaRPr sz="4800">
              <a:solidFill>
                <a:schemeClr val="lt1"/>
              </a:solidFill>
              <a:latin typeface="Helvetica Neue"/>
              <a:ea typeface="Helvetica Neue"/>
              <a:cs typeface="Helvetica Neue"/>
              <a:sym typeface="Helvetica Neue"/>
            </a:endParaRPr>
          </a:p>
          <a:p>
            <a:pPr indent="-533400" lvl="0" marL="457200" rtl="0" algn="l">
              <a:lnSpc>
                <a:spcPct val="150000"/>
              </a:lnSpc>
              <a:spcBef>
                <a:spcPts val="0"/>
              </a:spcBef>
              <a:spcAft>
                <a:spcPts val="0"/>
              </a:spcAft>
              <a:buClr>
                <a:schemeClr val="lt1"/>
              </a:buClr>
              <a:buSzPts val="4800"/>
              <a:buFont typeface="Helvetica Neue"/>
              <a:buChar char="●"/>
            </a:pPr>
            <a:r>
              <a:rPr lang="en-GB" sz="4800">
                <a:solidFill>
                  <a:srgbClr val="FFFF00"/>
                </a:solidFill>
                <a:latin typeface="Helvetica Neue"/>
                <a:ea typeface="Helvetica Neue"/>
                <a:cs typeface="Helvetica Neue"/>
                <a:sym typeface="Helvetica Neue"/>
              </a:rPr>
              <a:t>Subtype </a:t>
            </a:r>
            <a:r>
              <a:rPr lang="en-GB" sz="4800">
                <a:solidFill>
                  <a:schemeClr val="lt1"/>
                </a:solidFill>
                <a:latin typeface="Helvetica Neue"/>
                <a:ea typeface="Helvetica Neue"/>
                <a:cs typeface="Helvetica Neue"/>
                <a:sym typeface="Helvetica Neue"/>
              </a:rPr>
              <a:t>- Parent pointers pointing at children instances.</a:t>
            </a:r>
            <a:endParaRPr sz="4800">
              <a:solidFill>
                <a:schemeClr val="lt1"/>
              </a:solidFill>
              <a:latin typeface="Helvetica Neue"/>
              <a:ea typeface="Helvetica Neue"/>
              <a:cs typeface="Helvetica Neue"/>
              <a:sym typeface="Helvetica Neue"/>
            </a:endParaRPr>
          </a:p>
          <a:p>
            <a:pPr indent="-533400" lvl="0" marL="457200" rtl="0" algn="l">
              <a:lnSpc>
                <a:spcPct val="150000"/>
              </a:lnSpc>
              <a:spcBef>
                <a:spcPts val="0"/>
              </a:spcBef>
              <a:spcAft>
                <a:spcPts val="0"/>
              </a:spcAft>
              <a:buClr>
                <a:schemeClr val="lt1"/>
              </a:buClr>
              <a:buSzPts val="4800"/>
              <a:buFont typeface="Helvetica Neue"/>
              <a:buChar char="●"/>
            </a:pPr>
            <a:r>
              <a:rPr lang="en-GB" sz="4800">
                <a:solidFill>
                  <a:srgbClr val="FFFF00"/>
                </a:solidFill>
                <a:latin typeface="Helvetica Neue"/>
                <a:ea typeface="Helvetica Neue"/>
                <a:cs typeface="Helvetica Neue"/>
                <a:sym typeface="Helvetica Neue"/>
              </a:rPr>
              <a:t>Parametric </a:t>
            </a:r>
            <a:r>
              <a:rPr lang="en-GB" sz="4800">
                <a:solidFill>
                  <a:schemeClr val="lt1"/>
                </a:solidFill>
                <a:latin typeface="Helvetica Neue"/>
                <a:ea typeface="Helvetica Neue"/>
                <a:cs typeface="Helvetica Neue"/>
                <a:sym typeface="Helvetica Neue"/>
              </a:rPr>
              <a:t>- One implementation, multiple signatures.</a:t>
            </a:r>
            <a:endParaRPr sz="4800">
              <a:solidFill>
                <a:schemeClr val="lt1"/>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t/>
            </a:r>
            <a:endParaRPr sz="4800">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t/>
            </a:r>
            <a:endParaRPr sz="4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8">
                                            <p:txEl>
                                              <p:pRg end="0" st="0"/>
                                            </p:txEl>
                                          </p:spTgt>
                                        </p:tgtEl>
                                        <p:attrNameLst>
                                          <p:attrName>style.visibility</p:attrName>
                                        </p:attrNameLst>
                                      </p:cBhvr>
                                      <p:to>
                                        <p:strVal val="visible"/>
                                      </p:to>
                                    </p:set>
                                    <p:animEffect filter="fade" transition="in">
                                      <p:cBhvr>
                                        <p:cTn dur="1000"/>
                                        <p:tgtEl>
                                          <p:spTgt spid="6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8">
                                            <p:txEl>
                                              <p:pRg end="1" st="1"/>
                                            </p:txEl>
                                          </p:spTgt>
                                        </p:tgtEl>
                                        <p:attrNameLst>
                                          <p:attrName>style.visibility</p:attrName>
                                        </p:attrNameLst>
                                      </p:cBhvr>
                                      <p:to>
                                        <p:strVal val="visible"/>
                                      </p:to>
                                    </p:set>
                                    <p:animEffect filter="fade" transition="in">
                                      <p:cBhvr>
                                        <p:cTn dur="1000"/>
                                        <p:tgtEl>
                                          <p:spTgt spid="6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8">
                                            <p:txEl>
                                              <p:pRg end="2" st="2"/>
                                            </p:txEl>
                                          </p:spTgt>
                                        </p:tgtEl>
                                        <p:attrNameLst>
                                          <p:attrName>style.visibility</p:attrName>
                                        </p:attrNameLst>
                                      </p:cBhvr>
                                      <p:to>
                                        <p:strVal val="visible"/>
                                      </p:to>
                                    </p:set>
                                    <p:animEffect filter="fade" transition="in">
                                      <p:cBhvr>
                                        <p:cTn dur="1000"/>
                                        <p:tgtEl>
                                          <p:spTgt spid="6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8">
                                            <p:txEl>
                                              <p:pRg end="3" st="3"/>
                                            </p:txEl>
                                          </p:spTgt>
                                        </p:tgtEl>
                                        <p:attrNameLst>
                                          <p:attrName>style.visibility</p:attrName>
                                        </p:attrNameLst>
                                      </p:cBhvr>
                                      <p:to>
                                        <p:strVal val="visible"/>
                                      </p:to>
                                    </p:set>
                                    <p:animEffect filter="fade" transition="in">
                                      <p:cBhvr>
                                        <p:cTn dur="1000"/>
                                        <p:tgtEl>
                                          <p:spTgt spid="6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8">
                                            <p:txEl>
                                              <p:pRg end="4" st="4"/>
                                            </p:txEl>
                                          </p:spTgt>
                                        </p:tgtEl>
                                        <p:attrNameLst>
                                          <p:attrName>style.visibility</p:attrName>
                                        </p:attrNameLst>
                                      </p:cBhvr>
                                      <p:to>
                                        <p:strVal val="visible"/>
                                      </p:to>
                                    </p:set>
                                    <p:animEffect filter="fade" transition="in">
                                      <p:cBhvr>
                                        <p:cTn dur="1000"/>
                                        <p:tgtEl>
                                          <p:spTgt spid="64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2" name="Shape 652"/>
        <p:cNvGrpSpPr/>
        <p:nvPr/>
      </p:nvGrpSpPr>
      <p:grpSpPr>
        <a:xfrm>
          <a:off x="0" y="0"/>
          <a:ext cx="0" cy="0"/>
          <a:chOff x="0" y="0"/>
          <a:chExt cx="0" cy="0"/>
        </a:xfrm>
      </p:grpSpPr>
      <p:sp>
        <p:nvSpPr>
          <p:cNvPr id="653" name="Google Shape;653;p110"/>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Polymorphism and C++</a:t>
            </a:r>
            <a:endParaRPr/>
          </a:p>
        </p:txBody>
      </p:sp>
      <p:graphicFrame>
        <p:nvGraphicFramePr>
          <p:cNvPr id="654" name="Google Shape;654;p110"/>
          <p:cNvGraphicFramePr/>
          <p:nvPr/>
        </p:nvGraphicFramePr>
        <p:xfrm>
          <a:off x="860025" y="2619450"/>
          <a:ext cx="3000000" cy="3000000"/>
        </p:xfrm>
        <a:graphic>
          <a:graphicData uri="http://schemas.openxmlformats.org/drawingml/2006/table">
            <a:tbl>
              <a:tblPr>
                <a:noFill/>
                <a:tableStyleId>{83EF7AB0-046D-48B4-9C66-017B42E53A91}</a:tableStyleId>
              </a:tblPr>
              <a:tblGrid>
                <a:gridCol w="3655600"/>
                <a:gridCol w="7266400"/>
                <a:gridCol w="5461000"/>
              </a:tblGrid>
              <a:tr h="381000">
                <a:tc>
                  <a:txBody>
                    <a:bodyPr/>
                    <a:lstStyle/>
                    <a:p>
                      <a:pPr indent="0" lvl="0" marL="0" rtl="0" algn="l">
                        <a:lnSpc>
                          <a:spcPct val="150000"/>
                        </a:lnSpc>
                        <a:spcBef>
                          <a:spcPts val="0"/>
                        </a:spcBef>
                        <a:spcAft>
                          <a:spcPts val="0"/>
                        </a:spcAft>
                        <a:buClr>
                          <a:schemeClr val="dk1"/>
                        </a:buClr>
                        <a:buSzPts val="1100"/>
                        <a:buFont typeface="Arial"/>
                        <a:buNone/>
                      </a:pPr>
                      <a:r>
                        <a:rPr lang="en-GB" sz="3600">
                          <a:solidFill>
                            <a:schemeClr val="lt1"/>
                          </a:solidFill>
                          <a:latin typeface="Helvetica Neue"/>
                          <a:ea typeface="Helvetica Neue"/>
                          <a:cs typeface="Helvetica Neue"/>
                          <a:sym typeface="Helvetica Neue"/>
                        </a:rPr>
                        <a:t>Polymorphism</a:t>
                      </a:r>
                      <a:endParaRPr sz="3600"/>
                    </a:p>
                  </a:txBody>
                  <a:tcPr marT="91425" marB="91425" marR="91425" marL="91425"/>
                </a:tc>
                <a:tc>
                  <a:txBody>
                    <a:bodyPr/>
                    <a:lstStyle/>
                    <a:p>
                      <a:pPr indent="0" lvl="0" marL="0" rtl="0" algn="l">
                        <a:lnSpc>
                          <a:spcPct val="150000"/>
                        </a:lnSpc>
                        <a:spcBef>
                          <a:spcPts val="0"/>
                        </a:spcBef>
                        <a:spcAft>
                          <a:spcPts val="0"/>
                        </a:spcAft>
                        <a:buClr>
                          <a:schemeClr val="dk1"/>
                        </a:buClr>
                        <a:buSzPts val="1100"/>
                        <a:buFont typeface="Arial"/>
                        <a:buNone/>
                      </a:pPr>
                      <a:r>
                        <a:rPr lang="en-GB" sz="3600">
                          <a:solidFill>
                            <a:schemeClr val="lt1"/>
                          </a:solidFill>
                          <a:latin typeface="Helvetica Neue"/>
                          <a:ea typeface="Helvetica Neue"/>
                          <a:cs typeface="Helvetica Neue"/>
                          <a:sym typeface="Helvetica Neue"/>
                        </a:rPr>
                        <a:t>Also known as...</a:t>
                      </a:r>
                      <a:endParaRPr sz="3600"/>
                    </a:p>
                  </a:txBody>
                  <a:tcPr marT="91425" marB="91425" marR="91425" marL="91425"/>
                </a:tc>
                <a:tc>
                  <a:txBody>
                    <a:bodyPr/>
                    <a:lstStyle/>
                    <a:p>
                      <a:pPr indent="0" lvl="0" marL="0" rtl="0" algn="l">
                        <a:lnSpc>
                          <a:spcPct val="150000"/>
                        </a:lnSpc>
                        <a:spcBef>
                          <a:spcPts val="0"/>
                        </a:spcBef>
                        <a:spcAft>
                          <a:spcPts val="0"/>
                        </a:spcAft>
                        <a:buClr>
                          <a:schemeClr val="dk1"/>
                        </a:buClr>
                        <a:buSzPts val="1100"/>
                        <a:buFont typeface="Arial"/>
                        <a:buNone/>
                      </a:pPr>
                      <a:r>
                        <a:rPr lang="en-GB" sz="3600">
                          <a:solidFill>
                            <a:schemeClr val="lt1"/>
                          </a:solidFill>
                          <a:latin typeface="Helvetica Neue"/>
                          <a:ea typeface="Helvetica Neue"/>
                          <a:cs typeface="Helvetica Neue"/>
                          <a:sym typeface="Helvetica Neue"/>
                        </a:rPr>
                        <a:t>Language Features</a:t>
                      </a:r>
                      <a:endParaRPr sz="3600"/>
                    </a:p>
                  </a:txBody>
                  <a:tcPr marT="91425" marB="91425" marR="91425" marL="91425"/>
                </a:tc>
              </a:tr>
              <a:tr h="381000">
                <a:tc>
                  <a:txBody>
                    <a:bodyPr/>
                    <a:lstStyle/>
                    <a:p>
                      <a:pPr indent="0" lvl="0" marL="0" rtl="0" algn="l">
                        <a:lnSpc>
                          <a:spcPct val="150000"/>
                        </a:lnSpc>
                        <a:spcBef>
                          <a:spcPts val="0"/>
                        </a:spcBef>
                        <a:spcAft>
                          <a:spcPts val="0"/>
                        </a:spcAft>
                        <a:buClr>
                          <a:schemeClr val="dk1"/>
                        </a:buClr>
                        <a:buSzPts val="1100"/>
                        <a:buFont typeface="Arial"/>
                        <a:buNone/>
                      </a:pPr>
                      <a:r>
                        <a:rPr lang="en-GB" sz="3600">
                          <a:solidFill>
                            <a:srgbClr val="CCCCCC"/>
                          </a:solidFill>
                          <a:latin typeface="Helvetica Neue"/>
                          <a:ea typeface="Helvetica Neue"/>
                          <a:cs typeface="Helvetica Neue"/>
                          <a:sym typeface="Helvetica Neue"/>
                        </a:rPr>
                        <a:t>Ad-hoc </a:t>
                      </a:r>
                      <a:endParaRPr sz="3600">
                        <a:solidFill>
                          <a:srgbClr val="CCCCCC"/>
                        </a:solidFill>
                        <a:latin typeface="Helvetica Neue"/>
                        <a:ea typeface="Helvetica Neue"/>
                        <a:cs typeface="Helvetica Neue"/>
                        <a:sym typeface="Helvetica Neue"/>
                      </a:endParaRPr>
                    </a:p>
                    <a:p>
                      <a:pPr indent="0" lvl="0" marL="0" rtl="0" algn="l">
                        <a:spcBef>
                          <a:spcPts val="0"/>
                        </a:spcBef>
                        <a:spcAft>
                          <a:spcPts val="0"/>
                        </a:spcAft>
                        <a:buNone/>
                      </a:pPr>
                      <a:r>
                        <a:t/>
                      </a:r>
                      <a:endParaRPr sz="3600">
                        <a:solidFill>
                          <a:srgbClr val="CCCCCC"/>
                        </a:solidFill>
                      </a:endParaRPr>
                    </a:p>
                  </a:txBody>
                  <a:tcPr marT="91425" marB="91425" marR="91425" marL="91425"/>
                </a:tc>
                <a:tc>
                  <a:txBody>
                    <a:bodyPr/>
                    <a:lstStyle/>
                    <a:p>
                      <a:pPr indent="0" lvl="0" marL="0" rtl="0" algn="l">
                        <a:lnSpc>
                          <a:spcPct val="150000"/>
                        </a:lnSpc>
                        <a:spcBef>
                          <a:spcPts val="0"/>
                        </a:spcBef>
                        <a:spcAft>
                          <a:spcPts val="0"/>
                        </a:spcAft>
                        <a:buClr>
                          <a:schemeClr val="dk1"/>
                        </a:buClr>
                        <a:buSzPts val="1100"/>
                        <a:buFont typeface="Arial"/>
                        <a:buNone/>
                      </a:pPr>
                      <a:r>
                        <a:t/>
                      </a:r>
                      <a:endParaRPr sz="3600">
                        <a:solidFill>
                          <a:srgbClr val="CCCCCC"/>
                        </a:solidFill>
                      </a:endParaRPr>
                    </a:p>
                  </a:txBody>
                  <a:tcPr marT="91425" marB="91425" marR="91425" marL="91425"/>
                </a:tc>
                <a:tc>
                  <a:txBody>
                    <a:bodyPr/>
                    <a:lstStyle/>
                    <a:p>
                      <a:pPr indent="0" lvl="0" marL="0" rtl="0" algn="l">
                        <a:lnSpc>
                          <a:spcPct val="150000"/>
                        </a:lnSpc>
                        <a:spcBef>
                          <a:spcPts val="0"/>
                        </a:spcBef>
                        <a:spcAft>
                          <a:spcPts val="0"/>
                        </a:spcAft>
                        <a:buNone/>
                      </a:pPr>
                      <a:r>
                        <a:rPr lang="en-GB" sz="3600">
                          <a:solidFill>
                            <a:srgbClr val="CCCCCC"/>
                          </a:solidFill>
                          <a:latin typeface="Helvetica Neue"/>
                          <a:ea typeface="Helvetica Neue"/>
                          <a:cs typeface="Helvetica Neue"/>
                          <a:sym typeface="Helvetica Neue"/>
                        </a:rPr>
                        <a:t>Overloading</a:t>
                      </a:r>
                      <a:endParaRPr sz="3600">
                        <a:solidFill>
                          <a:srgbClr val="CCCCCC"/>
                        </a:solidFill>
                        <a:latin typeface="Helvetica Neue"/>
                        <a:ea typeface="Helvetica Neue"/>
                        <a:cs typeface="Helvetica Neue"/>
                        <a:sym typeface="Helvetica Neue"/>
                      </a:endParaRPr>
                    </a:p>
                  </a:txBody>
                  <a:tcPr marT="91425" marB="91425" marR="91425" marL="91425"/>
                </a:tc>
              </a:tr>
              <a:tr h="381000">
                <a:tc>
                  <a:txBody>
                    <a:bodyPr/>
                    <a:lstStyle/>
                    <a:p>
                      <a:pPr indent="0" lvl="0" marL="0" rtl="0" algn="l">
                        <a:lnSpc>
                          <a:spcPct val="150000"/>
                        </a:lnSpc>
                        <a:spcBef>
                          <a:spcPts val="0"/>
                        </a:spcBef>
                        <a:spcAft>
                          <a:spcPts val="0"/>
                        </a:spcAft>
                        <a:buClr>
                          <a:schemeClr val="dk1"/>
                        </a:buClr>
                        <a:buSzPts val="1100"/>
                        <a:buFont typeface="Arial"/>
                        <a:buNone/>
                      </a:pPr>
                      <a:r>
                        <a:rPr lang="en-GB" sz="3600">
                          <a:solidFill>
                            <a:srgbClr val="CCCCCC"/>
                          </a:solidFill>
                          <a:latin typeface="Helvetica Neue"/>
                          <a:ea typeface="Helvetica Neue"/>
                          <a:cs typeface="Helvetica Neue"/>
                          <a:sym typeface="Helvetica Neue"/>
                        </a:rPr>
                        <a:t>Subtype </a:t>
                      </a:r>
                      <a:endParaRPr sz="3600">
                        <a:solidFill>
                          <a:srgbClr val="CCCCCC"/>
                        </a:solidFill>
                        <a:latin typeface="Helvetica Neue"/>
                        <a:ea typeface="Helvetica Neue"/>
                        <a:cs typeface="Helvetica Neue"/>
                        <a:sym typeface="Helvetica Neue"/>
                      </a:endParaRPr>
                    </a:p>
                    <a:p>
                      <a:pPr indent="0" lvl="0" marL="0" rtl="0" algn="l">
                        <a:spcBef>
                          <a:spcPts val="0"/>
                        </a:spcBef>
                        <a:spcAft>
                          <a:spcPts val="0"/>
                        </a:spcAft>
                        <a:buNone/>
                      </a:pPr>
                      <a:r>
                        <a:t/>
                      </a:r>
                      <a:endParaRPr sz="3600">
                        <a:solidFill>
                          <a:srgbClr val="CCCCCC"/>
                        </a:solidFill>
                      </a:endParaRPr>
                    </a:p>
                  </a:txBody>
                  <a:tcPr marT="91425" marB="91425" marR="91425" marL="91425"/>
                </a:tc>
                <a:tc>
                  <a:txBody>
                    <a:bodyPr/>
                    <a:lstStyle/>
                    <a:p>
                      <a:pPr indent="0" lvl="0" marL="0" rtl="0" algn="l">
                        <a:lnSpc>
                          <a:spcPct val="150000"/>
                        </a:lnSpc>
                        <a:spcBef>
                          <a:spcPts val="0"/>
                        </a:spcBef>
                        <a:spcAft>
                          <a:spcPts val="0"/>
                        </a:spcAft>
                        <a:buClr>
                          <a:schemeClr val="dk1"/>
                        </a:buClr>
                        <a:buSzPts val="1100"/>
                        <a:buFont typeface="Arial"/>
                        <a:buNone/>
                      </a:pPr>
                      <a:r>
                        <a:rPr lang="en-GB" sz="3600">
                          <a:solidFill>
                            <a:srgbClr val="CCCCCC"/>
                          </a:solidFill>
                          <a:latin typeface="Helvetica Neue"/>
                          <a:ea typeface="Helvetica Neue"/>
                          <a:cs typeface="Helvetica Neue"/>
                          <a:sym typeface="Helvetica Neue"/>
                        </a:rPr>
                        <a:t>runtime polymorphism</a:t>
                      </a:r>
                      <a:endParaRPr sz="3600">
                        <a:solidFill>
                          <a:srgbClr val="CCCCCC"/>
                        </a:solidFill>
                      </a:endParaRPr>
                    </a:p>
                  </a:txBody>
                  <a:tcPr marT="91425" marB="91425" marR="91425" marL="91425"/>
                </a:tc>
                <a:tc>
                  <a:txBody>
                    <a:bodyPr/>
                    <a:lstStyle/>
                    <a:p>
                      <a:pPr indent="0" lvl="0" marL="0" rtl="0" algn="l">
                        <a:lnSpc>
                          <a:spcPct val="150000"/>
                        </a:lnSpc>
                        <a:spcBef>
                          <a:spcPts val="0"/>
                        </a:spcBef>
                        <a:spcAft>
                          <a:spcPts val="0"/>
                        </a:spcAft>
                        <a:buNone/>
                      </a:pPr>
                      <a:r>
                        <a:rPr lang="en-GB" sz="3600">
                          <a:solidFill>
                            <a:srgbClr val="CCCCCC"/>
                          </a:solidFill>
                          <a:latin typeface="Helvetica Neue"/>
                          <a:ea typeface="Helvetica Neue"/>
                          <a:cs typeface="Helvetica Neue"/>
                          <a:sym typeface="Helvetica Neue"/>
                        </a:rPr>
                        <a:t>Sub-classes and Virtual functions</a:t>
                      </a:r>
                      <a:endParaRPr sz="3600">
                        <a:solidFill>
                          <a:srgbClr val="CCCCCC"/>
                        </a:solidFill>
                      </a:endParaRPr>
                    </a:p>
                  </a:txBody>
                  <a:tcPr marT="91425" marB="91425" marR="91425" marL="91425"/>
                </a:tc>
              </a:tr>
              <a:tr h="381000">
                <a:tc>
                  <a:txBody>
                    <a:bodyPr/>
                    <a:lstStyle/>
                    <a:p>
                      <a:pPr indent="0" lvl="0" marL="0" rtl="0" algn="l">
                        <a:lnSpc>
                          <a:spcPct val="150000"/>
                        </a:lnSpc>
                        <a:spcBef>
                          <a:spcPts val="0"/>
                        </a:spcBef>
                        <a:spcAft>
                          <a:spcPts val="0"/>
                        </a:spcAft>
                        <a:buClr>
                          <a:schemeClr val="dk1"/>
                        </a:buClr>
                        <a:buSzPts val="1100"/>
                        <a:buFont typeface="Arial"/>
                        <a:buNone/>
                      </a:pPr>
                      <a:r>
                        <a:rPr lang="en-GB" sz="3600">
                          <a:solidFill>
                            <a:srgbClr val="CCCCCC"/>
                          </a:solidFill>
                          <a:latin typeface="Helvetica Neue"/>
                          <a:ea typeface="Helvetica Neue"/>
                          <a:cs typeface="Helvetica Neue"/>
                          <a:sym typeface="Helvetica Neue"/>
                        </a:rPr>
                        <a:t>Parametric </a:t>
                      </a:r>
                      <a:endParaRPr sz="3600">
                        <a:solidFill>
                          <a:srgbClr val="CCCCCC"/>
                        </a:solidFill>
                        <a:latin typeface="Helvetica Neue"/>
                        <a:ea typeface="Helvetica Neue"/>
                        <a:cs typeface="Helvetica Neue"/>
                        <a:sym typeface="Helvetica Neue"/>
                      </a:endParaRPr>
                    </a:p>
                    <a:p>
                      <a:pPr indent="0" lvl="0" marL="0" rtl="0" algn="l">
                        <a:spcBef>
                          <a:spcPts val="0"/>
                        </a:spcBef>
                        <a:spcAft>
                          <a:spcPts val="0"/>
                        </a:spcAft>
                        <a:buNone/>
                      </a:pPr>
                      <a:r>
                        <a:t/>
                      </a:r>
                      <a:endParaRPr sz="3600">
                        <a:solidFill>
                          <a:srgbClr val="CCCCCC"/>
                        </a:solidFill>
                      </a:endParaRPr>
                    </a:p>
                  </a:txBody>
                  <a:tcPr marT="91425" marB="91425" marR="91425" marL="91425"/>
                </a:tc>
                <a:tc>
                  <a:txBody>
                    <a:bodyPr/>
                    <a:lstStyle/>
                    <a:p>
                      <a:pPr indent="0" lvl="0" marL="0" rtl="0" algn="l">
                        <a:lnSpc>
                          <a:spcPct val="150000"/>
                        </a:lnSpc>
                        <a:spcBef>
                          <a:spcPts val="0"/>
                        </a:spcBef>
                        <a:spcAft>
                          <a:spcPts val="0"/>
                        </a:spcAft>
                        <a:buClr>
                          <a:schemeClr val="dk1"/>
                        </a:buClr>
                        <a:buSzPts val="1100"/>
                        <a:buFont typeface="Arial"/>
                        <a:buNone/>
                      </a:pPr>
                      <a:r>
                        <a:rPr lang="en-GB" sz="3600">
                          <a:solidFill>
                            <a:srgbClr val="CCCCCC"/>
                          </a:solidFill>
                          <a:latin typeface="Helvetica Neue"/>
                          <a:ea typeface="Helvetica Neue"/>
                          <a:cs typeface="Helvetica Neue"/>
                          <a:sym typeface="Helvetica Neue"/>
                        </a:rPr>
                        <a:t>compile-time polymorphism</a:t>
                      </a:r>
                      <a:endParaRPr sz="3600">
                        <a:solidFill>
                          <a:srgbClr val="CCCCCC"/>
                        </a:solidFill>
                      </a:endParaRPr>
                    </a:p>
                  </a:txBody>
                  <a:tcPr marT="91425" marB="91425" marR="91425" marL="91425"/>
                </a:tc>
                <a:tc>
                  <a:txBody>
                    <a:bodyPr/>
                    <a:lstStyle/>
                    <a:p>
                      <a:pPr indent="0" lvl="0" marL="0" rtl="0" algn="l">
                        <a:lnSpc>
                          <a:spcPct val="150000"/>
                        </a:lnSpc>
                        <a:spcBef>
                          <a:spcPts val="0"/>
                        </a:spcBef>
                        <a:spcAft>
                          <a:spcPts val="0"/>
                        </a:spcAft>
                        <a:buClr>
                          <a:schemeClr val="dk1"/>
                        </a:buClr>
                        <a:buSzPts val="1100"/>
                        <a:buFont typeface="Arial"/>
                        <a:buNone/>
                      </a:pPr>
                      <a:r>
                        <a:rPr lang="en-GB" sz="3600">
                          <a:solidFill>
                            <a:srgbClr val="CCCCCC"/>
                          </a:solidFill>
                          <a:latin typeface="Helvetica Neue"/>
                          <a:ea typeface="Helvetica Neue"/>
                          <a:cs typeface="Helvetica Neue"/>
                          <a:sym typeface="Helvetica Neue"/>
                        </a:rPr>
                        <a:t>Templates</a:t>
                      </a:r>
                      <a:endParaRPr sz="3600">
                        <a:solidFill>
                          <a:srgbClr val="CCCCCC"/>
                        </a:solidFill>
                      </a:endParaRPr>
                    </a:p>
                    <a:p>
                      <a:pPr indent="0" lvl="0" marL="0" rtl="0" algn="l">
                        <a:spcBef>
                          <a:spcPts val="0"/>
                        </a:spcBef>
                        <a:spcAft>
                          <a:spcPts val="0"/>
                        </a:spcAft>
                        <a:buNone/>
                      </a:pPr>
                      <a:r>
                        <a:t/>
                      </a:r>
                      <a:endParaRPr sz="3600">
                        <a:solidFill>
                          <a:srgbClr val="CCCCCC"/>
                        </a:solidFill>
                      </a:endParaRPr>
                    </a:p>
                  </a:txBody>
                  <a:tcPr marT="91425" marB="91425" marR="91425" marL="91425"/>
                </a:tc>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8" name="Shape 658"/>
        <p:cNvGrpSpPr/>
        <p:nvPr/>
      </p:nvGrpSpPr>
      <p:grpSpPr>
        <a:xfrm>
          <a:off x="0" y="0"/>
          <a:ext cx="0" cy="0"/>
          <a:chOff x="0" y="0"/>
          <a:chExt cx="0" cy="0"/>
        </a:xfrm>
      </p:grpSpPr>
      <p:sp>
        <p:nvSpPr>
          <p:cNvPr id="659" name="Google Shape;659;p111"/>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Make the Animals Behave</a:t>
            </a:r>
            <a:endParaRPr/>
          </a:p>
        </p:txBody>
      </p:sp>
      <p:sp>
        <p:nvSpPr>
          <p:cNvPr id="660" name="Google Shape;660;p111"/>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Each call should call the right behaviour.</a:t>
            </a:r>
            <a:endParaRPr/>
          </a:p>
          <a:p>
            <a:pPr indent="-800100" lvl="0" marL="914400" rtl="0" algn="l">
              <a:spcBef>
                <a:spcPts val="0"/>
              </a:spcBef>
              <a:spcAft>
                <a:spcPts val="0"/>
              </a:spcAft>
              <a:buSzPts val="5400"/>
              <a:buChar char="●"/>
            </a:pPr>
            <a:r>
              <a:rPr lang="en-GB"/>
              <a:t>What would happen if this wasn’t a pointer?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0">
                                            <p:txEl>
                                              <p:pRg end="0" st="0"/>
                                            </p:txEl>
                                          </p:spTgt>
                                        </p:tgtEl>
                                        <p:attrNameLst>
                                          <p:attrName>style.visibility</p:attrName>
                                        </p:attrNameLst>
                                      </p:cBhvr>
                                      <p:to>
                                        <p:strVal val="visible"/>
                                      </p:to>
                                    </p:set>
                                    <p:animEffect filter="fade" transition="in">
                                      <p:cBhvr>
                                        <p:cTn dur="1000"/>
                                        <p:tgtEl>
                                          <p:spTgt spid="6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0">
                                            <p:txEl>
                                              <p:pRg end="1" st="1"/>
                                            </p:txEl>
                                          </p:spTgt>
                                        </p:tgtEl>
                                        <p:attrNameLst>
                                          <p:attrName>style.visibility</p:attrName>
                                        </p:attrNameLst>
                                      </p:cBhvr>
                                      <p:to>
                                        <p:strVal val="visible"/>
                                      </p:to>
                                    </p:set>
                                    <p:animEffect filter="fade" transition="in">
                                      <p:cBhvr>
                                        <p:cTn dur="1000"/>
                                        <p:tgtEl>
                                          <p:spTgt spid="66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31"/>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Concept</a:t>
            </a:r>
            <a:endParaRPr/>
          </a:p>
        </p:txBody>
      </p:sp>
      <p:sp>
        <p:nvSpPr>
          <p:cNvPr id="149" name="Google Shape;149;p31"/>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solidFill>
                  <a:schemeClr val="lt1"/>
                </a:solidFill>
              </a:rPr>
              <a:t>Tank battle is an open-world head-to-head tank combat game.</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GB">
                <a:solidFill>
                  <a:schemeClr val="lt1"/>
                </a:solidFill>
              </a:rPr>
              <a:t>The terrain will be used for tactical advantage.</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GB">
                <a:solidFill>
                  <a:schemeClr val="lt1"/>
                </a:solidFill>
              </a:rPr>
              <a:t>The focus will be on flow and feel.</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animEffect filter="fade" transition="in">
                                      <p:cBhvr>
                                        <p:cTn dur="1000"/>
                                        <p:tgtEl>
                                          <p:spTgt spid="1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animEffect filter="fade" transition="in">
                                      <p:cBhvr>
                                        <p:cTn dur="1000"/>
                                        <p:tgtEl>
                                          <p:spTgt spid="1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animEffect filter="fade" transition="in">
                                      <p:cBhvr>
                                        <p:cTn dur="1000"/>
                                        <p:tgtEl>
                                          <p:spTgt spid="1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3" st="3"/>
                                            </p:txEl>
                                          </p:spTgt>
                                        </p:tgtEl>
                                        <p:attrNameLst>
                                          <p:attrName>style.visibility</p:attrName>
                                        </p:attrNameLst>
                                      </p:cBhvr>
                                      <p:to>
                                        <p:strVal val="visible"/>
                                      </p:to>
                                    </p:set>
                                    <p:animEffect filter="fade" transition="in">
                                      <p:cBhvr>
                                        <p:cTn dur="1000"/>
                                        <p:tgtEl>
                                          <p:spTgt spid="14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4" st="4"/>
                                            </p:txEl>
                                          </p:spTgt>
                                        </p:tgtEl>
                                        <p:attrNameLst>
                                          <p:attrName>style.visibility</p:attrName>
                                        </p:attrNameLst>
                                      </p:cBhvr>
                                      <p:to>
                                        <p:strVal val="visible"/>
                                      </p:to>
                                    </p:set>
                                    <p:animEffect filter="fade" transition="in">
                                      <p:cBhvr>
                                        <p:cTn dur="1000"/>
                                        <p:tgtEl>
                                          <p:spTgt spid="14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4" name="Shape 664"/>
        <p:cNvGrpSpPr/>
        <p:nvPr/>
      </p:nvGrpSpPr>
      <p:grpSpPr>
        <a:xfrm>
          <a:off x="0" y="0"/>
          <a:ext cx="0" cy="0"/>
          <a:chOff x="0" y="0"/>
          <a:chExt cx="0" cy="0"/>
        </a:xfrm>
      </p:grpSpPr>
      <p:sp>
        <p:nvSpPr>
          <p:cNvPr id="665" name="Google Shape;665;p112"/>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Virtual Functions</a:t>
            </a:r>
            <a:r>
              <a:rPr lang="en-GB"/>
              <a:t> and Vtables</a:t>
            </a:r>
            <a:endParaRPr>
              <a:solidFill>
                <a:srgbClr val="FFFF00"/>
              </a:solidFill>
              <a:latin typeface="Consolas"/>
              <a:ea typeface="Consolas"/>
              <a:cs typeface="Consolas"/>
              <a:sym typeface="Consolas"/>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9" name="Shape 669"/>
        <p:cNvGrpSpPr/>
        <p:nvPr/>
      </p:nvGrpSpPr>
      <p:grpSpPr>
        <a:xfrm>
          <a:off x="0" y="0"/>
          <a:ext cx="0" cy="0"/>
          <a:chOff x="0" y="0"/>
          <a:chExt cx="0" cy="0"/>
        </a:xfrm>
      </p:grpSpPr>
      <p:sp>
        <p:nvSpPr>
          <p:cNvPr id="670" name="Google Shape;670;p113"/>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671" name="Google Shape;671;p113"/>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Clr>
                <a:schemeClr val="lt1"/>
              </a:buClr>
              <a:buSzPts val="5400"/>
              <a:buChar char="●"/>
            </a:pPr>
            <a:r>
              <a:rPr lang="en-GB">
                <a:solidFill>
                  <a:schemeClr val="lt1"/>
                </a:solidFill>
              </a:rPr>
              <a:t>How methods are called.</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Why we need the virtual method.</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How Vtables implement this.</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See how the assembly changes.</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1">
                                            <p:txEl>
                                              <p:pRg end="0" st="0"/>
                                            </p:txEl>
                                          </p:spTgt>
                                        </p:tgtEl>
                                        <p:attrNameLst>
                                          <p:attrName>style.visibility</p:attrName>
                                        </p:attrNameLst>
                                      </p:cBhvr>
                                      <p:to>
                                        <p:strVal val="visible"/>
                                      </p:to>
                                    </p:set>
                                    <p:animEffect filter="fade" transition="in">
                                      <p:cBhvr>
                                        <p:cTn dur="1000"/>
                                        <p:tgtEl>
                                          <p:spTgt spid="6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1">
                                            <p:txEl>
                                              <p:pRg end="1" st="1"/>
                                            </p:txEl>
                                          </p:spTgt>
                                        </p:tgtEl>
                                        <p:attrNameLst>
                                          <p:attrName>style.visibility</p:attrName>
                                        </p:attrNameLst>
                                      </p:cBhvr>
                                      <p:to>
                                        <p:strVal val="visible"/>
                                      </p:to>
                                    </p:set>
                                    <p:animEffect filter="fade" transition="in">
                                      <p:cBhvr>
                                        <p:cTn dur="1000"/>
                                        <p:tgtEl>
                                          <p:spTgt spid="6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1">
                                            <p:txEl>
                                              <p:pRg end="2" st="2"/>
                                            </p:txEl>
                                          </p:spTgt>
                                        </p:tgtEl>
                                        <p:attrNameLst>
                                          <p:attrName>style.visibility</p:attrName>
                                        </p:attrNameLst>
                                      </p:cBhvr>
                                      <p:to>
                                        <p:strVal val="visible"/>
                                      </p:to>
                                    </p:set>
                                    <p:animEffect filter="fade" transition="in">
                                      <p:cBhvr>
                                        <p:cTn dur="1000"/>
                                        <p:tgtEl>
                                          <p:spTgt spid="6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1">
                                            <p:txEl>
                                              <p:pRg end="3" st="3"/>
                                            </p:txEl>
                                          </p:spTgt>
                                        </p:tgtEl>
                                        <p:attrNameLst>
                                          <p:attrName>style.visibility</p:attrName>
                                        </p:attrNameLst>
                                      </p:cBhvr>
                                      <p:to>
                                        <p:strVal val="visible"/>
                                      </p:to>
                                    </p:set>
                                    <p:animEffect filter="fade" transition="in">
                                      <p:cBhvr>
                                        <p:cTn dur="1000"/>
                                        <p:tgtEl>
                                          <p:spTgt spid="67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5" name="Shape 675"/>
        <p:cNvGrpSpPr/>
        <p:nvPr/>
      </p:nvGrpSpPr>
      <p:grpSpPr>
        <a:xfrm>
          <a:off x="0" y="0"/>
          <a:ext cx="0" cy="0"/>
          <a:chOff x="0" y="0"/>
          <a:chExt cx="0" cy="0"/>
        </a:xfrm>
      </p:grpSpPr>
      <p:sp>
        <p:nvSpPr>
          <p:cNvPr id="676" name="Google Shape;676;p114"/>
          <p:cNvSpPr txBox="1"/>
          <p:nvPr>
            <p:ph type="title"/>
          </p:nvPr>
        </p:nvSpPr>
        <p:spPr>
          <a:xfrm>
            <a:off x="860028" y="838894"/>
            <a:ext cx="16644000" cy="1254000"/>
          </a:xfrm>
          <a:prstGeom prst="rect">
            <a:avLst/>
          </a:prstGeom>
          <a:ln>
            <a:noFill/>
          </a:ln>
        </p:spPr>
        <p:txBody>
          <a:bodyPr anchorCtr="0" anchor="t" bIns="68550" lIns="68550" spcFirstLastPara="1" rIns="68550" wrap="square" tIns="68550">
            <a:noAutofit/>
          </a:bodyPr>
          <a:lstStyle/>
          <a:p>
            <a:pPr indent="0" lvl="0" marL="0" rtl="0" algn="l">
              <a:spcBef>
                <a:spcPts val="0"/>
              </a:spcBef>
              <a:spcAft>
                <a:spcPts val="0"/>
              </a:spcAft>
              <a:buNone/>
            </a:pPr>
            <a:r>
              <a:rPr lang="en-GB"/>
              <a:t>Vtables</a:t>
            </a:r>
            <a:endParaRPr/>
          </a:p>
        </p:txBody>
      </p:sp>
      <p:sp>
        <p:nvSpPr>
          <p:cNvPr id="677" name="Google Shape;677;p114"/>
          <p:cNvSpPr/>
          <p:nvPr/>
        </p:nvSpPr>
        <p:spPr>
          <a:xfrm>
            <a:off x="5292000" y="2586875"/>
            <a:ext cx="3096600" cy="10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Animal</a:t>
            </a:r>
            <a:endParaRPr sz="2800"/>
          </a:p>
        </p:txBody>
      </p:sp>
      <p:sp>
        <p:nvSpPr>
          <p:cNvPr id="678" name="Google Shape;678;p114"/>
          <p:cNvSpPr/>
          <p:nvPr/>
        </p:nvSpPr>
        <p:spPr>
          <a:xfrm>
            <a:off x="9357100" y="2586875"/>
            <a:ext cx="3096600" cy="10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Cat Vtable</a:t>
            </a:r>
            <a:endParaRPr sz="2800"/>
          </a:p>
        </p:txBody>
      </p:sp>
      <p:cxnSp>
        <p:nvCxnSpPr>
          <p:cNvPr id="679" name="Google Shape;679;p114"/>
          <p:cNvCxnSpPr>
            <a:stCxn id="677" idx="3"/>
            <a:endCxn id="678" idx="1"/>
          </p:cNvCxnSpPr>
          <p:nvPr/>
        </p:nvCxnSpPr>
        <p:spPr>
          <a:xfrm>
            <a:off x="8388600" y="3127475"/>
            <a:ext cx="968400" cy="0"/>
          </a:xfrm>
          <a:prstGeom prst="straightConnector1">
            <a:avLst/>
          </a:prstGeom>
          <a:noFill/>
          <a:ln cap="flat" cmpd="sng" w="38100">
            <a:solidFill>
              <a:srgbClr val="FFFFFF"/>
            </a:solidFill>
            <a:prstDash val="solid"/>
            <a:round/>
            <a:headEnd len="med" w="med" type="none"/>
            <a:tailEnd len="med" w="med" type="triangle"/>
          </a:ln>
        </p:spPr>
      </p:cxnSp>
      <p:sp>
        <p:nvSpPr>
          <p:cNvPr id="680" name="Google Shape;680;p114"/>
          <p:cNvSpPr/>
          <p:nvPr/>
        </p:nvSpPr>
        <p:spPr>
          <a:xfrm>
            <a:off x="13253975" y="2586875"/>
            <a:ext cx="3801900" cy="10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Cat::MakeNoise()</a:t>
            </a:r>
            <a:endParaRPr sz="2800"/>
          </a:p>
        </p:txBody>
      </p:sp>
      <p:cxnSp>
        <p:nvCxnSpPr>
          <p:cNvPr id="681" name="Google Shape;681;p114"/>
          <p:cNvCxnSpPr>
            <a:stCxn id="678" idx="3"/>
            <a:endCxn id="680" idx="1"/>
          </p:cNvCxnSpPr>
          <p:nvPr/>
        </p:nvCxnSpPr>
        <p:spPr>
          <a:xfrm>
            <a:off x="12453700" y="3127475"/>
            <a:ext cx="800400" cy="0"/>
          </a:xfrm>
          <a:prstGeom prst="straightConnector1">
            <a:avLst/>
          </a:prstGeom>
          <a:noFill/>
          <a:ln cap="flat" cmpd="sng" w="38100">
            <a:solidFill>
              <a:srgbClr val="FFFFFF"/>
            </a:solidFill>
            <a:prstDash val="solid"/>
            <a:round/>
            <a:headEnd len="med" w="med" type="none"/>
            <a:tailEnd len="med" w="med" type="triangle"/>
          </a:ln>
        </p:spPr>
      </p:cxnSp>
      <p:sp>
        <p:nvSpPr>
          <p:cNvPr id="682" name="Google Shape;682;p114"/>
          <p:cNvSpPr/>
          <p:nvPr/>
        </p:nvSpPr>
        <p:spPr>
          <a:xfrm>
            <a:off x="5292000" y="4344025"/>
            <a:ext cx="3096600" cy="10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Animal</a:t>
            </a:r>
            <a:endParaRPr sz="2800"/>
          </a:p>
        </p:txBody>
      </p:sp>
      <p:sp>
        <p:nvSpPr>
          <p:cNvPr id="683" name="Google Shape;683;p114"/>
          <p:cNvSpPr/>
          <p:nvPr/>
        </p:nvSpPr>
        <p:spPr>
          <a:xfrm>
            <a:off x="9357100" y="4344025"/>
            <a:ext cx="3096600" cy="10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Dog </a:t>
            </a:r>
            <a:r>
              <a:rPr lang="en-GB" sz="2800"/>
              <a:t>Vtable</a:t>
            </a:r>
            <a:endParaRPr sz="2800"/>
          </a:p>
        </p:txBody>
      </p:sp>
      <p:cxnSp>
        <p:nvCxnSpPr>
          <p:cNvPr id="684" name="Google Shape;684;p114"/>
          <p:cNvCxnSpPr>
            <a:stCxn id="682" idx="3"/>
            <a:endCxn id="683" idx="1"/>
          </p:cNvCxnSpPr>
          <p:nvPr/>
        </p:nvCxnSpPr>
        <p:spPr>
          <a:xfrm>
            <a:off x="8388600" y="4884625"/>
            <a:ext cx="968400" cy="0"/>
          </a:xfrm>
          <a:prstGeom prst="straightConnector1">
            <a:avLst/>
          </a:prstGeom>
          <a:noFill/>
          <a:ln cap="flat" cmpd="sng" w="38100">
            <a:solidFill>
              <a:srgbClr val="FFFFFF"/>
            </a:solidFill>
            <a:prstDash val="solid"/>
            <a:round/>
            <a:headEnd len="med" w="med" type="none"/>
            <a:tailEnd len="med" w="med" type="triangle"/>
          </a:ln>
        </p:spPr>
      </p:cxnSp>
      <p:sp>
        <p:nvSpPr>
          <p:cNvPr id="685" name="Google Shape;685;p114"/>
          <p:cNvSpPr/>
          <p:nvPr/>
        </p:nvSpPr>
        <p:spPr>
          <a:xfrm>
            <a:off x="13253975" y="4344025"/>
            <a:ext cx="3801900" cy="10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Dog</a:t>
            </a:r>
            <a:r>
              <a:rPr lang="en-GB" sz="2800"/>
              <a:t>::MakeNoise()</a:t>
            </a:r>
            <a:endParaRPr sz="2800"/>
          </a:p>
        </p:txBody>
      </p:sp>
      <p:cxnSp>
        <p:nvCxnSpPr>
          <p:cNvPr id="686" name="Google Shape;686;p114"/>
          <p:cNvCxnSpPr>
            <a:stCxn id="683" idx="3"/>
            <a:endCxn id="685" idx="1"/>
          </p:cNvCxnSpPr>
          <p:nvPr/>
        </p:nvCxnSpPr>
        <p:spPr>
          <a:xfrm>
            <a:off x="12453700" y="4884625"/>
            <a:ext cx="800400" cy="0"/>
          </a:xfrm>
          <a:prstGeom prst="straightConnector1">
            <a:avLst/>
          </a:prstGeom>
          <a:noFill/>
          <a:ln cap="flat" cmpd="sng" w="38100">
            <a:solidFill>
              <a:srgbClr val="FFFFFF"/>
            </a:solidFill>
            <a:prstDash val="solid"/>
            <a:round/>
            <a:headEnd len="med" w="med" type="none"/>
            <a:tailEnd len="med" w="med" type="triangle"/>
          </a:ln>
        </p:spPr>
      </p:cxnSp>
      <p:sp>
        <p:nvSpPr>
          <p:cNvPr id="687" name="Google Shape;687;p114"/>
          <p:cNvSpPr/>
          <p:nvPr/>
        </p:nvSpPr>
        <p:spPr>
          <a:xfrm>
            <a:off x="5292000" y="6101175"/>
            <a:ext cx="3096600" cy="10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Animal</a:t>
            </a:r>
            <a:endParaRPr sz="2800"/>
          </a:p>
        </p:txBody>
      </p:sp>
      <p:cxnSp>
        <p:nvCxnSpPr>
          <p:cNvPr id="688" name="Google Shape;688;p114"/>
          <p:cNvCxnSpPr>
            <a:stCxn id="687" idx="3"/>
            <a:endCxn id="678" idx="1"/>
          </p:cNvCxnSpPr>
          <p:nvPr/>
        </p:nvCxnSpPr>
        <p:spPr>
          <a:xfrm flipH="1" rot="10800000">
            <a:off x="8388600" y="3127575"/>
            <a:ext cx="968400" cy="3514200"/>
          </a:xfrm>
          <a:prstGeom prst="straightConnector1">
            <a:avLst/>
          </a:prstGeom>
          <a:noFill/>
          <a:ln cap="flat" cmpd="sng" w="38100">
            <a:solidFill>
              <a:srgbClr val="FFFFFF"/>
            </a:solidFill>
            <a:prstDash val="solid"/>
            <a:round/>
            <a:headEnd len="med" w="med" type="none"/>
            <a:tailEnd len="med" w="med" type="triangle"/>
          </a:ln>
        </p:spPr>
      </p:cxnSp>
      <p:sp>
        <p:nvSpPr>
          <p:cNvPr id="689" name="Google Shape;689;p114"/>
          <p:cNvSpPr/>
          <p:nvPr/>
        </p:nvSpPr>
        <p:spPr>
          <a:xfrm>
            <a:off x="1082700" y="4208400"/>
            <a:ext cx="3096600" cy="10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Animal*</a:t>
            </a:r>
            <a:endParaRPr sz="2800"/>
          </a:p>
        </p:txBody>
      </p:sp>
      <p:cxnSp>
        <p:nvCxnSpPr>
          <p:cNvPr id="690" name="Google Shape;690;p114"/>
          <p:cNvCxnSpPr>
            <a:stCxn id="689" idx="3"/>
            <a:endCxn id="677" idx="1"/>
          </p:cNvCxnSpPr>
          <p:nvPr/>
        </p:nvCxnSpPr>
        <p:spPr>
          <a:xfrm flipH="1" rot="10800000">
            <a:off x="4179300" y="3127500"/>
            <a:ext cx="1112700" cy="1621500"/>
          </a:xfrm>
          <a:prstGeom prst="straightConnector1">
            <a:avLst/>
          </a:prstGeom>
          <a:noFill/>
          <a:ln cap="flat" cmpd="sng" w="38100">
            <a:solidFill>
              <a:srgbClr val="FFFFFF"/>
            </a:solidFill>
            <a:prstDash val="solid"/>
            <a:round/>
            <a:headEnd len="med" w="med" type="none"/>
            <a:tailEnd len="med" w="med" type="triangle"/>
          </a:ln>
        </p:spPr>
      </p:cxnSp>
      <p:cxnSp>
        <p:nvCxnSpPr>
          <p:cNvPr id="691" name="Google Shape;691;p114"/>
          <p:cNvCxnSpPr>
            <a:stCxn id="689" idx="3"/>
            <a:endCxn id="682" idx="1"/>
          </p:cNvCxnSpPr>
          <p:nvPr/>
        </p:nvCxnSpPr>
        <p:spPr>
          <a:xfrm>
            <a:off x="4179300" y="4749000"/>
            <a:ext cx="1112700" cy="135600"/>
          </a:xfrm>
          <a:prstGeom prst="straightConnector1">
            <a:avLst/>
          </a:prstGeom>
          <a:noFill/>
          <a:ln cap="flat" cmpd="sng" w="38100">
            <a:solidFill>
              <a:srgbClr val="FFFFFF"/>
            </a:solidFill>
            <a:prstDash val="solid"/>
            <a:round/>
            <a:headEnd len="med" w="med" type="none"/>
            <a:tailEnd len="med" w="med" type="triangle"/>
          </a:ln>
        </p:spPr>
      </p:cxnSp>
      <p:cxnSp>
        <p:nvCxnSpPr>
          <p:cNvPr id="692" name="Google Shape;692;p114"/>
          <p:cNvCxnSpPr>
            <a:endCxn id="687" idx="1"/>
          </p:cNvCxnSpPr>
          <p:nvPr/>
        </p:nvCxnSpPr>
        <p:spPr>
          <a:xfrm>
            <a:off x="4179300" y="4749075"/>
            <a:ext cx="1112700" cy="1892700"/>
          </a:xfrm>
          <a:prstGeom prst="straightConnector1">
            <a:avLst/>
          </a:prstGeom>
          <a:noFill/>
          <a:ln cap="flat" cmpd="sng" w="38100">
            <a:solidFill>
              <a:srgbClr val="FFFFFF"/>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9"/>
                                        </p:tgtEl>
                                        <p:attrNameLst>
                                          <p:attrName>style.visibility</p:attrName>
                                        </p:attrNameLst>
                                      </p:cBhvr>
                                      <p:to>
                                        <p:strVal val="visible"/>
                                      </p:to>
                                    </p:set>
                                    <p:animEffect filter="fade" transition="in">
                                      <p:cBhvr>
                                        <p:cTn dur="1000"/>
                                        <p:tgtEl>
                                          <p:spTgt spid="679"/>
                                        </p:tgtEl>
                                      </p:cBhvr>
                                    </p:animEffect>
                                  </p:childTnLst>
                                </p:cTn>
                              </p:par>
                              <p:par>
                                <p:cTn fill="hold" nodeType="withEffect" presetClass="entr" presetID="10" presetSubtype="0">
                                  <p:stCondLst>
                                    <p:cond delay="0"/>
                                  </p:stCondLst>
                                  <p:childTnLst>
                                    <p:set>
                                      <p:cBhvr>
                                        <p:cTn dur="1" fill="hold">
                                          <p:stCondLst>
                                            <p:cond delay="0"/>
                                          </p:stCondLst>
                                        </p:cTn>
                                        <p:tgtEl>
                                          <p:spTgt spid="678"/>
                                        </p:tgtEl>
                                        <p:attrNameLst>
                                          <p:attrName>style.visibility</p:attrName>
                                        </p:attrNameLst>
                                      </p:cBhvr>
                                      <p:to>
                                        <p:strVal val="visible"/>
                                      </p:to>
                                    </p:set>
                                    <p:animEffect filter="fade" transition="in">
                                      <p:cBhvr>
                                        <p:cTn dur="1000"/>
                                        <p:tgtEl>
                                          <p:spTgt spid="6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1"/>
                                        </p:tgtEl>
                                        <p:attrNameLst>
                                          <p:attrName>style.visibility</p:attrName>
                                        </p:attrNameLst>
                                      </p:cBhvr>
                                      <p:to>
                                        <p:strVal val="visible"/>
                                      </p:to>
                                    </p:set>
                                    <p:animEffect filter="fade" transition="in">
                                      <p:cBhvr>
                                        <p:cTn dur="1000"/>
                                        <p:tgtEl>
                                          <p:spTgt spid="681"/>
                                        </p:tgtEl>
                                      </p:cBhvr>
                                    </p:animEffect>
                                  </p:childTnLst>
                                </p:cTn>
                              </p:par>
                              <p:par>
                                <p:cTn fill="hold" nodeType="withEffect" presetClass="entr" presetID="10" presetSubtype="0">
                                  <p:stCondLst>
                                    <p:cond delay="0"/>
                                  </p:stCondLst>
                                  <p:childTnLst>
                                    <p:set>
                                      <p:cBhvr>
                                        <p:cTn dur="1" fill="hold">
                                          <p:stCondLst>
                                            <p:cond delay="0"/>
                                          </p:stCondLst>
                                        </p:cTn>
                                        <p:tgtEl>
                                          <p:spTgt spid="680"/>
                                        </p:tgtEl>
                                        <p:attrNameLst>
                                          <p:attrName>style.visibility</p:attrName>
                                        </p:attrNameLst>
                                      </p:cBhvr>
                                      <p:to>
                                        <p:strVal val="visible"/>
                                      </p:to>
                                    </p:set>
                                    <p:animEffect filter="fade" transition="in">
                                      <p:cBhvr>
                                        <p:cTn dur="1000"/>
                                        <p:tgtEl>
                                          <p:spTgt spid="6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3"/>
                                        </p:tgtEl>
                                        <p:attrNameLst>
                                          <p:attrName>style.visibility</p:attrName>
                                        </p:attrNameLst>
                                      </p:cBhvr>
                                      <p:to>
                                        <p:strVal val="visible"/>
                                      </p:to>
                                    </p:set>
                                    <p:animEffect filter="fade" transition="in">
                                      <p:cBhvr>
                                        <p:cTn dur="1000"/>
                                        <p:tgtEl>
                                          <p:spTgt spid="683"/>
                                        </p:tgtEl>
                                      </p:cBhvr>
                                    </p:animEffect>
                                  </p:childTnLst>
                                </p:cTn>
                              </p:par>
                              <p:par>
                                <p:cTn fill="hold" nodeType="withEffect" presetClass="entr" presetID="10" presetSubtype="0">
                                  <p:stCondLst>
                                    <p:cond delay="0"/>
                                  </p:stCondLst>
                                  <p:childTnLst>
                                    <p:set>
                                      <p:cBhvr>
                                        <p:cTn dur="1" fill="hold">
                                          <p:stCondLst>
                                            <p:cond delay="0"/>
                                          </p:stCondLst>
                                        </p:cTn>
                                        <p:tgtEl>
                                          <p:spTgt spid="684"/>
                                        </p:tgtEl>
                                        <p:attrNameLst>
                                          <p:attrName>style.visibility</p:attrName>
                                        </p:attrNameLst>
                                      </p:cBhvr>
                                      <p:to>
                                        <p:strVal val="visible"/>
                                      </p:to>
                                    </p:set>
                                    <p:animEffect filter="fade" transition="in">
                                      <p:cBhvr>
                                        <p:cTn dur="1000"/>
                                        <p:tgtEl>
                                          <p:spTgt spid="684"/>
                                        </p:tgtEl>
                                      </p:cBhvr>
                                    </p:animEffect>
                                  </p:childTnLst>
                                </p:cTn>
                              </p:par>
                              <p:par>
                                <p:cTn fill="hold" nodeType="withEffect" presetClass="entr" presetID="10" presetSubtype="0">
                                  <p:stCondLst>
                                    <p:cond delay="0"/>
                                  </p:stCondLst>
                                  <p:childTnLst>
                                    <p:set>
                                      <p:cBhvr>
                                        <p:cTn dur="1" fill="hold">
                                          <p:stCondLst>
                                            <p:cond delay="0"/>
                                          </p:stCondLst>
                                        </p:cTn>
                                        <p:tgtEl>
                                          <p:spTgt spid="686"/>
                                        </p:tgtEl>
                                        <p:attrNameLst>
                                          <p:attrName>style.visibility</p:attrName>
                                        </p:attrNameLst>
                                      </p:cBhvr>
                                      <p:to>
                                        <p:strVal val="visible"/>
                                      </p:to>
                                    </p:set>
                                    <p:animEffect filter="fade" transition="in">
                                      <p:cBhvr>
                                        <p:cTn dur="1000"/>
                                        <p:tgtEl>
                                          <p:spTgt spid="686"/>
                                        </p:tgtEl>
                                      </p:cBhvr>
                                    </p:animEffect>
                                  </p:childTnLst>
                                </p:cTn>
                              </p:par>
                              <p:par>
                                <p:cTn fill="hold" nodeType="withEffect" presetClass="entr" presetID="10" presetSubtype="0">
                                  <p:stCondLst>
                                    <p:cond delay="0"/>
                                  </p:stCondLst>
                                  <p:childTnLst>
                                    <p:set>
                                      <p:cBhvr>
                                        <p:cTn dur="1" fill="hold">
                                          <p:stCondLst>
                                            <p:cond delay="0"/>
                                          </p:stCondLst>
                                        </p:cTn>
                                        <p:tgtEl>
                                          <p:spTgt spid="685"/>
                                        </p:tgtEl>
                                        <p:attrNameLst>
                                          <p:attrName>style.visibility</p:attrName>
                                        </p:attrNameLst>
                                      </p:cBhvr>
                                      <p:to>
                                        <p:strVal val="visible"/>
                                      </p:to>
                                    </p:set>
                                    <p:animEffect filter="fade" transition="in">
                                      <p:cBhvr>
                                        <p:cTn dur="1000"/>
                                        <p:tgtEl>
                                          <p:spTgt spid="6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8"/>
                                        </p:tgtEl>
                                        <p:attrNameLst>
                                          <p:attrName>style.visibility</p:attrName>
                                        </p:attrNameLst>
                                      </p:cBhvr>
                                      <p:to>
                                        <p:strVal val="visible"/>
                                      </p:to>
                                    </p:set>
                                    <p:animEffect filter="fade" transition="in">
                                      <p:cBhvr>
                                        <p:cTn dur="1000"/>
                                        <p:tgtEl>
                                          <p:spTgt spid="6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6" name="Shape 696"/>
        <p:cNvGrpSpPr/>
        <p:nvPr/>
      </p:nvGrpSpPr>
      <p:grpSpPr>
        <a:xfrm>
          <a:off x="0" y="0"/>
          <a:ext cx="0" cy="0"/>
          <a:chOff x="0" y="0"/>
          <a:chExt cx="0" cy="0"/>
        </a:xfrm>
      </p:grpSpPr>
      <p:sp>
        <p:nvSpPr>
          <p:cNvPr id="697" name="Google Shape;697;p115"/>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Creating an AI Controller Class</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1" name="Shape 701"/>
        <p:cNvGrpSpPr/>
        <p:nvPr/>
      </p:nvGrpSpPr>
      <p:grpSpPr>
        <a:xfrm>
          <a:off x="0" y="0"/>
          <a:ext cx="0" cy="0"/>
          <a:chOff x="0" y="0"/>
          <a:chExt cx="0" cy="0"/>
        </a:xfrm>
      </p:grpSpPr>
      <p:sp>
        <p:nvSpPr>
          <p:cNvPr id="702" name="Google Shape;702;p116"/>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703" name="Google Shape;703;p116"/>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How to create a </a:t>
            </a:r>
            <a:r>
              <a:rPr lang="en-GB">
                <a:solidFill>
                  <a:srgbClr val="FFFF00"/>
                </a:solidFill>
                <a:latin typeface="Consolas"/>
                <a:ea typeface="Consolas"/>
                <a:cs typeface="Consolas"/>
                <a:sym typeface="Consolas"/>
              </a:rPr>
              <a:t>AIController</a:t>
            </a:r>
            <a:r>
              <a:rPr lang="en-GB"/>
              <a:t> based C++ class</a:t>
            </a:r>
            <a:endParaRPr/>
          </a:p>
          <a:p>
            <a:pPr indent="-800100" lvl="0" marL="914400" rtl="0" algn="l">
              <a:spcBef>
                <a:spcPts val="0"/>
              </a:spcBef>
              <a:spcAft>
                <a:spcPts val="0"/>
              </a:spcAft>
              <a:buSzPts val="5400"/>
              <a:buChar char="●"/>
            </a:pPr>
            <a:r>
              <a:rPr lang="en-GB"/>
              <a:t>Assigning an AI Controller to a Pawn</a:t>
            </a:r>
            <a:endParaRPr/>
          </a:p>
          <a:p>
            <a:pPr indent="-800100" lvl="0" marL="914400" rtl="0" algn="l">
              <a:spcBef>
                <a:spcPts val="0"/>
              </a:spcBef>
              <a:spcAft>
                <a:spcPts val="0"/>
              </a:spcAft>
              <a:buSzPts val="5400"/>
              <a:buChar char="●"/>
            </a:pPr>
            <a:r>
              <a:rPr lang="en-GB"/>
              <a:t>Verifying which pawns are possessed</a:t>
            </a:r>
            <a:endParaRPr/>
          </a:p>
          <a:p>
            <a:pPr indent="-800100" lvl="0" marL="914400" rtl="0" algn="l">
              <a:spcBef>
                <a:spcPts val="0"/>
              </a:spcBef>
              <a:spcAft>
                <a:spcPts val="0"/>
              </a:spcAft>
              <a:buSzPts val="5400"/>
              <a:buChar char="●"/>
            </a:pPr>
            <a:r>
              <a:rPr lang="en-GB"/>
              <a:t>Logging possession to the console.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3">
                                            <p:txEl>
                                              <p:pRg end="0" st="0"/>
                                            </p:txEl>
                                          </p:spTgt>
                                        </p:tgtEl>
                                        <p:attrNameLst>
                                          <p:attrName>style.visibility</p:attrName>
                                        </p:attrNameLst>
                                      </p:cBhvr>
                                      <p:to>
                                        <p:strVal val="visible"/>
                                      </p:to>
                                    </p:set>
                                    <p:animEffect filter="fade" transition="in">
                                      <p:cBhvr>
                                        <p:cTn dur="1000"/>
                                        <p:tgtEl>
                                          <p:spTgt spid="7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3">
                                            <p:txEl>
                                              <p:pRg end="1" st="1"/>
                                            </p:txEl>
                                          </p:spTgt>
                                        </p:tgtEl>
                                        <p:attrNameLst>
                                          <p:attrName>style.visibility</p:attrName>
                                        </p:attrNameLst>
                                      </p:cBhvr>
                                      <p:to>
                                        <p:strVal val="visible"/>
                                      </p:to>
                                    </p:set>
                                    <p:animEffect filter="fade" transition="in">
                                      <p:cBhvr>
                                        <p:cTn dur="1000"/>
                                        <p:tgtEl>
                                          <p:spTgt spid="7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3">
                                            <p:txEl>
                                              <p:pRg end="2" st="2"/>
                                            </p:txEl>
                                          </p:spTgt>
                                        </p:tgtEl>
                                        <p:attrNameLst>
                                          <p:attrName>style.visibility</p:attrName>
                                        </p:attrNameLst>
                                      </p:cBhvr>
                                      <p:to>
                                        <p:strVal val="visible"/>
                                      </p:to>
                                    </p:set>
                                    <p:animEffect filter="fade" transition="in">
                                      <p:cBhvr>
                                        <p:cTn dur="1000"/>
                                        <p:tgtEl>
                                          <p:spTgt spid="7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3">
                                            <p:txEl>
                                              <p:pRg end="3" st="3"/>
                                            </p:txEl>
                                          </p:spTgt>
                                        </p:tgtEl>
                                        <p:attrNameLst>
                                          <p:attrName>style.visibility</p:attrName>
                                        </p:attrNameLst>
                                      </p:cBhvr>
                                      <p:to>
                                        <p:strVal val="visible"/>
                                      </p:to>
                                    </p:set>
                                    <p:animEffect filter="fade" transition="in">
                                      <p:cBhvr>
                                        <p:cTn dur="1000"/>
                                        <p:tgtEl>
                                          <p:spTgt spid="7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3">
                                            <p:txEl>
                                              <p:pRg end="0" st="0"/>
                                            </p:txEl>
                                          </p:spTgt>
                                        </p:tgtEl>
                                        <p:attrNameLst>
                                          <p:attrName>style.visibility</p:attrName>
                                        </p:attrNameLst>
                                      </p:cBhvr>
                                      <p:to>
                                        <p:strVal val="visible"/>
                                      </p:to>
                                    </p:set>
                                    <p:animEffect filter="fade" transition="in">
                                      <p:cBhvr>
                                        <p:cTn dur="1000"/>
                                        <p:tgtEl>
                                          <p:spTgt spid="7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3">
                                            <p:txEl>
                                              <p:pRg end="1" st="1"/>
                                            </p:txEl>
                                          </p:spTgt>
                                        </p:tgtEl>
                                        <p:attrNameLst>
                                          <p:attrName>style.visibility</p:attrName>
                                        </p:attrNameLst>
                                      </p:cBhvr>
                                      <p:to>
                                        <p:strVal val="visible"/>
                                      </p:to>
                                    </p:set>
                                    <p:animEffect filter="fade" transition="in">
                                      <p:cBhvr>
                                        <p:cTn dur="1000"/>
                                        <p:tgtEl>
                                          <p:spTgt spid="7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3">
                                            <p:txEl>
                                              <p:pRg end="2" st="2"/>
                                            </p:txEl>
                                          </p:spTgt>
                                        </p:tgtEl>
                                        <p:attrNameLst>
                                          <p:attrName>style.visibility</p:attrName>
                                        </p:attrNameLst>
                                      </p:cBhvr>
                                      <p:to>
                                        <p:strVal val="visible"/>
                                      </p:to>
                                    </p:set>
                                    <p:animEffect filter="fade" transition="in">
                                      <p:cBhvr>
                                        <p:cTn dur="1000"/>
                                        <p:tgtEl>
                                          <p:spTgt spid="7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3">
                                            <p:txEl>
                                              <p:pRg end="3" st="3"/>
                                            </p:txEl>
                                          </p:spTgt>
                                        </p:tgtEl>
                                        <p:attrNameLst>
                                          <p:attrName>style.visibility</p:attrName>
                                        </p:attrNameLst>
                                      </p:cBhvr>
                                      <p:to>
                                        <p:strVal val="visible"/>
                                      </p:to>
                                    </p:set>
                                    <p:animEffect filter="fade" transition="in">
                                      <p:cBhvr>
                                        <p:cTn dur="1000"/>
                                        <p:tgtEl>
                                          <p:spTgt spid="70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7" name="Shape 707"/>
        <p:cNvGrpSpPr/>
        <p:nvPr/>
      </p:nvGrpSpPr>
      <p:grpSpPr>
        <a:xfrm>
          <a:off x="0" y="0"/>
          <a:ext cx="0" cy="0"/>
          <a:chOff x="0" y="0"/>
          <a:chExt cx="0" cy="0"/>
        </a:xfrm>
      </p:grpSpPr>
      <p:sp>
        <p:nvSpPr>
          <p:cNvPr id="708" name="Google Shape;708;p117"/>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Aiming Architecture</a:t>
            </a:r>
            <a:endParaRPr/>
          </a:p>
        </p:txBody>
      </p:sp>
      <p:sp>
        <p:nvSpPr>
          <p:cNvPr id="709" name="Google Shape;709;p117"/>
          <p:cNvSpPr/>
          <p:nvPr/>
        </p:nvSpPr>
        <p:spPr>
          <a:xfrm>
            <a:off x="2658500" y="2833750"/>
            <a:ext cx="3096600" cy="10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Tank AI Controller</a:t>
            </a:r>
            <a:endParaRPr sz="2800"/>
          </a:p>
        </p:txBody>
      </p:sp>
      <p:sp>
        <p:nvSpPr>
          <p:cNvPr id="710" name="Google Shape;710;p117"/>
          <p:cNvSpPr/>
          <p:nvPr/>
        </p:nvSpPr>
        <p:spPr>
          <a:xfrm>
            <a:off x="6965650" y="2833750"/>
            <a:ext cx="3096600" cy="10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Tank Player Controller</a:t>
            </a:r>
            <a:endParaRPr sz="2800"/>
          </a:p>
        </p:txBody>
      </p:sp>
      <p:sp>
        <p:nvSpPr>
          <p:cNvPr id="711" name="Google Shape;711;p117"/>
          <p:cNvSpPr/>
          <p:nvPr/>
        </p:nvSpPr>
        <p:spPr>
          <a:xfrm>
            <a:off x="4748500" y="5183450"/>
            <a:ext cx="3096600" cy="10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Tank</a:t>
            </a:r>
            <a:endParaRPr sz="2800"/>
          </a:p>
        </p:txBody>
      </p:sp>
      <p:cxnSp>
        <p:nvCxnSpPr>
          <p:cNvPr id="712" name="Google Shape;712;p117"/>
          <p:cNvCxnSpPr>
            <a:stCxn id="709" idx="2"/>
            <a:endCxn id="711" idx="0"/>
          </p:cNvCxnSpPr>
          <p:nvPr/>
        </p:nvCxnSpPr>
        <p:spPr>
          <a:xfrm>
            <a:off x="4206800" y="3914950"/>
            <a:ext cx="2090100" cy="1268400"/>
          </a:xfrm>
          <a:prstGeom prst="straightConnector1">
            <a:avLst/>
          </a:prstGeom>
          <a:noFill/>
          <a:ln cap="flat" cmpd="sng" w="38100">
            <a:solidFill>
              <a:schemeClr val="dk2"/>
            </a:solidFill>
            <a:prstDash val="solid"/>
            <a:round/>
            <a:headEnd len="med" w="med" type="none"/>
            <a:tailEnd len="med" w="med" type="triangle"/>
          </a:ln>
        </p:spPr>
      </p:cxnSp>
      <p:cxnSp>
        <p:nvCxnSpPr>
          <p:cNvPr id="713" name="Google Shape;713;p117"/>
          <p:cNvCxnSpPr>
            <a:stCxn id="710" idx="2"/>
            <a:endCxn id="711" idx="0"/>
          </p:cNvCxnSpPr>
          <p:nvPr/>
        </p:nvCxnSpPr>
        <p:spPr>
          <a:xfrm flipH="1">
            <a:off x="6296950" y="3914950"/>
            <a:ext cx="2217000" cy="12684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7" name="Shape 717"/>
        <p:cNvGrpSpPr/>
        <p:nvPr/>
      </p:nvGrpSpPr>
      <p:grpSpPr>
        <a:xfrm>
          <a:off x="0" y="0"/>
          <a:ext cx="0" cy="0"/>
          <a:chOff x="0" y="0"/>
          <a:chExt cx="0" cy="0"/>
        </a:xfrm>
      </p:grpSpPr>
      <p:sp>
        <p:nvSpPr>
          <p:cNvPr id="718" name="Google Shape;718;p118"/>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Log the Possessed Tank</a:t>
            </a:r>
            <a:endParaRPr/>
          </a:p>
        </p:txBody>
      </p:sp>
      <p:sp>
        <p:nvSpPr>
          <p:cNvPr id="719" name="Google Shape;719;p118"/>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Use similar code to our PlayerController</a:t>
            </a:r>
            <a:endParaRPr/>
          </a:p>
          <a:p>
            <a:pPr indent="-800100" lvl="0" marL="914400" rtl="0" algn="l">
              <a:spcBef>
                <a:spcPts val="0"/>
              </a:spcBef>
              <a:spcAft>
                <a:spcPts val="0"/>
              </a:spcAft>
              <a:buSzPts val="5400"/>
              <a:buChar char="●"/>
            </a:pPr>
            <a:r>
              <a:rPr lang="en-GB"/>
              <a:t>Try placing some more tanks in the level</a:t>
            </a:r>
            <a:endParaRPr/>
          </a:p>
          <a:p>
            <a:pPr indent="-800100" lvl="0" marL="914400" rtl="0" algn="l">
              <a:spcBef>
                <a:spcPts val="0"/>
              </a:spcBef>
              <a:spcAft>
                <a:spcPts val="0"/>
              </a:spcAft>
              <a:buSzPts val="5400"/>
              <a:buChar char="●"/>
            </a:pPr>
            <a:r>
              <a:rPr lang="en-GB"/>
              <a:t>You should see one log entry for each tank.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9">
                                            <p:txEl>
                                              <p:pRg end="0" st="0"/>
                                            </p:txEl>
                                          </p:spTgt>
                                        </p:tgtEl>
                                        <p:attrNameLst>
                                          <p:attrName>style.visibility</p:attrName>
                                        </p:attrNameLst>
                                      </p:cBhvr>
                                      <p:to>
                                        <p:strVal val="visible"/>
                                      </p:to>
                                    </p:set>
                                    <p:animEffect filter="fade" transition="in">
                                      <p:cBhvr>
                                        <p:cTn dur="1000"/>
                                        <p:tgtEl>
                                          <p:spTgt spid="7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9">
                                            <p:txEl>
                                              <p:pRg end="1" st="1"/>
                                            </p:txEl>
                                          </p:spTgt>
                                        </p:tgtEl>
                                        <p:attrNameLst>
                                          <p:attrName>style.visibility</p:attrName>
                                        </p:attrNameLst>
                                      </p:cBhvr>
                                      <p:to>
                                        <p:strVal val="visible"/>
                                      </p:to>
                                    </p:set>
                                    <p:animEffect filter="fade" transition="in">
                                      <p:cBhvr>
                                        <p:cTn dur="1000"/>
                                        <p:tgtEl>
                                          <p:spTgt spid="7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9">
                                            <p:txEl>
                                              <p:pRg end="2" st="2"/>
                                            </p:txEl>
                                          </p:spTgt>
                                        </p:tgtEl>
                                        <p:attrNameLst>
                                          <p:attrName>style.visibility</p:attrName>
                                        </p:attrNameLst>
                                      </p:cBhvr>
                                      <p:to>
                                        <p:strVal val="visible"/>
                                      </p:to>
                                    </p:set>
                                    <p:animEffect filter="fade" transition="in">
                                      <p:cBhvr>
                                        <p:cTn dur="1000"/>
                                        <p:tgtEl>
                                          <p:spTgt spid="71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3" name="Shape 723"/>
        <p:cNvGrpSpPr/>
        <p:nvPr/>
      </p:nvGrpSpPr>
      <p:grpSpPr>
        <a:xfrm>
          <a:off x="0" y="0"/>
          <a:ext cx="0" cy="0"/>
          <a:chOff x="0" y="0"/>
          <a:chExt cx="0" cy="0"/>
        </a:xfrm>
      </p:grpSpPr>
      <p:sp>
        <p:nvSpPr>
          <p:cNvPr id="724" name="Google Shape;724;p119"/>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Get the Player Controller with C++</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8" name="Shape 728"/>
        <p:cNvGrpSpPr/>
        <p:nvPr/>
      </p:nvGrpSpPr>
      <p:grpSpPr>
        <a:xfrm>
          <a:off x="0" y="0"/>
          <a:ext cx="0" cy="0"/>
          <a:chOff x="0" y="0"/>
          <a:chExt cx="0" cy="0"/>
        </a:xfrm>
      </p:grpSpPr>
      <p:sp>
        <p:nvSpPr>
          <p:cNvPr id="729" name="Google Shape;729;p120"/>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730" name="Google Shape;730;p120"/>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solidFill>
                  <a:schemeClr val="lt1"/>
                </a:solidFill>
              </a:rPr>
              <a:t>Getting the AI to find the player position</a:t>
            </a:r>
            <a:endParaRPr>
              <a:solidFill>
                <a:schemeClr val="lt1"/>
              </a:solidFill>
            </a:endParaRPr>
          </a:p>
          <a:p>
            <a:pPr indent="-800100" lvl="0" marL="914400" rtl="0" algn="l">
              <a:spcBef>
                <a:spcPts val="0"/>
              </a:spcBef>
              <a:spcAft>
                <a:spcPts val="0"/>
              </a:spcAft>
              <a:buClr>
                <a:schemeClr val="lt1"/>
              </a:buClr>
              <a:buSzPts val="5400"/>
              <a:buChar char="●"/>
            </a:pPr>
            <a:r>
              <a:rPr lang="en-GB">
                <a:solidFill>
                  <a:schemeClr val="lt1"/>
                </a:solidFill>
              </a:rPr>
              <a:t>We won’t implement line-of-sight for simplicity</a:t>
            </a:r>
            <a:endParaRPr>
              <a:solidFill>
                <a:schemeClr val="lt1"/>
              </a:solidFill>
            </a:endParaRPr>
          </a:p>
          <a:p>
            <a:pPr indent="-800100" lvl="0" marL="914400" rtl="0" algn="l">
              <a:spcBef>
                <a:spcPts val="0"/>
              </a:spcBef>
              <a:spcAft>
                <a:spcPts val="0"/>
              </a:spcAft>
              <a:buSzPts val="5400"/>
              <a:buChar char="●"/>
            </a:pPr>
            <a:r>
              <a:rPr lang="en-GB">
                <a:solidFill>
                  <a:srgbClr val="FFFF00"/>
                </a:solidFill>
                <a:latin typeface="Consolas"/>
                <a:ea typeface="Consolas"/>
                <a:cs typeface="Consolas"/>
                <a:sym typeface="Consolas"/>
              </a:rPr>
              <a:t>UGameplayStatics::GetPlayerController()</a:t>
            </a:r>
            <a:endParaRPr>
              <a:solidFill>
                <a:srgbClr val="FFFF00"/>
              </a:solidFill>
              <a:latin typeface="Consolas"/>
              <a:ea typeface="Consolas"/>
              <a:cs typeface="Consolas"/>
              <a:sym typeface="Consolas"/>
            </a:endParaRPr>
          </a:p>
          <a:p>
            <a:pPr indent="-800100" lvl="0" marL="914400" marR="0" rtl="0" algn="l">
              <a:lnSpc>
                <a:spcPct val="150000"/>
              </a:lnSpc>
              <a:spcBef>
                <a:spcPts val="0"/>
              </a:spcBef>
              <a:spcAft>
                <a:spcPts val="0"/>
              </a:spcAft>
              <a:buSzPts val="5400"/>
              <a:buChar char="●"/>
            </a:pPr>
            <a:r>
              <a:rPr lang="en-GB"/>
              <a:t>Or </a:t>
            </a:r>
            <a:r>
              <a:rPr lang="en-GB">
                <a:solidFill>
                  <a:srgbClr val="FFFF00"/>
                </a:solidFill>
                <a:latin typeface="Consolas"/>
                <a:ea typeface="Consolas"/>
                <a:cs typeface="Consolas"/>
                <a:sym typeface="Consolas"/>
              </a:rPr>
              <a:t>GetWorld()-&gt;GetFirstPlayerController()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0">
                                            <p:txEl>
                                              <p:pRg end="0" st="0"/>
                                            </p:txEl>
                                          </p:spTgt>
                                        </p:tgtEl>
                                        <p:attrNameLst>
                                          <p:attrName>style.visibility</p:attrName>
                                        </p:attrNameLst>
                                      </p:cBhvr>
                                      <p:to>
                                        <p:strVal val="visible"/>
                                      </p:to>
                                    </p:set>
                                    <p:animEffect filter="fade" transition="in">
                                      <p:cBhvr>
                                        <p:cTn dur="1000"/>
                                        <p:tgtEl>
                                          <p:spTgt spid="7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0">
                                            <p:txEl>
                                              <p:pRg end="1" st="1"/>
                                            </p:txEl>
                                          </p:spTgt>
                                        </p:tgtEl>
                                        <p:attrNameLst>
                                          <p:attrName>style.visibility</p:attrName>
                                        </p:attrNameLst>
                                      </p:cBhvr>
                                      <p:to>
                                        <p:strVal val="visible"/>
                                      </p:to>
                                    </p:set>
                                    <p:animEffect filter="fade" transition="in">
                                      <p:cBhvr>
                                        <p:cTn dur="1000"/>
                                        <p:tgtEl>
                                          <p:spTgt spid="7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0">
                                            <p:txEl>
                                              <p:pRg end="2" st="2"/>
                                            </p:txEl>
                                          </p:spTgt>
                                        </p:tgtEl>
                                        <p:attrNameLst>
                                          <p:attrName>style.visibility</p:attrName>
                                        </p:attrNameLst>
                                      </p:cBhvr>
                                      <p:to>
                                        <p:strVal val="visible"/>
                                      </p:to>
                                    </p:set>
                                    <p:animEffect filter="fade" transition="in">
                                      <p:cBhvr>
                                        <p:cTn dur="1000"/>
                                        <p:tgtEl>
                                          <p:spTgt spid="7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0">
                                            <p:txEl>
                                              <p:pRg end="3" st="3"/>
                                            </p:txEl>
                                          </p:spTgt>
                                        </p:tgtEl>
                                        <p:attrNameLst>
                                          <p:attrName>style.visibility</p:attrName>
                                        </p:attrNameLst>
                                      </p:cBhvr>
                                      <p:to>
                                        <p:strVal val="visible"/>
                                      </p:to>
                                    </p:set>
                                    <p:animEffect filter="fade" transition="in">
                                      <p:cBhvr>
                                        <p:cTn dur="1000"/>
                                        <p:tgtEl>
                                          <p:spTgt spid="73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4" name="Shape 734"/>
        <p:cNvGrpSpPr/>
        <p:nvPr/>
      </p:nvGrpSpPr>
      <p:grpSpPr>
        <a:xfrm>
          <a:off x="0" y="0"/>
          <a:ext cx="0" cy="0"/>
          <a:chOff x="0" y="0"/>
          <a:chExt cx="0" cy="0"/>
        </a:xfrm>
      </p:grpSpPr>
      <p:sp>
        <p:nvSpPr>
          <p:cNvPr id="735" name="Google Shape;735;p121"/>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Aiming Architecture</a:t>
            </a:r>
            <a:endParaRPr/>
          </a:p>
        </p:txBody>
      </p:sp>
      <p:sp>
        <p:nvSpPr>
          <p:cNvPr id="736" name="Google Shape;736;p121"/>
          <p:cNvSpPr/>
          <p:nvPr/>
        </p:nvSpPr>
        <p:spPr>
          <a:xfrm>
            <a:off x="2658500" y="2833750"/>
            <a:ext cx="3096600" cy="10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Tank AI Controller</a:t>
            </a:r>
            <a:endParaRPr sz="2800"/>
          </a:p>
        </p:txBody>
      </p:sp>
      <p:sp>
        <p:nvSpPr>
          <p:cNvPr id="737" name="Google Shape;737;p121"/>
          <p:cNvSpPr/>
          <p:nvPr/>
        </p:nvSpPr>
        <p:spPr>
          <a:xfrm>
            <a:off x="6965650" y="2833750"/>
            <a:ext cx="3096600" cy="10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Tank Player Controller</a:t>
            </a:r>
            <a:endParaRPr sz="2800"/>
          </a:p>
        </p:txBody>
      </p:sp>
      <p:sp>
        <p:nvSpPr>
          <p:cNvPr id="738" name="Google Shape;738;p121"/>
          <p:cNvSpPr/>
          <p:nvPr/>
        </p:nvSpPr>
        <p:spPr>
          <a:xfrm>
            <a:off x="4748500" y="5183450"/>
            <a:ext cx="3096600" cy="10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GB" sz="2800"/>
              <a:t>Tank</a:t>
            </a:r>
            <a:endParaRPr sz="2800"/>
          </a:p>
        </p:txBody>
      </p:sp>
      <p:cxnSp>
        <p:nvCxnSpPr>
          <p:cNvPr id="739" name="Google Shape;739;p121"/>
          <p:cNvCxnSpPr>
            <a:stCxn id="736" idx="2"/>
            <a:endCxn id="738" idx="0"/>
          </p:cNvCxnSpPr>
          <p:nvPr/>
        </p:nvCxnSpPr>
        <p:spPr>
          <a:xfrm>
            <a:off x="4206800" y="3914950"/>
            <a:ext cx="2090100" cy="1268400"/>
          </a:xfrm>
          <a:prstGeom prst="straightConnector1">
            <a:avLst/>
          </a:prstGeom>
          <a:noFill/>
          <a:ln cap="flat" cmpd="sng" w="38100">
            <a:solidFill>
              <a:schemeClr val="dk2"/>
            </a:solidFill>
            <a:prstDash val="solid"/>
            <a:round/>
            <a:headEnd len="med" w="med" type="none"/>
            <a:tailEnd len="med" w="med" type="triangle"/>
          </a:ln>
        </p:spPr>
      </p:cxnSp>
      <p:cxnSp>
        <p:nvCxnSpPr>
          <p:cNvPr id="740" name="Google Shape;740;p121"/>
          <p:cNvCxnSpPr>
            <a:stCxn id="737" idx="2"/>
            <a:endCxn id="738" idx="0"/>
          </p:cNvCxnSpPr>
          <p:nvPr/>
        </p:nvCxnSpPr>
        <p:spPr>
          <a:xfrm flipH="1">
            <a:off x="6296950" y="3914950"/>
            <a:ext cx="2217000" cy="1268400"/>
          </a:xfrm>
          <a:prstGeom prst="straightConnector1">
            <a:avLst/>
          </a:prstGeom>
          <a:noFill/>
          <a:ln cap="flat" cmpd="sng" w="38100">
            <a:solidFill>
              <a:schemeClr val="dk2"/>
            </a:solidFill>
            <a:prstDash val="solid"/>
            <a:round/>
            <a:headEnd len="med" w="med" type="none"/>
            <a:tailEnd len="med" w="med" type="triangle"/>
          </a:ln>
        </p:spPr>
      </p:cxnSp>
      <p:sp>
        <p:nvSpPr>
          <p:cNvPr id="741" name="Google Shape;741;p121"/>
          <p:cNvSpPr txBox="1"/>
          <p:nvPr/>
        </p:nvSpPr>
        <p:spPr>
          <a:xfrm>
            <a:off x="2349800" y="4206900"/>
            <a:ext cx="3286800" cy="684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2800">
                <a:solidFill>
                  <a:srgbClr val="FFFFFF"/>
                </a:solidFill>
              </a:rPr>
              <a:t>AimAt(Player)</a:t>
            </a:r>
            <a:endParaRPr sz="28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