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420" y="-114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wn Munir" userId="e2c93daa40427924" providerId="LiveId" clId="{5C9F3F67-C271-49E2-AA74-BBFEF0C25090}"/>
    <pc:docChg chg="undo custSel modSld">
      <pc:chgData name="Shawn Munir" userId="e2c93daa40427924" providerId="LiveId" clId="{5C9F3F67-C271-49E2-AA74-BBFEF0C25090}" dt="2021-09-07T18:20:39.078" v="6140" actId="20577"/>
      <pc:docMkLst>
        <pc:docMk/>
      </pc:docMkLst>
      <pc:sldChg chg="delSp modSp mod">
        <pc:chgData name="Shawn Munir" userId="e2c93daa40427924" providerId="LiveId" clId="{5C9F3F67-C271-49E2-AA74-BBFEF0C25090}" dt="2021-09-07T18:20:39.078" v="6140" actId="20577"/>
        <pc:sldMkLst>
          <pc:docMk/>
          <pc:sldMk cId="0" sldId="256"/>
        </pc:sldMkLst>
        <pc:spChg chg="mod">
          <ac:chgData name="Shawn Munir" userId="e2c93daa40427924" providerId="LiveId" clId="{5C9F3F67-C271-49E2-AA74-BBFEF0C25090}" dt="2021-09-07T17:48:12.909" v="4905" actId="20577"/>
          <ac:spMkLst>
            <pc:docMk/>
            <pc:sldMk cId="0" sldId="256"/>
            <ac:spMk id="25" creationId="{00000000-0000-0000-0000-000000000000}"/>
          </ac:spMkLst>
        </pc:spChg>
        <pc:spChg chg="mod">
          <ac:chgData name="Shawn Munir" userId="e2c93daa40427924" providerId="LiveId" clId="{5C9F3F67-C271-49E2-AA74-BBFEF0C25090}" dt="2021-09-07T18:09:54.503" v="5753" actId="1035"/>
          <ac:spMkLst>
            <pc:docMk/>
            <pc:sldMk cId="0" sldId="256"/>
            <ac:spMk id="26" creationId="{00000000-0000-0000-0000-000000000000}"/>
          </ac:spMkLst>
        </pc:spChg>
        <pc:spChg chg="mod">
          <ac:chgData name="Shawn Munir" userId="e2c93daa40427924" providerId="LiveId" clId="{5C9F3F67-C271-49E2-AA74-BBFEF0C25090}" dt="2021-09-07T17:47:23.024" v="4888" actId="1036"/>
          <ac:spMkLst>
            <pc:docMk/>
            <pc:sldMk cId="0" sldId="256"/>
            <ac:spMk id="27" creationId="{00000000-0000-0000-0000-000000000000}"/>
          </ac:spMkLst>
        </pc:spChg>
        <pc:spChg chg="mod">
          <ac:chgData name="Shawn Munir" userId="e2c93daa40427924" providerId="LiveId" clId="{5C9F3F67-C271-49E2-AA74-BBFEF0C25090}" dt="2021-09-07T17:48:18.421" v="4909" actId="20577"/>
          <ac:spMkLst>
            <pc:docMk/>
            <pc:sldMk cId="0" sldId="256"/>
            <ac:spMk id="28" creationId="{00000000-0000-0000-0000-000000000000}"/>
          </ac:spMkLst>
        </pc:spChg>
        <pc:spChg chg="mod">
          <ac:chgData name="Shawn Munir" userId="e2c93daa40427924" providerId="LiveId" clId="{5C9F3F67-C271-49E2-AA74-BBFEF0C25090}" dt="2021-09-07T18:09:54.503" v="5753" actId="1035"/>
          <ac:spMkLst>
            <pc:docMk/>
            <pc:sldMk cId="0" sldId="256"/>
            <ac:spMk id="29" creationId="{00000000-0000-0000-0000-000000000000}"/>
          </ac:spMkLst>
        </pc:spChg>
        <pc:spChg chg="mod">
          <ac:chgData name="Shawn Munir" userId="e2c93daa40427924" providerId="LiveId" clId="{5C9F3F67-C271-49E2-AA74-BBFEF0C25090}" dt="2021-09-07T17:47:18.346" v="4883" actId="1036"/>
          <ac:spMkLst>
            <pc:docMk/>
            <pc:sldMk cId="0" sldId="256"/>
            <ac:spMk id="30" creationId="{00000000-0000-0000-0000-000000000000}"/>
          </ac:spMkLst>
        </pc:spChg>
        <pc:spChg chg="mod">
          <ac:chgData name="Shawn Munir" userId="e2c93daa40427924" providerId="LiveId" clId="{5C9F3F67-C271-49E2-AA74-BBFEF0C25090}" dt="2021-09-07T17:48:24.208" v="4919" actId="20577"/>
          <ac:spMkLst>
            <pc:docMk/>
            <pc:sldMk cId="0" sldId="256"/>
            <ac:spMk id="32" creationId="{00000000-0000-0000-0000-000000000000}"/>
          </ac:spMkLst>
        </pc:spChg>
        <pc:spChg chg="mod">
          <ac:chgData name="Shawn Munir" userId="e2c93daa40427924" providerId="LiveId" clId="{5C9F3F67-C271-49E2-AA74-BBFEF0C25090}" dt="2021-09-07T18:10:28.909" v="5764" actId="6549"/>
          <ac:spMkLst>
            <pc:docMk/>
            <pc:sldMk cId="0" sldId="256"/>
            <ac:spMk id="33" creationId="{00000000-0000-0000-0000-000000000000}"/>
          </ac:spMkLst>
        </pc:spChg>
        <pc:spChg chg="mod">
          <ac:chgData name="Shawn Munir" userId="e2c93daa40427924" providerId="LiveId" clId="{5C9F3F67-C271-49E2-AA74-BBFEF0C25090}" dt="2021-09-07T18:05:51.394" v="5573" actId="113"/>
          <ac:spMkLst>
            <pc:docMk/>
            <pc:sldMk cId="0" sldId="256"/>
            <ac:spMk id="34" creationId="{00000000-0000-0000-0000-000000000000}"/>
          </ac:spMkLst>
        </pc:spChg>
        <pc:spChg chg="mod">
          <ac:chgData name="Shawn Munir" userId="e2c93daa40427924" providerId="LiveId" clId="{5C9F3F67-C271-49E2-AA74-BBFEF0C25090}" dt="2021-09-07T18:05:47.623" v="5572" actId="113"/>
          <ac:spMkLst>
            <pc:docMk/>
            <pc:sldMk cId="0" sldId="256"/>
            <ac:spMk id="35" creationId="{00000000-0000-0000-0000-000000000000}"/>
          </ac:spMkLst>
        </pc:spChg>
        <pc:spChg chg="mod">
          <ac:chgData name="Shawn Munir" userId="e2c93daa40427924" providerId="LiveId" clId="{5C9F3F67-C271-49E2-AA74-BBFEF0C25090}" dt="2021-09-07T17:47:10.062" v="4876" actId="1035"/>
          <ac:spMkLst>
            <pc:docMk/>
            <pc:sldMk cId="0" sldId="256"/>
            <ac:spMk id="36" creationId="{00000000-0000-0000-0000-000000000000}"/>
          </ac:spMkLst>
        </pc:spChg>
        <pc:spChg chg="mod">
          <ac:chgData name="Shawn Munir" userId="e2c93daa40427924" providerId="LiveId" clId="{5C9F3F67-C271-49E2-AA74-BBFEF0C25090}" dt="2021-09-07T18:05:43.836" v="5571" actId="113"/>
          <ac:spMkLst>
            <pc:docMk/>
            <pc:sldMk cId="0" sldId="256"/>
            <ac:spMk id="37" creationId="{00000000-0000-0000-0000-000000000000}"/>
          </ac:spMkLst>
        </pc:spChg>
        <pc:spChg chg="mod">
          <ac:chgData name="Shawn Munir" userId="e2c93daa40427924" providerId="LiveId" clId="{5C9F3F67-C271-49E2-AA74-BBFEF0C25090}" dt="2021-09-07T18:20:39.078" v="6140" actId="20577"/>
          <ac:spMkLst>
            <pc:docMk/>
            <pc:sldMk cId="0" sldId="256"/>
            <ac:spMk id="38" creationId="{00000000-0000-0000-0000-000000000000}"/>
          </ac:spMkLst>
        </pc:spChg>
        <pc:spChg chg="del">
          <ac:chgData name="Shawn Munir" userId="e2c93daa40427924" providerId="LiveId" clId="{5C9F3F67-C271-49E2-AA74-BBFEF0C25090}" dt="2021-09-07T16:09:06.583" v="921" actId="478"/>
          <ac:spMkLst>
            <pc:docMk/>
            <pc:sldMk cId="0" sldId="256"/>
            <ac:spMk id="44" creationId="{00000000-0000-0000-0000-000000000000}"/>
          </ac:spMkLst>
        </pc:spChg>
        <pc:spChg chg="mod">
          <ac:chgData name="Shawn Munir" userId="e2c93daa40427924" providerId="LiveId" clId="{5C9F3F67-C271-49E2-AA74-BBFEF0C25090}" dt="2021-09-07T16:09:01.893" v="920" actId="20577"/>
          <ac:spMkLst>
            <pc:docMk/>
            <pc:sldMk cId="0" sldId="256"/>
            <ac:spMk id="46" creationId="{00000000-0000-0000-0000-000000000000}"/>
          </ac:spMkLst>
        </pc:spChg>
        <pc:spChg chg="mod">
          <ac:chgData name="Shawn Munir" userId="e2c93daa40427924" providerId="LiveId" clId="{5C9F3F67-C271-49E2-AA74-BBFEF0C25090}" dt="2021-09-07T18:09:58.943" v="5754" actId="13926"/>
          <ac:spMkLst>
            <pc:docMk/>
            <pc:sldMk cId="0" sldId="256"/>
            <ac:spMk id="47" creationId="{00000000-0000-0000-0000-000000000000}"/>
          </ac:spMkLst>
        </pc:spChg>
        <pc:spChg chg="mod">
          <ac:chgData name="Shawn Munir" userId="e2c93daa40427924" providerId="LiveId" clId="{5C9F3F67-C271-49E2-AA74-BBFEF0C25090}" dt="2021-09-07T17:37:40.164" v="4011" actId="20577"/>
          <ac:spMkLst>
            <pc:docMk/>
            <pc:sldMk cId="0" sldId="256"/>
            <ac:spMk id="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Constraints</a:t>
            </a:r>
            <a:endParaRPr sz="1400" b="0" i="0" u="none" strike="noStrike" cap="none" dirty="0">
              <a:solidFill>
                <a:srgbClr val="000000"/>
              </a:solidFill>
              <a:latin typeface="Arial"/>
              <a:ea typeface="Arial"/>
              <a:cs typeface="Arial"/>
              <a:sym typeface="Arial"/>
            </a:endParaRPr>
          </a:p>
        </p:txBody>
      </p:sp>
      <p:sp>
        <p:nvSpPr>
          <p:cNvPr id="26" name="Google Shape;26;p1"/>
          <p:cNvSpPr/>
          <p:nvPr/>
        </p:nvSpPr>
        <p:spPr>
          <a:xfrm>
            <a:off x="4668375" y="2911821"/>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49284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52490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294387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1880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2223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43108" y="1964975"/>
            <a:ext cx="4324418" cy="14478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800" dirty="0"/>
              <a:t>Blue Mountain wants to continue charging a premium for ticket prices over the competition, but needs the features to justify it. They invested in an additional lift that increases operating expenses by over $1.5M. They need to figure out how to utilize this and other existing facilities, as well as increase general offerings, to justify this higher price and attract more visitors (to the capacity accommodated by current facilities). Ideally, by setting themselves apart from the competition, BM can justify charging even higher prices. More visitors and/or higher prices of admission are necessary for increased revenue, which is necessary to offset the added cost of the newest lift, and also to provide funds for more investing. The market data on other resorts will help us identify opportunities for Blue Mountain to stand out in this segment as a premium ski resort. </a:t>
            </a:r>
            <a:r>
              <a:rPr lang="en-AU" sz="800" dirty="0">
                <a:highlight>
                  <a:srgbClr val="FFFF00"/>
                </a:highlight>
              </a:rPr>
              <a:t>(such as by looking at number of days open, vertical drop, longest run, etc)</a:t>
            </a:r>
            <a:endParaRPr sz="1000" dirty="0">
              <a:highlight>
                <a:srgbClr val="FFFF00"/>
              </a:highlight>
            </a:endParaRPr>
          </a:p>
        </p:txBody>
      </p:sp>
      <p:sp>
        <p:nvSpPr>
          <p:cNvPr id="35" name="Google Shape;35;p1"/>
          <p:cNvSpPr txBox="1"/>
          <p:nvPr/>
        </p:nvSpPr>
        <p:spPr>
          <a:xfrm>
            <a:off x="143108" y="3777000"/>
            <a:ext cx="4324418" cy="454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i="0" u="none" strike="noStrike" cap="none" dirty="0">
                <a:solidFill>
                  <a:srgbClr val="000000"/>
                </a:solidFill>
                <a:latin typeface="Arial"/>
                <a:ea typeface="Arial"/>
                <a:cs typeface="Arial"/>
                <a:sym typeface="Arial"/>
              </a:rPr>
              <a:t>Detail a plan that will increase revenue by $2M this season over last through increased ticket prices and increased visitors </a:t>
            </a:r>
            <a:endParaRPr sz="107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4508529"/>
            <a:ext cx="4324418" cy="16731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Although there are many opportunities, such as discounts and specials, that will be left to Marketing, and we can certainly do a separate analysis for the Investment Strategy team as far as opportunities identified to stand out. But for now, as for our Data Science team, our focus will be working with what we already have </a:t>
            </a:r>
            <a:r>
              <a:rPr lang="en-AU" sz="1071" i="1" dirty="0"/>
              <a:t>at present </a:t>
            </a:r>
            <a:r>
              <a:rPr lang="en-AU" sz="1071" dirty="0"/>
              <a:t>so that we can realistically realize the necessary revenue increase this season. We will base our recommendations on the data, focusing on areas where Blue Mountain </a:t>
            </a:r>
            <a:r>
              <a:rPr lang="en-AU" sz="1071" i="1" dirty="0"/>
              <a:t>currently</a:t>
            </a:r>
            <a:r>
              <a:rPr lang="en-AU" sz="1071" dirty="0"/>
              <a:t> leads the competition and should thus capitalize on, to achieve the overall goal of increasing ticket prices, visitor traffic and therefore revenue.</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dirty="0"/>
              <a:t>Equipment failure, warm weather, pandemic / legal restrictions on gathering. Other resorts performing the same analyses in parallel. New attractions in the area that take focus away. Travel restrictions / increased costs. Rental car / rideshare / transportation limitations</a:t>
            </a:r>
            <a:endParaRPr sz="1070"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i="0" u="none" strike="noStrike" cap="none" dirty="0">
                <a:solidFill>
                  <a:srgbClr val="000000"/>
                </a:solidFill>
                <a:latin typeface="Arial"/>
                <a:ea typeface="Arial"/>
                <a:cs typeface="Arial"/>
                <a:sym typeface="Arial"/>
              </a:rPr>
              <a:t>A single CSV file from the DBM with numerous columns of data on Blue Mountain and the 329 other ski resorts in this US market segment. Points of interest include: summit elevation, vertical drop, fast ski lift counts, number of runs, lengths of runs, skiable area, ticket costs, night lighted skiing area, days open</a:t>
            </a:r>
            <a:endParaRPr sz="1070"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a:t>
            </a:r>
            <a:endParaRPr dirty="0"/>
          </a:p>
        </p:txBody>
      </p:sp>
      <p:sp>
        <p:nvSpPr>
          <p:cNvPr id="47" name="Google Shape;47;p1"/>
          <p:cNvSpPr txBox="1"/>
          <p:nvPr/>
        </p:nvSpPr>
        <p:spPr>
          <a:xfrm>
            <a:off x="4607126" y="3252325"/>
            <a:ext cx="4324418" cy="14467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VP of Operations </a:t>
            </a:r>
            <a:r>
              <a:rPr lang="en-AU" sz="1071" b="0" i="0" u="none" strike="noStrike" cap="none" dirty="0">
                <a:solidFill>
                  <a:srgbClr val="000000"/>
                </a:solidFill>
                <a:highlight>
                  <a:srgbClr val="FFFF00"/>
                </a:highlight>
                <a:latin typeface="Arial"/>
                <a:ea typeface="Arial"/>
                <a:cs typeface="Arial"/>
                <a:sym typeface="Arial"/>
              </a:rPr>
              <a:t>(safe use/maintenance) </a:t>
            </a:r>
            <a:r>
              <a:rPr lang="en-AU" sz="1071" b="0" i="0" u="none" strike="noStrike" cap="none" dirty="0">
                <a:solidFill>
                  <a:srgbClr val="000000"/>
                </a:solidFill>
                <a:latin typeface="Arial"/>
                <a:ea typeface="Arial"/>
                <a:cs typeface="Arial"/>
                <a:sym typeface="Arial"/>
              </a:rPr>
              <a:t>– Jimmy Blackburn</a:t>
            </a:r>
          </a:p>
          <a:p>
            <a:pPr marL="0" marR="0" lvl="0" indent="0" algn="l" rtl="0">
              <a:lnSpc>
                <a:spcPct val="100000"/>
              </a:lnSpc>
              <a:spcBef>
                <a:spcPts val="0"/>
              </a:spcBef>
              <a:spcAft>
                <a:spcPts val="0"/>
              </a:spcAft>
              <a:buNone/>
            </a:pPr>
            <a:r>
              <a:rPr lang="en-AU" sz="1071" dirty="0"/>
              <a:t>Database Manager – Alesha Eisen</a:t>
            </a:r>
          </a:p>
          <a:p>
            <a:pPr marL="0" marR="0" lvl="0" indent="0" algn="l" rtl="0">
              <a:lnSpc>
                <a:spcPct val="100000"/>
              </a:lnSpc>
              <a:spcBef>
                <a:spcPts val="0"/>
              </a:spcBef>
              <a:spcAft>
                <a:spcPts val="0"/>
              </a:spcAft>
              <a:buNone/>
            </a:pPr>
            <a:endParaRPr lang="en-AU" sz="1071" dirty="0"/>
          </a:p>
          <a:p>
            <a:pPr marL="0" marR="0" lvl="0" indent="0" algn="l" rtl="0">
              <a:lnSpc>
                <a:spcPct val="100000"/>
              </a:lnSpc>
              <a:spcBef>
                <a:spcPts val="0"/>
              </a:spcBef>
              <a:spcAft>
                <a:spcPts val="0"/>
              </a:spcAft>
              <a:buNone/>
            </a:pPr>
            <a:r>
              <a:rPr lang="en-AU" sz="1071" b="0" i="0" u="none" strike="noStrike" cap="none" dirty="0">
                <a:solidFill>
                  <a:srgbClr val="000000"/>
                </a:solidFill>
                <a:latin typeface="Arial"/>
                <a:ea typeface="Arial"/>
                <a:cs typeface="Arial"/>
                <a:sym typeface="Arial"/>
              </a:rPr>
              <a:t>If available:</a:t>
            </a:r>
          </a:p>
          <a:p>
            <a:pPr marL="0" marR="0" lvl="0" indent="0" algn="l" rtl="0">
              <a:lnSpc>
                <a:spcPct val="100000"/>
              </a:lnSpc>
              <a:spcBef>
                <a:spcPts val="0"/>
              </a:spcBef>
              <a:spcAft>
                <a:spcPts val="0"/>
              </a:spcAft>
              <a:buNone/>
            </a:pPr>
            <a:r>
              <a:rPr lang="en-US" sz="1100" b="0" i="0" u="none" strike="noStrike" cap="none" dirty="0">
                <a:solidFill>
                  <a:srgbClr val="000000"/>
                </a:solidFill>
                <a:latin typeface="Arial"/>
                <a:ea typeface="Arial"/>
                <a:cs typeface="Arial"/>
                <a:sym typeface="Arial"/>
              </a:rPr>
              <a:t>CEO, CFO, </a:t>
            </a:r>
            <a:r>
              <a:rPr lang="en-AU" sz="1100" b="0" i="0" u="none" strike="noStrike" cap="none" dirty="0">
                <a:solidFill>
                  <a:srgbClr val="000000"/>
                </a:solidFill>
                <a:latin typeface="Arial"/>
                <a:ea typeface="Arial"/>
                <a:cs typeface="Arial"/>
                <a:sym typeface="Arial"/>
              </a:rPr>
              <a:t>VP of Data Science &amp; Customer Analytics, </a:t>
            </a:r>
            <a:r>
              <a:rPr lang="en-US" sz="1100" b="0" i="0" u="none" strike="noStrike" cap="none" dirty="0">
                <a:solidFill>
                  <a:srgbClr val="000000"/>
                </a:solidFill>
                <a:latin typeface="Arial"/>
                <a:ea typeface="Arial"/>
                <a:cs typeface="Arial"/>
                <a:sym typeface="Arial"/>
              </a:rPr>
              <a:t>VP of </a:t>
            </a:r>
            <a:r>
              <a:rPr lang="en-AU" sz="1100" b="0" i="0" u="none" strike="noStrike" cap="none" dirty="0">
                <a:solidFill>
                  <a:srgbClr val="000000"/>
                </a:solidFill>
                <a:latin typeface="Arial"/>
                <a:ea typeface="Arial"/>
                <a:cs typeface="Arial"/>
                <a:sym typeface="Arial"/>
              </a:rPr>
              <a:t>Maintenance &amp; Reliability, VP of Real Estate &amp; Facilities,</a:t>
            </a:r>
          </a:p>
          <a:p>
            <a:pPr marL="0" marR="0" lvl="0" indent="0" algn="l" rtl="0">
              <a:lnSpc>
                <a:spcPct val="100000"/>
              </a:lnSpc>
              <a:spcBef>
                <a:spcPts val="0"/>
              </a:spcBef>
              <a:spcAft>
                <a:spcPts val="0"/>
              </a:spcAft>
              <a:buNone/>
            </a:pPr>
            <a:r>
              <a:rPr lang="en-AU" sz="1100" b="0" i="0" u="none" strike="noStrike" cap="none" dirty="0">
                <a:solidFill>
                  <a:srgbClr val="000000"/>
                </a:solidFill>
                <a:latin typeface="Arial"/>
                <a:ea typeface="Arial"/>
                <a:cs typeface="Arial"/>
                <a:sym typeface="Arial"/>
              </a:rPr>
              <a:t>VP of Marketing, VP of Finance, </a:t>
            </a:r>
            <a:r>
              <a:rPr lang="en-US" sz="1100" b="0" i="0" u="none" strike="noStrike" cap="none" dirty="0">
                <a:solidFill>
                  <a:srgbClr val="000000"/>
                </a:solidFill>
                <a:latin typeface="Arial"/>
                <a:ea typeface="Arial"/>
                <a:cs typeface="Arial"/>
                <a:sym typeface="Arial"/>
              </a:rPr>
              <a:t>VP of Sales, VP of Customer Relations</a:t>
            </a:r>
            <a:endParaRPr sz="11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12326"/>
            <a:ext cx="7662522" cy="7411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How can Big Mountain Ski Resort: (1) Maximize existing facilities, (2) Invest in future ones, and (3) Offer new features to justify visitors paying a premium? How can they do so such that revenue increases by $2M this season over last?</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856</Words>
  <Application>Microsoft Office PowerPoint</Application>
  <PresentationFormat>On-screen Show (4:3)</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Shawn Munir</cp:lastModifiedBy>
  <cp:revision>1</cp:revision>
  <dcterms:modified xsi:type="dcterms:W3CDTF">2021-09-07T18:20:45Z</dcterms:modified>
</cp:coreProperties>
</file>