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1/31/24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1/31/24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1/31/24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1/31/24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1/31/24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1/31/24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1BB4-C723-1853-D9B3-AB0FF84D606A}"/>
              </a:ext>
            </a:extLst>
          </p:cNvPr>
          <p:cNvSpPr>
            <a:spLocks noGrp="1"/>
          </p:cNvSpPr>
          <p:nvPr>
            <p:ph type="ctrTitle"/>
          </p:nvPr>
        </p:nvSpPr>
        <p:spPr/>
        <p:txBody>
          <a:bodyPr/>
          <a:lstStyle/>
          <a:p>
            <a:r>
              <a:rPr lang="en-US"/>
              <a:t>Lesson 8: </a:t>
            </a:r>
            <a:r>
              <a:rPr lang="en-US" dirty="0"/>
              <a:t>Assumptions</a:t>
            </a:r>
          </a:p>
        </p:txBody>
      </p:sp>
      <p:sp>
        <p:nvSpPr>
          <p:cNvPr id="3" name="Subtitle 2">
            <a:extLst>
              <a:ext uri="{FF2B5EF4-FFF2-40B4-BE49-F238E27FC236}">
                <a16:creationId xmlns:a16="http://schemas.microsoft.com/office/drawing/2014/main" id="{CB5597E3-782F-FADD-BDEE-DEFB645EE0D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338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3B7F-B549-9D2C-A91D-550AE9F62A72}"/>
              </a:ext>
            </a:extLst>
          </p:cNvPr>
          <p:cNvSpPr>
            <a:spLocks noGrp="1"/>
          </p:cNvSpPr>
          <p:nvPr>
            <p:ph type="title"/>
          </p:nvPr>
        </p:nvSpPr>
        <p:spPr/>
        <p:txBody>
          <a:bodyPr/>
          <a:lstStyle/>
          <a:p>
            <a:r>
              <a:rPr lang="en-US" dirty="0"/>
              <a:t>Recap: Valid Deductive Arguments</a:t>
            </a:r>
          </a:p>
        </p:txBody>
      </p:sp>
      <p:sp>
        <p:nvSpPr>
          <p:cNvPr id="3" name="Text Placeholder 2">
            <a:extLst>
              <a:ext uri="{FF2B5EF4-FFF2-40B4-BE49-F238E27FC236}">
                <a16:creationId xmlns:a16="http://schemas.microsoft.com/office/drawing/2014/main" id="{EB18EEA0-34AD-9F08-7EB7-B6A112C5E014}"/>
              </a:ext>
            </a:extLst>
          </p:cNvPr>
          <p:cNvSpPr>
            <a:spLocks noGrp="1"/>
          </p:cNvSpPr>
          <p:nvPr>
            <p:ph type="body" idx="1"/>
          </p:nvPr>
        </p:nvSpPr>
        <p:spPr>
          <a:xfrm>
            <a:off x="3100728" y="2055606"/>
            <a:ext cx="5189857" cy="576262"/>
          </a:xfrm>
        </p:spPr>
        <p:txBody>
          <a:bodyPr/>
          <a:lstStyle/>
          <a:p>
            <a:r>
              <a:rPr lang="en-US" sz="3200" b="1" dirty="0"/>
              <a:t>Validity</a:t>
            </a:r>
          </a:p>
        </p:txBody>
      </p:sp>
      <p:sp>
        <p:nvSpPr>
          <p:cNvPr id="4" name="Content Placeholder 3">
            <a:extLst>
              <a:ext uri="{FF2B5EF4-FFF2-40B4-BE49-F238E27FC236}">
                <a16:creationId xmlns:a16="http://schemas.microsoft.com/office/drawing/2014/main" id="{00E0722A-2678-F241-833F-6C212AA0A64F}"/>
              </a:ext>
            </a:extLst>
          </p:cNvPr>
          <p:cNvSpPr>
            <a:spLocks noGrp="1"/>
          </p:cNvSpPr>
          <p:nvPr>
            <p:ph sz="half" idx="2"/>
          </p:nvPr>
        </p:nvSpPr>
        <p:spPr>
          <a:xfrm>
            <a:off x="814728" y="2751138"/>
            <a:ext cx="11191741" cy="3659674"/>
          </a:xfrm>
        </p:spPr>
        <p:txBody>
          <a:bodyPr>
            <a:normAutofit/>
          </a:bodyPr>
          <a:lstStyle/>
          <a:p>
            <a:pPr marL="0" indent="0">
              <a:buNone/>
            </a:pPr>
            <a:r>
              <a:rPr lang="en-US" sz="2400" dirty="0"/>
              <a:t>A deductive argument is </a:t>
            </a:r>
            <a:r>
              <a:rPr lang="en-US" sz="2400" b="1" dirty="0"/>
              <a:t>valid</a:t>
            </a:r>
            <a:r>
              <a:rPr lang="en-US" sz="2400" dirty="0"/>
              <a:t> when its conclusion follows logically from its premises.</a:t>
            </a:r>
          </a:p>
          <a:p>
            <a:pPr marL="0" indent="0">
              <a:buNone/>
            </a:pPr>
            <a:endParaRPr lang="en-US" sz="2400" dirty="0"/>
          </a:p>
          <a:p>
            <a:pPr marL="0" indent="0">
              <a:buNone/>
            </a:pPr>
            <a:r>
              <a:rPr lang="en-US" sz="2400" dirty="0"/>
              <a:t>Here is an example of a valid deductive argument:</a:t>
            </a:r>
          </a:p>
          <a:p>
            <a:pPr marL="0" indent="0">
              <a:buNone/>
            </a:pPr>
            <a:r>
              <a:rPr lang="en-US" sz="2400" dirty="0"/>
              <a:t>A </a:t>
            </a:r>
            <a:r>
              <a:rPr lang="en-US" sz="2400" dirty="0">
                <a:sym typeface="Wingdings" pitchFamily="2" charset="2"/>
              </a:rPr>
              <a:t> B</a:t>
            </a:r>
          </a:p>
          <a:p>
            <a:pPr marL="0" indent="0">
              <a:buNone/>
            </a:pPr>
            <a:r>
              <a:rPr lang="en-US" sz="2400" u="sng" dirty="0">
                <a:sym typeface="Wingdings" pitchFamily="2" charset="2"/>
              </a:rPr>
              <a:t>A_____</a:t>
            </a:r>
          </a:p>
          <a:p>
            <a:pPr marL="0" indent="0">
              <a:buNone/>
            </a:pPr>
            <a:r>
              <a:rPr lang="en-US" sz="2400" dirty="0"/>
              <a:t>B</a:t>
            </a:r>
          </a:p>
        </p:txBody>
      </p:sp>
    </p:spTree>
    <p:extLst>
      <p:ext uri="{BB962C8B-B14F-4D97-AF65-F5344CB8AC3E}">
        <p14:creationId xmlns:p14="http://schemas.microsoft.com/office/powerpoint/2010/main" val="56999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5E64-1C6A-4ACF-B8A6-EF48A918518F}"/>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E0352CC1-7B86-69FA-387D-8710DD967B18}"/>
              </a:ext>
            </a:extLst>
          </p:cNvPr>
          <p:cNvSpPr>
            <a:spLocks noGrp="1"/>
          </p:cNvSpPr>
          <p:nvPr>
            <p:ph idx="1"/>
          </p:nvPr>
        </p:nvSpPr>
        <p:spPr>
          <a:xfrm>
            <a:off x="261729" y="2431009"/>
            <a:ext cx="11668539" cy="4426991"/>
          </a:xfrm>
        </p:spPr>
        <p:txBody>
          <a:bodyPr>
            <a:normAutofit/>
          </a:bodyPr>
          <a:lstStyle/>
          <a:p>
            <a:r>
              <a:rPr lang="en-US" sz="2400" dirty="0"/>
              <a:t>Most of the time, when we encounter an argument, some of the premises </a:t>
            </a:r>
            <a:r>
              <a:rPr lang="en-US" sz="2400" b="1" dirty="0"/>
              <a:t>will not be explicitly stated</a:t>
            </a:r>
            <a:r>
              <a:rPr lang="en-US" sz="2400" dirty="0"/>
              <a:t>.</a:t>
            </a:r>
          </a:p>
          <a:p>
            <a:r>
              <a:rPr lang="en-US" sz="2400" dirty="0"/>
              <a:t>An </a:t>
            </a:r>
            <a:r>
              <a:rPr lang="en-US" sz="2400" b="1" dirty="0"/>
              <a:t>assumption</a:t>
            </a:r>
            <a:r>
              <a:rPr lang="en-US" sz="2400" dirty="0"/>
              <a:t> or </a:t>
            </a:r>
            <a:r>
              <a:rPr lang="en-US" sz="2400" b="1" dirty="0"/>
              <a:t>implicit premise </a:t>
            </a:r>
            <a:r>
              <a:rPr lang="en-US" sz="2400" dirty="0"/>
              <a:t>of an argument is a premise that is assumed by an argument but is not explicitly stated.</a:t>
            </a:r>
          </a:p>
          <a:p>
            <a:r>
              <a:rPr lang="en-US" sz="2400" dirty="0"/>
              <a:t>For example, consider the following argument:</a:t>
            </a:r>
          </a:p>
          <a:p>
            <a:endParaRPr lang="en-US" sz="2400" dirty="0"/>
          </a:p>
          <a:p>
            <a:pPr marL="0" indent="0" algn="ctr">
              <a:buNone/>
            </a:pPr>
            <a:r>
              <a:rPr lang="en-US" sz="2400" dirty="0"/>
              <a:t>This paper is only 25 pages long, so it can’t be published as a book.</a:t>
            </a:r>
          </a:p>
          <a:p>
            <a:pPr marL="0" indent="0" algn="ctr">
              <a:buNone/>
            </a:pPr>
            <a:endParaRPr lang="en-US" sz="2400" dirty="0"/>
          </a:p>
          <a:p>
            <a:pPr marL="0" indent="0">
              <a:buNone/>
            </a:pPr>
            <a:r>
              <a:rPr lang="en-US" sz="2400" b="1" dirty="0"/>
              <a:t>What is the assumption of this argument?</a:t>
            </a:r>
          </a:p>
          <a:p>
            <a:endParaRPr lang="en-US" dirty="0"/>
          </a:p>
          <a:p>
            <a:endParaRPr lang="en-US" dirty="0"/>
          </a:p>
        </p:txBody>
      </p:sp>
    </p:spTree>
    <p:extLst>
      <p:ext uri="{BB962C8B-B14F-4D97-AF65-F5344CB8AC3E}">
        <p14:creationId xmlns:p14="http://schemas.microsoft.com/office/powerpoint/2010/main" val="22121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4CA9-FC1B-2BD1-1C55-B2B19F630F49}"/>
              </a:ext>
            </a:extLst>
          </p:cNvPr>
          <p:cNvSpPr>
            <a:spLocks noGrp="1"/>
          </p:cNvSpPr>
          <p:nvPr>
            <p:ph type="title"/>
          </p:nvPr>
        </p:nvSpPr>
        <p:spPr/>
        <p:txBody>
          <a:bodyPr/>
          <a:lstStyle/>
          <a:p>
            <a:r>
              <a:rPr lang="en-US" dirty="0"/>
              <a:t>Strategy for Identifying Assumptions (Implicit Premises)</a:t>
            </a:r>
          </a:p>
        </p:txBody>
      </p:sp>
      <p:sp>
        <p:nvSpPr>
          <p:cNvPr id="3" name="TextBox 2">
            <a:extLst>
              <a:ext uri="{FF2B5EF4-FFF2-40B4-BE49-F238E27FC236}">
                <a16:creationId xmlns:a16="http://schemas.microsoft.com/office/drawing/2014/main" id="{1A4BF66A-677C-D729-4677-8A469474EE6C}"/>
              </a:ext>
            </a:extLst>
          </p:cNvPr>
          <p:cNvSpPr txBox="1"/>
          <p:nvPr/>
        </p:nvSpPr>
        <p:spPr>
          <a:xfrm>
            <a:off x="376030" y="2206488"/>
            <a:ext cx="11439938" cy="4031873"/>
          </a:xfrm>
          <a:prstGeom prst="rect">
            <a:avLst/>
          </a:prstGeom>
          <a:noFill/>
        </p:spPr>
        <p:txBody>
          <a:bodyPr wrap="square" rtlCol="0">
            <a:spAutoFit/>
          </a:bodyPr>
          <a:lstStyle/>
          <a:p>
            <a:r>
              <a:rPr lang="en-US" sz="3200" dirty="0"/>
              <a:t>To identify the implicit premise of an argument, you should look for an added premise that:</a:t>
            </a:r>
          </a:p>
          <a:p>
            <a:endParaRPr lang="en-US" sz="3200" dirty="0"/>
          </a:p>
          <a:p>
            <a:pPr marL="342900" indent="-342900">
              <a:buClr>
                <a:schemeClr val="accent1"/>
              </a:buClr>
              <a:buAutoNum type="arabicPeriod"/>
            </a:pPr>
            <a:r>
              <a:rPr lang="en-US" sz="3200" dirty="0"/>
              <a:t>Closes the logical gap between the stated premises and the conclusion, and</a:t>
            </a:r>
          </a:p>
          <a:p>
            <a:pPr marL="342900" indent="-342900">
              <a:buAutoNum type="arabicPeriod"/>
            </a:pPr>
            <a:endParaRPr lang="en-US" sz="3200" dirty="0"/>
          </a:p>
          <a:p>
            <a:pPr marL="342900" indent="-342900">
              <a:buClr>
                <a:schemeClr val="accent1"/>
              </a:buClr>
              <a:buAutoNum type="arabicPeriod"/>
            </a:pPr>
            <a:r>
              <a:rPr lang="en-US" sz="3200" dirty="0"/>
              <a:t>Does not commit the speaker to more than is necessary. (Kelley 90)</a:t>
            </a:r>
          </a:p>
        </p:txBody>
      </p:sp>
    </p:spTree>
    <p:extLst>
      <p:ext uri="{BB962C8B-B14F-4D97-AF65-F5344CB8AC3E}">
        <p14:creationId xmlns:p14="http://schemas.microsoft.com/office/powerpoint/2010/main" val="14329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6D85-FF16-9D39-C7BD-281E883A4EEF}"/>
              </a:ext>
            </a:extLst>
          </p:cNvPr>
          <p:cNvSpPr>
            <a:spLocks noGrp="1"/>
          </p:cNvSpPr>
          <p:nvPr>
            <p:ph type="title"/>
          </p:nvPr>
        </p:nvSpPr>
        <p:spPr/>
        <p:txBody>
          <a:bodyPr/>
          <a:lstStyle/>
          <a:p>
            <a:r>
              <a:rPr lang="en-US" dirty="0"/>
              <a:t>Necessary and Sufficient Assumptions</a:t>
            </a:r>
          </a:p>
        </p:txBody>
      </p:sp>
      <p:sp>
        <p:nvSpPr>
          <p:cNvPr id="3" name="Content Placeholder 2">
            <a:extLst>
              <a:ext uri="{FF2B5EF4-FFF2-40B4-BE49-F238E27FC236}">
                <a16:creationId xmlns:a16="http://schemas.microsoft.com/office/drawing/2014/main" id="{38DB40B0-051B-5F0E-A618-4D7AEE20E179}"/>
              </a:ext>
            </a:extLst>
          </p:cNvPr>
          <p:cNvSpPr>
            <a:spLocks noGrp="1"/>
          </p:cNvSpPr>
          <p:nvPr>
            <p:ph idx="1"/>
          </p:nvPr>
        </p:nvSpPr>
        <p:spPr>
          <a:xfrm>
            <a:off x="271669" y="2132836"/>
            <a:ext cx="11648659" cy="4546260"/>
          </a:xfrm>
        </p:spPr>
        <p:txBody>
          <a:bodyPr/>
          <a:lstStyle/>
          <a:p>
            <a:r>
              <a:rPr lang="en-US" sz="2200" dirty="0"/>
              <a:t>Sometimes, an argument may have more than one implicit premise.</a:t>
            </a:r>
          </a:p>
          <a:p>
            <a:r>
              <a:rPr lang="en-US" sz="2200" dirty="0"/>
              <a:t>In that situation, each of the assumptions will be </a:t>
            </a:r>
            <a:r>
              <a:rPr lang="en-US" sz="2200" b="1" dirty="0"/>
              <a:t>necessary</a:t>
            </a:r>
            <a:r>
              <a:rPr lang="en-US" sz="2200" dirty="0"/>
              <a:t> assumptions: they are assumptions that are required in order to get from the premises to the conclusion.</a:t>
            </a:r>
          </a:p>
          <a:p>
            <a:r>
              <a:rPr lang="en-US" sz="2200" dirty="0"/>
              <a:t>But those assumptions will not individually be </a:t>
            </a:r>
            <a:r>
              <a:rPr lang="en-US" sz="2200" b="1" dirty="0"/>
              <a:t>sufficient</a:t>
            </a:r>
            <a:r>
              <a:rPr lang="en-US" sz="2200" dirty="0"/>
              <a:t> to establish to establish the argument’s conclusion.</a:t>
            </a:r>
          </a:p>
          <a:p>
            <a:r>
              <a:rPr lang="en-US" sz="2200" dirty="0"/>
              <a:t>Consider the following example:</a:t>
            </a:r>
          </a:p>
          <a:p>
            <a:pPr marL="0" indent="0" algn="ctr">
              <a:buNone/>
            </a:pPr>
            <a:r>
              <a:rPr lang="en-US" sz="2200" dirty="0"/>
              <a:t>Cleaning regularly maintains a tidy living space. So, if we clean regularly, we will live in a healthier environment. Thus, we’ll be happier if we clean regularly. </a:t>
            </a:r>
          </a:p>
          <a:p>
            <a:pPr marL="0" indent="0">
              <a:buNone/>
            </a:pPr>
            <a:r>
              <a:rPr lang="en-US" sz="2200" b="1" dirty="0"/>
              <a:t>What are the implicit premises of this argument?</a:t>
            </a:r>
          </a:p>
          <a:p>
            <a:endParaRPr lang="en-US" dirty="0"/>
          </a:p>
        </p:txBody>
      </p:sp>
    </p:spTree>
    <p:extLst>
      <p:ext uri="{BB962C8B-B14F-4D97-AF65-F5344CB8AC3E}">
        <p14:creationId xmlns:p14="http://schemas.microsoft.com/office/powerpoint/2010/main" val="60865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94593-421E-BD6F-460C-3CD61D13EC59}"/>
              </a:ext>
            </a:extLst>
          </p:cNvPr>
          <p:cNvSpPr txBox="1"/>
          <p:nvPr/>
        </p:nvSpPr>
        <p:spPr>
          <a:xfrm>
            <a:off x="159962" y="308113"/>
            <a:ext cx="11693172" cy="6093976"/>
          </a:xfrm>
          <a:prstGeom prst="rect">
            <a:avLst/>
          </a:prstGeom>
          <a:noFill/>
        </p:spPr>
        <p:txBody>
          <a:bodyPr wrap="square" rtlCol="0">
            <a:spAutoFit/>
          </a:bodyPr>
          <a:lstStyle/>
          <a:p>
            <a:pPr marL="342900" indent="-342900">
              <a:buAutoNum type="arabicPeriod"/>
            </a:pPr>
            <a:r>
              <a:rPr lang="en-US" sz="2600" dirty="0"/>
              <a:t>Tom is a very successful salesman, so he must be an outgoing person. </a:t>
            </a:r>
          </a:p>
          <a:p>
            <a:pPr marL="342900" indent="-342900">
              <a:buAutoNum type="arabicPeriod"/>
            </a:pPr>
            <a:endParaRPr lang="en-US" sz="2600" dirty="0"/>
          </a:p>
          <a:p>
            <a:pPr marL="342900" indent="-342900">
              <a:buAutoNum type="arabicPeriod"/>
            </a:pPr>
            <a:r>
              <a:rPr lang="en-US" sz="2600" dirty="0">
                <a:effectLst/>
                <a:latin typeface="Segoe UI Symbol" panose="020B0502040204020203" pitchFamily="34" charset="0"/>
                <a:ea typeface="PMingLiU" panose="02020500000000000000" pitchFamily="18" charset="-120"/>
                <a:cs typeface="Times New Roman" panose="02020603050405020304" pitchFamily="18" charset="0"/>
              </a:rPr>
              <a:t>The doorbell just rang. Someone must be at the door. </a:t>
            </a:r>
          </a:p>
          <a:p>
            <a:pPr marL="342900" indent="-342900">
              <a:buAutoNum type="arabicPeriod"/>
            </a:pPr>
            <a:endParaRPr lang="en-US" sz="2600" dirty="0">
              <a:latin typeface="Segoe UI Symbol" panose="020B0502040204020203" pitchFamily="34" charset="0"/>
              <a:ea typeface="PMingLiU" panose="02020500000000000000" pitchFamily="18" charset="-120"/>
              <a:cs typeface="Times New Roman" panose="02020603050405020304" pitchFamily="18" charset="0"/>
            </a:endParaRPr>
          </a:p>
          <a:p>
            <a:pPr marL="342900" indent="-342900">
              <a:buAutoNum type="arabicPeriod"/>
            </a:pPr>
            <a:r>
              <a:rPr lang="en-US" sz="2600" dirty="0">
                <a:effectLst/>
                <a:latin typeface="Segoe UI Symbol" panose="020B0502040204020203" pitchFamily="34" charset="0"/>
                <a:ea typeface="PMingLiU" panose="02020500000000000000" pitchFamily="18" charset="-120"/>
                <a:cs typeface="Times New Roman" panose="02020603050405020304" pitchFamily="18" charset="0"/>
              </a:rPr>
              <a:t>Cheating is dishonest and therefore wrong. </a:t>
            </a:r>
          </a:p>
          <a:p>
            <a:pPr marL="342900" indent="-342900">
              <a:buAutoNum type="arabicPeriod"/>
            </a:pPr>
            <a:endParaRPr lang="en-US" sz="2600" dirty="0">
              <a:latin typeface="Segoe UI Symbol" panose="020B0502040204020203" pitchFamily="34" charset="0"/>
              <a:ea typeface="PMingLiU" panose="02020500000000000000" pitchFamily="18" charset="-120"/>
              <a:cs typeface="Times New Roman" panose="02020603050405020304" pitchFamily="18" charset="0"/>
            </a:endParaRPr>
          </a:p>
          <a:p>
            <a:pPr marL="342900" indent="-342900">
              <a:buAutoNum type="arabicPeriod"/>
            </a:pPr>
            <a:r>
              <a:rPr lang="en-US" sz="2600" dirty="0">
                <a:effectLst/>
                <a:latin typeface="Segoe UI Symbol" panose="020B0502040204020203" pitchFamily="34" charset="0"/>
                <a:ea typeface="PMingLiU" panose="02020500000000000000" pitchFamily="18" charset="-120"/>
                <a:cs typeface="Times New Roman" panose="02020603050405020304" pitchFamily="18" charset="0"/>
              </a:rPr>
              <a:t>This sample of copper melted at 1063°C in the laboratory. Therefore, all copper has a melting point of 1063°C.</a:t>
            </a:r>
            <a:r>
              <a:rPr lang="en-US" sz="2600" dirty="0">
                <a:effectLst/>
              </a:rPr>
              <a:t> </a:t>
            </a:r>
          </a:p>
          <a:p>
            <a:pPr marL="342900" indent="-342900">
              <a:buAutoNum type="arabicPeriod"/>
            </a:pPr>
            <a:endParaRPr lang="en-US" sz="2600" dirty="0"/>
          </a:p>
          <a:p>
            <a:pPr marL="342900" indent="-342900">
              <a:buAutoNum type="arabicPeriod"/>
            </a:pPr>
            <a:r>
              <a:rPr lang="en-US" sz="2600" dirty="0">
                <a:effectLst/>
                <a:latin typeface="Segoe UI Symbol" panose="020B0502040204020203" pitchFamily="34" charset="0"/>
                <a:ea typeface="PMingLiU" panose="02020500000000000000" pitchFamily="18" charset="-120"/>
                <a:cs typeface="Times New Roman" panose="02020603050405020304" pitchFamily="18" charset="0"/>
              </a:rPr>
              <a:t>Politicians who are convicted of crimes should not be returned to office, so Congressman Jones should not be re-elected. </a:t>
            </a:r>
          </a:p>
          <a:p>
            <a:pPr marL="342900" indent="-342900">
              <a:buAutoNum type="arabicPeriod"/>
            </a:pPr>
            <a:endParaRPr lang="en-US" sz="2600" dirty="0">
              <a:latin typeface="Segoe UI Symbol" panose="020B0502040204020203" pitchFamily="34" charset="0"/>
              <a:ea typeface="PMingLiU" panose="02020500000000000000" pitchFamily="18" charset="-120"/>
              <a:cs typeface="Times New Roman" panose="02020603050405020304" pitchFamily="18" charset="0"/>
            </a:endParaRPr>
          </a:p>
          <a:p>
            <a:pPr marL="342900" indent="-342900">
              <a:buFontTx/>
              <a:buAutoNum type="arabicPeriod"/>
            </a:pPr>
            <a:r>
              <a:rPr lang="en-US" sz="2600" dirty="0"/>
              <a:t>The arresting officer had not read Johnson his Miranda rights, so the judge had to let him go, even though he confessed to the Pine Street burglary. </a:t>
            </a:r>
          </a:p>
        </p:txBody>
      </p:sp>
    </p:spTree>
    <p:extLst>
      <p:ext uri="{BB962C8B-B14F-4D97-AF65-F5344CB8AC3E}">
        <p14:creationId xmlns:p14="http://schemas.microsoft.com/office/powerpoint/2010/main" val="108759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94593-421E-BD6F-460C-3CD61D13EC59}"/>
              </a:ext>
            </a:extLst>
          </p:cNvPr>
          <p:cNvSpPr txBox="1"/>
          <p:nvPr/>
        </p:nvSpPr>
        <p:spPr>
          <a:xfrm>
            <a:off x="249414" y="188843"/>
            <a:ext cx="11693172" cy="6494085"/>
          </a:xfrm>
          <a:prstGeom prst="rect">
            <a:avLst/>
          </a:prstGeom>
          <a:noFill/>
        </p:spPr>
        <p:txBody>
          <a:bodyPr wrap="square" rtlCol="0">
            <a:spAutoFit/>
          </a:bodyPr>
          <a:lstStyle/>
          <a:p>
            <a:r>
              <a:rPr lang="en-US" sz="2600" dirty="0">
                <a:effectLst/>
                <a:latin typeface="Segoe UI Symbol" panose="020B0502040204020203" pitchFamily="34" charset="0"/>
                <a:ea typeface="PMingLiU" panose="02020500000000000000" pitchFamily="18" charset="-120"/>
                <a:cs typeface="Times New Roman" panose="02020603050405020304" pitchFamily="18" charset="0"/>
              </a:rPr>
              <a:t>7</a:t>
            </a:r>
            <a:r>
              <a:rPr lang="en-US" sz="2600" dirty="0">
                <a:latin typeface="Segoe UI Symbol" panose="020B0502040204020203" pitchFamily="34" charset="0"/>
                <a:ea typeface="PMingLiU" panose="02020500000000000000" pitchFamily="18" charset="-120"/>
                <a:cs typeface="Times New Roman" panose="02020603050405020304" pitchFamily="18" charset="0"/>
              </a:rPr>
              <a:t>. </a:t>
            </a:r>
            <a:r>
              <a:rPr lang="en-US" sz="2600" dirty="0">
                <a:effectLst/>
                <a:latin typeface="Segoe UI Symbol" panose="020B0502040204020203" pitchFamily="34" charset="0"/>
                <a:ea typeface="PMingLiU" panose="02020500000000000000" pitchFamily="18" charset="-120"/>
                <a:cs typeface="Times New Roman" panose="02020603050405020304" pitchFamily="18" charset="0"/>
              </a:rPr>
              <a:t>The traditional wax record, played on top-of-the-line equipment, can reproduce the spatial features of music such as the positions of the instruments in an orchestra. So, in that respect it is superior to most compact disc recordings. </a:t>
            </a:r>
          </a:p>
          <a:p>
            <a:endParaRPr lang="en-US" sz="2600" dirty="0">
              <a:latin typeface="Segoe UI Symbol" panose="020B0502040204020203" pitchFamily="34" charset="0"/>
              <a:ea typeface="PMingLiU" panose="02020500000000000000" pitchFamily="18" charset="-120"/>
              <a:cs typeface="Times New Roman" panose="02020603050405020304" pitchFamily="18" charset="0"/>
            </a:endParaRPr>
          </a:p>
          <a:p>
            <a:r>
              <a:rPr lang="en-US" sz="2600" dirty="0">
                <a:latin typeface="Segoe UI Symbol" panose="020B0502040204020203" pitchFamily="34" charset="0"/>
                <a:ea typeface="PMingLiU" panose="02020500000000000000" pitchFamily="18" charset="-120"/>
                <a:cs typeface="Times New Roman" panose="02020603050405020304" pitchFamily="18" charset="0"/>
              </a:rPr>
              <a:t>8. The government should continue to deregulate the telecommunications industry, because we need an industry that can act quickly and flexibly to exploit the new communications technology. </a:t>
            </a:r>
            <a:br>
              <a:rPr lang="en-US" sz="2600" dirty="0">
                <a:latin typeface="Segoe UI Symbol" panose="020B0502040204020203" pitchFamily="34" charset="0"/>
                <a:ea typeface="PMingLiU" panose="02020500000000000000" pitchFamily="18" charset="-120"/>
                <a:cs typeface="Times New Roman" panose="02020603050405020304" pitchFamily="18" charset="0"/>
              </a:rPr>
            </a:br>
            <a:endParaRPr lang="en-US" sz="2600" dirty="0">
              <a:latin typeface="Segoe UI Symbol" panose="020B0502040204020203" pitchFamily="34" charset="0"/>
              <a:ea typeface="PMingLiU" panose="02020500000000000000" pitchFamily="18" charset="-120"/>
              <a:cs typeface="Times New Roman" panose="02020603050405020304" pitchFamily="18" charset="0"/>
            </a:endParaRPr>
          </a:p>
          <a:p>
            <a:r>
              <a:rPr lang="en-US" sz="2600" dirty="0">
                <a:latin typeface="Segoe UI Symbol" panose="020B0502040204020203" pitchFamily="34" charset="0"/>
                <a:ea typeface="PMingLiU" panose="02020500000000000000" pitchFamily="18" charset="-120"/>
                <a:cs typeface="Times New Roman" panose="02020603050405020304" pitchFamily="18" charset="0"/>
              </a:rPr>
              <a:t>9. The plays attributed to Shakespeare exhibit a profound intelligence, but Shakespeare himself never went to college, and therefore could not have been very intelligent. So someone else wrote his plays. </a:t>
            </a:r>
          </a:p>
          <a:p>
            <a:endParaRPr lang="en-US" sz="2600" dirty="0">
              <a:latin typeface="Segoe UI Symbol" panose="020B0502040204020203" pitchFamily="34" charset="0"/>
              <a:ea typeface="PMingLiU" panose="02020500000000000000" pitchFamily="18" charset="-120"/>
              <a:cs typeface="Times New Roman" panose="02020603050405020304" pitchFamily="18" charset="0"/>
            </a:endParaRPr>
          </a:p>
          <a:p>
            <a:r>
              <a:rPr lang="en-US" sz="2600" dirty="0">
                <a:latin typeface="Segoe UI Symbol" panose="020B0502040204020203" pitchFamily="34" charset="0"/>
                <a:ea typeface="PMingLiU" panose="02020500000000000000" pitchFamily="18" charset="-120"/>
                <a:cs typeface="Times New Roman" panose="02020603050405020304" pitchFamily="18" charset="0"/>
              </a:rPr>
              <a:t>10. When testing the effects of a new drug, it’s important to isolate the physical effects of the drug from the psychosomatic effects of taking it. Therefore, one must use a placebo. </a:t>
            </a:r>
          </a:p>
        </p:txBody>
      </p:sp>
    </p:spTree>
    <p:extLst>
      <p:ext uri="{BB962C8B-B14F-4D97-AF65-F5344CB8AC3E}">
        <p14:creationId xmlns:p14="http://schemas.microsoft.com/office/powerpoint/2010/main" val="138763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49D35A-3B12-77F4-2615-D66F4586EE03}"/>
              </a:ext>
            </a:extLst>
          </p:cNvPr>
          <p:cNvSpPr txBox="1"/>
          <p:nvPr/>
        </p:nvSpPr>
        <p:spPr>
          <a:xfrm>
            <a:off x="308112" y="268355"/>
            <a:ext cx="11579087" cy="6524863"/>
          </a:xfrm>
          <a:prstGeom prst="rect">
            <a:avLst/>
          </a:prstGeom>
          <a:noFill/>
        </p:spPr>
        <p:txBody>
          <a:bodyPr wrap="square" rtlCol="0">
            <a:spAutoFit/>
          </a:bodyPr>
          <a:lstStyle/>
          <a:p>
            <a:r>
              <a:rPr lang="en-US" sz="2200" dirty="0"/>
              <a:t>Maude is incessantly engaging in diatribes against people who are materialistic. But her hypocrisy is evinced by the sentimental treatment of the watch her grandmother gave her. She certainly is very fond of the watch—she worries about damaging it; in fact she always sets it carefully in a special box before going to bed.</a:t>
            </a:r>
          </a:p>
          <a:p>
            <a:endParaRPr lang="en-US" sz="2200" dirty="0"/>
          </a:p>
          <a:p>
            <a:r>
              <a:rPr lang="en-US" sz="2200" b="1" dirty="0"/>
              <a:t>Which one of the following is an assumption on which the argument depends?</a:t>
            </a:r>
          </a:p>
          <a:p>
            <a:endParaRPr lang="en-US" sz="2200" dirty="0"/>
          </a:p>
          <a:p>
            <a:r>
              <a:rPr lang="en-US" sz="2200" b="1" dirty="0"/>
              <a:t>A) </a:t>
            </a:r>
            <a:r>
              <a:rPr lang="en-US" sz="2200" dirty="0"/>
              <a:t>Possessions that come from relatives are treated with better care than those that do not.</a:t>
            </a:r>
          </a:p>
          <a:p>
            <a:endParaRPr lang="en-US" sz="2200" dirty="0"/>
          </a:p>
          <a:p>
            <a:r>
              <a:rPr lang="en-US" sz="2200" b="1" dirty="0"/>
              <a:t>B) </a:t>
            </a:r>
            <a:r>
              <a:rPr lang="en-US" sz="2200" dirty="0"/>
              <a:t>Sentimental attachment to a single possession indicates being materialistic.</a:t>
            </a:r>
          </a:p>
          <a:p>
            <a:endParaRPr lang="en-US" sz="2200" dirty="0"/>
          </a:p>
          <a:p>
            <a:r>
              <a:rPr lang="en-US" sz="2200" b="1" dirty="0"/>
              <a:t>C) </a:t>
            </a:r>
            <a:r>
              <a:rPr lang="en-US" sz="2200" dirty="0"/>
              <a:t>People who care about material things in general tend to take special care of all their possessions.</a:t>
            </a:r>
          </a:p>
          <a:p>
            <a:endParaRPr lang="en-US" sz="2200" dirty="0"/>
          </a:p>
          <a:p>
            <a:r>
              <a:rPr lang="en-US" sz="2200" b="1" dirty="0"/>
              <a:t>D) </a:t>
            </a:r>
            <a:r>
              <a:rPr lang="en-US" sz="2200" dirty="0"/>
              <a:t>Maude's watch is not the only material thing she especially cares for.</a:t>
            </a:r>
          </a:p>
          <a:p>
            <a:endParaRPr lang="en-US" sz="2200" dirty="0"/>
          </a:p>
          <a:p>
            <a:r>
              <a:rPr lang="en-US" sz="2200" b="1" dirty="0"/>
              <a:t>E) </a:t>
            </a:r>
            <a:r>
              <a:rPr lang="en-US" sz="2200" dirty="0"/>
              <a:t>People who are not materialistic tend to have merely sentimental attachments to things.</a:t>
            </a:r>
          </a:p>
        </p:txBody>
      </p:sp>
    </p:spTree>
    <p:extLst>
      <p:ext uri="{BB962C8B-B14F-4D97-AF65-F5344CB8AC3E}">
        <p14:creationId xmlns:p14="http://schemas.microsoft.com/office/powerpoint/2010/main" val="194082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49D35A-3B12-77F4-2615-D66F4586EE03}"/>
              </a:ext>
            </a:extLst>
          </p:cNvPr>
          <p:cNvSpPr txBox="1"/>
          <p:nvPr/>
        </p:nvSpPr>
        <p:spPr>
          <a:xfrm>
            <a:off x="306456" y="151179"/>
            <a:ext cx="11579087" cy="6555641"/>
          </a:xfrm>
          <a:prstGeom prst="rect">
            <a:avLst/>
          </a:prstGeom>
          <a:noFill/>
        </p:spPr>
        <p:txBody>
          <a:bodyPr wrap="square" rtlCol="0">
            <a:spAutoFit/>
          </a:bodyPr>
          <a:lstStyle/>
          <a:p>
            <a:r>
              <a:rPr lang="en-US" sz="2000" dirty="0"/>
              <a:t>Physician: In itself, exercise does not cause heart attacks; rather, a sudden increase in an exercise regimen can be a cause. When people of any physical condition suddenly increase their amount of exercise, they also increase their risk of heart attack. As a result, there will be an increased risk of heart attack among employees of this company due to the new health program.</a:t>
            </a:r>
          </a:p>
          <a:p>
            <a:endParaRPr lang="en-US" sz="2000" dirty="0"/>
          </a:p>
          <a:p>
            <a:r>
              <a:rPr lang="en-US" sz="2000" b="1" dirty="0"/>
              <a:t>The conclusion drawn by the physician follows logically if which one of the following is assumed?</a:t>
            </a:r>
          </a:p>
          <a:p>
            <a:endParaRPr lang="en-US" sz="2000" dirty="0"/>
          </a:p>
          <a:p>
            <a:r>
              <a:rPr lang="en-US" sz="2000" b="1" dirty="0"/>
              <a:t>A) </a:t>
            </a:r>
            <a:r>
              <a:rPr lang="en-US" sz="2000" dirty="0"/>
              <a:t>Employees will abruptly increase their amount of exercise as a result of the new health program.</a:t>
            </a:r>
          </a:p>
          <a:p>
            <a:endParaRPr lang="en-US" sz="2000" dirty="0"/>
          </a:p>
          <a:p>
            <a:r>
              <a:rPr lang="en-US" sz="2000" b="1" dirty="0"/>
              <a:t>B) </a:t>
            </a:r>
            <a:r>
              <a:rPr lang="en-US" sz="2000" dirty="0"/>
              <a:t>The exercises involved in the new health program are more strenuous than those in the previous health program.</a:t>
            </a:r>
          </a:p>
          <a:p>
            <a:endParaRPr lang="en-US" sz="2000" dirty="0"/>
          </a:p>
          <a:p>
            <a:r>
              <a:rPr lang="en-US" sz="2000" b="1" dirty="0"/>
              <a:t>C) </a:t>
            </a:r>
            <a:r>
              <a:rPr lang="en-US" sz="2000" dirty="0"/>
              <a:t>The new health program will force employees of all levels of health to exercise regularly.</a:t>
            </a:r>
          </a:p>
          <a:p>
            <a:endParaRPr lang="en-US" sz="2000" dirty="0"/>
          </a:p>
          <a:p>
            <a:r>
              <a:rPr lang="en-US" sz="2000" b="1" dirty="0"/>
              <a:t>D) </a:t>
            </a:r>
            <a:r>
              <a:rPr lang="en-US" sz="2000" dirty="0"/>
              <a:t>The new health program constitutes a sudden change in the company's policy.</a:t>
            </a:r>
          </a:p>
          <a:p>
            <a:endParaRPr lang="en-US" sz="2000" dirty="0"/>
          </a:p>
          <a:p>
            <a:r>
              <a:rPr lang="en-US" sz="2000" b="1" dirty="0"/>
              <a:t>E) </a:t>
            </a:r>
            <a:r>
              <a:rPr lang="en-US" sz="2000" dirty="0"/>
              <a:t>All employees, no matter what their physical condition, will participate in the new health program.</a:t>
            </a:r>
          </a:p>
        </p:txBody>
      </p:sp>
    </p:spTree>
    <p:extLst>
      <p:ext uri="{BB962C8B-B14F-4D97-AF65-F5344CB8AC3E}">
        <p14:creationId xmlns:p14="http://schemas.microsoft.com/office/powerpoint/2010/main" val="3711572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326</TotalTime>
  <Words>878</Words>
  <Application>Microsoft Macintosh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Century Gothic</vt:lpstr>
      <vt:lpstr>Segoe UI Symbol</vt:lpstr>
      <vt:lpstr>Wingdings</vt:lpstr>
      <vt:lpstr>Wingdings 2</vt:lpstr>
      <vt:lpstr>Quotable</vt:lpstr>
      <vt:lpstr>Lesson 8: Assumptions</vt:lpstr>
      <vt:lpstr>Recap: Valid Deductive Arguments</vt:lpstr>
      <vt:lpstr>Assumptions</vt:lpstr>
      <vt:lpstr>Strategy for Identifying Assumptions (Implicit Premises)</vt:lpstr>
      <vt:lpstr>Necessary and Sufficient Assumptions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7: Assumptions</dc:title>
  <dc:creator>S.M. Love</dc:creator>
  <cp:lastModifiedBy>S.M. Love</cp:lastModifiedBy>
  <cp:revision>27</cp:revision>
  <dcterms:created xsi:type="dcterms:W3CDTF">2023-09-12T19:08:57Z</dcterms:created>
  <dcterms:modified xsi:type="dcterms:W3CDTF">2024-02-01T03:50:32Z</dcterms:modified>
</cp:coreProperties>
</file>