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alibri" panose="020F0502020204030204" pitchFamily="34" charset="0"/>
      <p:regular r:id="rId7"/>
      <p:bold r:id="rId8"/>
      <p:italic r:id="rId9"/>
      <p:boldItalic r:id="rId10"/>
    </p:embeddedFont>
    <p:embeddedFont>
      <p:font typeface="Open Sans"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3" y="5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Shawn%20Sunshine\Downloads\results.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wn%20Sunshine\Downloads\results%20(4).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wn%20Sunshine\Downloads\results%20(7).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hawn%20Sunshine\Downloads\results%20(5).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[results.csv]Sheet1!PivotTable5</c:name>
    <c:fmtId val="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baseline="0">
                <a:effectLst/>
              </a:rPr>
              <a:t>Number of rentals by Family-Categories</a:t>
            </a:r>
            <a:endParaRPr lang="en-US">
              <a:effectLst/>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5">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6"/>
                <c:pt idx="0">
                  <c:v>Animation</c:v>
                </c:pt>
                <c:pt idx="1">
                  <c:v>Children</c:v>
                </c:pt>
                <c:pt idx="2">
                  <c:v>Classics</c:v>
                </c:pt>
                <c:pt idx="3">
                  <c:v>Comedy</c:v>
                </c:pt>
                <c:pt idx="4">
                  <c:v>Family</c:v>
                </c:pt>
                <c:pt idx="5">
                  <c:v>Music</c:v>
                </c:pt>
              </c:strCache>
            </c:strRef>
          </c:cat>
          <c:val>
            <c:numRef>
              <c:f>Sheet1!$B$4:$B$9</c:f>
              <c:numCache>
                <c:formatCode>General</c:formatCode>
                <c:ptCount val="6"/>
                <c:pt idx="0">
                  <c:v>1166</c:v>
                </c:pt>
                <c:pt idx="1">
                  <c:v>945</c:v>
                </c:pt>
                <c:pt idx="2">
                  <c:v>939</c:v>
                </c:pt>
                <c:pt idx="3">
                  <c:v>941</c:v>
                </c:pt>
                <c:pt idx="4">
                  <c:v>1096</c:v>
                </c:pt>
                <c:pt idx="5">
                  <c:v>830</c:v>
                </c:pt>
              </c:numCache>
            </c:numRef>
          </c:val>
          <c:extLst>
            <c:ext xmlns:c16="http://schemas.microsoft.com/office/drawing/2014/chart" uri="{C3380CC4-5D6E-409C-BE32-E72D297353CC}">
              <c16:uniqueId val="{00000000-A303-4715-9B83-4275D05C021A}"/>
            </c:ext>
          </c:extLst>
        </c:ser>
        <c:dLbls>
          <c:dLblPos val="inEnd"/>
          <c:showLegendKey val="0"/>
          <c:showVal val="1"/>
          <c:showCatName val="0"/>
          <c:showSerName val="0"/>
          <c:showPercent val="0"/>
          <c:showBubbleSize val="0"/>
        </c:dLbls>
        <c:gapWidth val="65"/>
        <c:axId val="459307528"/>
        <c:axId val="459311464"/>
      </c:barChart>
      <c:catAx>
        <c:axId val="45930752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a:t>Movie</a:t>
                </a:r>
                <a:r>
                  <a:rPr lang="en-US" baseline="0" dirty="0"/>
                  <a:t> Categories</a:t>
                </a:r>
                <a:endParaRPr lang="en-US" dirty="0"/>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459311464"/>
        <c:crosses val="autoZero"/>
        <c:auto val="1"/>
        <c:lblAlgn val="ctr"/>
        <c:lblOffset val="100"/>
        <c:noMultiLvlLbl val="0"/>
      </c:catAx>
      <c:valAx>
        <c:axId val="45931146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dirty="0"/>
                  <a:t>Total</a:t>
                </a:r>
                <a:r>
                  <a:rPr lang="en-US" baseline="0" dirty="0"/>
                  <a:t> Rentals</a:t>
                </a:r>
                <a:endParaRPr lang="en-US" dirty="0"/>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459307528"/>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[results (4).csv]Sheet1!PivotTable5</c:name>
    <c:fmtId val="-1"/>
  </c:pivotSource>
  <c:chart>
    <c:title>
      <c:tx>
        <c:rich>
          <a:bodyPr rot="0" spcFirstLastPara="1" vertOverflow="ellipsis" vert="horz" wrap="square" anchor="t" anchorCtr="1"/>
          <a:lstStyle/>
          <a:p>
            <a:pPr>
              <a:defRPr sz="2200" b="1" i="0" u="none" strike="noStrike" kern="1200" baseline="0">
                <a:solidFill>
                  <a:schemeClr val="dk1">
                    <a:lumMod val="75000"/>
                    <a:lumOff val="25000"/>
                  </a:schemeClr>
                </a:solidFill>
                <a:latin typeface="+mn-lt"/>
                <a:ea typeface="+mn-ea"/>
                <a:cs typeface="+mn-cs"/>
              </a:defRPr>
            </a:pPr>
            <a:r>
              <a:rPr lang="en-US" sz="1600" dirty="0"/>
              <a:t>Quantiles</a:t>
            </a:r>
            <a:r>
              <a:rPr lang="en-US" sz="1600" baseline="0" dirty="0"/>
              <a:t> of the length of </a:t>
            </a:r>
            <a:br>
              <a:rPr lang="en-US" sz="1600" baseline="0" dirty="0"/>
            </a:br>
            <a:r>
              <a:rPr lang="en-US" sz="1600" baseline="0" dirty="0"/>
              <a:t>rental duration</a:t>
            </a:r>
            <a:endParaRPr lang="en-US" sz="1600" dirty="0"/>
          </a:p>
        </c:rich>
      </c:tx>
      <c:layout>
        <c:manualLayout>
          <c:xMode val="edge"/>
          <c:yMode val="edge"/>
          <c:x val="0.22367086382314808"/>
          <c:y val="4.1333086419672723E-3"/>
        </c:manualLayout>
      </c:layout>
      <c:overlay val="1"/>
      <c:spPr>
        <a:noFill/>
        <a:ln>
          <a:noFill/>
        </a:ln>
        <a:effectLst/>
      </c:spPr>
      <c:txPr>
        <a:bodyPr rot="0" spcFirstLastPara="1" vertOverflow="ellipsis" vert="horz" wrap="square" anchor="t"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5"/>
          </a:solidFill>
          <a:ln>
            <a:noFill/>
          </a:ln>
          <a:effectLst>
            <a:outerShdw blurRad="254000" sx="102000" sy="102000" algn="ctr" rotWithShape="0">
              <a:prstClr val="black">
                <a:alpha val="20000"/>
              </a:prstClr>
            </a:outerShdw>
          </a:effectLst>
          <a:sp3d/>
        </c:spPr>
        <c:marker>
          <c:symbol val="circle"/>
          <c:size val="6"/>
        </c:marker>
      </c:pivotFmt>
      <c:pivotFmt>
        <c:idx val="1"/>
        <c:spPr>
          <a:solidFill>
            <a:schemeClr val="accent5"/>
          </a:solidFill>
          <a:ln>
            <a:noFill/>
          </a:ln>
          <a:effectLst>
            <a:outerShdw blurRad="254000" sx="102000" sy="102000" algn="ctr" rotWithShape="0">
              <a:prstClr val="black">
                <a:alpha val="20000"/>
              </a:prstClr>
            </a:outerShdw>
          </a:effectLst>
          <a:sp3d/>
        </c:spPr>
      </c:pivotFmt>
      <c:pivotFmt>
        <c:idx val="2"/>
        <c:spPr>
          <a:solidFill>
            <a:schemeClr val="accent5"/>
          </a:solidFill>
          <a:ln>
            <a:noFill/>
          </a:ln>
          <a:effectLst>
            <a:outerShdw blurRad="254000" sx="102000" sy="102000" algn="ctr" rotWithShape="0">
              <a:prstClr val="black">
                <a:alpha val="20000"/>
              </a:prstClr>
            </a:outerShdw>
          </a:effectLst>
          <a:sp3d/>
        </c:spPr>
      </c:pivotFmt>
      <c:pivotFmt>
        <c:idx val="3"/>
        <c:spPr>
          <a:solidFill>
            <a:schemeClr val="accent5"/>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a:outerShdw blurRad="254000" sx="102000" sy="102000" algn="ctr" rotWithShape="0">
              <a:prstClr val="black">
                <a:alpha val="20000"/>
              </a:prstClr>
            </a:outerShdw>
          </a:effectLst>
          <a:sp3d/>
        </c:spPr>
      </c:pivotFmt>
      <c:pivotFmt>
        <c:idx val="5"/>
        <c:spPr>
          <a:solidFill>
            <a:schemeClr val="accent5"/>
          </a:solidFill>
          <a:ln>
            <a:noFill/>
          </a:ln>
          <a:effectLst>
            <a:outerShdw blurRad="254000" sx="102000" sy="102000" algn="ctr" rotWithShape="0">
              <a:prstClr val="black">
                <a:alpha val="20000"/>
              </a:prstClr>
            </a:outerShdw>
          </a:effectLst>
          <a:sp3d/>
        </c:spPr>
      </c:pivotFmt>
      <c:pivotFmt>
        <c:idx val="6"/>
        <c:spPr>
          <a:solidFill>
            <a:schemeClr val="accent5"/>
          </a:solidFill>
          <a:ln>
            <a:noFill/>
          </a:ln>
          <a:effectLst>
            <a:outerShdw blurRad="254000" sx="102000" sy="102000" algn="ctr" rotWithShape="0">
              <a:prstClr val="black">
                <a:alpha val="20000"/>
              </a:prstClr>
            </a:outerShdw>
          </a:effectLst>
          <a:sp3d/>
        </c:spPr>
      </c:pivotFmt>
      <c:pivotFmt>
        <c:idx val="7"/>
        <c:spPr>
          <a:solidFill>
            <a:schemeClr val="accent5"/>
          </a:solidFill>
          <a:ln>
            <a:noFill/>
          </a:ln>
          <a:effectLst>
            <a:outerShdw blurRad="254000" sx="102000" sy="102000" algn="ctr" rotWithShape="0">
              <a:prstClr val="black">
                <a:alpha val="20000"/>
              </a:prstClr>
            </a:outerShdw>
          </a:effectLst>
          <a:sp3d/>
        </c:spPr>
      </c:pivotFmt>
      <c:pivotFmt>
        <c:idx val="8"/>
        <c:spPr>
          <a:solidFill>
            <a:schemeClr val="accent5"/>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a:outerShdw blurRad="254000" sx="102000" sy="102000" algn="ctr" rotWithShape="0">
              <a:prstClr val="black">
                <a:alpha val="20000"/>
              </a:prstClr>
            </a:outerShdw>
          </a:effectLst>
          <a:sp3d/>
        </c:spPr>
      </c:pivotFmt>
      <c:pivotFmt>
        <c:idx val="10"/>
        <c:spPr>
          <a:solidFill>
            <a:schemeClr val="accent5"/>
          </a:solidFill>
          <a:ln>
            <a:noFill/>
          </a:ln>
          <a:effectLst>
            <a:outerShdw blurRad="254000" sx="102000" sy="102000" algn="ctr" rotWithShape="0">
              <a:prstClr val="black">
                <a:alpha val="20000"/>
              </a:prstClr>
            </a:outerShdw>
          </a:effectLst>
          <a:sp3d/>
        </c:spPr>
      </c:pivotFmt>
      <c:pivotFmt>
        <c:idx val="11"/>
        <c:spPr>
          <a:solidFill>
            <a:schemeClr val="accent5"/>
          </a:solidFill>
          <a:ln>
            <a:noFill/>
          </a:ln>
          <a:effectLst>
            <a:outerShdw blurRad="254000" sx="102000" sy="102000" algn="ctr" rotWithShape="0">
              <a:prstClr val="black">
                <a:alpha val="20000"/>
              </a:prstClr>
            </a:outerShdw>
          </a:effectLst>
          <a:sp3d/>
        </c:spPr>
      </c:pivotFmt>
      <c:pivotFmt>
        <c:idx val="12"/>
        <c:spPr>
          <a:solidFill>
            <a:schemeClr val="accent5"/>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287713978069308"/>
          <c:y val="0.15819246182140914"/>
          <c:w val="0.59928692289098384"/>
          <c:h val="0.7220343429129541"/>
        </c:manualLayout>
      </c:layout>
      <c:pie3DChart>
        <c:varyColors val="1"/>
        <c:ser>
          <c:idx val="0"/>
          <c:order val="0"/>
          <c:tx>
            <c:strRef>
              <c:f>Sheet1!$B$3</c:f>
              <c:strCache>
                <c:ptCount val="1"/>
                <c:pt idx="0">
                  <c:v>Total</c:v>
                </c:pt>
              </c:strCache>
            </c:strRef>
          </c:tx>
          <c:dPt>
            <c:idx val="0"/>
            <c:bubble3D val="0"/>
            <c:spPr>
              <a:solidFill>
                <a:schemeClr val="accent5">
                  <a:shade val="58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215F-4B66-8BFF-B80794A7E6FC}"/>
              </c:ext>
            </c:extLst>
          </c:dPt>
          <c:dPt>
            <c:idx val="1"/>
            <c:bubble3D val="0"/>
            <c:spPr>
              <a:solidFill>
                <a:schemeClr val="accent5">
                  <a:shade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215F-4B66-8BFF-B80794A7E6FC}"/>
              </c:ext>
            </c:extLst>
          </c:dPt>
          <c:dPt>
            <c:idx val="2"/>
            <c:bubble3D val="0"/>
            <c:spPr>
              <a:solidFill>
                <a:schemeClr val="accent5">
                  <a:tint val="86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215F-4B66-8BFF-B80794A7E6FC}"/>
              </c:ext>
            </c:extLst>
          </c:dPt>
          <c:dPt>
            <c:idx val="3"/>
            <c:bubble3D val="0"/>
            <c:spPr>
              <a:solidFill>
                <a:schemeClr val="accent5">
                  <a:tint val="58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215F-4B66-8BFF-B80794A7E6FC}"/>
              </c:ext>
            </c:extLst>
          </c:dPt>
          <c:dLbls>
            <c:dLbl>
              <c:idx val="0"/>
              <c:layout>
                <c:manualLayout>
                  <c:x val="-9.7645746808183359E-2"/>
                  <c:y val="0.1154169483229018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15F-4B66-8BFF-B80794A7E6FC}"/>
                </c:ext>
              </c:extLst>
            </c:dLbl>
            <c:dLbl>
              <c:idx val="1"/>
              <c:layout>
                <c:manualLayout>
                  <c:x val="-0.12369932098358494"/>
                  <c:y val="-0.2012560050953606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15F-4B66-8BFF-B80794A7E6FC}"/>
                </c:ext>
              </c:extLst>
            </c:dLbl>
            <c:dLbl>
              <c:idx val="2"/>
              <c:layout>
                <c:manualLayout>
                  <c:x val="0.11993418594941438"/>
                  <c:y val="-0.2004788128877214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15F-4B66-8BFF-B80794A7E6FC}"/>
                </c:ext>
              </c:extLst>
            </c:dLbl>
            <c:dLbl>
              <c:idx val="3"/>
              <c:layout>
                <c:manualLayout>
                  <c:x val="9.6236842683543197E-2"/>
                  <c:y val="0.11541694832290188"/>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15F-4B66-8BFF-B80794A7E6FC}"/>
                </c:ext>
              </c:extLst>
            </c:dLbl>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Sheet1!$A$4:$A$7</c:f>
              <c:strCache>
                <c:ptCount val="4"/>
                <c:pt idx="0">
                  <c:v>final_quarter</c:v>
                </c:pt>
                <c:pt idx="1">
                  <c:v>first_quarter</c:v>
                </c:pt>
                <c:pt idx="2">
                  <c:v>second_quarter</c:v>
                </c:pt>
                <c:pt idx="3">
                  <c:v>third quarter</c:v>
                </c:pt>
              </c:strCache>
            </c:strRef>
          </c:cat>
          <c:val>
            <c:numRef>
              <c:f>Sheet1!$B$4:$B$7</c:f>
              <c:numCache>
                <c:formatCode>General</c:formatCode>
                <c:ptCount val="4"/>
                <c:pt idx="0">
                  <c:v>90</c:v>
                </c:pt>
                <c:pt idx="1">
                  <c:v>91</c:v>
                </c:pt>
                <c:pt idx="2">
                  <c:v>90</c:v>
                </c:pt>
                <c:pt idx="3">
                  <c:v>90</c:v>
                </c:pt>
              </c:numCache>
            </c:numRef>
          </c:val>
          <c:extLst>
            <c:ext xmlns:c16="http://schemas.microsoft.com/office/drawing/2014/chart" uri="{C3380CC4-5D6E-409C-BE32-E72D297353CC}">
              <c16:uniqueId val="{00000008-215F-4B66-8BFF-B80794A7E6FC}"/>
            </c:ext>
          </c:extLst>
        </c:ser>
        <c:dLbls>
          <c:showLegendKey val="0"/>
          <c:showVal val="0"/>
          <c:showCatName val="0"/>
          <c:showSerName val="0"/>
          <c:showPercent val="0"/>
          <c:showBubbleSize val="0"/>
          <c:showLeaderLines val="1"/>
        </c:dLbls>
      </c:pie3DChart>
      <c:spPr>
        <a:noFill/>
        <a:ln>
          <a:noFill/>
        </a:ln>
        <a:effectLst/>
      </c:spPr>
    </c:plotArea>
    <c:legend>
      <c:legendPos val="b"/>
      <c:layout>
        <c:manualLayout>
          <c:xMode val="edge"/>
          <c:yMode val="edge"/>
          <c:x val="0"/>
          <c:y val="0.82238033664659793"/>
          <c:w val="0.98901663480343682"/>
          <c:h val="0.1528198115015984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Number of rentals vs Total rental amount</a:t>
            </a:r>
          </a:p>
        </c:rich>
      </c:tx>
      <c:overlay val="0"/>
      <c:spPr>
        <a:noFill/>
        <a:ln>
          <a:noFill/>
        </a:ln>
        <a:effectLst/>
      </c:spPr>
      <c:txPr>
        <a:bodyPr rot="0" spcFirstLastPara="1" vertOverflow="ellipsis" vert="horz" wrap="square" anchor="ctr" anchorCtr="1"/>
        <a:lstStyle/>
        <a:p>
          <a:pPr>
            <a:defRPr sz="1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4091945617042698"/>
          <c:y val="0.14385997001235762"/>
          <c:w val="0.7202410842530107"/>
          <c:h val="0.65795569158227285"/>
        </c:manualLayout>
      </c:layout>
      <c:barChart>
        <c:barDir val="col"/>
        <c:grouping val="clustered"/>
        <c:varyColors val="0"/>
        <c:ser>
          <c:idx val="0"/>
          <c:order val="0"/>
          <c:tx>
            <c:strRef>
              <c:f>'results (7)'!$B$1</c:f>
              <c:strCache>
                <c:ptCount val="1"/>
                <c:pt idx="0">
                  <c:v>rental_count</c:v>
                </c:pt>
              </c:strCache>
            </c:strRef>
          </c:tx>
          <c:spPr>
            <a:gradFill rotWithShape="1">
              <a:gsLst>
                <a:gs pos="0">
                  <a:schemeClr val="accent5">
                    <a:shade val="76000"/>
                    <a:tint val="100000"/>
                    <a:shade val="100000"/>
                    <a:satMod val="130000"/>
                  </a:schemeClr>
                </a:gs>
                <a:gs pos="100000">
                  <a:schemeClr val="accent5">
                    <a:shade val="7600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'results (7)'!$A$2:$A$7</c:f>
              <c:strCache>
                <c:ptCount val="6"/>
                <c:pt idx="0">
                  <c:v>Animation</c:v>
                </c:pt>
                <c:pt idx="1">
                  <c:v>Family</c:v>
                </c:pt>
                <c:pt idx="2">
                  <c:v>Children</c:v>
                </c:pt>
                <c:pt idx="3">
                  <c:v>Comedy</c:v>
                </c:pt>
                <c:pt idx="4">
                  <c:v>Classics</c:v>
                </c:pt>
                <c:pt idx="5">
                  <c:v>Music</c:v>
                </c:pt>
              </c:strCache>
            </c:strRef>
          </c:cat>
          <c:val>
            <c:numRef>
              <c:f>'results (7)'!$B$2:$B$7</c:f>
              <c:numCache>
                <c:formatCode>General</c:formatCode>
                <c:ptCount val="6"/>
                <c:pt idx="0">
                  <c:v>1166</c:v>
                </c:pt>
                <c:pt idx="1">
                  <c:v>1096</c:v>
                </c:pt>
                <c:pt idx="2">
                  <c:v>945</c:v>
                </c:pt>
                <c:pt idx="3">
                  <c:v>941</c:v>
                </c:pt>
                <c:pt idx="4">
                  <c:v>939</c:v>
                </c:pt>
                <c:pt idx="5">
                  <c:v>830</c:v>
                </c:pt>
              </c:numCache>
            </c:numRef>
          </c:val>
          <c:extLst>
            <c:ext xmlns:c16="http://schemas.microsoft.com/office/drawing/2014/chart" uri="{C3380CC4-5D6E-409C-BE32-E72D297353CC}">
              <c16:uniqueId val="{00000000-EDF2-49F3-82C1-B224CCC2CC43}"/>
            </c:ext>
          </c:extLst>
        </c:ser>
        <c:dLbls>
          <c:showLegendKey val="0"/>
          <c:showVal val="1"/>
          <c:showCatName val="0"/>
          <c:showSerName val="0"/>
          <c:showPercent val="0"/>
          <c:showBubbleSize val="0"/>
        </c:dLbls>
        <c:gapWidth val="219"/>
        <c:overlap val="-27"/>
        <c:axId val="484955912"/>
        <c:axId val="484960504"/>
      </c:barChart>
      <c:lineChart>
        <c:grouping val="standard"/>
        <c:varyColors val="0"/>
        <c:ser>
          <c:idx val="1"/>
          <c:order val="1"/>
          <c:tx>
            <c:strRef>
              <c:f>'results (7)'!$C$1</c:f>
              <c:strCache>
                <c:ptCount val="1"/>
                <c:pt idx="0">
                  <c:v>rental_total_amount</c:v>
                </c:pt>
              </c:strCache>
            </c:strRef>
          </c:tx>
          <c:spPr>
            <a:ln w="34925" cap="rnd">
              <a:solidFill>
                <a:schemeClr val="accent5">
                  <a:tint val="77000"/>
                </a:schemeClr>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'results (7)'!$A$2:$A$7</c:f>
              <c:strCache>
                <c:ptCount val="6"/>
                <c:pt idx="0">
                  <c:v>Animation</c:v>
                </c:pt>
                <c:pt idx="1">
                  <c:v>Family</c:v>
                </c:pt>
                <c:pt idx="2">
                  <c:v>Children</c:v>
                </c:pt>
                <c:pt idx="3">
                  <c:v>Comedy</c:v>
                </c:pt>
                <c:pt idx="4">
                  <c:v>Classics</c:v>
                </c:pt>
                <c:pt idx="5">
                  <c:v>Music</c:v>
                </c:pt>
              </c:strCache>
            </c:strRef>
          </c:cat>
          <c:val>
            <c:numRef>
              <c:f>'results (7)'!$C$2:$C$7</c:f>
              <c:numCache>
                <c:formatCode>General</c:formatCode>
                <c:ptCount val="6"/>
                <c:pt idx="0">
                  <c:v>4245.3100000000004</c:v>
                </c:pt>
                <c:pt idx="1">
                  <c:v>3830.15</c:v>
                </c:pt>
                <c:pt idx="2">
                  <c:v>3309.39</c:v>
                </c:pt>
                <c:pt idx="3">
                  <c:v>4002.48</c:v>
                </c:pt>
                <c:pt idx="4">
                  <c:v>3353.38</c:v>
                </c:pt>
                <c:pt idx="5">
                  <c:v>3071.52</c:v>
                </c:pt>
              </c:numCache>
            </c:numRef>
          </c:val>
          <c:smooth val="0"/>
          <c:extLst>
            <c:ext xmlns:c16="http://schemas.microsoft.com/office/drawing/2014/chart" uri="{C3380CC4-5D6E-409C-BE32-E72D297353CC}">
              <c16:uniqueId val="{00000001-EDF2-49F3-82C1-B224CCC2CC43}"/>
            </c:ext>
          </c:extLst>
        </c:ser>
        <c:dLbls>
          <c:showLegendKey val="0"/>
          <c:showVal val="1"/>
          <c:showCatName val="0"/>
          <c:showSerName val="0"/>
          <c:showPercent val="0"/>
          <c:showBubbleSize val="0"/>
        </c:dLbls>
        <c:marker val="1"/>
        <c:smooth val="0"/>
        <c:axId val="484963456"/>
        <c:axId val="484965752"/>
      </c:lineChart>
      <c:catAx>
        <c:axId val="48495591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484960504"/>
        <c:crosses val="autoZero"/>
        <c:auto val="1"/>
        <c:lblAlgn val="ctr"/>
        <c:lblOffset val="100"/>
        <c:noMultiLvlLbl val="0"/>
      </c:catAx>
      <c:valAx>
        <c:axId val="4849605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484955912"/>
        <c:crosses val="autoZero"/>
        <c:crossBetween val="between"/>
        <c:dispUnits>
          <c:builtInUnit val="thousands"/>
          <c:dispUnitsLbl>
            <c:spPr>
              <a:noFill/>
              <a:ln>
                <a:noFill/>
              </a:ln>
              <a:effectLst/>
            </c:spPr>
            <c:txPr>
              <a:bodyPr rot="-5400000" spcFirstLastPara="1" vertOverflow="ellipsis" vert="horz" wrap="square" anchor="ctr" anchorCtr="1"/>
              <a:lstStyle/>
              <a:p>
                <a:pPr>
                  <a:defRPr sz="600" b="1" i="0" u="none" strike="noStrike" kern="1200" cap="all" baseline="0">
                    <a:solidFill>
                      <a:schemeClr val="lt1">
                        <a:lumMod val="85000"/>
                      </a:schemeClr>
                    </a:solidFill>
                    <a:latin typeface="+mn-lt"/>
                    <a:ea typeface="+mn-ea"/>
                    <a:cs typeface="+mn-cs"/>
                  </a:defRPr>
                </a:pPr>
                <a:endParaRPr lang="en-US"/>
              </a:p>
            </c:txPr>
          </c:dispUnitsLbl>
        </c:dispUnits>
      </c:valAx>
      <c:valAx>
        <c:axId val="484965752"/>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484963456"/>
        <c:crosses val="max"/>
        <c:crossBetween val="between"/>
      </c:valAx>
      <c:catAx>
        <c:axId val="484963456"/>
        <c:scaling>
          <c:orientation val="minMax"/>
        </c:scaling>
        <c:delete val="1"/>
        <c:axPos val="b"/>
        <c:numFmt formatCode="General" sourceLinked="1"/>
        <c:majorTickMark val="none"/>
        <c:minorTickMark val="none"/>
        <c:tickLblPos val="nextTo"/>
        <c:crossAx val="4849657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'results (5)'!$A$2:$B$25</cx:f>
        <cx:lvl ptCount="24">
          <cx:pt idx="0">First Quarter</cx:pt>
          <cx:pt idx="1">Second Quarter</cx:pt>
          <cx:pt idx="2">Third Quarter</cx:pt>
          <cx:pt idx="3">Final Quarter</cx:pt>
          <cx:pt idx="4">First Quarter</cx:pt>
          <cx:pt idx="5">Second Quarter</cx:pt>
          <cx:pt idx="6">Third Quarter</cx:pt>
          <cx:pt idx="7">Final Quarter</cx:pt>
          <cx:pt idx="8">First Quarter</cx:pt>
          <cx:pt idx="9">Second Quarter</cx:pt>
          <cx:pt idx="10">Third Quarter</cx:pt>
          <cx:pt idx="11">Final Quarter</cx:pt>
          <cx:pt idx="12">First Quarter</cx:pt>
          <cx:pt idx="13">Second Quarter</cx:pt>
          <cx:pt idx="14">Third Quarter</cx:pt>
          <cx:pt idx="15">Final Quarter</cx:pt>
          <cx:pt idx="16">First Quarter</cx:pt>
          <cx:pt idx="17">Second Quarter</cx:pt>
          <cx:pt idx="18">Third Quarter</cx:pt>
          <cx:pt idx="19">Final Quarter</cx:pt>
          <cx:pt idx="20">First Quarter</cx:pt>
          <cx:pt idx="21">Second Quarter</cx:pt>
          <cx:pt idx="22">Third Quarter</cx:pt>
          <cx:pt idx="23">Final Quarter</cx:pt>
        </cx:lvl>
        <cx:lvl ptCount="24">
          <cx:pt idx="0">Animation</cx:pt>
          <cx:pt idx="1">Animation</cx:pt>
          <cx:pt idx="2">Animation</cx:pt>
          <cx:pt idx="3">Animation</cx:pt>
          <cx:pt idx="4">Children</cx:pt>
          <cx:pt idx="5">Children</cx:pt>
          <cx:pt idx="6">Children</cx:pt>
          <cx:pt idx="7">Children</cx:pt>
          <cx:pt idx="8">Classics</cx:pt>
          <cx:pt idx="9">Classics</cx:pt>
          <cx:pt idx="10">Classics</cx:pt>
          <cx:pt idx="11">Classics</cx:pt>
          <cx:pt idx="12">Comedy</cx:pt>
          <cx:pt idx="13">Comedy</cx:pt>
          <cx:pt idx="14">Comedy</cx:pt>
          <cx:pt idx="15">Comedy</cx:pt>
          <cx:pt idx="16">Family</cx:pt>
          <cx:pt idx="17">Family</cx:pt>
          <cx:pt idx="18">Family</cx:pt>
          <cx:pt idx="19">Family</cx:pt>
          <cx:pt idx="20">Music</cx:pt>
          <cx:pt idx="21">Music</cx:pt>
          <cx:pt idx="22">Music</cx:pt>
          <cx:pt idx="23">Music</cx:pt>
        </cx:lvl>
      </cx:strDim>
      <cx:numDim type="size">
        <cx:f>'results (5)'!$C$2:$C$25</cx:f>
        <cx:lvl ptCount="24" formatCode="General">
          <cx:pt idx="0">22</cx:pt>
          <cx:pt idx="1">12</cx:pt>
          <cx:pt idx="2">15</cx:pt>
          <cx:pt idx="3">17</cx:pt>
          <cx:pt idx="4">14</cx:pt>
          <cx:pt idx="5">18</cx:pt>
          <cx:pt idx="6">14</cx:pt>
          <cx:pt idx="7">14</cx:pt>
          <cx:pt idx="8">14</cx:pt>
          <cx:pt idx="9">15</cx:pt>
          <cx:pt idx="10">12</cx:pt>
          <cx:pt idx="11">16</cx:pt>
          <cx:pt idx="12">17</cx:pt>
          <cx:pt idx="13">15</cx:pt>
          <cx:pt idx="14">13</cx:pt>
          <cx:pt idx="15">13</cx:pt>
          <cx:pt idx="16">15</cx:pt>
          <cx:pt idx="17">17</cx:pt>
          <cx:pt idx="18">20</cx:pt>
          <cx:pt idx="19">17</cx:pt>
          <cx:pt idx="20">9</cx:pt>
          <cx:pt idx="21">13</cx:pt>
          <cx:pt idx="22">16</cx:pt>
          <cx:pt idx="23">13</cx:pt>
        </cx:lvl>
      </cx:numDim>
    </cx:data>
  </cx:chartData>
  <cx:chart>
    <cx:title pos="t" align="ctr" overlay="0">
      <cx:tx>
        <cx:txData>
          <cx:v>Number of Movies by Rental Length Category </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Number of Movies by Rental Length Category </a:t>
          </a:r>
        </a:p>
      </cx:txPr>
    </cx:title>
    <cx:plotArea>
      <cx:plotAreaRegion>
        <cx:series layoutId="treemap" uniqueId="{5BE504B3-5A7B-43AD-B794-48CDA87348E2}">
          <cx:tx>
            <cx:txData>
              <cx:f>'results (5)'!$C$1</cx:f>
              <cx:v>counts</cx:v>
            </cx:txData>
          </cx:tx>
          <cx:dataLabels pos="inEnd">
            <cx:txPr>
              <a:bodyPr spcFirstLastPara="1" vertOverflow="ellipsis" horzOverflow="overflow" wrap="square" lIns="0" tIns="0" rIns="0" bIns="0" anchor="ctr" anchorCtr="1"/>
              <a:lstStyle/>
              <a:p>
                <a:pPr algn="ctr" rtl="0">
                  <a:defRPr/>
                </a:pPr>
                <a:endParaRPr lang="en-US" sz="900" b="0" i="0" u="none" strike="noStrike" baseline="0">
                  <a:solidFill>
                    <a:sysClr val="window" lastClr="FFFFFF"/>
                  </a:solidFill>
                  <a:latin typeface="Calibri" panose="020F0502020204030204"/>
                </a:endParaRPr>
              </a:p>
            </cx:txPr>
            <cx:visibility seriesName="0" categoryName="1" value="1"/>
            <cx:separator>
</cx:separator>
          </cx:dataLabels>
          <cx:dataId val="0"/>
          <cx:layoutPr>
            <cx:parentLabelLayout val="overlapping"/>
          </cx:layoutPr>
        </cx:series>
      </cx:plotAreaRegion>
    </cx:plotArea>
    <cx:legend pos="t" align="ctr" overlay="0"/>
  </cx:chart>
  <cx:spPr>
    <a:solidFill>
      <a:srgbClr val="EFEFEF"/>
    </a:solidFill>
  </cx:spPr>
</cx: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cdr:x>
      <cdr:y>0.28171</cdr:y>
    </cdr:from>
    <cdr:to>
      <cdr:x>0.04986</cdr:x>
      <cdr:y>0.71829</cdr:y>
    </cdr:to>
    <cdr:sp macro="" textlink="">
      <cdr:nvSpPr>
        <cdr:cNvPr id="2" name="TextBox 1">
          <a:extLst xmlns:a="http://schemas.openxmlformats.org/drawingml/2006/main">
            <a:ext uri="{FF2B5EF4-FFF2-40B4-BE49-F238E27FC236}">
              <a16:creationId xmlns:a16="http://schemas.microsoft.com/office/drawing/2014/main" id="{E2CC9E1A-B415-4BDA-860E-8386114070D0}"/>
            </a:ext>
          </a:extLst>
        </cdr:cNvPr>
        <cdr:cNvSpPr txBox="1"/>
      </cdr:nvSpPr>
      <cdr:spPr>
        <a:xfrm xmlns:a="http://schemas.openxmlformats.org/drawingml/2006/main" rot="16200000">
          <a:off x="-847126" y="1416844"/>
          <a:ext cx="1341429" cy="23890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rgbClr val="F2F2F2"/>
              </a:solidFill>
            </a:rPr>
            <a:t>Number of Rentals</a:t>
          </a:r>
        </a:p>
      </cdr:txBody>
    </cdr:sp>
  </cdr:relSizeAnchor>
  <cdr:relSizeAnchor xmlns:cdr="http://schemas.openxmlformats.org/drawingml/2006/chartDrawing">
    <cdr:from>
      <cdr:x>0.95014</cdr:x>
      <cdr:y>0.25903</cdr:y>
    </cdr:from>
    <cdr:to>
      <cdr:x>1</cdr:x>
      <cdr:y>0.6956</cdr:y>
    </cdr:to>
    <cdr:sp macro="" textlink="">
      <cdr:nvSpPr>
        <cdr:cNvPr id="3" name="TextBox 1">
          <a:extLst xmlns:a="http://schemas.openxmlformats.org/drawingml/2006/main">
            <a:ext uri="{FF2B5EF4-FFF2-40B4-BE49-F238E27FC236}">
              <a16:creationId xmlns:a16="http://schemas.microsoft.com/office/drawing/2014/main" id="{10A75130-6857-4386-9C7F-81DA86A490AF}"/>
            </a:ext>
          </a:extLst>
        </cdr:cNvPr>
        <cdr:cNvSpPr txBox="1"/>
      </cdr:nvSpPr>
      <cdr:spPr>
        <a:xfrm xmlns:a="http://schemas.openxmlformats.org/drawingml/2006/main" rot="5400000">
          <a:off x="4001185" y="1347144"/>
          <a:ext cx="1341429" cy="23890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solidFill>
                <a:srgbClr val="F2F2F2"/>
              </a:solidFill>
            </a:rPr>
            <a:t>Total rental payment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It is not surprised that families ten</a:t>
            </a:r>
            <a:r>
              <a:rPr lang="en-US" dirty="0">
                <a:latin typeface="Open Sans"/>
                <a:ea typeface="Open Sans"/>
                <a:cs typeface="Open Sans"/>
                <a:sym typeface="Open Sans"/>
              </a:rPr>
              <a:t>d to rent more Animation simply it is suitable for almost everyone from toddlers to parents. Even though, the difference between categories is not dramatic big.</a:t>
            </a:r>
            <a:endParaRPr dirty="0">
              <a:latin typeface="Open Sans"/>
              <a:ea typeface="Open Sans"/>
              <a:cs typeface="Open Sans"/>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What categories rented out the most by families?</a:t>
            </a:r>
            <a:endParaRPr dirty="0">
              <a:solidFill>
                <a:srgbClr val="FFFFFF"/>
              </a:solidFill>
              <a:latin typeface="Open Sans"/>
              <a:ea typeface="Open Sans"/>
              <a:cs typeface="Open Sans"/>
              <a:sym typeface="Open Sans"/>
            </a:endParaRPr>
          </a:p>
        </p:txBody>
      </p:sp>
      <p:graphicFrame>
        <p:nvGraphicFramePr>
          <p:cNvPr id="11" name="Chart 10">
            <a:extLst>
              <a:ext uri="{FF2B5EF4-FFF2-40B4-BE49-F238E27FC236}">
                <a16:creationId xmlns:a16="http://schemas.microsoft.com/office/drawing/2014/main" id="{4F36842D-C34A-49CA-91F8-0EF14D6B8000}"/>
              </a:ext>
            </a:extLst>
          </p:cNvPr>
          <p:cNvGraphicFramePr>
            <a:graphicFrameLocks/>
          </p:cNvGraphicFramePr>
          <p:nvPr>
            <p:extLst>
              <p:ext uri="{D42A27DB-BD31-4B8C-83A1-F6EECF244321}">
                <p14:modId xmlns:p14="http://schemas.microsoft.com/office/powerpoint/2010/main" val="1107468516"/>
              </p:ext>
            </p:extLst>
          </p:nvPr>
        </p:nvGraphicFramePr>
        <p:xfrm>
          <a:off x="343650" y="1418449"/>
          <a:ext cx="4561350" cy="30726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It is clearly that the is the length of the rental duration does not depend on whether the movies are family-friendly or not. The length of rental of family-friendly movies are is not different compares to the duration that all movies are rented for.</a:t>
            </a:r>
            <a:endParaRPr dirty="0">
              <a:latin typeface="Open Sans"/>
              <a:ea typeface="Open Sans"/>
              <a:cs typeface="Open Sans"/>
              <a:sym typeface="Open Sans"/>
            </a:endParaRPr>
          </a:p>
        </p:txBody>
      </p:sp>
      <p:sp>
        <p:nvSpPr>
          <p:cNvPr id="63" name="Google Shape;63;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4" name="Google Shape;64;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lvl="0"/>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How long are family-friendly movies rented out?</a:t>
            </a:r>
            <a:endParaRPr dirty="0">
              <a:solidFill>
                <a:srgbClr val="FFFFFF"/>
              </a:solidFill>
              <a:latin typeface="Open Sans"/>
              <a:ea typeface="Open Sans"/>
              <a:cs typeface="Open Sans"/>
              <a:sym typeface="Open Sans"/>
            </a:endParaRPr>
          </a:p>
        </p:txBody>
      </p:sp>
      <p:graphicFrame>
        <p:nvGraphicFramePr>
          <p:cNvPr id="6" name="Chart 5">
            <a:extLst>
              <a:ext uri="{FF2B5EF4-FFF2-40B4-BE49-F238E27FC236}">
                <a16:creationId xmlns:a16="http://schemas.microsoft.com/office/drawing/2014/main" id="{1193C507-7ACF-4E54-BB2F-B6F792DCD296}"/>
              </a:ext>
            </a:extLst>
          </p:cNvPr>
          <p:cNvGraphicFramePr>
            <a:graphicFrameLocks/>
          </p:cNvGraphicFramePr>
          <p:nvPr>
            <p:extLst>
              <p:ext uri="{D42A27DB-BD31-4B8C-83A1-F6EECF244321}">
                <p14:modId xmlns:p14="http://schemas.microsoft.com/office/powerpoint/2010/main" val="148665296"/>
              </p:ext>
            </p:extLst>
          </p:nvPr>
        </p:nvGraphicFramePr>
        <p:xfrm>
          <a:off x="354300" y="1418449"/>
          <a:ext cx="4550700" cy="3072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pen Sans"/>
                <a:ea typeface="Open Sans"/>
                <a:cs typeface="Open Sans"/>
                <a:sym typeface="Open Sans"/>
              </a:rPr>
              <a:t>As the chart describes, there is no correlation between movie category and rental duration. For an example,  more Animation DVDs are rented out for a short duration while more Classic DVDs are rented out for a long duration.</a:t>
            </a:r>
            <a:endParaRPr dirty="0">
              <a:latin typeface="Open Sans"/>
              <a:ea typeface="Open Sans"/>
              <a:cs typeface="Open Sans"/>
              <a:sym typeface="Open Sans"/>
            </a:endParaRPr>
          </a:p>
        </p:txBody>
      </p:sp>
      <p:sp>
        <p:nvSpPr>
          <p:cNvPr id="71" name="Google Shape;71;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Is there any correlation between movie category and rental duration?</a:t>
            </a:r>
            <a:endParaRPr dirty="0">
              <a:solidFill>
                <a:srgbClr val="FFFFFF"/>
              </a:solidFill>
              <a:latin typeface="Open Sans"/>
              <a:ea typeface="Open Sans"/>
              <a:cs typeface="Open Sans"/>
              <a:sym typeface="Open Sans"/>
            </a:endParaRP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F12EB303-5965-40B1-838B-B42D50E4697F}"/>
                  </a:ext>
                </a:extLst>
              </p:cNvPr>
              <p:cNvGraphicFramePr/>
              <p:nvPr>
                <p:extLst>
                  <p:ext uri="{D42A27DB-BD31-4B8C-83A1-F6EECF244321}">
                    <p14:modId xmlns:p14="http://schemas.microsoft.com/office/powerpoint/2010/main" val="3974295537"/>
                  </p:ext>
                </p:extLst>
              </p:nvPr>
            </p:nvGraphicFramePr>
            <p:xfrm>
              <a:off x="289317" y="1092225"/>
              <a:ext cx="4550700" cy="372505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F12EB303-5965-40B1-838B-B42D50E4697F}"/>
                  </a:ext>
                </a:extLst>
              </p:cNvPr>
              <p:cNvPicPr>
                <a:picLocks noGrp="1" noRot="1" noChangeAspect="1" noMove="1" noResize="1" noEditPoints="1" noAdjustHandles="1" noChangeArrowheads="1" noChangeShapeType="1"/>
              </p:cNvPicPr>
              <p:nvPr/>
            </p:nvPicPr>
            <p:blipFill>
              <a:blip r:embed="rId4"/>
              <a:stretch>
                <a:fillRect/>
              </a:stretch>
            </p:blipFill>
            <p:spPr>
              <a:xfrm>
                <a:off x="289317" y="1092225"/>
                <a:ext cx="4550700" cy="372505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Open Sans"/>
                <a:ea typeface="Open Sans"/>
                <a:cs typeface="Open Sans"/>
                <a:sym typeface="Open Sans"/>
              </a:rPr>
              <a:t>I</a:t>
            </a:r>
            <a:r>
              <a:rPr lang="en-US" dirty="0">
                <a:latin typeface="Open Sans"/>
                <a:ea typeface="Open Sans"/>
                <a:cs typeface="Open Sans"/>
                <a:sym typeface="Open Sans"/>
              </a:rPr>
              <a:t>t is common to assume that total revenue should be correlation with number of rentals. However,  it does not show that here. Even considering the rental duration, shown in slide 3, it still does not answer the uncorrelation. The answer for this could be the rental rate of some of new and hot family-friendly movies that have been rented out more than usual.</a:t>
            </a:r>
            <a:endParaRPr dirty="0">
              <a:latin typeface="Open Sans"/>
              <a:ea typeface="Open Sans"/>
              <a:cs typeface="Open Sans"/>
              <a:sym typeface="Open Sans"/>
            </a:endParaRPr>
          </a:p>
        </p:txBody>
      </p:sp>
      <p:sp>
        <p:nvSpPr>
          <p:cNvPr id="78" name="Google Shape;78;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  </a:t>
            </a:r>
            <a:r>
              <a:rPr lang="en-US" dirty="0">
                <a:solidFill>
                  <a:srgbClr val="FFFFFF"/>
                </a:solidFill>
                <a:latin typeface="Open Sans"/>
                <a:ea typeface="Open Sans"/>
                <a:cs typeface="Open Sans"/>
                <a:sym typeface="Open Sans"/>
              </a:rPr>
              <a:t>How are amounts and rental quantities related?</a:t>
            </a:r>
            <a:endParaRPr dirty="0">
              <a:solidFill>
                <a:srgbClr val="FFFFFF"/>
              </a:solidFill>
              <a:latin typeface="Open Sans"/>
              <a:ea typeface="Open Sans"/>
              <a:cs typeface="Open Sans"/>
              <a:sym typeface="Open Sans"/>
            </a:endParaRPr>
          </a:p>
        </p:txBody>
      </p:sp>
      <p:graphicFrame>
        <p:nvGraphicFramePr>
          <p:cNvPr id="5" name="Chart 4">
            <a:extLst>
              <a:ext uri="{FF2B5EF4-FFF2-40B4-BE49-F238E27FC236}">
                <a16:creationId xmlns:a16="http://schemas.microsoft.com/office/drawing/2014/main" id="{C3CE463E-8FAE-41D3-94B8-987FFE8D4116}"/>
              </a:ext>
            </a:extLst>
          </p:cNvPr>
          <p:cNvGraphicFramePr>
            <a:graphicFrameLocks/>
          </p:cNvGraphicFramePr>
          <p:nvPr>
            <p:extLst>
              <p:ext uri="{D42A27DB-BD31-4B8C-83A1-F6EECF244321}">
                <p14:modId xmlns:p14="http://schemas.microsoft.com/office/powerpoint/2010/main" val="828052828"/>
              </p:ext>
            </p:extLst>
          </p:nvPr>
        </p:nvGraphicFramePr>
        <p:xfrm>
          <a:off x="295867" y="1418450"/>
          <a:ext cx="4791354" cy="30725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TotalTime>
  <Words>282</Words>
  <Application>Microsoft Office PowerPoint</Application>
  <PresentationFormat>On-screen Show (16:9)</PresentationFormat>
  <Paragraphs>22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Open Sans</vt:lpstr>
      <vt:lpstr>Calibri</vt:lpstr>
      <vt:lpstr>Simple Light</vt:lpstr>
      <vt:lpstr> What categories rented out the most by families?</vt:lpstr>
      <vt:lpstr> How long are family-friendly movies rented out?</vt:lpstr>
      <vt:lpstr> Is there any correlation between movie category and rental duration?</vt:lpstr>
      <vt:lpstr>  How are amounts and rental quantities related?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categories rented out the most by families?</dc:title>
  <dc:creator>Shawn Sunshine</dc:creator>
  <cp:lastModifiedBy>Shawn Sunshine</cp:lastModifiedBy>
  <cp:revision>15</cp:revision>
  <dcterms:modified xsi:type="dcterms:W3CDTF">2020-06-08T14:11:04Z</dcterms:modified>
</cp:coreProperties>
</file>