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1" r:id="rId3"/>
    <p:sldId id="263" r:id="rId4"/>
    <p:sldId id="262" r:id="rId5"/>
    <p:sldId id="264" r:id="rId6"/>
    <p:sldId id="265" r:id="rId7"/>
    <p:sldId id="267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6EA"/>
    <a:srgbClr val="A251A5"/>
    <a:srgbClr val="8F2E93"/>
    <a:srgbClr val="811486"/>
    <a:srgbClr val="821087"/>
    <a:srgbClr val="912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00" autoAdjust="0"/>
  </p:normalViewPr>
  <p:slideViewPr>
    <p:cSldViewPr snapToGrid="0">
      <p:cViewPr varScale="1">
        <p:scale>
          <a:sx n="109" d="100"/>
          <a:sy n="109" d="100"/>
        </p:scale>
        <p:origin x="78" y="102"/>
      </p:cViewPr>
      <p:guideLst/>
    </p:cSldViewPr>
  </p:slideViewPr>
  <p:outlineViewPr>
    <p:cViewPr>
      <p:scale>
        <a:sx n="33" d="100"/>
        <a:sy n="33" d="100"/>
      </p:scale>
      <p:origin x="0" y="-49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96BB-0F22-4026-9095-B1A9685C87D0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AF7A-A3BA-4267-B675-2DC780913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4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A705-2CD5-034C-B809-89DC9667D551}" type="datetimeFigureOut">
              <a:rPr kumimoji="1" lang="zh-TW" altLang="en-US" smtClean="0"/>
              <a:t>2019/5/7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36FD-4786-C747-9DED-9E0FD7F5A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71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1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tonlaw/impyute" TargetMode="External"/><Relationship Id="rId7" Type="http://schemas.openxmlformats.org/officeDocument/2006/relationships/hyperlink" Target="http://www.stat.columbia.edu/~gelman/arm/missing.pdf" TargetMode="External"/><Relationship Id="rId2" Type="http://schemas.openxmlformats.org/officeDocument/2006/relationships/hyperlink" Target="https://datawig.readthedocs.io/en/lat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u.edu/sph/files/2014/05/Marina-tech-report.pdf" TargetMode="External"/><Relationship Id="rId5" Type="http://schemas.openxmlformats.org/officeDocument/2006/relationships/hyperlink" Target="https://towardsdatascience.com/6-different-ways-to-compensate-for-missing-values-data-imputation-with-examples-6022d9ca0779" TargetMode="External"/><Relationship Id="rId4" Type="http://schemas.openxmlformats.org/officeDocument/2006/relationships/hyperlink" Target="https://scikit-learn.org/stable/modules/imput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s2019hw4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3.02754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800" y="1700809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4400" dirty="0" smtClean="0">
                <a:cs typeface="Times New Roman" panose="02020603050405020304" pitchFamily="18" charset="0"/>
              </a:rPr>
              <a:t>Data science HW4</a:t>
            </a:r>
            <a:endParaRPr lang="zh-TW" altLang="en-US" sz="4400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5640" y="3717033"/>
            <a:ext cx="633670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2400" b="1" dirty="0">
              <a:ea typeface="新細明體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Department of Computer Science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National Tsing Hua University (NTHU)</a:t>
            </a: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Hsinchu, Taiwan</a:t>
            </a:r>
          </a:p>
          <a:p>
            <a:pPr algn="ctr"/>
            <a:endParaRPr lang="en-US" altLang="zh-TW" sz="2000" dirty="0"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Date: </a:t>
            </a:r>
            <a:r>
              <a:rPr lang="en-US" altLang="zh-TW" sz="2000" dirty="0" smtClean="0">
                <a:ea typeface="新細明體" charset="-120"/>
                <a:cs typeface="Times New Roman" panose="02020603050405020304" pitchFamily="18" charset="0"/>
              </a:rPr>
              <a:t>May </a:t>
            </a:r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7</a:t>
            </a:r>
            <a:r>
              <a:rPr lang="en-US" altLang="zh-TW" sz="2000" baseline="30000" dirty="0" smtClean="0">
                <a:ea typeface="新細明體" charset="-120"/>
                <a:cs typeface="Times New Roman" panose="02020603050405020304" pitchFamily="18" charset="0"/>
              </a:rPr>
              <a:t>th</a:t>
            </a:r>
            <a:r>
              <a:rPr lang="en-US" altLang="zh-TW" sz="2000" dirty="0">
                <a:ea typeface="新細明體" charset="-120"/>
                <a:cs typeface="Times New Roman" panose="02020603050405020304" pitchFamily="18" charset="0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9179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Library for missing value imputation in python</a:t>
            </a:r>
          </a:p>
          <a:p>
            <a:pPr lvl="1"/>
            <a:r>
              <a:rPr lang="en-US" altLang="zh-TW" dirty="0">
                <a:hlinkClick r:id="rId2"/>
              </a:rPr>
              <a:t>https://datawig.readthedocs.io/en/latest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github.com/eltonlaw/impyute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https://scikit-learn.org/stable/modules/impute.html</a:t>
            </a:r>
            <a:endParaRPr lang="en-US" altLang="zh-TW" dirty="0"/>
          </a:p>
          <a:p>
            <a:r>
              <a:rPr lang="en-US" altLang="zh-TW" dirty="0" smtClean="0"/>
              <a:t>Other reference </a:t>
            </a:r>
          </a:p>
          <a:p>
            <a:pPr lvl="1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towardsdatascience.com/6-different-ways-to-compensate-for-missing-values-data-imputation-with-examples-6022d9ca0779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https://www.bu.edu/sph/files/2014/05/Marina-tech-report.pdf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7"/>
              </a:rPr>
              <a:t>http://www.stat.columbia.edu/~gelman/arm/missing.pdf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62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still use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this time</a:t>
            </a:r>
          </a:p>
          <a:p>
            <a:endParaRPr lang="en-US" altLang="zh-TW" dirty="0"/>
          </a:p>
          <a:p>
            <a:r>
              <a:rPr lang="en-US" altLang="zh-TW" dirty="0" smtClean="0"/>
              <a:t>Link to competition 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www.kaggle.com/c/ds2019hw4/overview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Deadline: 5/21 23:59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69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Problem description</a:t>
                </a:r>
              </a:p>
              <a:p>
                <a:pPr lvl="1"/>
                <a:r>
                  <a:rPr lang="en-US" altLang="zh-TW" dirty="0" smtClean="0"/>
                  <a:t>Supervised binary classification problem</a:t>
                </a:r>
              </a:p>
              <a:p>
                <a:pPr lvl="1"/>
                <a:r>
                  <a:rPr lang="en-US" altLang="zh-TW" dirty="0" smtClean="0"/>
                  <a:t>Given a data set</a:t>
                </a:r>
              </a:p>
              <a:p>
                <a:pPr lvl="1"/>
                <a:r>
                  <a:rPr lang="en-US" altLang="zh-TW" dirty="0" smtClean="0"/>
                  <a:t>Training set with label, testing set without</a:t>
                </a:r>
              </a:p>
              <a:p>
                <a:pPr lvl="1"/>
                <a:r>
                  <a:rPr lang="en-US" altLang="zh-TW" dirty="0" smtClean="0"/>
                  <a:t>You need to predict label of testing data</a:t>
                </a:r>
              </a:p>
              <a:p>
                <a:pPr lvl="1"/>
                <a:r>
                  <a:rPr lang="en-US" altLang="zh-TW" dirty="0" smtClean="0"/>
                  <a:t>A lot of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unknown</a:t>
                </a:r>
                <a:r>
                  <a:rPr lang="en-US" altLang="zh-TW" dirty="0" smtClean="0"/>
                  <a:t> (missing value)</a:t>
                </a:r>
              </a:p>
              <a:p>
                <a:r>
                  <a:rPr lang="en-US" altLang="zh-TW" dirty="0" smtClean="0"/>
                  <a:t>Evaluation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F1-score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5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preview – 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column: unique index for each data instance</a:t>
            </a:r>
          </a:p>
          <a:p>
            <a:r>
              <a:rPr lang="en-US" altLang="zh-TW" dirty="0" smtClean="0"/>
              <a:t>Last column: label (only in training set)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7795"/>
            <a:ext cx="12192000" cy="2679253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3276600" y="3547533"/>
            <a:ext cx="1032933" cy="87206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376333" y="3547532"/>
            <a:ext cx="1659467" cy="166793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236200" y="2861021"/>
            <a:ext cx="1659467" cy="335279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44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testing instance, there is a unique id</a:t>
            </a:r>
          </a:p>
          <a:p>
            <a:r>
              <a:rPr lang="en-US" altLang="zh-TW" dirty="0" smtClean="0"/>
              <a:t>You need to submit you answer to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with following format</a:t>
            </a:r>
          </a:p>
          <a:p>
            <a:pPr lvl="1"/>
            <a:r>
              <a:rPr lang="en-US" altLang="zh-TW" dirty="0" err="1" smtClean="0"/>
              <a:t>Id,Prediction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Id1,predition1</a:t>
            </a:r>
          </a:p>
          <a:p>
            <a:pPr lvl="1"/>
            <a:r>
              <a:rPr lang="en-US" altLang="zh-TW" dirty="0" smtClean="0"/>
              <a:t>Id2,predition2</a:t>
            </a:r>
            <a:endParaRPr lang="en-US" altLang="zh-TW" dirty="0"/>
          </a:p>
          <a:p>
            <a:pPr lvl="1"/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595" y="2938462"/>
            <a:ext cx="4486805" cy="36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5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298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37591"/>
            <a:ext cx="10515600" cy="4472273"/>
          </a:xfrm>
        </p:spPr>
        <p:txBody>
          <a:bodyPr/>
          <a:lstStyle/>
          <a:p>
            <a:r>
              <a:rPr lang="en-US" altLang="zh-TW" dirty="0" smtClean="0"/>
              <a:t>There are two leaderboards in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Public: can be seen during competition, for reference</a:t>
            </a:r>
          </a:p>
          <a:p>
            <a:pPr lvl="1"/>
            <a:r>
              <a:rPr lang="en-US" altLang="zh-TW" dirty="0" smtClean="0"/>
              <a:t>Private: used to evaluate, can be seen after competition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4086"/>
            <a:ext cx="91821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will get </a:t>
            </a:r>
            <a:r>
              <a:rPr lang="en-US" altLang="zh-TW" b="1" dirty="0" smtClean="0"/>
              <a:t>75</a:t>
            </a:r>
            <a:r>
              <a:rPr lang="en-US" altLang="zh-TW" dirty="0" smtClean="0"/>
              <a:t> points, if your private F1-score is between </a:t>
            </a:r>
            <a:r>
              <a:rPr lang="en-US" altLang="zh-TW" i="1" dirty="0" smtClean="0"/>
              <a:t>baseline 70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baseline 80</a:t>
            </a:r>
            <a:endParaRPr lang="en-US" altLang="zh-TW" dirty="0" smtClean="0"/>
          </a:p>
          <a:p>
            <a:r>
              <a:rPr lang="en-US" altLang="zh-TW" dirty="0" smtClean="0"/>
              <a:t>For those have scores better than </a:t>
            </a:r>
            <a:r>
              <a:rPr lang="en-US" altLang="zh-TW" i="1" dirty="0" smtClean="0"/>
              <a:t>baseline 80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TOP 10% (&lt;=10%):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</a:t>
            </a:r>
          </a:p>
          <a:p>
            <a:pPr lvl="1"/>
            <a:r>
              <a:rPr lang="en-US" altLang="zh-TW" dirty="0" smtClean="0"/>
              <a:t>10% ~ 30% (&lt;=30%):</a:t>
            </a:r>
            <a:r>
              <a:rPr lang="zh-TW" altLang="en-US" dirty="0" smtClean="0"/>
              <a:t> </a:t>
            </a:r>
            <a:r>
              <a:rPr lang="en-US" altLang="zh-TW" dirty="0" smtClean="0"/>
              <a:t>92</a:t>
            </a:r>
          </a:p>
          <a:p>
            <a:pPr lvl="1"/>
            <a:r>
              <a:rPr lang="en-US" altLang="zh-TW" dirty="0" smtClean="0"/>
              <a:t>30% ~ 60% (&lt;=60%): 86</a:t>
            </a:r>
          </a:p>
          <a:p>
            <a:pPr lvl="1"/>
            <a:r>
              <a:rPr lang="en-US" altLang="zh-TW" dirty="0" smtClean="0"/>
              <a:t>60% ~ 80% (&lt;=80%):</a:t>
            </a:r>
            <a:r>
              <a:rPr lang="zh-TW" altLang="en-US" dirty="0" smtClean="0"/>
              <a:t> </a:t>
            </a:r>
            <a:r>
              <a:rPr lang="en-US" altLang="zh-TW" dirty="0" smtClean="0"/>
              <a:t>83</a:t>
            </a:r>
          </a:p>
          <a:p>
            <a:pPr lvl="1"/>
            <a:r>
              <a:rPr lang="en-US" altLang="zh-TW" dirty="0" smtClean="0"/>
              <a:t>Other: 80</a:t>
            </a:r>
          </a:p>
          <a:p>
            <a:r>
              <a:rPr lang="en-US" altLang="zh-TW" b="1" dirty="0"/>
              <a:t>0</a:t>
            </a:r>
            <a:r>
              <a:rPr lang="en-US" altLang="zh-TW" dirty="0"/>
              <a:t> point, if your </a:t>
            </a:r>
            <a:r>
              <a:rPr lang="en-US" altLang="zh-TW" b="1" dirty="0"/>
              <a:t>private</a:t>
            </a:r>
            <a:r>
              <a:rPr lang="en-US" altLang="zh-TW" dirty="0"/>
              <a:t> F1-score is worse than </a:t>
            </a:r>
            <a:r>
              <a:rPr lang="en-US" altLang="zh-TW" i="1" dirty="0"/>
              <a:t>baseline 70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19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Baseline public/private score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574615"/>
              </p:ext>
            </p:extLst>
          </p:nvPr>
        </p:nvGraphicFramePr>
        <p:xfrm>
          <a:off x="389466" y="2258652"/>
          <a:ext cx="11429706" cy="243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902">
                  <a:extLst>
                    <a:ext uri="{9D8B030D-6E8A-4147-A177-3AD203B41FA5}">
                      <a16:colId xmlns:a16="http://schemas.microsoft.com/office/drawing/2014/main" val="1153549657"/>
                    </a:ext>
                  </a:extLst>
                </a:gridCol>
                <a:gridCol w="3809902">
                  <a:extLst>
                    <a:ext uri="{9D8B030D-6E8A-4147-A177-3AD203B41FA5}">
                      <a16:colId xmlns:a16="http://schemas.microsoft.com/office/drawing/2014/main" val="3320704455"/>
                    </a:ext>
                  </a:extLst>
                </a:gridCol>
                <a:gridCol w="3809902">
                  <a:extLst>
                    <a:ext uri="{9D8B030D-6E8A-4147-A177-3AD203B41FA5}">
                      <a16:colId xmlns:a16="http://schemas.microsoft.com/office/drawing/2014/main" val="2175247009"/>
                    </a:ext>
                  </a:extLst>
                </a:gridCol>
              </a:tblGrid>
              <a:tr h="605324">
                <a:tc>
                  <a:txBody>
                    <a:bodyPr/>
                    <a:lstStyle/>
                    <a:p>
                      <a:endParaRPr lang="zh-TW" altLang="en-US" sz="3000" dirty="0"/>
                    </a:p>
                  </a:txBody>
                  <a:tcPr marL="150771" marR="150771" marT="75385" marB="75385"/>
                </a:tc>
                <a:tc>
                  <a:txBody>
                    <a:bodyPr/>
                    <a:lstStyle/>
                    <a:p>
                      <a:r>
                        <a:rPr lang="en-US" altLang="zh-TW" sz="3000" dirty="0" smtClean="0"/>
                        <a:t>Public</a:t>
                      </a:r>
                      <a:endParaRPr lang="zh-TW" altLang="en-US" sz="3000" dirty="0"/>
                    </a:p>
                  </a:txBody>
                  <a:tcPr marL="150771" marR="150771" marT="75385" marB="75385"/>
                </a:tc>
                <a:tc>
                  <a:txBody>
                    <a:bodyPr/>
                    <a:lstStyle/>
                    <a:p>
                      <a:r>
                        <a:rPr lang="en-US" altLang="zh-TW" sz="3000" dirty="0" smtClean="0"/>
                        <a:t>Private</a:t>
                      </a:r>
                      <a:endParaRPr lang="zh-TW" altLang="en-US" sz="3000" dirty="0"/>
                    </a:p>
                  </a:txBody>
                  <a:tcPr marL="150771" marR="150771" marT="75385" marB="75385"/>
                </a:tc>
                <a:extLst>
                  <a:ext uri="{0D108BD9-81ED-4DB2-BD59-A6C34878D82A}">
                    <a16:rowId xmlns:a16="http://schemas.microsoft.com/office/drawing/2014/main" val="3162531571"/>
                  </a:ext>
                </a:extLst>
              </a:tr>
              <a:tr h="605324">
                <a:tc>
                  <a:txBody>
                    <a:bodyPr/>
                    <a:lstStyle/>
                    <a:p>
                      <a:r>
                        <a:rPr lang="en-US" altLang="zh-TW" sz="3000" dirty="0" smtClean="0"/>
                        <a:t>Baseline 80</a:t>
                      </a:r>
                      <a:endParaRPr lang="zh-TW" altLang="en-US" sz="3000" dirty="0"/>
                    </a:p>
                  </a:txBody>
                  <a:tcPr marL="150771" marR="150771" marT="75385" marB="75385"/>
                </a:tc>
                <a:tc>
                  <a:txBody>
                    <a:bodyPr/>
                    <a:lstStyle/>
                    <a:p>
                      <a:r>
                        <a:rPr lang="en-US" altLang="zh-TW" sz="3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0.53719</a:t>
                      </a:r>
                      <a:endParaRPr lang="zh-TW" altLang="en-US" sz="3000" dirty="0"/>
                    </a:p>
                  </a:txBody>
                  <a:tcPr marL="150771" marR="150771" marT="75385" marB="75385"/>
                </a:tc>
                <a:tc>
                  <a:txBody>
                    <a:bodyPr/>
                    <a:lstStyle/>
                    <a:p>
                      <a:r>
                        <a:rPr lang="en-US" altLang="zh-TW" sz="3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0.53286</a:t>
                      </a:r>
                      <a:endParaRPr lang="zh-TW" altLang="en-US" sz="3000" dirty="0"/>
                    </a:p>
                  </a:txBody>
                  <a:tcPr marL="150771" marR="150771" marT="75385" marB="75385"/>
                </a:tc>
                <a:extLst>
                  <a:ext uri="{0D108BD9-81ED-4DB2-BD59-A6C34878D82A}">
                    <a16:rowId xmlns:a16="http://schemas.microsoft.com/office/drawing/2014/main" val="3725440824"/>
                  </a:ext>
                </a:extLst>
              </a:tr>
              <a:tr h="605324">
                <a:tc>
                  <a:txBody>
                    <a:bodyPr/>
                    <a:lstStyle/>
                    <a:p>
                      <a:r>
                        <a:rPr lang="en-US" altLang="zh-TW" sz="3000" dirty="0" smtClean="0"/>
                        <a:t>Baseline 70</a:t>
                      </a:r>
                      <a:endParaRPr lang="zh-TW" altLang="en-US" sz="3000" dirty="0"/>
                    </a:p>
                  </a:txBody>
                  <a:tcPr marL="150771" marR="150771" marT="75385" marB="75385"/>
                </a:tc>
                <a:tc>
                  <a:txBody>
                    <a:bodyPr/>
                    <a:lstStyle/>
                    <a:p>
                      <a:r>
                        <a:rPr lang="en-US" altLang="zh-TW" sz="3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0.50685</a:t>
                      </a:r>
                      <a:endParaRPr lang="zh-TW" altLang="en-US" sz="3000" dirty="0"/>
                    </a:p>
                  </a:txBody>
                  <a:tcPr marL="150771" marR="150771" marT="75385" marB="75385"/>
                </a:tc>
                <a:tc>
                  <a:txBody>
                    <a:bodyPr/>
                    <a:lstStyle/>
                    <a:p>
                      <a:r>
                        <a:rPr lang="en-US" altLang="zh-TW" sz="3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0.50962</a:t>
                      </a:r>
                      <a:endParaRPr lang="zh-TW" altLang="en-US" sz="3000" dirty="0"/>
                    </a:p>
                  </a:txBody>
                  <a:tcPr marL="150771" marR="150771" marT="75385" marB="75385"/>
                </a:tc>
                <a:extLst>
                  <a:ext uri="{0D108BD9-81ED-4DB2-BD59-A6C34878D82A}">
                    <a16:rowId xmlns:a16="http://schemas.microsoft.com/office/drawing/2014/main" val="1848471589"/>
                  </a:ext>
                </a:extLst>
              </a:tr>
              <a:tr h="605324">
                <a:tc>
                  <a:txBody>
                    <a:bodyPr/>
                    <a:lstStyle/>
                    <a:p>
                      <a:r>
                        <a:rPr lang="en-US" altLang="zh-TW" sz="3000" dirty="0" smtClean="0"/>
                        <a:t>Sample</a:t>
                      </a:r>
                      <a:r>
                        <a:rPr lang="en-US" altLang="zh-TW" sz="3000" baseline="0" dirty="0" smtClean="0"/>
                        <a:t> output</a:t>
                      </a:r>
                      <a:endParaRPr lang="zh-TW" altLang="en-US" sz="3000" dirty="0"/>
                    </a:p>
                  </a:txBody>
                  <a:tcPr marL="150771" marR="150771" marT="75385" marB="75385"/>
                </a:tc>
                <a:tc>
                  <a:txBody>
                    <a:bodyPr/>
                    <a:lstStyle/>
                    <a:p>
                      <a:r>
                        <a:rPr lang="en-US" altLang="zh-TW" sz="3000" dirty="0" smtClean="0"/>
                        <a:t>0.47664</a:t>
                      </a:r>
                      <a:endParaRPr lang="zh-TW" altLang="en-US" sz="3000" dirty="0"/>
                    </a:p>
                  </a:txBody>
                  <a:tcPr marL="150771" marR="150771" marT="75385" marB="75385"/>
                </a:tc>
                <a:tc>
                  <a:txBody>
                    <a:bodyPr/>
                    <a:lstStyle/>
                    <a:p>
                      <a:r>
                        <a:rPr lang="en-US" altLang="zh-TW" sz="3000" dirty="0" smtClean="0"/>
                        <a:t>0.49032</a:t>
                      </a:r>
                      <a:endParaRPr lang="zh-TW" altLang="en-US" sz="3000" dirty="0"/>
                    </a:p>
                  </a:txBody>
                  <a:tcPr marL="150771" marR="150771" marT="75385" marB="75385"/>
                </a:tc>
                <a:extLst>
                  <a:ext uri="{0D108BD9-81ED-4DB2-BD59-A6C34878D82A}">
                    <a16:rowId xmlns:a16="http://schemas.microsoft.com/office/drawing/2014/main" val="172946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29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Missing value can be imputed in many way</a:t>
            </a:r>
          </a:p>
          <a:p>
            <a:pPr lvl="1"/>
            <a:r>
              <a:rPr lang="en-US" altLang="zh-TW" dirty="0" smtClean="0"/>
              <a:t>Drop the column with missing value (Performance would be bad)</a:t>
            </a:r>
          </a:p>
          <a:p>
            <a:pPr lvl="1"/>
            <a:r>
              <a:rPr lang="en-US" altLang="zh-TW" dirty="0" smtClean="0"/>
              <a:t>Mean/mode value</a:t>
            </a:r>
          </a:p>
          <a:p>
            <a:pPr lvl="1"/>
            <a:r>
              <a:rPr lang="en-US" altLang="zh-TW" dirty="0" smtClean="0"/>
              <a:t>Mean/mode of same class</a:t>
            </a:r>
          </a:p>
          <a:p>
            <a:pPr lvl="1"/>
            <a:r>
              <a:rPr lang="en-US" altLang="zh-TW" dirty="0" smtClean="0"/>
              <a:t>Treat missing value problem as classification/regression problem</a:t>
            </a:r>
          </a:p>
          <a:p>
            <a:pPr lvl="1"/>
            <a:r>
              <a:rPr lang="en-US" altLang="zh-TW" dirty="0" smtClean="0"/>
              <a:t>Special algorithm</a:t>
            </a:r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arxiv.org/pdf/1603.02754.pdf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Don’t forget over/</a:t>
            </a:r>
            <a:r>
              <a:rPr lang="en-US" altLang="zh-TW" dirty="0" err="1" smtClean="0"/>
              <a:t>undersampling</a:t>
            </a:r>
            <a:endParaRPr lang="en-US" altLang="zh-TW" dirty="0" smtClean="0"/>
          </a:p>
          <a:p>
            <a:r>
              <a:rPr lang="en-US" altLang="zh-TW" dirty="0" smtClean="0"/>
              <a:t>Hints in hw3 still working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36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341</Words>
  <Application>Microsoft Office PowerPoint</Application>
  <PresentationFormat>寬螢幕</PresentationFormat>
  <Paragraphs>88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Data science HW4</vt:lpstr>
      <vt:lpstr>HW4</vt:lpstr>
      <vt:lpstr>HW4</vt:lpstr>
      <vt:lpstr>Dataset preview – training data</vt:lpstr>
      <vt:lpstr>Output format</vt:lpstr>
      <vt:lpstr>Evaluation</vt:lpstr>
      <vt:lpstr>Evaluation</vt:lpstr>
      <vt:lpstr>Baseline public/private score</vt:lpstr>
      <vt:lpstr>Hints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真旭 楊</cp:lastModifiedBy>
  <cp:revision>238</cp:revision>
  <dcterms:created xsi:type="dcterms:W3CDTF">2019-03-14T07:19:39Z</dcterms:created>
  <dcterms:modified xsi:type="dcterms:W3CDTF">2019-05-07T04:56:57Z</dcterms:modified>
</cp:coreProperties>
</file>