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1" r:id="rId3"/>
    <p:sldId id="262" r:id="rId4"/>
    <p:sldId id="263" r:id="rId5"/>
    <p:sldId id="265" r:id="rId6"/>
    <p:sldId id="266" r:id="rId7"/>
    <p:sldId id="264" r:id="rId8"/>
    <p:sldId id="268" r:id="rId9"/>
    <p:sldId id="269" r:id="rId10"/>
    <p:sldId id="271" r:id="rId11"/>
    <p:sldId id="272" r:id="rId12"/>
    <p:sldId id="270" r:id="rId13"/>
    <p:sldId id="267" r:id="rId14"/>
    <p:sldId id="27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6EA"/>
    <a:srgbClr val="A251A5"/>
    <a:srgbClr val="8F2E93"/>
    <a:srgbClr val="811486"/>
    <a:srgbClr val="821087"/>
    <a:srgbClr val="912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2019/4/16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balanced-learn.readthedocs.io/en/stabl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thuds2019hw3/overview" TargetMode="External"/><Relationship Id="rId2" Type="http://schemas.openxmlformats.org/officeDocument/2006/relationships/hyperlink" Target="https://zh.wikipedia.org/wiki/Kagg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1700809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cs typeface="Times New Roman" panose="02020603050405020304" pitchFamily="18" charset="0"/>
              </a:rPr>
              <a:t>Data science HW3</a:t>
            </a:r>
            <a:endParaRPr lang="zh-TW" altLang="en-US" sz="4400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5640" y="3717033"/>
            <a:ext cx="633670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b="1" dirty="0">
              <a:ea typeface="新細明體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National Tsing Hua University (NTHU)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Hsinchu, Taiwan</a:t>
            </a:r>
          </a:p>
          <a:p>
            <a:pPr algn="ctr"/>
            <a:endParaRPr lang="en-US" altLang="zh-TW" sz="2000" dirty="0"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Date: </a:t>
            </a:r>
            <a:r>
              <a:rPr lang="en-US" altLang="zh-TW" sz="2000" dirty="0" smtClean="0">
                <a:ea typeface="新細明體" charset="-120"/>
                <a:cs typeface="Times New Roman" panose="02020603050405020304" pitchFamily="18" charset="0"/>
              </a:rPr>
              <a:t>April 16</a:t>
            </a:r>
            <a:r>
              <a:rPr lang="en-US" altLang="zh-TW" sz="2000" baseline="30000" dirty="0" smtClean="0">
                <a:ea typeface="新細明體" charset="-120"/>
                <a:cs typeface="Times New Roman" panose="02020603050405020304" pitchFamily="18" charset="0"/>
              </a:rPr>
              <a:t>th</a:t>
            </a:r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9179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will get </a:t>
            </a:r>
            <a:r>
              <a:rPr lang="en-US" altLang="zh-TW" b="1" dirty="0" smtClean="0"/>
              <a:t>75</a:t>
            </a:r>
            <a:r>
              <a:rPr lang="en-US" altLang="zh-TW" dirty="0" smtClean="0"/>
              <a:t> points, if your private F1-score is between </a:t>
            </a:r>
            <a:r>
              <a:rPr lang="en-US" altLang="zh-TW" i="1" dirty="0" smtClean="0"/>
              <a:t>baseline 70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baseline 80</a:t>
            </a:r>
            <a:endParaRPr lang="en-US" altLang="zh-TW" dirty="0" smtClean="0"/>
          </a:p>
          <a:p>
            <a:r>
              <a:rPr lang="en-US" altLang="zh-TW" dirty="0" smtClean="0"/>
              <a:t>For those have scores better than </a:t>
            </a:r>
            <a:r>
              <a:rPr lang="en-US" altLang="zh-TW" i="1" dirty="0" smtClean="0"/>
              <a:t>baseline 80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TOP 10% (&lt;=10%):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</a:t>
            </a:r>
          </a:p>
          <a:p>
            <a:pPr lvl="1"/>
            <a:r>
              <a:rPr lang="en-US" altLang="zh-TW" dirty="0" smtClean="0"/>
              <a:t>10% ~ 30% (&lt;=30%):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92</a:t>
            </a:r>
          </a:p>
          <a:p>
            <a:pPr lvl="1"/>
            <a:r>
              <a:rPr lang="en-US" altLang="zh-TW" dirty="0" smtClean="0"/>
              <a:t>30% ~ 60% (&lt;=60%): 86</a:t>
            </a:r>
          </a:p>
          <a:p>
            <a:pPr lvl="1"/>
            <a:r>
              <a:rPr lang="en-US" altLang="zh-TW" dirty="0" smtClean="0"/>
              <a:t>60% ~ 80% (&lt;=80%):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83</a:t>
            </a:r>
          </a:p>
          <a:p>
            <a:pPr lvl="1"/>
            <a:r>
              <a:rPr lang="en-US" altLang="zh-TW" dirty="0" smtClean="0"/>
              <a:t>Other: 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05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 in public and private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070092"/>
              </p:ext>
            </p:extLst>
          </p:nvPr>
        </p:nvGraphicFramePr>
        <p:xfrm>
          <a:off x="389466" y="2269238"/>
          <a:ext cx="8813802" cy="188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34">
                  <a:extLst>
                    <a:ext uri="{9D8B030D-6E8A-4147-A177-3AD203B41FA5}">
                      <a16:colId xmlns:a16="http://schemas.microsoft.com/office/drawing/2014/main" val="1153549657"/>
                    </a:ext>
                  </a:extLst>
                </a:gridCol>
                <a:gridCol w="2937934">
                  <a:extLst>
                    <a:ext uri="{9D8B030D-6E8A-4147-A177-3AD203B41FA5}">
                      <a16:colId xmlns:a16="http://schemas.microsoft.com/office/drawing/2014/main" val="3320704455"/>
                    </a:ext>
                  </a:extLst>
                </a:gridCol>
                <a:gridCol w="2937934">
                  <a:extLst>
                    <a:ext uri="{9D8B030D-6E8A-4147-A177-3AD203B41FA5}">
                      <a16:colId xmlns:a16="http://schemas.microsoft.com/office/drawing/2014/main" val="2175247009"/>
                    </a:ext>
                  </a:extLst>
                </a:gridCol>
              </a:tblGrid>
              <a:tr h="465056"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Public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Private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3162531571"/>
                  </a:ext>
                </a:extLst>
              </a:tr>
              <a:tr h="471515"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Baseline 80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0.26698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0.26939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3725440824"/>
                  </a:ext>
                </a:extLst>
              </a:tr>
              <a:tr h="471515"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Baseline 70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0.21087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0.20617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848471589"/>
                  </a:ext>
                </a:extLst>
              </a:tr>
              <a:tr h="471515"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Super easy 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0.07027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0.06475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72946993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8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try more techniques for better performance </a:t>
            </a:r>
          </a:p>
          <a:p>
            <a:pPr lvl="1"/>
            <a:r>
              <a:rPr lang="en-US" altLang="zh-TW" dirty="0" smtClean="0"/>
              <a:t>Feature selection</a:t>
            </a:r>
          </a:p>
          <a:p>
            <a:pPr lvl="1"/>
            <a:r>
              <a:rPr lang="en-US" altLang="zh-TW" dirty="0" smtClean="0"/>
              <a:t>Dimension reduction (PCA, TSNE)</a:t>
            </a:r>
          </a:p>
          <a:p>
            <a:pPr lvl="1"/>
            <a:r>
              <a:rPr lang="en-US" altLang="zh-TW" dirty="0" smtClean="0"/>
              <a:t>Try different models</a:t>
            </a:r>
          </a:p>
          <a:p>
            <a:pPr lvl="1"/>
            <a:r>
              <a:rPr lang="en-US" altLang="zh-TW" dirty="0" smtClean="0"/>
              <a:t>Data augmentation </a:t>
            </a:r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We use private leaderboard as the final score</a:t>
            </a:r>
          </a:p>
          <a:p>
            <a:pPr lvl="1"/>
            <a:r>
              <a:rPr lang="en-US" altLang="zh-TW" dirty="0" smtClean="0"/>
              <a:t>Use public score to choose your model is dangerous</a:t>
            </a:r>
          </a:p>
          <a:p>
            <a:pPr lvl="1"/>
            <a:r>
              <a:rPr lang="en-US" altLang="zh-TW" dirty="0" smtClean="0"/>
              <a:t>It’s better to perform validation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66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Packages </a:t>
            </a:r>
            <a:r>
              <a:rPr lang="en-US" altLang="zh-TW" dirty="0" smtClean="0"/>
              <a:t>you may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scikit-learn.org/stable/index.html</a:t>
            </a:r>
            <a:endParaRPr lang="en-US" altLang="zh-TW" dirty="0"/>
          </a:p>
          <a:p>
            <a:r>
              <a:rPr lang="en-US" altLang="zh-TW" dirty="0" smtClean="0"/>
              <a:t>Pandas</a:t>
            </a:r>
          </a:p>
          <a:p>
            <a:pPr lvl="1"/>
            <a:r>
              <a:rPr lang="en-US" altLang="zh-TW" dirty="0">
                <a:hlinkClick r:id="rId3"/>
              </a:rPr>
              <a:t>https://pandas.pydata.org/pandas-docs/stable/ </a:t>
            </a:r>
            <a:endParaRPr lang="en-US" altLang="zh-TW" dirty="0" smtClean="0"/>
          </a:p>
          <a:p>
            <a:r>
              <a:rPr lang="en-US" altLang="zh-TW" dirty="0" smtClean="0"/>
              <a:t>Imbalance learn (for over sampling and down sampling)</a:t>
            </a:r>
          </a:p>
          <a:p>
            <a:pPr lvl="1"/>
            <a:r>
              <a:rPr lang="en-US" altLang="zh-TW" dirty="0">
                <a:hlinkClick r:id="rId4"/>
              </a:rPr>
              <a:t>https://imbalanced-learn.readthedocs.io/en/stable/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73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submit 15 times per day</a:t>
            </a:r>
          </a:p>
          <a:p>
            <a:endParaRPr lang="en-US" altLang="zh-TW" dirty="0"/>
          </a:p>
          <a:p>
            <a:r>
              <a:rPr lang="en-US" altLang="zh-TW" dirty="0" smtClean="0"/>
              <a:t>You can choose 4 predictions for </a:t>
            </a:r>
            <a:r>
              <a:rPr lang="en-US" altLang="zh-TW" smtClean="0"/>
              <a:t>final scoring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0003F-A6CC-7A45-9E5B-789E64E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Kaggle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3EDB5-8657-F44C-8718-97851B4C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 platform of</a:t>
            </a:r>
          </a:p>
          <a:p>
            <a:pPr lvl="1"/>
            <a:r>
              <a:rPr kumimoji="1" lang="en-US" altLang="zh-TW" dirty="0" smtClean="0"/>
              <a:t>Machine learning competition</a:t>
            </a:r>
          </a:p>
          <a:p>
            <a:pPr lvl="1"/>
            <a:r>
              <a:rPr kumimoji="1" lang="en-US" altLang="zh-TW" dirty="0" smtClean="0"/>
              <a:t>Sharing dataset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zh.wikipedia.org/wiki/Kaggle</a:t>
            </a:r>
            <a:endParaRPr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HW3 will be held on </a:t>
            </a:r>
            <a:r>
              <a:rPr kumimoji="1" lang="en-US" altLang="zh-TW" dirty="0" err="1" smtClean="0"/>
              <a:t>kaggle</a:t>
            </a:r>
            <a:endParaRPr kumimoji="1"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www.kaggle.com/c/nthuds2019hw3/overview</a:t>
            </a:r>
            <a:endParaRPr lang="en-US" altLang="zh-TW" dirty="0" smtClean="0"/>
          </a:p>
          <a:p>
            <a:r>
              <a:rPr kumimoji="1" lang="en-US" altLang="zh-TW" dirty="0" smtClean="0"/>
              <a:t>Deadline: 2019/5/7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6051C9-6367-DF43-83AF-A47041C7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1028" name="Picture 4" descr="https://upload.wikimedia.org/wikipedia/commons/7/7c/Kaggl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2074678"/>
            <a:ext cx="2776008" cy="10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 smtClean="0"/>
                  <a:t>Problem description</a:t>
                </a:r>
              </a:p>
              <a:p>
                <a:pPr lvl="1"/>
                <a:r>
                  <a:rPr lang="en-US" altLang="zh-TW" sz="2800" dirty="0" smtClean="0"/>
                  <a:t>Supervised binary classification problem</a:t>
                </a:r>
              </a:p>
              <a:p>
                <a:pPr lvl="1"/>
                <a:r>
                  <a:rPr lang="en-US" altLang="zh-TW" sz="2800" dirty="0" smtClean="0"/>
                  <a:t>Given a data set</a:t>
                </a:r>
              </a:p>
              <a:p>
                <a:pPr lvl="1"/>
                <a:r>
                  <a:rPr lang="en-US" altLang="zh-TW" sz="2800" dirty="0" smtClean="0"/>
                  <a:t>Training set with label, testing set without</a:t>
                </a:r>
              </a:p>
              <a:p>
                <a:pPr lvl="1"/>
                <a:r>
                  <a:rPr lang="en-US" altLang="zh-TW" sz="2800" dirty="0" smtClean="0"/>
                  <a:t>You need to predict the labels of testing data</a:t>
                </a:r>
              </a:p>
              <a:p>
                <a:r>
                  <a:rPr lang="en-US" altLang="zh-TW" sz="3200" dirty="0" smtClean="0"/>
                  <a:t>Evaluation</a:t>
                </a:r>
                <a:endParaRPr lang="en-US" altLang="zh-TW" sz="3200" dirty="0"/>
              </a:p>
              <a:p>
                <a:pPr lvl="1"/>
                <a:r>
                  <a:rPr lang="en-US" altLang="zh-TW" sz="2800" dirty="0" smtClean="0"/>
                  <a:t>F1-score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TW" sz="2800" dirty="0"/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1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66993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The dataset we use is “transformed” from some real dataset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dirty="0" smtClean="0"/>
              <a:t>ominal features  are anonymized</a:t>
            </a:r>
          </a:p>
          <a:p>
            <a:pPr lvl="1"/>
            <a:r>
              <a:rPr lang="en-US" altLang="zh-TW" dirty="0" smtClean="0"/>
              <a:t>Numeric feature are linear transformed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14 numeric features, </a:t>
            </a:r>
            <a:r>
              <a:rPr lang="en-US" altLang="zh-TW" dirty="0"/>
              <a:t>13 </a:t>
            </a:r>
            <a:r>
              <a:rPr lang="en-US" altLang="zh-TW" dirty="0" smtClean="0"/>
              <a:t>nominal features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Label imbalance: about 12%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positive label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4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snapshot – training 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1168400" y="4614333"/>
            <a:ext cx="135467" cy="113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584199" y="5789084"/>
            <a:ext cx="2370667" cy="68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dirty="0" smtClean="0"/>
              <a:t>Unique id for each data object</a:t>
            </a:r>
            <a:endParaRPr lang="zh-TW" altLang="en-US" sz="23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430867" y="1828800"/>
            <a:ext cx="1270000" cy="6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00867" y="1552952"/>
            <a:ext cx="2887134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dirty="0" smtClean="0"/>
              <a:t>Label</a:t>
            </a:r>
            <a:endParaRPr lang="zh-TW" altLang="en-US" sz="23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502834" y="4430433"/>
            <a:ext cx="103632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40867" y="4908926"/>
            <a:ext cx="2887134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dirty="0" smtClean="0"/>
              <a:t>Feature</a:t>
            </a:r>
            <a:endParaRPr lang="zh-TW" altLang="en-US" sz="2300" dirty="0"/>
          </a:p>
        </p:txBody>
      </p:sp>
      <p:pic>
        <p:nvPicPr>
          <p:cNvPr id="21" name="內容版面配置區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34" y="2607177"/>
            <a:ext cx="11230756" cy="18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2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snapshot – </a:t>
            </a:r>
            <a:r>
              <a:rPr lang="en-US" altLang="zh-TW" dirty="0" smtClean="0"/>
              <a:t>testing </a:t>
            </a:r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702733" y="4669976"/>
            <a:ext cx="135467" cy="113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79653" y="5850996"/>
            <a:ext cx="2370667" cy="68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dirty="0" smtClean="0"/>
              <a:t>Unique id for each data object</a:t>
            </a:r>
            <a:endParaRPr lang="zh-TW" altLang="en-US" sz="23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795262" y="4657885"/>
            <a:ext cx="1125034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02667" y="4993620"/>
            <a:ext cx="2887134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dirty="0" smtClean="0"/>
              <a:t>Feature</a:t>
            </a:r>
            <a:endParaRPr lang="zh-TW" altLang="en-US" sz="23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7" y="2556934"/>
            <a:ext cx="11681542" cy="20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0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method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provide a simple baseline method for your reference</a:t>
            </a:r>
          </a:p>
          <a:p>
            <a:r>
              <a:rPr lang="en-US" altLang="zh-TW" dirty="0" smtClean="0"/>
              <a:t>The steps in baseline are as below</a:t>
            </a:r>
          </a:p>
          <a:p>
            <a:pPr lvl="1"/>
            <a:r>
              <a:rPr lang="en-US" altLang="zh-TW" dirty="0" smtClean="0"/>
              <a:t>Read training/testing data</a:t>
            </a:r>
          </a:p>
          <a:p>
            <a:pPr lvl="1"/>
            <a:r>
              <a:rPr lang="en-US" altLang="zh-TW" dirty="0" smtClean="0"/>
              <a:t>Fill missing value with mode/mean</a:t>
            </a:r>
          </a:p>
          <a:p>
            <a:pPr lvl="1"/>
            <a:r>
              <a:rPr lang="en-US" altLang="zh-TW" dirty="0" smtClean="0"/>
              <a:t>One-hot encode nominal features</a:t>
            </a:r>
          </a:p>
          <a:p>
            <a:pPr lvl="1"/>
            <a:r>
              <a:rPr lang="en-US" altLang="zh-TW" dirty="0" smtClean="0"/>
              <a:t>Train a random forest classifier</a:t>
            </a:r>
          </a:p>
          <a:p>
            <a:pPr lvl="1"/>
            <a:r>
              <a:rPr lang="en-US" altLang="zh-TW" dirty="0" smtClean="0"/>
              <a:t>Output prediction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245534" y="6040611"/>
            <a:ext cx="905934" cy="347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8" y="4896195"/>
            <a:ext cx="9105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testing instance, there is a unique id</a:t>
            </a:r>
          </a:p>
          <a:p>
            <a:r>
              <a:rPr lang="en-US" altLang="zh-TW" dirty="0" smtClean="0"/>
              <a:t>You need to submit you answer to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with the following format</a:t>
            </a:r>
            <a:br>
              <a:rPr lang="en-US" altLang="zh-TW" dirty="0" smtClean="0"/>
            </a:br>
            <a:r>
              <a:rPr lang="zh-TW" altLang="en-US" sz="2400" b="1" dirty="0" smtClean="0">
                <a:solidFill>
                  <a:srgbClr val="FF0000"/>
                </a:solidFill>
              </a:rPr>
              <a:t>第一行請記得也要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output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 smtClean="0"/>
              <a:t>Id,Prediction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Id1,predition1</a:t>
            </a:r>
          </a:p>
          <a:p>
            <a:pPr lvl="1"/>
            <a:r>
              <a:rPr lang="en-US" altLang="zh-TW" dirty="0" smtClean="0"/>
              <a:t>Id2,predition2</a:t>
            </a:r>
            <a:endParaRPr lang="en-US" altLang="zh-TW" dirty="0"/>
          </a:p>
          <a:p>
            <a:pPr lvl="1"/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117" y="3083783"/>
            <a:ext cx="3249083" cy="30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298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22409"/>
            <a:ext cx="10515600" cy="5087456"/>
          </a:xfrm>
        </p:spPr>
        <p:txBody>
          <a:bodyPr/>
          <a:lstStyle/>
          <a:p>
            <a:r>
              <a:rPr lang="en-US" altLang="zh-TW" dirty="0" smtClean="0"/>
              <a:t>There are two leaderboards in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Public: can be seen during competition, for reference</a:t>
            </a:r>
          </a:p>
          <a:p>
            <a:pPr lvl="1"/>
            <a:r>
              <a:rPr lang="en-US" altLang="zh-TW" dirty="0" smtClean="0"/>
              <a:t>Private: used to evaluate, can be seen after competition</a:t>
            </a:r>
          </a:p>
          <a:p>
            <a:pPr lvl="1"/>
            <a:endParaRPr lang="en-US" altLang="zh-TW" dirty="0" smtClean="0"/>
          </a:p>
          <a:p>
            <a:r>
              <a:rPr lang="en-US" altLang="zh-TW" b="1" dirty="0" smtClean="0"/>
              <a:t>0</a:t>
            </a:r>
            <a:r>
              <a:rPr lang="en-US" altLang="zh-TW" dirty="0" smtClean="0"/>
              <a:t> point, if your </a:t>
            </a:r>
            <a:r>
              <a:rPr lang="en-US" altLang="zh-TW" b="1" dirty="0" smtClean="0"/>
              <a:t>private</a:t>
            </a:r>
            <a:r>
              <a:rPr lang="en-US" altLang="zh-TW" dirty="0" smtClean="0"/>
              <a:t> F1-score is worse than </a:t>
            </a:r>
            <a:r>
              <a:rPr lang="en-US" altLang="zh-TW" i="1" dirty="0" smtClean="0"/>
              <a:t>baseline 70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0070C0"/>
                </a:solidFill>
              </a:rPr>
              <a:t>One week before deadline </a:t>
            </a:r>
            <a:r>
              <a:rPr lang="en-US" altLang="zh-TW" b="1" dirty="0" smtClean="0">
                <a:solidFill>
                  <a:srgbClr val="FF0000"/>
                </a:solidFill>
              </a:rPr>
              <a:t>(4/30)</a:t>
            </a:r>
            <a:r>
              <a:rPr lang="en-US" altLang="zh-TW" dirty="0" smtClean="0">
                <a:solidFill>
                  <a:srgbClr val="0070C0"/>
                </a:solidFill>
              </a:rPr>
              <a:t>, you will be informed if your private score is worse than baseline 70 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51400"/>
            <a:ext cx="9105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453</Words>
  <Application>Microsoft Office PowerPoint</Application>
  <PresentationFormat>寬螢幕</PresentationFormat>
  <Paragraphs>115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Data science HW3</vt:lpstr>
      <vt:lpstr>Kaggle</vt:lpstr>
      <vt:lpstr>HW3</vt:lpstr>
      <vt:lpstr>Dataset description </vt:lpstr>
      <vt:lpstr>Dataset snapshot – training set</vt:lpstr>
      <vt:lpstr>Dataset snapshot – testing set</vt:lpstr>
      <vt:lpstr>Baseline method </vt:lpstr>
      <vt:lpstr>Output format</vt:lpstr>
      <vt:lpstr>Evaluation</vt:lpstr>
      <vt:lpstr>Evaluation</vt:lpstr>
      <vt:lpstr>Baseline score in public and private</vt:lpstr>
      <vt:lpstr>Hints</vt:lpstr>
      <vt:lpstr>Packages you may use</vt:lpstr>
      <vt:lpstr>Other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真旭 楊</cp:lastModifiedBy>
  <cp:revision>223</cp:revision>
  <dcterms:created xsi:type="dcterms:W3CDTF">2019-03-14T07:19:39Z</dcterms:created>
  <dcterms:modified xsi:type="dcterms:W3CDTF">2019-04-16T09:21:38Z</dcterms:modified>
</cp:coreProperties>
</file>