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314" r:id="rId4"/>
    <p:sldId id="318" r:id="rId5"/>
    <p:sldId id="317" r:id="rId6"/>
    <p:sldId id="313" r:id="rId7"/>
    <p:sldId id="275" r:id="rId8"/>
    <p:sldId id="290" r:id="rId9"/>
    <p:sldId id="316" r:id="rId10"/>
    <p:sldId id="272" r:id="rId11"/>
    <p:sldId id="302" r:id="rId12"/>
    <p:sldId id="293" r:id="rId13"/>
    <p:sldId id="315" r:id="rId14"/>
    <p:sldId id="296" r:id="rId15"/>
    <p:sldId id="303" r:id="rId16"/>
    <p:sldId id="304" r:id="rId17"/>
    <p:sldId id="297" r:id="rId18"/>
    <p:sldId id="298" r:id="rId19"/>
    <p:sldId id="299" r:id="rId20"/>
    <p:sldId id="300" r:id="rId21"/>
    <p:sldId id="301" r:id="rId22"/>
    <p:sldId id="288" r:id="rId23"/>
    <p:sldId id="261" r:id="rId24"/>
    <p:sldId id="26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DBE"/>
    <a:srgbClr val="3AA0ED"/>
    <a:srgbClr val="4EB3D5"/>
    <a:srgbClr val="5DB5F0"/>
    <a:srgbClr val="007FC2"/>
    <a:srgbClr val="D3C8DE"/>
    <a:srgbClr val="0098E3"/>
    <a:srgbClr val="C9DAA9"/>
    <a:srgbClr val="D4C8DE"/>
    <a:srgbClr val="F9C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536" autoAdjust="0"/>
  </p:normalViewPr>
  <p:slideViewPr>
    <p:cSldViewPr snapToGrid="0">
      <p:cViewPr varScale="1">
        <p:scale>
          <a:sx n="103" d="100"/>
          <a:sy n="103" d="100"/>
        </p:scale>
        <p:origin x="8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分支进程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分支进程</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包含一般数量活动</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包含较多数量活动</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315636D8-E20A-C647-BA4F-590D7E1DE95B}">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混合结构</a:t>
          </a:r>
          <a:endParaRPr lang="zh-CN" altLang="en-US" dirty="0">
            <a:latin typeface="仿宋" panose="02010609060101010101" pitchFamily="49" charset="-122"/>
            <a:ea typeface="仿宋" panose="02010609060101010101" pitchFamily="49" charset="-122"/>
          </a:endParaRPr>
        </a:p>
      </dgm:t>
    </dgm:pt>
    <dgm:pt modelId="{CFC98761-C0C0-1D41-A1FE-CF418E647F2E}" type="parTrans" cxnId="{09D81A69-F677-6140-945E-354E5731078D}">
      <dgm:prSet/>
      <dgm:spPr/>
    </dgm:pt>
    <dgm:pt modelId="{AFF02973-54B3-014C-9399-BDA2B90759DB}" type="sibTrans" cxnId="{09D81A69-F677-6140-945E-354E5731078D}">
      <dgm:prSet/>
      <dgm:spPr/>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09D81A69-F677-6140-945E-354E5731078D}" srcId="{83D7F488-1419-8040-A7A4-05B4178DA495}" destId="{315636D8-E20A-C647-BA4F-590D7E1DE95B}" srcOrd="3" destOrd="0" parTransId="{CFC98761-C0C0-1D41-A1FE-CF418E647F2E}" sibTransId="{AFF02973-54B3-014C-9399-BDA2B90759DB}"/>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C368479B-8C6D-8642-9967-191926290582}" type="presOf" srcId="{315636D8-E20A-C647-BA4F-590D7E1DE95B}" destId="{9D9D0ED3-B53A-D647-90D8-E04E445B658F}" srcOrd="0" destOrd="3"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分支进程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2015/9/29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882871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49326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115911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2143074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2003099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122495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本文将从中国移动来获取流程模型和原始事件日志。同时要对原始事件日志进行乱序处理来满足本文提出问题的输入需求。</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29880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62495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6716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33604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22</a:t>
            </a:fld>
            <a:endParaRPr lang="zh-CN" altLang="en-US"/>
          </a:p>
        </p:txBody>
      </p:sp>
    </p:spTree>
    <p:extLst>
      <p:ext uri="{BB962C8B-B14F-4D97-AF65-F5344CB8AC3E}">
        <p14:creationId xmlns:p14="http://schemas.microsoft.com/office/powerpoint/2010/main" val="197551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98430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p>
        </p:txBody>
      </p:sp>
      <p:sp>
        <p:nvSpPr>
          <p:cNvPr id="4" name="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下面，我将从以下四个方面来对上述问题进行分析归纳，并介绍今后的研究内容和主要方法。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6912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4616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106391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2015/9/29</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diagramQuickStyle" Target="../diagrams/quickStyle4.xml"/><Relationship Id="rId18" Type="http://schemas.openxmlformats.org/officeDocument/2006/relationships/diagramQuickStyle" Target="../diagrams/quickStyle5.xml"/><Relationship Id="rId26" Type="http://schemas.openxmlformats.org/officeDocument/2006/relationships/image" Target="../media/image27.emf"/><Relationship Id="rId3" Type="http://schemas.openxmlformats.org/officeDocument/2006/relationships/image" Target="../media/image2.png"/><Relationship Id="rId21" Type="http://schemas.openxmlformats.org/officeDocument/2006/relationships/diagramData" Target="../diagrams/data6.xml"/><Relationship Id="rId7" Type="http://schemas.openxmlformats.org/officeDocument/2006/relationships/diagramColors" Target="../diagrams/colors3.xml"/><Relationship Id="rId12" Type="http://schemas.openxmlformats.org/officeDocument/2006/relationships/diagramLayout" Target="../diagrams/layout4.xml"/><Relationship Id="rId17" Type="http://schemas.openxmlformats.org/officeDocument/2006/relationships/diagramLayout" Target="../diagrams/layout5.xml"/><Relationship Id="rId25" Type="http://schemas.microsoft.com/office/2007/relationships/diagramDrawing" Target="../diagrams/drawing6.xml"/><Relationship Id="rId2" Type="http://schemas.openxmlformats.org/officeDocument/2006/relationships/notesSlide" Target="../notesSlides/notesSlide9.xml"/><Relationship Id="rId16" Type="http://schemas.openxmlformats.org/officeDocument/2006/relationships/diagramData" Target="../diagrams/data5.xml"/><Relationship Id="rId20" Type="http://schemas.microsoft.com/office/2007/relationships/diagramDrawing" Target="../diagrams/drawing5.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Data" Target="../diagrams/data4.xml"/><Relationship Id="rId24" Type="http://schemas.openxmlformats.org/officeDocument/2006/relationships/diagramColors" Target="../diagrams/colors6.xml"/><Relationship Id="rId5" Type="http://schemas.openxmlformats.org/officeDocument/2006/relationships/diagramLayout" Target="../diagrams/layout3.xml"/><Relationship Id="rId15" Type="http://schemas.microsoft.com/office/2007/relationships/diagramDrawing" Target="../diagrams/drawing4.xml"/><Relationship Id="rId23" Type="http://schemas.openxmlformats.org/officeDocument/2006/relationships/diagramQuickStyle" Target="../diagrams/quickStyle6.xml"/><Relationship Id="rId10" Type="http://schemas.openxmlformats.org/officeDocument/2006/relationships/image" Target="../media/image26.png"/><Relationship Id="rId19" Type="http://schemas.openxmlformats.org/officeDocument/2006/relationships/diagramColors" Target="../diagrams/colors5.xml"/><Relationship Id="rId4" Type="http://schemas.openxmlformats.org/officeDocument/2006/relationships/diagramData" Target="../diagrams/data3.xml"/><Relationship Id="rId9" Type="http://schemas.openxmlformats.org/officeDocument/2006/relationships/image" Target="../media/image25.png"/><Relationship Id="rId14" Type="http://schemas.openxmlformats.org/officeDocument/2006/relationships/diagramColors" Target="../diagrams/colors4.xml"/><Relationship Id="rId22" Type="http://schemas.openxmlformats.org/officeDocument/2006/relationships/diagramLayout" Target="../diagrams/layout6.xml"/><Relationship Id="rId27"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9.emf"/><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3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290.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emf"/><Relationship Id="rId5" Type="http://schemas.microsoft.com/office/2007/relationships/hdphoto" Target="../media/hdphoto1.wdp"/><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/24</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10/24</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11/24</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72763099"/>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12/24</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对齐修复阶段：在模型中存在但在活动多集中不存在的活动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13/24</a:t>
            </a:r>
            <a:endParaRPr lang="zh-CN" altLang="en-US" dirty="0"/>
          </a:p>
        </p:txBody>
      </p:sp>
      <p:sp>
        <p:nvSpPr>
          <p:cNvPr id="3" name="椭圆 2"/>
          <p:cNvSpPr/>
          <p:nvPr/>
        </p:nvSpPr>
        <p:spPr>
          <a:xfrm>
            <a:off x="9718158" y="2773090"/>
            <a:ext cx="2378634" cy="1233377"/>
          </a:xfrm>
          <a:prstGeom prst="ellipse">
            <a:avLst/>
          </a:prstGeom>
          <a:noFill/>
          <a:ln>
            <a:solidFill>
              <a:srgbClr val="58BD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335386" y="2874100"/>
            <a:ext cx="1329070" cy="1031358"/>
          </a:xfrm>
          <a:prstGeom prst="ellipse">
            <a:avLst/>
          </a:prstGeom>
          <a:solidFill>
            <a:schemeClr val="bg1"/>
          </a:solidFill>
          <a:ln>
            <a:solidFill>
              <a:srgbClr val="3AA0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165265" y="2302749"/>
            <a:ext cx="1105786" cy="369332"/>
          </a:xfrm>
          <a:prstGeom prst="rect">
            <a:avLst/>
          </a:prstGeom>
          <a:noFill/>
        </p:spPr>
        <p:txBody>
          <a:bodyPr wrap="square" rtlCol="0">
            <a:spAutoFit/>
          </a:bodyPr>
          <a:lstStyle/>
          <a:p>
            <a:r>
              <a:rPr kumimoji="1" lang="zh-CN" altLang="en-US" dirty="0" smtClean="0"/>
              <a:t>活动多集</a:t>
            </a:r>
            <a:endParaRPr kumimoji="1" lang="zh-CN" altLang="en-US" dirty="0"/>
          </a:p>
        </p:txBody>
      </p:sp>
      <p:sp>
        <p:nvSpPr>
          <p:cNvPr id="9" name="文本框 8"/>
          <p:cNvSpPr txBox="1"/>
          <p:nvPr/>
        </p:nvSpPr>
        <p:spPr>
          <a:xfrm>
            <a:off x="10546361" y="2297241"/>
            <a:ext cx="1105786" cy="369332"/>
          </a:xfrm>
          <a:prstGeom prst="rect">
            <a:avLst/>
          </a:prstGeom>
          <a:noFill/>
        </p:spPr>
        <p:txBody>
          <a:bodyPr wrap="square" rtlCol="0">
            <a:spAutoFit/>
          </a:bodyPr>
          <a:lstStyle/>
          <a:p>
            <a:r>
              <a:rPr kumimoji="1" lang="zh-CN" altLang="en-US" dirty="0" smtClean="0"/>
              <a:t>流程模型</a:t>
            </a:r>
            <a:endParaRPr kumimoji="1" lang="zh-CN" altLang="en-US" dirty="0"/>
          </a:p>
        </p:txBody>
      </p:sp>
      <p:sp>
        <p:nvSpPr>
          <p:cNvPr id="11" name="文本框 10"/>
          <p:cNvSpPr txBox="1"/>
          <p:nvPr/>
        </p:nvSpPr>
        <p:spPr>
          <a:xfrm>
            <a:off x="9597656" y="4606258"/>
            <a:ext cx="2594344" cy="369332"/>
          </a:xfrm>
          <a:prstGeom prst="rect">
            <a:avLst/>
          </a:prstGeom>
          <a:noFill/>
        </p:spPr>
        <p:txBody>
          <a:bodyPr wrap="square" rtlCol="0">
            <a:spAutoFit/>
          </a:bodyPr>
          <a:lstStyle/>
          <a:p>
            <a:r>
              <a:rPr kumimoji="1" lang="en-US" altLang="zh-CN" dirty="0" smtClean="0"/>
              <a:t>&lt;A,</a:t>
            </a:r>
            <a:r>
              <a:rPr kumimoji="1" lang="zh-CN" altLang="en-US" dirty="0" smtClean="0"/>
              <a:t> </a:t>
            </a:r>
            <a:r>
              <a:rPr kumimoji="1" lang="en-US" altLang="zh-CN" dirty="0" smtClean="0"/>
              <a:t>B,</a:t>
            </a:r>
            <a:r>
              <a:rPr kumimoji="1" lang="zh-CN" altLang="en-US" dirty="0" smtClean="0"/>
              <a:t> </a:t>
            </a:r>
            <a:r>
              <a:rPr kumimoji="1" lang="en-US" altLang="zh-CN" dirty="0" smtClean="0"/>
              <a:t>C,</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Y,</a:t>
            </a:r>
            <a:r>
              <a:rPr kumimoji="1" lang="zh-CN" altLang="en-US" dirty="0" smtClean="0"/>
              <a:t> </a:t>
            </a:r>
            <a:r>
              <a:rPr kumimoji="1" lang="en-US" altLang="zh-CN" dirty="0" smtClean="0"/>
              <a:t>Z&gt;</a:t>
            </a:r>
            <a:endParaRPr kumimoji="1" lang="zh-CN" altLang="en-US" dirty="0"/>
          </a:p>
        </p:txBody>
      </p:sp>
      <p:cxnSp>
        <p:nvCxnSpPr>
          <p:cNvPr id="8" name="直线箭头连接符 7"/>
          <p:cNvCxnSpPr/>
          <p:nvPr/>
        </p:nvCxnSpPr>
        <p:spPr>
          <a:xfrm>
            <a:off x="9797780" y="3389778"/>
            <a:ext cx="627321" cy="1187539"/>
          </a:xfrm>
          <a:prstGeom prst="straightConnector1">
            <a:avLst/>
          </a:prstGeom>
          <a:ln w="38100">
            <a:solidFill>
              <a:srgbClr val="3AA0E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11099254" y="3389778"/>
            <a:ext cx="273282" cy="1187539"/>
          </a:xfrm>
          <a:prstGeom prst="straightConnector1">
            <a:avLst/>
          </a:prstGeom>
          <a:ln w="38100">
            <a:solidFill>
              <a:srgbClr val="58BD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006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14/24</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15/24</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16/24</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17/24</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18/24</a:t>
            </a:r>
            <a:endParaRPr lang="zh-CN" altLang="en-US" dirty="0"/>
          </a:p>
        </p:txBody>
      </p:sp>
      <p:graphicFrame>
        <p:nvGraphicFramePr>
          <p:cNvPr id="3" name="图表 2"/>
          <p:cNvGraphicFramePr/>
          <p:nvPr>
            <p:extLst>
              <p:ext uri="{D42A27DB-BD31-4B8C-83A1-F6EECF244321}">
                <p14:modId xmlns:p14="http://schemas.microsoft.com/office/powerpoint/2010/main" val="1596889291"/>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19/24</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130228" y="4736509"/>
            <a:ext cx="2031757" cy="859235"/>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773520" y="5473654"/>
            <a:ext cx="2013844" cy="924393"/>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5" name="右箭头 14"/>
          <p:cNvSpPr/>
          <p:nvPr/>
        </p:nvSpPr>
        <p:spPr>
          <a:xfrm rot="1420957">
            <a:off x="5571710" y="5364481"/>
            <a:ext cx="864416" cy="370255"/>
          </a:xfrm>
          <a:prstGeom prst="rightArrow">
            <a:avLst/>
          </a:prstGeom>
          <a:solidFill>
            <a:srgbClr val="3AA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右箭头 15"/>
          <p:cNvSpPr/>
          <p:nvPr/>
        </p:nvSpPr>
        <p:spPr>
          <a:xfrm rot="16200000">
            <a:off x="7614293" y="5021340"/>
            <a:ext cx="366075" cy="370255"/>
          </a:xfrm>
          <a:prstGeom prst="rightArrow">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709094" y="4955846"/>
            <a:ext cx="695571" cy="369332"/>
          </a:xfrm>
          <a:prstGeom prst="rect">
            <a:avLst/>
          </a:prstGeom>
          <a:noFill/>
        </p:spPr>
        <p:txBody>
          <a:bodyPr wrap="square" rtlCol="0">
            <a:spAutoFit/>
          </a:bodyPr>
          <a:lstStyle/>
          <a:p>
            <a:r>
              <a:rPr kumimoji="1" lang="zh-CN" altLang="en-US" smtClean="0"/>
              <a:t>仿真</a:t>
            </a:r>
            <a:endParaRPr kumimoji="1" lang="zh-CN" altLang="en-US" dirty="0"/>
          </a:p>
        </p:txBody>
      </p:sp>
      <p:sp>
        <p:nvSpPr>
          <p:cNvPr id="18" name="文本框 17"/>
          <p:cNvSpPr txBox="1"/>
          <p:nvPr/>
        </p:nvSpPr>
        <p:spPr>
          <a:xfrm>
            <a:off x="8136200" y="5021801"/>
            <a:ext cx="1302327" cy="369332"/>
          </a:xfrm>
          <a:prstGeom prst="rect">
            <a:avLst/>
          </a:prstGeom>
          <a:noFill/>
        </p:spPr>
        <p:txBody>
          <a:bodyPr wrap="square" rtlCol="0">
            <a:spAutoFit/>
          </a:bodyPr>
          <a:lstStyle/>
          <a:p>
            <a:r>
              <a:rPr kumimoji="1" lang="zh-CN" altLang="en-US" dirty="0" smtClean="0"/>
              <a:t>乱序处理</a:t>
            </a:r>
            <a:endParaRPr kumimoji="1" lang="zh-CN" altLang="en-US" dirty="0"/>
          </a:p>
        </p:txBody>
      </p:sp>
      <p:sp>
        <p:nvSpPr>
          <p:cNvPr id="19" name="罐形 18"/>
          <p:cNvSpPr/>
          <p:nvPr/>
        </p:nvSpPr>
        <p:spPr>
          <a:xfrm>
            <a:off x="6773520" y="4056239"/>
            <a:ext cx="2013844" cy="899607"/>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solidFill>
                  <a:schemeClr val="bg1"/>
                </a:solidFill>
                <a:latin typeface="仿宋" panose="02010609060101010101" pitchFamily="49" charset="-122"/>
                <a:ea typeface="仿宋" panose="02010609060101010101" pitchFamily="49" charset="-122"/>
              </a:rPr>
              <a:t>活动多集</a:t>
            </a:r>
            <a:endParaRPr kumimoji="1" lang="zh-CN" altLang="en-US" sz="2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/24</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20/24</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21/24</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a:t>
            </a:r>
            <a:r>
              <a:rPr lang="zh-CN" altLang="en-US" dirty="0" smtClean="0">
                <a:latin typeface="仿宋" panose="02010609060101010101" pitchFamily="49" charset="-122"/>
                <a:ea typeface="仿宋" panose="02010609060101010101" pitchFamily="49" charset="-122"/>
              </a:rPr>
              <a:t>问题是否是</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无序事件日志的高效修复</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22/24</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23/24</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24/24</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3/24</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31727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4/24</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4"/>
          <a:stretch>
            <a:fillRect/>
          </a:stretch>
        </p:blipFill>
        <p:spPr>
          <a:xfrm>
            <a:off x="1051957" y="1984480"/>
            <a:ext cx="4493352" cy="3321870"/>
          </a:xfrm>
          <a:prstGeom prst="rect">
            <a:avLst/>
          </a:prstGeom>
        </p:spPr>
      </p:pic>
      <p:sp>
        <p:nvSpPr>
          <p:cNvPr id="22" name="罐形 21"/>
          <p:cNvSpPr/>
          <p:nvPr/>
        </p:nvSpPr>
        <p:spPr>
          <a:xfrm>
            <a:off x="5858272" y="2629613"/>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58272" y="3776527"/>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317799" y="3863282"/>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317799" y="3196487"/>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26922" y="2650633"/>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26921" y="3776527"/>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100096" y="3457624"/>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214147" y="3544270"/>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813773" y="3399681"/>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55298" y="3523370"/>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00680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3177417"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sz="2000" dirty="0" smtClean="0">
                <a:solidFill>
                  <a:schemeClr val="tx1"/>
                </a:solidFill>
                <a:latin typeface="仿宋" panose="02010609060101010101" pitchFamily="49" charset="-122"/>
                <a:ea typeface="仿宋" panose="02010609060101010101" pitchFamily="49" charset="-122"/>
              </a:rPr>
              <a:t>设计一种</a:t>
            </a:r>
            <a:r>
              <a:rPr lang="zh-CN" altLang="en-US" sz="2000" smtClean="0">
                <a:solidFill>
                  <a:schemeClr val="tx1"/>
                </a:solidFill>
                <a:latin typeface="仿宋" panose="02010609060101010101" pitchFamily="49" charset="-122"/>
                <a:ea typeface="仿宋" panose="02010609060101010101" pitchFamily="49" charset="-122"/>
              </a:rPr>
              <a:t>新的修复</a:t>
            </a:r>
            <a:r>
              <a:rPr lang="zh-CN" altLang="en-US" sz="2000" dirty="0" smtClean="0">
                <a:solidFill>
                  <a:schemeClr val="tx1"/>
                </a:solidFill>
                <a:latin typeface="仿宋" panose="02010609060101010101" pitchFamily="49" charset="-122"/>
                <a:ea typeface="仿宋" panose="02010609060101010101" pitchFamily="49" charset="-122"/>
              </a:rPr>
              <a:t>算法，能够以最小代价对日志进行修复</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2" y="2991217"/>
            <a:ext cx="3148211"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5/24</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10181849" y="1087242"/>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375973360"/>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09.28</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09.24</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09.24</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nvPr>
        </p:nvGraphicFramePr>
        <p:xfrm>
          <a:off x="9320745"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372660"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290720"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995831"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924157" y="3266018"/>
            <a:ext cx="1319949" cy="540902"/>
          </a:xfrm>
          <a:prstGeom prst="rect">
            <a:avLst/>
          </a:prstGeom>
        </p:spPr>
      </p:pic>
      <p:graphicFrame>
        <p:nvGraphicFramePr>
          <p:cNvPr id="44" name="表格 43"/>
          <p:cNvGraphicFramePr>
            <a:graphicFrameLocks noGrp="1"/>
          </p:cNvGraphicFramePr>
          <p:nvPr>
            <p:extLst/>
          </p:nvPr>
        </p:nvGraphicFramePr>
        <p:xfrm>
          <a:off x="8592477"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635731"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340842"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9047255"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9042885"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582250"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834623"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859348" y="4321344"/>
            <a:ext cx="1513312" cy="495569"/>
          </a:xfrm>
          <a:prstGeom prst="rect">
            <a:avLst/>
          </a:prstGeom>
        </p:spPr>
      </p:pic>
      <p:pic>
        <p:nvPicPr>
          <p:cNvPr id="18" name="图片 17"/>
          <p:cNvPicPr>
            <a:picLocks noChangeAspect="1"/>
          </p:cNvPicPr>
          <p:nvPr/>
        </p:nvPicPr>
        <p:blipFill>
          <a:blip r:embed="rId7"/>
          <a:stretch>
            <a:fillRect/>
          </a:stretch>
        </p:blipFill>
        <p:spPr>
          <a:xfrm>
            <a:off x="9651184"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970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6/24</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2111905973"/>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785104"/>
          </a:xfrm>
          <a:prstGeom prst="rect">
            <a:avLst/>
          </a:prstGeom>
          <a:noFill/>
        </p:spPr>
        <p:txBody>
          <a:bodyPr wrap="square" rtlCol="0">
            <a:spAutoFit/>
          </a:bodyPr>
          <a:lstStyle/>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一种基于偏序的</a:t>
            </a:r>
            <a:r>
              <a:rPr lang="en-US" altLang="zh-CN" dirty="0" smtClean="0">
                <a:latin typeface="仿宋" panose="02010609060101010101" pitchFamily="49" charset="-122"/>
                <a:ea typeface="仿宋" panose="02010609060101010101" pitchFamily="49" charset="-122"/>
              </a:rPr>
              <a:t>Petri</a:t>
            </a:r>
            <a:r>
              <a:rPr lang="zh-CN" altLang="en-US"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简化对模型的分析难度</a:t>
            </a:r>
            <a:endParaRPr lang="en-US" altLang="zh-CN"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dirty="0">
                <a:latin typeface="仿宋" panose="02010609060101010101" pitchFamily="49" charset="-122"/>
                <a:ea typeface="仿宋" panose="02010609060101010101" pitchFamily="49" charset="-122"/>
              </a:rPr>
              <a:t>Petri</a:t>
            </a:r>
            <a:r>
              <a:rPr lang="zh-CN" altLang="en-US"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在状态重复的位置产生截断</a:t>
            </a:r>
            <a:endParaRPr lang="zh-CN" altLang="zh-CN"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754326"/>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7/24</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
        <p:nvSpPr>
          <p:cNvPr id="23" name="线形标注 2 22"/>
          <p:cNvSpPr/>
          <p:nvPr/>
        </p:nvSpPr>
        <p:spPr>
          <a:xfrm>
            <a:off x="4925588" y="5626855"/>
            <a:ext cx="2823990" cy="1227688"/>
          </a:xfrm>
          <a:prstGeom prst="borderCallout2">
            <a:avLst>
              <a:gd name="adj1" fmla="val 17884"/>
              <a:gd name="adj2" fmla="val -6497"/>
              <a:gd name="adj3" fmla="val 18750"/>
              <a:gd name="adj4" fmla="val -16667"/>
              <a:gd name="adj5" fmla="val -58903"/>
              <a:gd name="adj6" fmla="val -66316"/>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三角形 25"/>
          <p:cNvSpPr/>
          <p:nvPr/>
        </p:nvSpPr>
        <p:spPr>
          <a:xfrm>
            <a:off x="4938969" y="5931600"/>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32" name="文本框 31"/>
          <p:cNvSpPr txBox="1"/>
          <p:nvPr/>
        </p:nvSpPr>
        <p:spPr>
          <a:xfrm>
            <a:off x="4956890" y="5989033"/>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33" name="文本框 32"/>
          <p:cNvSpPr txBox="1"/>
          <p:nvPr/>
        </p:nvSpPr>
        <p:spPr>
          <a:xfrm>
            <a:off x="5494793" y="5772022"/>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基于完全前缀展开的无序日志修复</a:t>
            </a:r>
            <a:r>
              <a:rPr lang="zh-CN" altLang="en-US" dirty="0" smtClean="0">
                <a:latin typeface="仿宋" panose="02010609060101010101" pitchFamily="49" charset="-122"/>
                <a:ea typeface="仿宋" panose="02010609060101010101" pitchFamily="49" charset="-122"/>
              </a:rPr>
              <a:t>研究</a:t>
            </a:r>
            <a:endParaRPr lang="zh-CN" altLang="en-US" dirty="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8/24</a:t>
            </a:r>
            <a:endParaRPr lang="zh-CN" altLang="en-US" dirty="0"/>
          </a:p>
        </p:txBody>
      </p:sp>
      <p:graphicFrame>
        <p:nvGraphicFramePr>
          <p:cNvPr id="4" name="图表 3"/>
          <p:cNvGraphicFramePr/>
          <p:nvPr>
            <p:extLst>
              <p:ext uri="{D42A27DB-BD31-4B8C-83A1-F6EECF244321}">
                <p14:modId xmlns:p14="http://schemas.microsoft.com/office/powerpoint/2010/main" val="1405455560"/>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环形箭头 4"/>
          <p:cNvSpPr/>
          <p:nvPr/>
        </p:nvSpPr>
        <p:spPr>
          <a:xfrm rot="9375635">
            <a:off x="6014337" y="3881612"/>
            <a:ext cx="748146" cy="748145"/>
          </a:xfrm>
          <a:prstGeom prst="circularArrow">
            <a:avLst>
              <a:gd name="adj1" fmla="val 12500"/>
              <a:gd name="adj2" fmla="val 899941"/>
              <a:gd name="adj3" fmla="val 20457681"/>
              <a:gd name="adj4" fmla="val 3190629"/>
              <a:gd name="adj5" fmla="val 152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a:t>9</a:t>
            </a:r>
            <a:r>
              <a:rPr lang="en-US" altLang="zh-CN" dirty="0" smtClean="0"/>
              <a:t>/24</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a:t>
            </a:r>
            <a:r>
              <a:rPr lang="zh-CN" altLang="en-US" sz="2400" dirty="0">
                <a:latin typeface="仿宋" panose="02010609060101010101" pitchFamily="49" charset="-122"/>
                <a:ea typeface="仿宋" panose="02010609060101010101" pitchFamily="49" charset="-122"/>
              </a:rPr>
              <a:t>方案及最小修复代价分别是</a:t>
            </a:r>
            <a:r>
              <a:rPr lang="zh-CN" altLang="en-US" sz="2400" dirty="0" smtClean="0">
                <a:latin typeface="仿宋" panose="02010609060101010101" pitchFamily="49" charset="-122"/>
                <a:ea typeface="仿宋" panose="02010609060101010101" pitchFamily="49" charset="-122"/>
              </a:rPr>
              <a:t>什么？</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59" y="5204017"/>
            <a:ext cx="3657483" cy="1498801"/>
          </a:xfrm>
          <a:prstGeom prst="rect">
            <a:avLst/>
          </a:prstGeom>
        </p:spPr>
      </p:pic>
      <p:sp>
        <p:nvSpPr>
          <p:cNvPr id="12" name="文本框 11"/>
          <p:cNvSpPr txBox="1"/>
          <p:nvPr/>
        </p:nvSpPr>
        <p:spPr>
          <a:xfrm>
            <a:off x="3085290" y="4834685"/>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3" name="文本框 12"/>
          <p:cNvSpPr txBox="1"/>
          <p:nvPr/>
        </p:nvSpPr>
        <p:spPr>
          <a:xfrm>
            <a:off x="2766161" y="4105098"/>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4" name="文本框 13"/>
          <p:cNvSpPr txBox="1"/>
          <p:nvPr/>
        </p:nvSpPr>
        <p:spPr>
          <a:xfrm>
            <a:off x="3006494" y="4398870"/>
            <a:ext cx="1645260"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sz="1200" b="1" dirty="0">
              <a:solidFill>
                <a:srgbClr val="7030A0"/>
              </a:solidFill>
              <a:latin typeface="仿宋" panose="02010609060101010101" pitchFamily="49" charset="-122"/>
              <a:ea typeface="仿宋" panose="02010609060101010101" pitchFamily="49" charset="-122"/>
            </a:endParaRPr>
          </a:p>
        </p:txBody>
      </p:sp>
      <p:sp>
        <p:nvSpPr>
          <p:cNvPr id="19" name="圆角矩形 18"/>
          <p:cNvSpPr/>
          <p:nvPr/>
        </p:nvSpPr>
        <p:spPr>
          <a:xfrm>
            <a:off x="1677408" y="3955630"/>
            <a:ext cx="900831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1677408" y="4834685"/>
            <a:ext cx="9008314" cy="0"/>
          </a:xfrm>
          <a:prstGeom prst="line">
            <a:avLst/>
          </a:prstGeom>
          <a:ln w="19050">
            <a:solidFill>
              <a:srgbClr val="3AA0E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985052" y="4123596"/>
            <a:ext cx="2796362"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输出最小代价的修复方案</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22" name="文本框 21"/>
          <p:cNvSpPr txBox="1"/>
          <p:nvPr/>
        </p:nvSpPr>
        <p:spPr>
          <a:xfrm>
            <a:off x="8405113" y="5390922"/>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B,</a:t>
            </a:r>
            <a:r>
              <a:rPr kumimoji="1" lang="zh-CN" altLang="en-US" dirty="0" smtClean="0"/>
              <a:t> </a:t>
            </a:r>
            <a:r>
              <a:rPr kumimoji="1" lang="en-US" altLang="zh-CN" dirty="0" smtClean="0"/>
              <a:t>H},</a:t>
            </a:r>
            <a:r>
              <a:rPr kumimoji="1" lang="zh-CN" altLang="en-US" dirty="0" smtClean="0"/>
              <a:t> </a:t>
            </a:r>
            <a:r>
              <a:rPr kumimoji="1" lang="en-US" altLang="zh-CN" dirty="0" smtClean="0"/>
              <a:t>cost=4</a:t>
            </a:r>
            <a:endParaRPr kumimoji="1" lang="zh-CN" altLang="en-US" dirty="0"/>
          </a:p>
        </p:txBody>
      </p:sp>
      <p:sp>
        <p:nvSpPr>
          <p:cNvPr id="20" name="右箭头 19"/>
          <p:cNvSpPr/>
          <p:nvPr/>
        </p:nvSpPr>
        <p:spPr>
          <a:xfrm>
            <a:off x="5885203" y="5194941"/>
            <a:ext cx="1874641" cy="9330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414220" y="4834685"/>
            <a:ext cx="676531" cy="1200329"/>
          </a:xfrm>
          <a:prstGeom prst="rect">
            <a:avLst/>
          </a:prstGeom>
          <a:noFill/>
        </p:spPr>
        <p:txBody>
          <a:bodyPr wrap="square" lIns="91440" tIns="45720" rIns="91440" bIns="45720">
            <a:spAutoFit/>
          </a:bodyPr>
          <a:lstStyle/>
          <a:p>
            <a:pPr algn="ctr"/>
            <a:r>
              <a:rPr lang="en-US" altLang="zh-CN" sz="7200" dirty="0" smtClean="0">
                <a:ln w="0"/>
                <a:solidFill>
                  <a:srgbClr val="5D4385"/>
                </a:solidFill>
                <a:effectLst>
                  <a:outerShdw blurRad="38100" dist="19050" dir="2700000" algn="tl" rotWithShape="0">
                    <a:schemeClr val="dk1">
                      <a:alpha val="40000"/>
                    </a:schemeClr>
                  </a:outerShdw>
                </a:effectLst>
              </a:rPr>
              <a:t>?</a:t>
            </a:r>
            <a:endParaRPr lang="zh-CN" altLang="en-US" sz="7200" dirty="0">
              <a:ln w="0"/>
              <a:solidFill>
                <a:srgbClr val="5D4385"/>
              </a:solidFill>
              <a:effectLst>
                <a:outerShdw blurRad="38100" dist="19050" dir="2700000" algn="tl" rotWithShape="0">
                  <a:schemeClr val="dk1">
                    <a:alpha val="40000"/>
                  </a:schemeClr>
                </a:outerShdw>
              </a:effectLst>
            </a:endParaRPr>
          </a:p>
        </p:txBody>
      </p:sp>
      <p:sp>
        <p:nvSpPr>
          <p:cNvPr id="17" name="文本框 16"/>
          <p:cNvSpPr txBox="1"/>
          <p:nvPr/>
        </p:nvSpPr>
        <p:spPr>
          <a:xfrm>
            <a:off x="8512822" y="448538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51605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3501</TotalTime>
  <Words>2937</Words>
  <Application>Microsoft Office PowerPoint</Application>
  <PresentationFormat>宽屏</PresentationFormat>
  <Paragraphs>540</Paragraphs>
  <Slides>24</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Microsoft YaHei UI</vt:lpstr>
      <vt:lpstr>方正舒体</vt:lpstr>
      <vt:lpstr>仿宋</vt:lpstr>
      <vt:lpstr>黑体</vt:lpstr>
      <vt:lpstr>宋体</vt:lpstr>
      <vt:lpstr>宋体</vt:lpstr>
      <vt:lpstr>Arial</vt:lpstr>
      <vt:lpstr>Calibri</vt:lpstr>
      <vt:lpstr>Cambria</vt:lpstr>
      <vt:lpstr>Cambria Math</vt:lpstr>
      <vt:lpstr>Wingdings</vt:lpstr>
      <vt:lpstr>Wingdings 3</vt:lpstr>
      <vt:lpstr>Book</vt:lpstr>
      <vt:lpstr>基于完全前缀展开的无序日志修复研究</vt:lpstr>
      <vt:lpstr>主要内容</vt:lpstr>
      <vt:lpstr>选题背景与意义</vt:lpstr>
      <vt:lpstr>选题背景与意义</vt:lpstr>
      <vt:lpstr>选题背景与意义</vt:lpstr>
      <vt:lpstr>国内外研究现状</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219</cp:revision>
  <dcterms:created xsi:type="dcterms:W3CDTF">2013-09-21T08:13:58Z</dcterms:created>
  <dcterms:modified xsi:type="dcterms:W3CDTF">2015-09-29T14:07:37Z</dcterms:modified>
</cp:coreProperties>
</file>