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274" r:id="rId4"/>
    <p:sldId id="289" r:id="rId5"/>
    <p:sldId id="313" r:id="rId6"/>
    <p:sldId id="290" r:id="rId7"/>
    <p:sldId id="270" r:id="rId8"/>
    <p:sldId id="272" r:id="rId9"/>
    <p:sldId id="302" r:id="rId10"/>
    <p:sldId id="293" r:id="rId11"/>
    <p:sldId id="306" r:id="rId12"/>
    <p:sldId id="296" r:id="rId13"/>
    <p:sldId id="303" r:id="rId14"/>
    <p:sldId id="304" r:id="rId15"/>
    <p:sldId id="297" r:id="rId16"/>
    <p:sldId id="298" r:id="rId17"/>
    <p:sldId id="299" r:id="rId18"/>
    <p:sldId id="300" r:id="rId19"/>
    <p:sldId id="301" r:id="rId20"/>
    <p:sldId id="288" r:id="rId21"/>
    <p:sldId id="314"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0ED"/>
    <a:srgbClr val="58BDBE"/>
    <a:srgbClr val="4EB3D5"/>
    <a:srgbClr val="8F67CB"/>
    <a:srgbClr val="8F68CB"/>
    <a:srgbClr val="5DB5F0"/>
    <a:srgbClr val="007FC2"/>
    <a:srgbClr val="D3C8DE"/>
    <a:srgbClr val="0098E3"/>
    <a:srgbClr val="C9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950" autoAdjust="0"/>
  </p:normalViewPr>
  <p:slideViewPr>
    <p:cSldViewPr snapToGrid="0">
      <p:cViewPr>
        <p:scale>
          <a:sx n="120" d="100"/>
          <a:sy n="120" d="100"/>
        </p:scale>
        <p:origin x="2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custT="1"/>
      <dgm:spPr/>
      <dgm:t>
        <a:bodyPr/>
        <a:lstStyle/>
        <a:p>
          <a:r>
            <a:rPr lang="en-US" altLang="zh-CN" sz="1500" dirty="0" smtClean="0">
              <a:latin typeface="仿宋" panose="02010609060101010101" pitchFamily="49" charset="-122"/>
              <a:ea typeface="仿宋" panose="02010609060101010101" pitchFamily="49" charset="-122"/>
            </a:rPr>
            <a:t>Declarative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custT="1"/>
      <dgm:spPr/>
      <dgm:t>
        <a:bodyPr/>
        <a:lstStyle/>
        <a:p>
          <a:r>
            <a:rPr lang="en-US" altLang="zh-CN" sz="1500" dirty="0" smtClean="0">
              <a:latin typeface="仿宋" panose="02010609060101010101" pitchFamily="49" charset="-122"/>
              <a:ea typeface="仿宋" panose="02010609060101010101" pitchFamily="49" charset="-122"/>
            </a:rPr>
            <a:t>Imperative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custT="1"/>
      <dgm:spPr/>
      <dgm:t>
        <a:bodyPr/>
        <a:lstStyle/>
        <a:p>
          <a:r>
            <a:rPr lang="en-US" altLang="zh-CN" sz="1500" dirty="0" smtClean="0">
              <a:latin typeface="仿宋" panose="02010609060101010101" pitchFamily="49" charset="-122"/>
              <a:ea typeface="仿宋" panose="02010609060101010101" pitchFamily="49" charset="-122"/>
            </a:rPr>
            <a:t>Hybrid</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a:t>
          </a:r>
          <a:r>
            <a:rPr lang="zh-CN" altLang="en-US" dirty="0" smtClean="0">
              <a:latin typeface="仿宋" panose="02010609060101010101" pitchFamily="49" charset="-122"/>
              <a:ea typeface="仿宋" panose="02010609060101010101" pitchFamily="49" charset="-122"/>
            </a:rPr>
            <a:t>方法（</a:t>
          </a:r>
          <a:r>
            <a:rPr lang="zh-CN" altLang="en-US" dirty="0" smtClean="0">
              <a:latin typeface="仿宋" panose="02010609060101010101" pitchFamily="49" charset="-122"/>
              <a:ea typeface="仿宋" panose="02010609060101010101" pitchFamily="49" charset="-122"/>
            </a:rPr>
            <a:t>日志重演、轨迹对齐</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ScaleX="105353"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ScaleX="104983"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流程分支</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custScaleX="10579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custScaleX="10579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5031155"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控制流维度的修复</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面向多维度的修复</a:t>
          </a:r>
          <a:endParaRPr lang="zh-CN" altLang="en-US" sz="1800" kern="1200" dirty="0">
            <a:latin typeface="仿宋" panose="02010609060101010101" pitchFamily="49" charset="-122"/>
            <a:ea typeface="仿宋" panose="02010609060101010101" pitchFamily="49" charset="-122"/>
          </a:endParaRPr>
        </a:p>
      </dsp:txBody>
      <dsp:txXfrm>
        <a:off x="5838082" y="3987237"/>
        <a:ext cx="1724484" cy="1174506"/>
      </dsp:txXfrm>
    </dsp:sp>
    <dsp:sp modelId="{3547AFF3-88FB-784B-9C8B-63EE8BE491ED}">
      <dsp:nvSpPr>
        <dsp:cNvPr id="0" name=""/>
        <dsp:cNvSpPr/>
      </dsp:nvSpPr>
      <dsp:spPr>
        <a:xfrm>
          <a:off x="204626" y="3534833"/>
          <a:ext cx="2695913"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分支流程</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完全有限前缀</a:t>
          </a:r>
          <a:endParaRPr lang="zh-CN" altLang="en-US" sz="1800" kern="1200" dirty="0">
            <a:latin typeface="仿宋" panose="02010609060101010101" pitchFamily="49" charset="-122"/>
            <a:ea typeface="仿宋" panose="02010609060101010101" pitchFamily="49" charset="-122"/>
          </a:endParaRPr>
        </a:p>
      </dsp:txBody>
      <dsp:txXfrm>
        <a:off x="241167" y="3987237"/>
        <a:ext cx="1814057" cy="1174506"/>
      </dsp:txXfrm>
    </dsp:sp>
    <dsp:sp modelId="{FE15C1E9-3360-8A48-A4DD-A08A585BB31E}">
      <dsp:nvSpPr>
        <dsp:cNvPr id="0" name=""/>
        <dsp:cNvSpPr/>
      </dsp:nvSpPr>
      <dsp:spPr>
        <a:xfrm>
          <a:off x="5060352"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smtClean="0">
              <a:latin typeface="仿宋" panose="02010609060101010101" pitchFamily="49" charset="-122"/>
              <a:ea typeface="仿宋" panose="02010609060101010101" pitchFamily="49" charset="-122"/>
            </a:rPr>
            <a:t>4</a:t>
          </a:r>
          <a:r>
            <a:rPr lang="zh-CN" altLang="en-US" sz="1800" kern="1200" dirty="0" smtClean="0">
              <a:latin typeface="仿宋" panose="02010609060101010101" pitchFamily="49" charset="-122"/>
              <a:ea typeface="仿宋" panose="02010609060101010101" pitchFamily="49" charset="-122"/>
            </a:rPr>
            <a:t>种度量维度</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一般检测</a:t>
          </a:r>
          <a:r>
            <a:rPr lang="zh-CN" altLang="en-US" sz="1800" kern="1200" dirty="0" smtClean="0">
              <a:latin typeface="仿宋" panose="02010609060101010101" pitchFamily="49" charset="-122"/>
              <a:ea typeface="仿宋" panose="02010609060101010101" pitchFamily="49" charset="-122"/>
            </a:rPr>
            <a:t>方法（</a:t>
          </a:r>
          <a:r>
            <a:rPr lang="zh-CN" altLang="en-US" sz="1800" kern="1200" dirty="0" smtClean="0">
              <a:latin typeface="仿宋" panose="02010609060101010101" pitchFamily="49" charset="-122"/>
              <a:ea typeface="仿宋" panose="02010609060101010101" pitchFamily="49" charset="-122"/>
            </a:rPr>
            <a:t>日志重演、轨迹对齐</a:t>
          </a:r>
          <a:r>
            <a:rPr lang="zh-CN" altLang="en-US" sz="1800" kern="1200" dirty="0" smtClean="0">
              <a:latin typeface="仿宋" panose="02010609060101010101" pitchFamily="49" charset="-122"/>
              <a:ea typeface="仿宋" panose="02010609060101010101" pitchFamily="49" charset="-122"/>
            </a:rPr>
            <a:t>）</a:t>
          </a:r>
          <a:endParaRPr lang="zh-CN" altLang="en-US" sz="1800" kern="1200" dirty="0">
            <a:latin typeface="仿宋" panose="02010609060101010101" pitchFamily="49" charset="-122"/>
            <a:ea typeface="仿宋" panose="02010609060101010101" pitchFamily="49" charset="-122"/>
          </a:endParaRPr>
        </a:p>
      </dsp:txBody>
      <dsp:txXfrm>
        <a:off x="5867279" y="36541"/>
        <a:ext cx="1724484" cy="1174506"/>
      </dsp:txXfrm>
    </dsp:sp>
    <dsp:sp modelId="{54115702-6B9E-C741-8A21-E665D85732F0}">
      <dsp:nvSpPr>
        <dsp:cNvPr id="0" name=""/>
        <dsp:cNvSpPr/>
      </dsp:nvSpPr>
      <dsp:spPr>
        <a:xfrm>
          <a:off x="211020" y="0"/>
          <a:ext cx="2705415"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dsp:txBody>
      <dsp:txXfrm>
        <a:off x="247561" y="36541"/>
        <a:ext cx="1820708"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流程分支</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3505" y="96416"/>
          <a:ext cx="2324774" cy="9251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3505" y="96416"/>
        <a:ext cx="2324774" cy="925150"/>
      </dsp:txXfrm>
    </dsp:sp>
    <dsp:sp modelId="{9D9D0ED3-B53A-D647-90D8-E04E445B658F}">
      <dsp:nvSpPr>
        <dsp:cNvPr id="0" name=""/>
        <dsp:cNvSpPr/>
      </dsp:nvSpPr>
      <dsp:spPr>
        <a:xfrm>
          <a:off x="3505" y="1021566"/>
          <a:ext cx="2324774" cy="1848242"/>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dsp:txBody>
      <dsp:txXfrm>
        <a:off x="3505" y="1021566"/>
        <a:ext cx="2324774" cy="1848242"/>
      </dsp:txXfrm>
    </dsp:sp>
    <dsp:sp modelId="{9D1C6B3D-74D1-1F4B-9E2D-46B44DDEC53C}">
      <dsp:nvSpPr>
        <dsp:cNvPr id="0" name=""/>
        <dsp:cNvSpPr/>
      </dsp:nvSpPr>
      <dsp:spPr>
        <a:xfrm>
          <a:off x="2653749" y="96416"/>
          <a:ext cx="2324774" cy="92515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653749" y="96416"/>
        <a:ext cx="2324774" cy="925150"/>
      </dsp:txXfrm>
    </dsp:sp>
    <dsp:sp modelId="{0FF57D08-FBE7-1A45-B2B7-1BA52FF65693}">
      <dsp:nvSpPr>
        <dsp:cNvPr id="0" name=""/>
        <dsp:cNvSpPr/>
      </dsp:nvSpPr>
      <dsp:spPr>
        <a:xfrm>
          <a:off x="2653749" y="1021566"/>
          <a:ext cx="2324774" cy="1848242"/>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包含一般数量事件</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包含较多数量事件</a:t>
          </a:r>
          <a:endParaRPr lang="zh-CN" altLang="en-US" sz="2700" kern="1200" dirty="0">
            <a:latin typeface="仿宋" panose="02010609060101010101" pitchFamily="49" charset="-122"/>
            <a:ea typeface="仿宋" panose="02010609060101010101" pitchFamily="49" charset="-122"/>
          </a:endParaRPr>
        </a:p>
      </dsp:txBody>
      <dsp:txXfrm>
        <a:off x="2653749" y="1021566"/>
        <a:ext cx="2324774" cy="1848242"/>
      </dsp:txXfrm>
    </dsp:sp>
    <dsp:sp modelId="{28FAB5DE-7100-B045-8B9F-4FC87E4989D1}">
      <dsp:nvSpPr>
        <dsp:cNvPr id="0" name=""/>
        <dsp:cNvSpPr/>
      </dsp:nvSpPr>
      <dsp:spPr>
        <a:xfrm>
          <a:off x="5303992" y="96416"/>
          <a:ext cx="2459449" cy="92515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03992" y="96416"/>
        <a:ext cx="2459449" cy="925150"/>
      </dsp:txXfrm>
    </dsp:sp>
    <dsp:sp modelId="{77F37BE2-56F5-BF4F-9C8B-703F3C37C9EB}">
      <dsp:nvSpPr>
        <dsp:cNvPr id="0" name=""/>
        <dsp:cNvSpPr/>
      </dsp:nvSpPr>
      <dsp:spPr>
        <a:xfrm>
          <a:off x="5303992" y="1021566"/>
          <a:ext cx="2459449" cy="1848242"/>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5303992" y="1021566"/>
        <a:ext cx="2459449" cy="1848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32392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143128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6449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本文将从中国移动来获取流程模型和原始事件日志。同时要对原始事件日志进行乱序处理来满足本文提出问题的输入需求。</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09090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42922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12946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364929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14830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a:p>
            <a:endParaRPr lang="zh-CN" altLang="en-US" dirty="0" smtClean="0"/>
          </a:p>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下面，我将从以下四个方面来对上述问题进行分析归纳，并介绍今后的研究内容和主要方法。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49688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262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789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207737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27651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15/9/28</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15/9/28</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15/9/28</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1.xml"/><Relationship Id="rId12"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diagramData" Target="../diagrams/data1.xml"/><Relationship Id="rId9" Type="http://schemas.openxmlformats.org/officeDocument/2006/relationships/diagramLayout" Target="../diagrams/layout1.xml"/><Relationship Id="rId10"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25.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7.emf"/><Relationship Id="rId27" Type="http://schemas.openxmlformats.org/officeDocument/2006/relationships/image" Target="../media/image18.emf"/><Relationship Id="rId10" Type="http://schemas.openxmlformats.org/officeDocument/2006/relationships/image" Target="../media/image26.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/22</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10/22</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a:t>
            </a:r>
            <a:r>
              <a:rPr lang="zh-CN" altLang="en-US" dirty="0" smtClean="0">
                <a:latin typeface="仿宋" panose="02010609060101010101" pitchFamily="49" charset="-122"/>
                <a:ea typeface="仿宋" panose="02010609060101010101" pitchFamily="49" charset="-122"/>
              </a:rPr>
              <a:t>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a:t>
            </a:r>
            <a:r>
              <a:rPr lang="zh-CN" altLang="en-US" dirty="0" smtClean="0">
                <a:latin typeface="仿宋" panose="02010609060101010101" pitchFamily="49" charset="-122"/>
                <a:ea typeface="仿宋" panose="02010609060101010101" pitchFamily="49" charset="-122"/>
              </a:rPr>
              <a:t>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11/22</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12/22</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辅助索引等方法）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8" grpId="0" animBg="1"/>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13/22</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8" grpId="0"/>
      <p:bldP spid="19" grpId="0"/>
      <p:bldP spid="20" grpId="0"/>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14/22</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P spid="13" grpId="0" animBg="1"/>
      <p:bldP spid="15" grpId="0"/>
      <p:bldP spid="17" grpId="0"/>
      <p:bldP spid="18" grpId="0"/>
      <p:bldP spid="19" grpId="0"/>
      <p:bldP spid="20" grpId="0"/>
      <p:bldP spid="21" grpId="0"/>
      <p:bldP spid="22" grpId="0"/>
      <p:bldP spid="26" grpId="0"/>
      <p:bldP spid="27" grpId="0"/>
      <p:bldP spid="28" grpId="0"/>
      <p:bldP spid="29" grpId="0"/>
      <p:bldP spid="30"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a:t>
            </a:r>
            <a:r>
              <a:rPr lang="zh-CN" altLang="en-US" dirty="0" smtClean="0">
                <a:latin typeface="仿宋" panose="02010609060101010101" pitchFamily="49" charset="-122"/>
                <a:ea typeface="仿宋" panose="02010609060101010101" pitchFamily="49" charset="-122"/>
              </a:rPr>
              <a:t>结构</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优化</a:t>
            </a: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a:t>
            </a:r>
            <a:r>
              <a:rPr lang="zh-CN" altLang="en-US" dirty="0" smtClean="0">
                <a:latin typeface="仿宋" panose="02010609060101010101" pitchFamily="49" charset="-122"/>
                <a:ea typeface="仿宋" panose="02010609060101010101" pitchFamily="49" charset="-122"/>
              </a:rPr>
              <a:t>靠近的同时具备无后效性，</a:t>
            </a:r>
            <a:r>
              <a:rPr lang="zh-CN" altLang="en-US" dirty="0" smtClean="0">
                <a:latin typeface="仿宋" panose="02010609060101010101" pitchFamily="49" charset="-122"/>
                <a:ea typeface="仿宋" panose="02010609060101010101" pitchFamily="49" charset="-122"/>
              </a:rPr>
              <a:t>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15/22</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16/22</a:t>
            </a:r>
            <a:endParaRPr lang="zh-CN" altLang="en-US" dirty="0"/>
          </a:p>
        </p:txBody>
      </p:sp>
      <p:graphicFrame>
        <p:nvGraphicFramePr>
          <p:cNvPr id="3" name="图表 2"/>
          <p:cNvGraphicFramePr/>
          <p:nvPr>
            <p:extLst>
              <p:ext uri="{D42A27DB-BD31-4B8C-83A1-F6EECF244321}">
                <p14:modId xmlns:p14="http://schemas.microsoft.com/office/powerpoint/2010/main" val="1505155602"/>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17/22</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5" grpId="0" animBg="1"/>
      <p:bldP spid="6" grpId="0" animBg="1"/>
      <p:bldP spid="13" grpId="0" animBg="1"/>
      <p:bldP spid="11"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18/22</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9" grpId="0" animBg="1"/>
      <p:bldP spid="13" grpId="0" animBg="1"/>
      <p:bldP spid="14" grpId="0" animBg="1"/>
      <p:bldP spid="15" grpId="0" animBg="1"/>
      <p:bldP spid="16" grpId="0" animBg="1"/>
      <p:bldP spid="17" grpId="0" animBg="1"/>
      <p:bldP spid="18"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19/22</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5" grpId="0" animBg="1"/>
      <p:bldP spid="11" grpId="0" animBg="1"/>
      <p:bldP spid="13" grpId="0" animBg="1"/>
      <p:bldP spid="14" grpId="0" animBg="1"/>
      <p:bldP spid="15" grpId="0" animBg="1"/>
      <p:bldP spid="16" grpId="0"/>
      <p:bldP spid="17" grpId="0"/>
      <p:bldP spid="19" grpId="0" animBg="1"/>
      <p:bldP spid="20" grpId="0" animBg="1"/>
      <p:bldP spid="21" grpId="0" animBg="1"/>
      <p:bldP spid="24" grpId="0" animBg="1"/>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/22</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8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7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20/22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a:solidFill>
                  <a:srgbClr val="5D4385"/>
                </a:solidFill>
                <a:effectLst/>
              </a:rPr>
              <a:t>研究计划</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mtClean="0"/>
              <a:t>21/22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p:cNvGraphicFramePr>
          <p:nvPr>
            <p:extLst>
              <p:ext uri="{D42A27DB-BD31-4B8C-83A1-F6EECF244321}">
                <p14:modId xmlns:p14="http://schemas.microsoft.com/office/powerpoint/2010/main" val="2026876615"/>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Tree>
    <p:extLst>
      <p:ext uri="{BB962C8B-B14F-4D97-AF65-F5344CB8AC3E}">
        <p14:creationId xmlns:p14="http://schemas.microsoft.com/office/powerpoint/2010/main" val="20084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22/22</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614799" y="4321344"/>
            <a:ext cx="1513312" cy="495569"/>
          </a:xfrm>
          <a:prstGeom prst="rect">
            <a:avLst/>
          </a:prstGeom>
        </p:spPr>
      </p:pic>
      <p:pic>
        <p:nvPicPr>
          <p:cNvPr id="18" name="图片 17"/>
          <p:cNvPicPr>
            <a:picLocks noChangeAspect="1"/>
          </p:cNvPicPr>
          <p:nvPr/>
        </p:nvPicPr>
        <p:blipFill>
          <a:blip r:embed="rId7"/>
          <a:stretch>
            <a:fillRect/>
          </a:stretch>
        </p:blipFill>
        <p:spPr>
          <a:xfrm>
            <a:off x="9406635"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fade">
                                      <p:cBhvr>
                                        <p:cTn id="124" dur="500"/>
                                        <p:tgtEl>
                                          <p:spTgt spid="52"/>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P spid="29" grpId="0"/>
      <p:bldP spid="30" grpId="0"/>
      <p:bldP spid="14" grpId="0"/>
      <p:bldP spid="3" grpId="0" animBg="1"/>
      <p:bldP spid="27" grpId="0" animBg="1"/>
      <p:bldP spid="28" grpId="0" animBg="1"/>
      <p:bldP spid="33" grpId="0" animBg="1"/>
      <p:bldP spid="34" grpId="0" animBg="1"/>
      <p:bldP spid="35" grpId="0" animBg="1"/>
      <p:bldP spid="15" grpId="0" animBg="1"/>
      <p:bldP spid="16" grpId="0" animBg="1"/>
      <p:bldP spid="19" grpId="0" animBg="1"/>
      <p:bldP spid="20" grpId="0"/>
      <p:bldP spid="36" grpId="0"/>
      <p:bldP spid="37" grpId="0" animBg="1"/>
      <p:bldP spid="39" grpId="0" animBg="1"/>
      <p:bldP spid="40" grpId="0" animBg="1"/>
      <p:bldP spid="41" grpId="0" animBg="1"/>
      <p:bldP spid="46" grpId="0" animBg="1"/>
      <p:bldP spid="47" grpId="0" animBg="1"/>
      <p:bldP spid="48" grpId="0" animBg="1"/>
      <p:bldP spid="49" grpId="0" animBg="1"/>
      <p:bldP spid="50" grpId="0"/>
      <p:bldP spid="51"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5/22</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120468" y="2216058"/>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326513" y="2031391"/>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8" name="文本框 7"/>
          <p:cNvSpPr txBox="1"/>
          <p:nvPr/>
        </p:nvSpPr>
        <p:spPr>
          <a:xfrm>
            <a:off x="182371" y="2436759"/>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pic>
        <p:nvPicPr>
          <p:cNvPr id="9" name="图片 8" descr="branchin-exampl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9822" y="2595245"/>
            <a:ext cx="3101730" cy="1344699"/>
          </a:xfrm>
          <a:prstGeom prst="rect">
            <a:avLst/>
          </a:prstGeom>
          <a:noFill/>
          <a:ln>
            <a:noFill/>
          </a:ln>
        </p:spPr>
      </p:pic>
      <p:sp>
        <p:nvSpPr>
          <p:cNvPr id="10" name="矩形 9"/>
          <p:cNvSpPr/>
          <p:nvPr/>
        </p:nvSpPr>
        <p:spPr>
          <a:xfrm>
            <a:off x="120468" y="4535485"/>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35749" y="4350818"/>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80637" y="4768093"/>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pic>
        <p:nvPicPr>
          <p:cNvPr id="13" name="图片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8584" y="4895234"/>
            <a:ext cx="2432799" cy="765899"/>
          </a:xfrm>
          <a:prstGeom prst="rect">
            <a:avLst/>
          </a:prstGeom>
          <a:noFill/>
          <a:ln>
            <a:noFill/>
          </a:ln>
        </p:spPr>
      </p:pic>
      <p:pic>
        <p:nvPicPr>
          <p:cNvPr id="14" name="图片 1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8583" y="5744948"/>
            <a:ext cx="2435305" cy="410668"/>
          </a:xfrm>
          <a:prstGeom prst="rect">
            <a:avLst/>
          </a:prstGeom>
          <a:noFill/>
          <a:ln>
            <a:noFill/>
          </a:ln>
        </p:spPr>
      </p:pic>
      <p:sp>
        <p:nvSpPr>
          <p:cNvPr id="15" name="文本框 14"/>
          <p:cNvSpPr txBox="1"/>
          <p:nvPr/>
        </p:nvSpPr>
        <p:spPr>
          <a:xfrm>
            <a:off x="0" y="1380132"/>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16" name="矩形 15"/>
          <p:cNvSpPr/>
          <p:nvPr/>
        </p:nvSpPr>
        <p:spPr>
          <a:xfrm>
            <a:off x="119743" y="1970068"/>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文本框 16"/>
          <p:cNvSpPr txBox="1"/>
          <p:nvPr/>
        </p:nvSpPr>
        <p:spPr>
          <a:xfrm>
            <a:off x="325787" y="1785401"/>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18" name="文本框 17"/>
          <p:cNvSpPr txBox="1"/>
          <p:nvPr/>
        </p:nvSpPr>
        <p:spPr>
          <a:xfrm>
            <a:off x="181646" y="2216058"/>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0" y="1371440"/>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sp>
        <p:nvSpPr>
          <p:cNvPr id="20" name="矩形 19"/>
          <p:cNvSpPr/>
          <p:nvPr/>
        </p:nvSpPr>
        <p:spPr>
          <a:xfrm>
            <a:off x="119743" y="4460496"/>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335025" y="4275830"/>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22" name="文本框 21"/>
          <p:cNvSpPr txBox="1"/>
          <p:nvPr/>
        </p:nvSpPr>
        <p:spPr>
          <a:xfrm>
            <a:off x="179912" y="4645162"/>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pic>
        <p:nvPicPr>
          <p:cNvPr id="23" name="图片 22"/>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88153" y="4734422"/>
            <a:ext cx="3427844" cy="1880743"/>
          </a:xfrm>
          <a:prstGeom prst="rect">
            <a:avLst/>
          </a:prstGeom>
          <a:noFill/>
          <a:ln>
            <a:noFill/>
          </a:ln>
        </p:spPr>
      </p:pic>
      <p:sp>
        <p:nvSpPr>
          <p:cNvPr id="3" name="线形标注 2 2"/>
          <p:cNvSpPr/>
          <p:nvPr/>
        </p:nvSpPr>
        <p:spPr>
          <a:xfrm>
            <a:off x="4904572" y="3607673"/>
            <a:ext cx="2936418" cy="1227688"/>
          </a:xfrm>
          <a:prstGeom prst="borderCallout2">
            <a:avLst>
              <a:gd name="adj1" fmla="val 17884"/>
              <a:gd name="adj2" fmla="val -6497"/>
              <a:gd name="adj3" fmla="val 18750"/>
              <a:gd name="adj4" fmla="val -16667"/>
              <a:gd name="adj5" fmla="val -92758"/>
              <a:gd name="adj6" fmla="val -68694"/>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三角形 3"/>
          <p:cNvSpPr/>
          <p:nvPr/>
        </p:nvSpPr>
        <p:spPr>
          <a:xfrm>
            <a:off x="5030381" y="3912418"/>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5" name="文本框 4"/>
          <p:cNvSpPr txBox="1"/>
          <p:nvPr/>
        </p:nvSpPr>
        <p:spPr>
          <a:xfrm>
            <a:off x="5048302" y="3969851"/>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27" name="文本框 26"/>
          <p:cNvSpPr txBox="1"/>
          <p:nvPr/>
        </p:nvSpPr>
        <p:spPr>
          <a:xfrm>
            <a:off x="5586205" y="3752840"/>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graphicFrame>
        <p:nvGraphicFramePr>
          <p:cNvPr id="26" name="图表 25"/>
          <p:cNvGraphicFramePr/>
          <p:nvPr>
            <p:extLst>
              <p:ext uri="{D42A27DB-BD31-4B8C-83A1-F6EECF244321}">
                <p14:modId xmlns:p14="http://schemas.microsoft.com/office/powerpoint/2010/main" val="2111870640"/>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17 -0.00625 L 0.13815 -0.00463 " pathEditMode="relative" rAng="0" ptsTypes="AA">
                                      <p:cBhvr>
                                        <p:cTn id="6" dur="1000" fill="hold"/>
                                        <p:tgtEl>
                                          <p:spTgt spid="26"/>
                                        </p:tgtEl>
                                        <p:attrNameLst>
                                          <p:attrName>ppt_x</p:attrName>
                                          <p:attrName>ppt_y</p:attrName>
                                        </p:attrNameLst>
                                      </p:cBhvr>
                                      <p:rCtr x="6966"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500"/>
                                        <p:tgtEl>
                                          <p:spTgt spid="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p:bldP spid="8" grpId="1"/>
      <p:bldP spid="10" grpId="0" animBg="1"/>
      <p:bldP spid="10" grpId="1" animBg="1"/>
      <p:bldP spid="11" grpId="0" animBg="1"/>
      <p:bldP spid="11" grpId="1" animBg="1"/>
      <p:bldP spid="12" grpId="0"/>
      <p:bldP spid="12" grpId="1"/>
      <p:bldP spid="15" grpId="0"/>
      <p:bldP spid="15" grpId="1"/>
      <p:bldP spid="16" grpId="0" animBg="1"/>
      <p:bldP spid="17" grpId="0" animBg="1"/>
      <p:bldP spid="18" grpId="0"/>
      <p:bldP spid="19" grpId="0"/>
      <p:bldP spid="20" grpId="0" animBg="1"/>
      <p:bldP spid="21" grpId="0" animBg="1"/>
      <p:bldP spid="22" grpId="0"/>
      <p:bldP spid="3" grpId="0" animBg="1"/>
      <p:bldP spid="4" grpId="0" animBg="1"/>
      <p:bldP spid="5" grpId="0"/>
      <p:bldP spid="27" grpId="0"/>
      <p:bldGraphic spid="2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6/22</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7/22</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smtClean="0">
                <a:solidFill>
                  <a:srgbClr val="7030A0"/>
                </a:solidFill>
                <a:latin typeface="仿宋" panose="02010609060101010101" pitchFamily="49" charset="-122"/>
                <a:ea typeface="仿宋" panose="02010609060101010101" pitchFamily="49" charset="-122"/>
              </a:rPr>
              <a:t>输入</a:t>
            </a:r>
            <a:r>
              <a:rPr kumimoji="1" lang="zh-CN" altLang="en-US" b="1" smtClean="0">
                <a:solidFill>
                  <a:srgbClr val="7030A0"/>
                </a:solidFill>
                <a:latin typeface="仿宋" panose="02010609060101010101" pitchFamily="49" charset="-122"/>
                <a:ea typeface="仿宋" panose="02010609060101010101" pitchFamily="49" charset="-122"/>
              </a:rPr>
              <a:t>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055178" y="410056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a:t>
            </a:r>
            <a:r>
              <a:rPr kumimoji="1" lang="zh-CN" altLang="en-US" b="1" dirty="0" smtClean="0">
                <a:solidFill>
                  <a:srgbClr val="7030A0"/>
                </a:solidFill>
                <a:latin typeface="仿宋" panose="02010609060101010101" pitchFamily="49" charset="-122"/>
                <a:ea typeface="仿宋" panose="02010609060101010101" pitchFamily="49" charset="-122"/>
              </a:rPr>
              <a:t>有效轨迹</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en-US" altLang="zh-CN" dirty="0" smtClean="0"/>
              <a:t>,</a:t>
            </a:r>
            <a:r>
              <a:rPr kumimoji="1" lang="zh-CN" altLang="en-US" dirty="0" smtClean="0"/>
              <a:t> </a:t>
            </a:r>
            <a:r>
              <a:rPr kumimoji="1" lang="en-US" altLang="zh-CN" dirty="0" smtClean="0"/>
              <a:t>H}</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2" grpId="0"/>
      <p:bldP spid="12" grpId="1"/>
      <p:bldP spid="13" grpId="0"/>
      <p:bldP spid="13" grpId="1"/>
      <p:bldP spid="14" grpId="0"/>
      <p:bldP spid="14" grpId="1"/>
      <p:bldP spid="19" grpId="0" animBg="1"/>
      <p:bldP spid="19" grpId="1" animBg="1"/>
      <p:bldP spid="21" grpId="0"/>
      <p:bldP spid="21" grpId="1"/>
      <p:bldP spid="22" grpId="0"/>
      <p:bldP spid="22" grpId="1"/>
      <p:bldP spid="20"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1264933"/>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8/22</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7" grpId="0" animBg="1"/>
      <p:bldP spid="8" grpId="0" animBg="1"/>
      <p:bldP spid="9" grpId="0"/>
      <p:bldP spid="6"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9/22</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2173729107"/>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17" grpId="0" animBg="1"/>
      <p:bldP spid="15" grpId="0" animBg="1"/>
      <p:bldP spid="16" grpId="0" animBg="1"/>
      <p:bldP spid="22" grpId="0" animBg="1"/>
      <p:bldGraphic spid="24" grpId="0">
        <p:bldAsOne/>
      </p:bldGraphic>
      <p:bldGraphic spid="26" grpId="0">
        <p:bldAsOne/>
      </p:bldGraphic>
      <p:bldGraphic spid="2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3591</TotalTime>
  <Words>2825</Words>
  <Application>Microsoft Macintosh PowerPoint</Application>
  <PresentationFormat>宽屏</PresentationFormat>
  <Paragraphs>528</Paragraphs>
  <Slides>22</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Calibri</vt:lpstr>
      <vt:lpstr>Cambria</vt:lpstr>
      <vt:lpstr>Cambria Math</vt:lpstr>
      <vt:lpstr>Microsoft YaHei UI</vt:lpstr>
      <vt:lpstr>SimSun</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220</cp:revision>
  <dcterms:created xsi:type="dcterms:W3CDTF">2013-09-21T08:13:58Z</dcterms:created>
  <dcterms:modified xsi:type="dcterms:W3CDTF">2015-09-28T07:58:52Z</dcterms:modified>
</cp:coreProperties>
</file>