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73" r:id="rId4"/>
    <p:sldId id="274" r:id="rId5"/>
    <p:sldId id="269" r:id="rId6"/>
    <p:sldId id="289" r:id="rId7"/>
    <p:sldId id="276" r:id="rId8"/>
    <p:sldId id="275" r:id="rId9"/>
    <p:sldId id="267" r:id="rId10"/>
    <p:sldId id="278" r:id="rId11"/>
    <p:sldId id="281" r:id="rId12"/>
    <p:sldId id="290" r:id="rId13"/>
    <p:sldId id="270" r:id="rId14"/>
    <p:sldId id="272" r:id="rId15"/>
    <p:sldId id="302" r:id="rId16"/>
    <p:sldId id="292" r:id="rId17"/>
    <p:sldId id="293" r:id="rId18"/>
    <p:sldId id="296" r:id="rId19"/>
    <p:sldId id="297" r:id="rId20"/>
    <p:sldId id="298" r:id="rId21"/>
    <p:sldId id="299" r:id="rId22"/>
    <p:sldId id="300" r:id="rId23"/>
    <p:sldId id="301" r:id="rId24"/>
    <p:sldId id="291" r:id="rId25"/>
    <p:sldId id="285" r:id="rId26"/>
    <p:sldId id="282" r:id="rId27"/>
    <p:sldId id="283" r:id="rId28"/>
    <p:sldId id="284" r:id="rId29"/>
    <p:sldId id="286" r:id="rId30"/>
    <p:sldId id="279" r:id="rId31"/>
    <p:sldId id="288" r:id="rId32"/>
    <p:sldId id="287" r:id="rId33"/>
    <p:sldId id="261" r:id="rId34"/>
    <p:sldId id="26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4385"/>
    <a:srgbClr val="F8C7F8"/>
    <a:srgbClr val="F9C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331" autoAdjust="0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E07E0-BBF0-A142-8A9F-F602B47B20E3}" type="doc">
      <dgm:prSet loTypeId="urn:microsoft.com/office/officeart/2005/8/layout/matrix2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F4BA9A60-13A6-6B46-80F6-542FE8825FBD}">
      <dgm:prSet phldrT="[文本]" custT="1"/>
      <dgm:spPr/>
      <dgm:t>
        <a:bodyPr/>
        <a:lstStyle/>
        <a:p>
          <a:r>
            <a:rPr lang="zh-CN" altLang="en-US" sz="2800" dirty="0" smtClean="0"/>
            <a:t>问题形式化定义</a:t>
          </a:r>
          <a:endParaRPr lang="zh-CN" altLang="en-US" sz="2800" dirty="0"/>
        </a:p>
      </dgm:t>
    </dgm:pt>
    <dgm:pt modelId="{8465760B-FE60-0B40-8415-F584C0DA13A6}" type="parTrans" cxnId="{7AA9293C-4329-6E44-85E3-2A188904D38B}">
      <dgm:prSet/>
      <dgm:spPr/>
      <dgm:t>
        <a:bodyPr/>
        <a:lstStyle/>
        <a:p>
          <a:endParaRPr lang="zh-CN" altLang="en-US"/>
        </a:p>
      </dgm:t>
    </dgm:pt>
    <dgm:pt modelId="{952BF78B-D208-9C4E-AF5F-627D063EB4CD}" type="sibTrans" cxnId="{7AA9293C-4329-6E44-85E3-2A188904D38B}">
      <dgm:prSet/>
      <dgm:spPr/>
      <dgm:t>
        <a:bodyPr/>
        <a:lstStyle/>
        <a:p>
          <a:endParaRPr lang="zh-CN" altLang="en-US"/>
        </a:p>
      </dgm:t>
    </dgm:pt>
    <dgm:pt modelId="{F3543573-80BC-5E40-9E4A-A0262735832D}">
      <dgm:prSet phldrT="[文本]" custT="1"/>
      <dgm:spPr/>
      <dgm:t>
        <a:bodyPr/>
        <a:lstStyle/>
        <a:p>
          <a:r>
            <a:rPr lang="zh-CN" altLang="en-US" sz="2800" dirty="0" smtClean="0"/>
            <a:t>复杂性分析</a:t>
          </a:r>
          <a:endParaRPr lang="zh-CN" altLang="en-US" sz="2800" dirty="0"/>
        </a:p>
      </dgm:t>
    </dgm:pt>
    <dgm:pt modelId="{1B2C0D53-04FF-4743-962F-D9E49F31C516}" type="parTrans" cxnId="{F4DF8F4A-1173-9F40-A269-D359D4101D53}">
      <dgm:prSet/>
      <dgm:spPr/>
      <dgm:t>
        <a:bodyPr/>
        <a:lstStyle/>
        <a:p>
          <a:endParaRPr lang="zh-CN" altLang="en-US"/>
        </a:p>
      </dgm:t>
    </dgm:pt>
    <dgm:pt modelId="{61E5CC33-FA3E-9042-BD39-36042D350DBD}" type="sibTrans" cxnId="{F4DF8F4A-1173-9F40-A269-D359D4101D53}">
      <dgm:prSet/>
      <dgm:spPr/>
      <dgm:t>
        <a:bodyPr/>
        <a:lstStyle/>
        <a:p>
          <a:endParaRPr lang="zh-CN" altLang="en-US"/>
        </a:p>
      </dgm:t>
    </dgm:pt>
    <dgm:pt modelId="{1872EE28-E050-2549-9CC4-4D2414E3D266}">
      <dgm:prSet phldrT="[文本]" custT="1"/>
      <dgm:spPr/>
      <dgm:t>
        <a:bodyPr/>
        <a:lstStyle/>
        <a:p>
          <a:r>
            <a:rPr lang="zh-CN" altLang="en-US" sz="2800" dirty="0" smtClean="0"/>
            <a:t>算法设计</a:t>
          </a:r>
          <a:endParaRPr lang="zh-CN" altLang="en-US" sz="2800" dirty="0"/>
        </a:p>
      </dgm:t>
    </dgm:pt>
    <dgm:pt modelId="{D19A9034-5F8D-5D4F-8983-D29D204A664D}" type="parTrans" cxnId="{B18DAD9A-8E2C-FB45-A640-1C3E5342D478}">
      <dgm:prSet/>
      <dgm:spPr/>
      <dgm:t>
        <a:bodyPr/>
        <a:lstStyle/>
        <a:p>
          <a:endParaRPr lang="zh-CN" altLang="en-US"/>
        </a:p>
      </dgm:t>
    </dgm:pt>
    <dgm:pt modelId="{4C4974D4-7FB4-FA40-B5CA-20E9D8306437}" type="sibTrans" cxnId="{B18DAD9A-8E2C-FB45-A640-1C3E5342D478}">
      <dgm:prSet/>
      <dgm:spPr/>
      <dgm:t>
        <a:bodyPr/>
        <a:lstStyle/>
        <a:p>
          <a:endParaRPr lang="zh-CN" altLang="en-US"/>
        </a:p>
      </dgm:t>
    </dgm:pt>
    <dgm:pt modelId="{1067C583-FF5B-564C-BBE8-43AA73FC0B07}">
      <dgm:prSet phldrT="[文本]" custT="1"/>
      <dgm:spPr/>
      <dgm:t>
        <a:bodyPr/>
        <a:lstStyle/>
        <a:p>
          <a:r>
            <a:rPr lang="zh-CN" altLang="en-US" sz="2800" dirty="0" smtClean="0"/>
            <a:t>实验评估</a:t>
          </a:r>
          <a:endParaRPr lang="zh-CN" altLang="en-US" sz="2800" dirty="0"/>
        </a:p>
      </dgm:t>
    </dgm:pt>
    <dgm:pt modelId="{17BB83E1-FA51-344D-9041-F9C2925FE2E7}" type="parTrans" cxnId="{E688F48B-6AA2-F749-96AD-B5EC143729E9}">
      <dgm:prSet/>
      <dgm:spPr/>
      <dgm:t>
        <a:bodyPr/>
        <a:lstStyle/>
        <a:p>
          <a:endParaRPr lang="zh-CN" altLang="en-US"/>
        </a:p>
      </dgm:t>
    </dgm:pt>
    <dgm:pt modelId="{A4D83A2A-67D4-E249-B116-F88A2AD3944C}" type="sibTrans" cxnId="{E688F48B-6AA2-F749-96AD-B5EC143729E9}">
      <dgm:prSet/>
      <dgm:spPr/>
      <dgm:t>
        <a:bodyPr/>
        <a:lstStyle/>
        <a:p>
          <a:endParaRPr lang="zh-CN" altLang="en-US"/>
        </a:p>
      </dgm:t>
    </dgm:pt>
    <dgm:pt modelId="{29EFFB0E-B62E-5746-9075-F5EE8EA28D47}" type="pres">
      <dgm:prSet presAssocID="{456E07E0-BBF0-A142-8A9F-F602B47B20E3}" presName="matrix" presStyleCnt="0">
        <dgm:presLayoutVars>
          <dgm:chMax val="1"/>
          <dgm:dir/>
          <dgm:resizeHandles val="exact"/>
        </dgm:presLayoutVars>
      </dgm:prSet>
      <dgm:spPr/>
    </dgm:pt>
    <dgm:pt modelId="{E9501AC9-550B-D946-993F-743E52810AD9}" type="pres">
      <dgm:prSet presAssocID="{456E07E0-BBF0-A142-8A9F-F602B47B20E3}" presName="axisShape" presStyleLbl="bgShp" presStyleIdx="0" presStyleCnt="1" custScaleX="166300"/>
      <dgm:spPr/>
    </dgm:pt>
    <dgm:pt modelId="{87480D01-F094-B64D-9402-09BE65B38867}" type="pres">
      <dgm:prSet presAssocID="{456E07E0-BBF0-A142-8A9F-F602B47B20E3}" presName="rect1" presStyleLbl="node1" presStyleIdx="0" presStyleCnt="4" custScaleX="167460" custLinFactNeighborX="-53102" custLinFactNeighborY="-156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80EBC2-F652-CE46-B7DB-CF84632696FA}" type="pres">
      <dgm:prSet presAssocID="{456E07E0-BBF0-A142-8A9F-F602B47B20E3}" presName="rect2" presStyleLbl="node1" presStyleIdx="1" presStyleCnt="4" custScaleX="166853" custLinFactNeighborX="53768" custLinFactNeighborY="-20810">
        <dgm:presLayoutVars>
          <dgm:chMax val="0"/>
          <dgm:chPref val="0"/>
          <dgm:bulletEnabled val="1"/>
        </dgm:presLayoutVars>
      </dgm:prSet>
      <dgm:spPr/>
    </dgm:pt>
    <dgm:pt modelId="{11C653BB-F112-5748-BAAC-AC4932508D16}" type="pres">
      <dgm:prSet presAssocID="{456E07E0-BBF0-A142-8A9F-F602B47B20E3}" presName="rect3" presStyleLbl="node1" presStyleIdx="2" presStyleCnt="4" custScaleX="168661" custLinFactNeighborX="-55374" custLinFactNeighborY="11075">
        <dgm:presLayoutVars>
          <dgm:chMax val="0"/>
          <dgm:chPref val="0"/>
          <dgm:bulletEnabled val="1"/>
        </dgm:presLayoutVars>
      </dgm:prSet>
      <dgm:spPr/>
    </dgm:pt>
    <dgm:pt modelId="{757B32DF-F8E2-5249-8A51-05D7A56388FD}" type="pres">
      <dgm:prSet presAssocID="{456E07E0-BBF0-A142-8A9F-F602B47B20E3}" presName="rect4" presStyleLbl="node1" presStyleIdx="3" presStyleCnt="4" custScaleX="167590" custLinFactNeighborX="54136" custLinFactNeighborY="10423">
        <dgm:presLayoutVars>
          <dgm:chMax val="0"/>
          <dgm:chPref val="0"/>
          <dgm:bulletEnabled val="1"/>
        </dgm:presLayoutVars>
      </dgm:prSet>
      <dgm:spPr/>
    </dgm:pt>
  </dgm:ptLst>
  <dgm:cxnLst>
    <dgm:cxn modelId="{B18DAD9A-8E2C-FB45-A640-1C3E5342D478}" srcId="{456E07E0-BBF0-A142-8A9F-F602B47B20E3}" destId="{1872EE28-E050-2549-9CC4-4D2414E3D266}" srcOrd="2" destOrd="0" parTransId="{D19A9034-5F8D-5D4F-8983-D29D204A664D}" sibTransId="{4C4974D4-7FB4-FA40-B5CA-20E9D8306437}"/>
    <dgm:cxn modelId="{673045AA-9D27-CF42-B5A6-948018A0CD94}" type="presOf" srcId="{F4BA9A60-13A6-6B46-80F6-542FE8825FBD}" destId="{87480D01-F094-B64D-9402-09BE65B38867}" srcOrd="0" destOrd="0" presId="urn:microsoft.com/office/officeart/2005/8/layout/matrix2"/>
    <dgm:cxn modelId="{F4DF8F4A-1173-9F40-A269-D359D4101D53}" srcId="{456E07E0-BBF0-A142-8A9F-F602B47B20E3}" destId="{F3543573-80BC-5E40-9E4A-A0262735832D}" srcOrd="1" destOrd="0" parTransId="{1B2C0D53-04FF-4743-962F-D9E49F31C516}" sibTransId="{61E5CC33-FA3E-9042-BD39-36042D350DBD}"/>
    <dgm:cxn modelId="{13B61F36-0E7A-7F41-A68B-E49B580B6FBA}" type="presOf" srcId="{1067C583-FF5B-564C-BBE8-43AA73FC0B07}" destId="{757B32DF-F8E2-5249-8A51-05D7A56388FD}" srcOrd="0" destOrd="0" presId="urn:microsoft.com/office/officeart/2005/8/layout/matrix2"/>
    <dgm:cxn modelId="{E688F48B-6AA2-F749-96AD-B5EC143729E9}" srcId="{456E07E0-BBF0-A142-8A9F-F602B47B20E3}" destId="{1067C583-FF5B-564C-BBE8-43AA73FC0B07}" srcOrd="3" destOrd="0" parTransId="{17BB83E1-FA51-344D-9041-F9C2925FE2E7}" sibTransId="{A4D83A2A-67D4-E249-B116-F88A2AD3944C}"/>
    <dgm:cxn modelId="{25DD2B96-045F-D140-97B3-276CC1BAA7EA}" type="presOf" srcId="{1872EE28-E050-2549-9CC4-4D2414E3D266}" destId="{11C653BB-F112-5748-BAAC-AC4932508D16}" srcOrd="0" destOrd="0" presId="urn:microsoft.com/office/officeart/2005/8/layout/matrix2"/>
    <dgm:cxn modelId="{7AA9293C-4329-6E44-85E3-2A188904D38B}" srcId="{456E07E0-BBF0-A142-8A9F-F602B47B20E3}" destId="{F4BA9A60-13A6-6B46-80F6-542FE8825FBD}" srcOrd="0" destOrd="0" parTransId="{8465760B-FE60-0B40-8415-F584C0DA13A6}" sibTransId="{952BF78B-D208-9C4E-AF5F-627D063EB4CD}"/>
    <dgm:cxn modelId="{D0720004-6669-0A48-BA95-C0DC86164E5E}" type="presOf" srcId="{456E07E0-BBF0-A142-8A9F-F602B47B20E3}" destId="{29EFFB0E-B62E-5746-9075-F5EE8EA28D47}" srcOrd="0" destOrd="0" presId="urn:microsoft.com/office/officeart/2005/8/layout/matrix2"/>
    <dgm:cxn modelId="{49932F72-F185-B447-8106-3BD01FE6783B}" type="presOf" srcId="{F3543573-80BC-5E40-9E4A-A0262735832D}" destId="{D880EBC2-F652-CE46-B7DB-CF84632696FA}" srcOrd="0" destOrd="0" presId="urn:microsoft.com/office/officeart/2005/8/layout/matrix2"/>
    <dgm:cxn modelId="{EB7424E2-0023-0F41-86D8-5EFF8452FA0B}" type="presParOf" srcId="{29EFFB0E-B62E-5746-9075-F5EE8EA28D47}" destId="{E9501AC9-550B-D946-993F-743E52810AD9}" srcOrd="0" destOrd="0" presId="urn:microsoft.com/office/officeart/2005/8/layout/matrix2"/>
    <dgm:cxn modelId="{6EA70F2D-F379-D54B-A99B-9EC9D6731698}" type="presParOf" srcId="{29EFFB0E-B62E-5746-9075-F5EE8EA28D47}" destId="{87480D01-F094-B64D-9402-09BE65B38867}" srcOrd="1" destOrd="0" presId="urn:microsoft.com/office/officeart/2005/8/layout/matrix2"/>
    <dgm:cxn modelId="{107D88F5-CA85-0345-80F7-7322B73D19F8}" type="presParOf" srcId="{29EFFB0E-B62E-5746-9075-F5EE8EA28D47}" destId="{D880EBC2-F652-CE46-B7DB-CF84632696FA}" srcOrd="2" destOrd="0" presId="urn:microsoft.com/office/officeart/2005/8/layout/matrix2"/>
    <dgm:cxn modelId="{EAD1C231-58E1-6B4C-BA5D-45D3324140B9}" type="presParOf" srcId="{29EFFB0E-B62E-5746-9075-F5EE8EA28D47}" destId="{11C653BB-F112-5748-BAAC-AC4932508D16}" srcOrd="3" destOrd="0" presId="urn:microsoft.com/office/officeart/2005/8/layout/matrix2"/>
    <dgm:cxn modelId="{8AA63E35-3C28-BF4C-8321-32E2A9D22440}" type="presParOf" srcId="{29EFFB0E-B62E-5746-9075-F5EE8EA28D47}" destId="{757B32DF-F8E2-5249-8A51-05D7A56388F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A4CBE1-4ED3-BD49-933B-AD5119D5D869}" type="doc">
      <dgm:prSet loTypeId="urn:microsoft.com/office/officeart/2005/8/layout/cycle7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05CBFB3C-D535-C446-BDB4-F8B9DF4231D0}">
      <dgm:prSet phldrT="[文本]"/>
      <dgm:spPr/>
      <dgm:t>
        <a:bodyPr/>
        <a:lstStyle/>
        <a:p>
          <a:r>
            <a:rPr lang="zh-CN" altLang="en-US" dirty="0" smtClean="0"/>
            <a:t>加速算法</a:t>
          </a:r>
          <a:endParaRPr lang="zh-CN" altLang="en-US" dirty="0"/>
        </a:p>
      </dgm:t>
    </dgm:pt>
    <dgm:pt modelId="{393796FA-F892-0C43-8A25-15FD845AB3DF}" type="parTrans" cxnId="{DF4741AF-7016-5D46-9E88-5A3FAB7309EF}">
      <dgm:prSet/>
      <dgm:spPr/>
      <dgm:t>
        <a:bodyPr/>
        <a:lstStyle/>
        <a:p>
          <a:endParaRPr lang="zh-CN" altLang="en-US"/>
        </a:p>
      </dgm:t>
    </dgm:pt>
    <dgm:pt modelId="{2CB2EDFB-891E-7942-929C-98AD5C12D5F1}" type="sibTrans" cxnId="{DF4741AF-7016-5D46-9E88-5A3FAB7309EF}">
      <dgm:prSet/>
      <dgm:spPr/>
      <dgm:t>
        <a:bodyPr/>
        <a:lstStyle/>
        <a:p>
          <a:endParaRPr lang="zh-CN" altLang="en-US"/>
        </a:p>
      </dgm:t>
    </dgm:pt>
    <dgm:pt modelId="{8BF09005-C808-214B-91F6-76C53BEFA159}">
      <dgm:prSet phldrT="[文本]"/>
      <dgm:spPr/>
      <dgm:t>
        <a:bodyPr/>
        <a:lstStyle/>
        <a:p>
          <a:r>
            <a:rPr lang="zh-CN" altLang="en-US" dirty="0" smtClean="0"/>
            <a:t>贪心算法</a:t>
          </a:r>
          <a:endParaRPr lang="zh-CN" altLang="en-US" dirty="0"/>
        </a:p>
      </dgm:t>
    </dgm:pt>
    <dgm:pt modelId="{6CB2A0BF-7EA4-A445-8431-12CF603456AA}" type="parTrans" cxnId="{1B270E20-44B4-D044-9119-9D037A581767}">
      <dgm:prSet/>
      <dgm:spPr/>
      <dgm:t>
        <a:bodyPr/>
        <a:lstStyle/>
        <a:p>
          <a:endParaRPr lang="zh-CN" altLang="en-US"/>
        </a:p>
      </dgm:t>
    </dgm:pt>
    <dgm:pt modelId="{870E7795-A234-C94E-9ACC-812D66785498}" type="sibTrans" cxnId="{1B270E20-44B4-D044-9119-9D037A581767}">
      <dgm:prSet/>
      <dgm:spPr/>
      <dgm:t>
        <a:bodyPr/>
        <a:lstStyle/>
        <a:p>
          <a:endParaRPr lang="zh-CN" altLang="en-US"/>
        </a:p>
      </dgm:t>
    </dgm:pt>
    <dgm:pt modelId="{E5E61BF5-43F1-5D40-81A3-98BCAA67A8A8}">
      <dgm:prSet phldrT="[文本]"/>
      <dgm:spPr/>
      <dgm:t>
        <a:bodyPr/>
        <a:lstStyle/>
        <a:p>
          <a:r>
            <a:rPr lang="en-US" altLang="zh-CN" dirty="0" smtClean="0"/>
            <a:t>A*</a:t>
          </a:r>
          <a:r>
            <a:rPr lang="zh-CN" altLang="en-US" dirty="0" smtClean="0"/>
            <a:t>算法</a:t>
          </a:r>
          <a:endParaRPr lang="zh-CN" altLang="en-US" dirty="0"/>
        </a:p>
      </dgm:t>
    </dgm:pt>
    <dgm:pt modelId="{7683E0AD-1A50-1247-A2EA-D2CC19FF3C5D}" type="parTrans" cxnId="{01B0CB30-94DB-7B40-B497-FE142653F03E}">
      <dgm:prSet/>
      <dgm:spPr/>
      <dgm:t>
        <a:bodyPr/>
        <a:lstStyle/>
        <a:p>
          <a:endParaRPr lang="zh-CN" altLang="en-US"/>
        </a:p>
      </dgm:t>
    </dgm:pt>
    <dgm:pt modelId="{D85DF32D-08FB-D44F-944F-B022032335C5}" type="sibTrans" cxnId="{01B0CB30-94DB-7B40-B497-FE142653F03E}">
      <dgm:prSet/>
      <dgm:spPr/>
      <dgm:t>
        <a:bodyPr/>
        <a:lstStyle/>
        <a:p>
          <a:endParaRPr lang="zh-CN" altLang="en-US"/>
        </a:p>
      </dgm:t>
    </dgm:pt>
    <dgm:pt modelId="{0BBD2D10-39B9-A247-AF55-480D8D00D257}" type="pres">
      <dgm:prSet presAssocID="{ABA4CBE1-4ED3-BD49-933B-AD5119D5D869}" presName="Name0" presStyleCnt="0">
        <dgm:presLayoutVars>
          <dgm:dir/>
          <dgm:resizeHandles val="exact"/>
        </dgm:presLayoutVars>
      </dgm:prSet>
      <dgm:spPr/>
    </dgm:pt>
    <dgm:pt modelId="{BFAF9896-E91F-D141-B54C-CBEAFC2B7E2E}" type="pres">
      <dgm:prSet presAssocID="{05CBFB3C-D535-C446-BDB4-F8B9DF4231D0}" presName="node" presStyleLbl="node1" presStyleIdx="0" presStyleCnt="3" custRadScaleRad="128901" custRadScaleInc="64527">
        <dgm:presLayoutVars>
          <dgm:bulletEnabled val="1"/>
        </dgm:presLayoutVars>
      </dgm:prSet>
      <dgm:spPr/>
    </dgm:pt>
    <dgm:pt modelId="{70FE67FC-3DC8-724D-A94F-286853A0827A}" type="pres">
      <dgm:prSet presAssocID="{2CB2EDFB-891E-7942-929C-98AD5C12D5F1}" presName="sibTrans" presStyleLbl="sibTrans2D1" presStyleIdx="0" presStyleCnt="3"/>
      <dgm:spPr/>
    </dgm:pt>
    <dgm:pt modelId="{3E2BD17C-E529-504A-A9C8-66E066C4D2C8}" type="pres">
      <dgm:prSet presAssocID="{2CB2EDFB-891E-7942-929C-98AD5C12D5F1}" presName="connectorText" presStyleLbl="sibTrans2D1" presStyleIdx="0" presStyleCnt="3"/>
      <dgm:spPr/>
    </dgm:pt>
    <dgm:pt modelId="{6D76C0C5-E075-2E40-BB59-6BF2D67E3D34}" type="pres">
      <dgm:prSet presAssocID="{8BF09005-C808-214B-91F6-76C53BEFA159}" presName="node" presStyleLbl="node1" presStyleIdx="1" presStyleCnt="3" custRadScaleRad="95057" custRadScaleInc="2893">
        <dgm:presLayoutVars>
          <dgm:bulletEnabled val="1"/>
        </dgm:presLayoutVars>
      </dgm:prSet>
      <dgm:spPr/>
    </dgm:pt>
    <dgm:pt modelId="{3661CA10-8533-AA45-BE44-6DD8C6BF81AE}" type="pres">
      <dgm:prSet presAssocID="{870E7795-A234-C94E-9ACC-812D66785498}" presName="sibTrans" presStyleLbl="sibTrans2D1" presStyleIdx="1" presStyleCnt="3" custAng="2874655" custFlipHor="1" custScaleX="43592" custScaleY="298870"/>
      <dgm:spPr>
        <a:prstGeom prst="upArrow">
          <a:avLst/>
        </a:prstGeom>
      </dgm:spPr>
    </dgm:pt>
    <dgm:pt modelId="{CD61BAC0-5B9E-8640-89A7-07CDB6A6907D}" type="pres">
      <dgm:prSet presAssocID="{870E7795-A234-C94E-9ACC-812D66785498}" presName="connectorText" presStyleLbl="sibTrans2D1" presStyleIdx="1" presStyleCnt="3"/>
      <dgm:spPr/>
    </dgm:pt>
    <dgm:pt modelId="{1B21C6E2-BB42-C64A-8FB2-096A01104020}" type="pres">
      <dgm:prSet presAssocID="{E5E61BF5-43F1-5D40-81A3-98BCAA67A8A8}" presName="node" presStyleLbl="node1" presStyleIdx="2" presStyleCnt="3" custRadScaleRad="98010" custRadScaleInc="72756">
        <dgm:presLayoutVars>
          <dgm:bulletEnabled val="1"/>
        </dgm:presLayoutVars>
      </dgm:prSet>
      <dgm:spPr/>
    </dgm:pt>
    <dgm:pt modelId="{FF928331-14C0-3544-85E4-D914A67B7CEB}" type="pres">
      <dgm:prSet presAssocID="{D85DF32D-08FB-D44F-944F-B022032335C5}" presName="sibTrans" presStyleLbl="sibTrans2D1" presStyleIdx="2" presStyleCnt="3" custAng="5026198" custScaleX="45872" custScaleY="295274" custLinFactNeighborX="-3796" custLinFactNeighborY="-28243"/>
      <dgm:spPr>
        <a:prstGeom prst="upArrow">
          <a:avLst/>
        </a:prstGeom>
      </dgm:spPr>
    </dgm:pt>
    <dgm:pt modelId="{E71808BC-C34B-AA4E-8FF2-F921EFE22386}" type="pres">
      <dgm:prSet presAssocID="{D85DF32D-08FB-D44F-944F-B022032335C5}" presName="connectorText" presStyleLbl="sibTrans2D1" presStyleIdx="2" presStyleCnt="3"/>
      <dgm:spPr/>
    </dgm:pt>
  </dgm:ptLst>
  <dgm:cxnLst>
    <dgm:cxn modelId="{C101B038-37E4-F544-B2FD-BB8FC1BC1645}" type="presOf" srcId="{8BF09005-C808-214B-91F6-76C53BEFA159}" destId="{6D76C0C5-E075-2E40-BB59-6BF2D67E3D34}" srcOrd="0" destOrd="0" presId="urn:microsoft.com/office/officeart/2005/8/layout/cycle7"/>
    <dgm:cxn modelId="{88FBBDAD-7B3A-1545-A909-02F6E499F7EC}" type="presOf" srcId="{D85DF32D-08FB-D44F-944F-B022032335C5}" destId="{E71808BC-C34B-AA4E-8FF2-F921EFE22386}" srcOrd="1" destOrd="0" presId="urn:microsoft.com/office/officeart/2005/8/layout/cycle7"/>
    <dgm:cxn modelId="{336A36CA-FEDC-A347-8EFD-CF69D6ADA167}" type="presOf" srcId="{2CB2EDFB-891E-7942-929C-98AD5C12D5F1}" destId="{3E2BD17C-E529-504A-A9C8-66E066C4D2C8}" srcOrd="1" destOrd="0" presId="urn:microsoft.com/office/officeart/2005/8/layout/cycle7"/>
    <dgm:cxn modelId="{89CD04D7-C5DA-6C4A-B8CA-757B1EFE894E}" type="presOf" srcId="{D85DF32D-08FB-D44F-944F-B022032335C5}" destId="{FF928331-14C0-3544-85E4-D914A67B7CEB}" srcOrd="0" destOrd="0" presId="urn:microsoft.com/office/officeart/2005/8/layout/cycle7"/>
    <dgm:cxn modelId="{4F8312CA-9F1E-2047-A05E-4787BAE44D30}" type="presOf" srcId="{2CB2EDFB-891E-7942-929C-98AD5C12D5F1}" destId="{70FE67FC-3DC8-724D-A94F-286853A0827A}" srcOrd="0" destOrd="0" presId="urn:microsoft.com/office/officeart/2005/8/layout/cycle7"/>
    <dgm:cxn modelId="{6E9AFB21-3830-8441-83A0-9258202D3800}" type="presOf" srcId="{870E7795-A234-C94E-9ACC-812D66785498}" destId="{CD61BAC0-5B9E-8640-89A7-07CDB6A6907D}" srcOrd="1" destOrd="0" presId="urn:microsoft.com/office/officeart/2005/8/layout/cycle7"/>
    <dgm:cxn modelId="{BC7825E0-ED10-5D44-8876-461B19B37C87}" type="presOf" srcId="{E5E61BF5-43F1-5D40-81A3-98BCAA67A8A8}" destId="{1B21C6E2-BB42-C64A-8FB2-096A01104020}" srcOrd="0" destOrd="0" presId="urn:microsoft.com/office/officeart/2005/8/layout/cycle7"/>
    <dgm:cxn modelId="{1B270E20-44B4-D044-9119-9D037A581767}" srcId="{ABA4CBE1-4ED3-BD49-933B-AD5119D5D869}" destId="{8BF09005-C808-214B-91F6-76C53BEFA159}" srcOrd="1" destOrd="0" parTransId="{6CB2A0BF-7EA4-A445-8431-12CF603456AA}" sibTransId="{870E7795-A234-C94E-9ACC-812D66785498}"/>
    <dgm:cxn modelId="{9AB7D012-6125-9243-A7EB-62AAA8E031B9}" type="presOf" srcId="{05CBFB3C-D535-C446-BDB4-F8B9DF4231D0}" destId="{BFAF9896-E91F-D141-B54C-CBEAFC2B7E2E}" srcOrd="0" destOrd="0" presId="urn:microsoft.com/office/officeart/2005/8/layout/cycle7"/>
    <dgm:cxn modelId="{DF4741AF-7016-5D46-9E88-5A3FAB7309EF}" srcId="{ABA4CBE1-4ED3-BD49-933B-AD5119D5D869}" destId="{05CBFB3C-D535-C446-BDB4-F8B9DF4231D0}" srcOrd="0" destOrd="0" parTransId="{393796FA-F892-0C43-8A25-15FD845AB3DF}" sibTransId="{2CB2EDFB-891E-7942-929C-98AD5C12D5F1}"/>
    <dgm:cxn modelId="{0E4BDE42-ACFC-9B45-901D-226572527158}" type="presOf" srcId="{ABA4CBE1-4ED3-BD49-933B-AD5119D5D869}" destId="{0BBD2D10-39B9-A247-AF55-480D8D00D257}" srcOrd="0" destOrd="0" presId="urn:microsoft.com/office/officeart/2005/8/layout/cycle7"/>
    <dgm:cxn modelId="{01B0CB30-94DB-7B40-B497-FE142653F03E}" srcId="{ABA4CBE1-4ED3-BD49-933B-AD5119D5D869}" destId="{E5E61BF5-43F1-5D40-81A3-98BCAA67A8A8}" srcOrd="2" destOrd="0" parTransId="{7683E0AD-1A50-1247-A2EA-D2CC19FF3C5D}" sibTransId="{D85DF32D-08FB-D44F-944F-B022032335C5}"/>
    <dgm:cxn modelId="{0F2671E1-F74C-1447-9D13-789818E68C73}" type="presOf" srcId="{870E7795-A234-C94E-9ACC-812D66785498}" destId="{3661CA10-8533-AA45-BE44-6DD8C6BF81AE}" srcOrd="0" destOrd="0" presId="urn:microsoft.com/office/officeart/2005/8/layout/cycle7"/>
    <dgm:cxn modelId="{1BE44896-F9D1-DD46-8687-EFE9BE594257}" type="presParOf" srcId="{0BBD2D10-39B9-A247-AF55-480D8D00D257}" destId="{BFAF9896-E91F-D141-B54C-CBEAFC2B7E2E}" srcOrd="0" destOrd="0" presId="urn:microsoft.com/office/officeart/2005/8/layout/cycle7"/>
    <dgm:cxn modelId="{5AADB59C-016D-474E-B16D-2BE9E17D968E}" type="presParOf" srcId="{0BBD2D10-39B9-A247-AF55-480D8D00D257}" destId="{70FE67FC-3DC8-724D-A94F-286853A0827A}" srcOrd="1" destOrd="0" presId="urn:microsoft.com/office/officeart/2005/8/layout/cycle7"/>
    <dgm:cxn modelId="{6FA4FB54-1C47-3D49-8B11-2E6EAC8997A8}" type="presParOf" srcId="{70FE67FC-3DC8-724D-A94F-286853A0827A}" destId="{3E2BD17C-E529-504A-A9C8-66E066C4D2C8}" srcOrd="0" destOrd="0" presId="urn:microsoft.com/office/officeart/2005/8/layout/cycle7"/>
    <dgm:cxn modelId="{D4CDD4FC-C703-C142-8BCF-F1E2124B857F}" type="presParOf" srcId="{0BBD2D10-39B9-A247-AF55-480D8D00D257}" destId="{6D76C0C5-E075-2E40-BB59-6BF2D67E3D34}" srcOrd="2" destOrd="0" presId="urn:microsoft.com/office/officeart/2005/8/layout/cycle7"/>
    <dgm:cxn modelId="{ED73D260-BF0C-8E4C-BE71-4F64561F021A}" type="presParOf" srcId="{0BBD2D10-39B9-A247-AF55-480D8D00D257}" destId="{3661CA10-8533-AA45-BE44-6DD8C6BF81AE}" srcOrd="3" destOrd="0" presId="urn:microsoft.com/office/officeart/2005/8/layout/cycle7"/>
    <dgm:cxn modelId="{E48B33F0-BE45-1040-AA2F-DD91B4650942}" type="presParOf" srcId="{3661CA10-8533-AA45-BE44-6DD8C6BF81AE}" destId="{CD61BAC0-5B9E-8640-89A7-07CDB6A6907D}" srcOrd="0" destOrd="0" presId="urn:microsoft.com/office/officeart/2005/8/layout/cycle7"/>
    <dgm:cxn modelId="{8533C4F6-8497-1B4E-A43E-0C66A7B8918C}" type="presParOf" srcId="{0BBD2D10-39B9-A247-AF55-480D8D00D257}" destId="{1B21C6E2-BB42-C64A-8FB2-096A01104020}" srcOrd="4" destOrd="0" presId="urn:microsoft.com/office/officeart/2005/8/layout/cycle7"/>
    <dgm:cxn modelId="{4DB78BF2-C6A7-E74D-A78D-CB25CF54A642}" type="presParOf" srcId="{0BBD2D10-39B9-A247-AF55-480D8D00D257}" destId="{FF928331-14C0-3544-85E4-D914A67B7CEB}" srcOrd="5" destOrd="0" presId="urn:microsoft.com/office/officeart/2005/8/layout/cycle7"/>
    <dgm:cxn modelId="{D56F8B20-2A9A-3F49-B19A-42A6516D96F7}" type="presParOf" srcId="{FF928331-14C0-3544-85E4-D914A67B7CEB}" destId="{E71808BC-C34B-AA4E-8FF2-F921EFE2238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01AC9-550B-D946-993F-743E52810AD9}">
      <dsp:nvSpPr>
        <dsp:cNvPr id="0" name=""/>
        <dsp:cNvSpPr/>
      </dsp:nvSpPr>
      <dsp:spPr>
        <a:xfrm>
          <a:off x="964205" y="0"/>
          <a:ext cx="7204300" cy="433211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80D01-F094-B64D-9402-09BE65B38867}">
      <dsp:nvSpPr>
        <dsp:cNvPr id="0" name=""/>
        <dsp:cNvSpPr/>
      </dsp:nvSpPr>
      <dsp:spPr>
        <a:xfrm>
          <a:off x="1177223" y="10778"/>
          <a:ext cx="2901821" cy="17328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问题形式化定义</a:t>
          </a:r>
          <a:endParaRPr lang="zh-CN" altLang="en-US" sz="2800" kern="1200" dirty="0"/>
        </a:p>
      </dsp:txBody>
      <dsp:txXfrm>
        <a:off x="1261813" y="95368"/>
        <a:ext cx="2732641" cy="1563664"/>
      </dsp:txXfrm>
    </dsp:sp>
    <dsp:sp modelId="{D880EBC2-F652-CE46-B7DB-CF84632696FA}">
      <dsp:nvSpPr>
        <dsp:cNvPr id="0" name=""/>
        <dsp:cNvSpPr/>
      </dsp:nvSpPr>
      <dsp:spPr>
        <a:xfrm>
          <a:off x="5070465" y="0"/>
          <a:ext cx="2891302" cy="17328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复杂性分析</a:t>
          </a:r>
          <a:endParaRPr lang="zh-CN" altLang="en-US" sz="2800" kern="1200" dirty="0"/>
        </a:p>
      </dsp:txBody>
      <dsp:txXfrm>
        <a:off x="5155055" y="84590"/>
        <a:ext cx="2722122" cy="1563664"/>
      </dsp:txXfrm>
    </dsp:sp>
    <dsp:sp modelId="{11C653BB-F112-5748-BAAC-AC4932508D16}">
      <dsp:nvSpPr>
        <dsp:cNvPr id="0" name=""/>
        <dsp:cNvSpPr/>
      </dsp:nvSpPr>
      <dsp:spPr>
        <a:xfrm>
          <a:off x="1127447" y="2509591"/>
          <a:ext cx="2922632" cy="17328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算法设计</a:t>
          </a:r>
          <a:endParaRPr lang="zh-CN" altLang="en-US" sz="2800" kern="1200" dirty="0"/>
        </a:p>
      </dsp:txBody>
      <dsp:txXfrm>
        <a:off x="1212037" y="2594181"/>
        <a:ext cx="2753452" cy="1563664"/>
      </dsp:txXfrm>
    </dsp:sp>
    <dsp:sp modelId="{757B32DF-F8E2-5249-8A51-05D7A56388FD}">
      <dsp:nvSpPr>
        <dsp:cNvPr id="0" name=""/>
        <dsp:cNvSpPr/>
      </dsp:nvSpPr>
      <dsp:spPr>
        <a:xfrm>
          <a:off x="5070457" y="2498293"/>
          <a:ext cx="2904073" cy="17328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实验评估</a:t>
          </a:r>
          <a:endParaRPr lang="zh-CN" altLang="en-US" sz="2800" kern="1200" dirty="0"/>
        </a:p>
      </dsp:txBody>
      <dsp:txXfrm>
        <a:off x="5155047" y="2582883"/>
        <a:ext cx="2734893" cy="1563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F9896-E91F-D141-B54C-CBEAFC2B7E2E}">
      <dsp:nvSpPr>
        <dsp:cNvPr id="0" name=""/>
        <dsp:cNvSpPr/>
      </dsp:nvSpPr>
      <dsp:spPr>
        <a:xfrm>
          <a:off x="3521609" y="0"/>
          <a:ext cx="2055669" cy="1027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加速算法</a:t>
          </a:r>
          <a:endParaRPr lang="zh-CN" altLang="en-US" sz="3400" kern="1200" dirty="0"/>
        </a:p>
      </dsp:txBody>
      <dsp:txXfrm>
        <a:off x="3551713" y="30104"/>
        <a:ext cx="1995461" cy="967626"/>
      </dsp:txXfrm>
    </dsp:sp>
    <dsp:sp modelId="{70FE67FC-3DC8-724D-A94F-286853A0827A}">
      <dsp:nvSpPr>
        <dsp:cNvPr id="0" name=""/>
        <dsp:cNvSpPr/>
      </dsp:nvSpPr>
      <dsp:spPr>
        <a:xfrm rot="5394926">
          <a:off x="3946898" y="1804926"/>
          <a:ext cx="1209431" cy="35974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054821" y="1876874"/>
        <a:ext cx="993585" cy="215846"/>
      </dsp:txXfrm>
    </dsp:sp>
    <dsp:sp modelId="{6D76C0C5-E075-2E40-BB59-6BF2D67E3D34}">
      <dsp:nvSpPr>
        <dsp:cNvPr id="0" name=""/>
        <dsp:cNvSpPr/>
      </dsp:nvSpPr>
      <dsp:spPr>
        <a:xfrm>
          <a:off x="3525950" y="2941761"/>
          <a:ext cx="2055669" cy="1027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贪心算法</a:t>
          </a:r>
          <a:endParaRPr lang="zh-CN" altLang="en-US" sz="3400" kern="1200" dirty="0"/>
        </a:p>
      </dsp:txBody>
      <dsp:txXfrm>
        <a:off x="3556054" y="2971865"/>
        <a:ext cx="1995461" cy="967626"/>
      </dsp:txXfrm>
    </dsp:sp>
    <dsp:sp modelId="{3661CA10-8533-AA45-BE44-6DD8C6BF81AE}">
      <dsp:nvSpPr>
        <dsp:cNvPr id="0" name=""/>
        <dsp:cNvSpPr/>
      </dsp:nvSpPr>
      <dsp:spPr>
        <a:xfrm rot="6572030" flipH="1">
          <a:off x="2564266" y="2201251"/>
          <a:ext cx="527215" cy="1075161"/>
        </a:xfrm>
        <a:prstGeom prst="up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 rot="10800000">
        <a:off x="2722431" y="2416283"/>
        <a:ext cx="210886" cy="645097"/>
      </dsp:txXfrm>
    </dsp:sp>
    <dsp:sp modelId="{1B21C6E2-BB42-C64A-8FB2-096A01104020}">
      <dsp:nvSpPr>
        <dsp:cNvPr id="0" name=""/>
        <dsp:cNvSpPr/>
      </dsp:nvSpPr>
      <dsp:spPr>
        <a:xfrm>
          <a:off x="74128" y="1508068"/>
          <a:ext cx="2055669" cy="1027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A*</a:t>
          </a:r>
          <a:r>
            <a:rPr lang="zh-CN" altLang="en-US" sz="3400" kern="1200" dirty="0" smtClean="0"/>
            <a:t>算法</a:t>
          </a:r>
          <a:endParaRPr lang="zh-CN" altLang="en-US" sz="3400" kern="1200" dirty="0"/>
        </a:p>
      </dsp:txBody>
      <dsp:txXfrm>
        <a:off x="104232" y="1538172"/>
        <a:ext cx="1995461" cy="967626"/>
      </dsp:txXfrm>
    </dsp:sp>
    <dsp:sp modelId="{FF928331-14C0-3544-85E4-D914A67B7CEB}">
      <dsp:nvSpPr>
        <dsp:cNvPr id="0" name=""/>
        <dsp:cNvSpPr/>
      </dsp:nvSpPr>
      <dsp:spPr>
        <a:xfrm rot="3608607">
          <a:off x="2502398" y="635236"/>
          <a:ext cx="554790" cy="1062224"/>
        </a:xfrm>
        <a:prstGeom prst="up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2668835" y="847681"/>
        <a:ext cx="221916" cy="637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AAF7F-C859-401C-9EF1-1039355A6314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C77E5-90AB-4FCA-9D55-E58E67CA6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3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发现技术：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根据一个事件日志生成一个模型，并不使用任何先验信息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监测：根据一个事件日志生成一个模型，并不使用任何先验信息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改进：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根据一个事件日志生成一个模型，并不使用任何先验信息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C77E5-90AB-4FCA-9D55-E58E67CA67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5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Alpha:</a:t>
            </a:r>
            <a:r>
              <a:rPr lang="zh-CN" altLang="en-US" dirty="0" smtClean="0"/>
              <a:t>正确，但是处理不了很多结构</a:t>
            </a:r>
            <a:endParaRPr lang="en-US" altLang="zh-CN" dirty="0" smtClean="0"/>
          </a:p>
          <a:p>
            <a:r>
              <a:rPr lang="en-US" altLang="zh-CN" dirty="0" smtClean="0"/>
              <a:t>Genetic</a:t>
            </a:r>
            <a:r>
              <a:rPr lang="zh-CN" altLang="en-US" dirty="0" smtClean="0"/>
              <a:t>：可以处理很多结构，但是复杂，且不保正确</a:t>
            </a:r>
            <a:endParaRPr lang="en-US" altLang="zh-CN" dirty="0" smtClean="0"/>
          </a:p>
          <a:p>
            <a:r>
              <a:rPr lang="en-US" altLang="zh-CN" dirty="0" smtClean="0"/>
              <a:t>Heuristics: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noise</a:t>
            </a:r>
            <a:r>
              <a:rPr lang="zh-CN" altLang="en-US" dirty="0" smtClean="0"/>
              <a:t>与日志不完备性</a:t>
            </a:r>
            <a:endParaRPr lang="en-US" altLang="zh-CN" dirty="0" smtClean="0"/>
          </a:p>
          <a:p>
            <a:r>
              <a:rPr lang="en-US" altLang="zh-CN" dirty="0" smtClean="0"/>
              <a:t>Region:</a:t>
            </a:r>
            <a:r>
              <a:rPr lang="zh-CN" altLang="en-US" dirty="0" smtClean="0"/>
              <a:t>算法可能低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C77E5-90AB-4FCA-9D55-E58E67CA67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3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C77E5-90AB-4FCA-9D55-E58E67CA67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928934"/>
            <a:ext cx="12192000" cy="285752"/>
            <a:chOff x="0" y="2928934"/>
            <a:chExt cx="9144000" cy="285752"/>
          </a:xfrm>
        </p:grpSpPr>
        <p:sp>
          <p:nvSpPr>
            <p:cNvPr id="12" name="矩形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13" name="矩形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454137"/>
            <a:ext cx="103632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9007"/>
            <a:ext cx="85344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24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52000" y="6498000"/>
            <a:ext cx="3840000" cy="360000"/>
          </a:xfrm>
        </p:spPr>
        <p:txBody>
          <a:bodyPr vert="horz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12000" y="2928934"/>
            <a:ext cx="1080000" cy="285752"/>
          </a:xfrm>
        </p:spPr>
        <p:txBody>
          <a:bodyPr/>
          <a:lstStyle/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2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286520"/>
            <a:ext cx="12192000" cy="285752"/>
            <a:chOff x="0" y="1428736"/>
            <a:chExt cx="9144000" cy="285752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91736" y="285729"/>
            <a:ext cx="2000264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3992" y="285731"/>
            <a:ext cx="8877285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1080000" cy="285752"/>
          </a:xfrm>
        </p:spPr>
        <p:txBody>
          <a:bodyPr/>
          <a:lstStyle/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3992" y="1166484"/>
            <a:ext cx="10972800" cy="5359435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880731"/>
            <a:ext cx="1080000" cy="285752"/>
          </a:xfrm>
        </p:spPr>
        <p:txBody>
          <a:bodyPr/>
          <a:lstStyle/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2928934"/>
            <a:ext cx="12192000" cy="285752"/>
            <a:chOff x="0" y="2928934"/>
            <a:chExt cx="9144000" cy="285752"/>
          </a:xfrm>
        </p:grpSpPr>
        <p:sp>
          <p:nvSpPr>
            <p:cNvPr id="8" name="矩形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217345"/>
            <a:ext cx="103632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0" y="1426090"/>
            <a:ext cx="85344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2400000" cy="360000"/>
          </a:xfrm>
        </p:spPr>
        <p:txBody>
          <a:bodyPr vert="horz"/>
          <a:lstStyle/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52000" y="6498000"/>
            <a:ext cx="384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12000" y="2928934"/>
            <a:ext cx="1080000" cy="285752"/>
          </a:xfrm>
        </p:spPr>
        <p:txBody>
          <a:bodyPr/>
          <a:lstStyle/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3992" y="1717110"/>
            <a:ext cx="53848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1992" y="1717110"/>
            <a:ext cx="53848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4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3992" y="1717668"/>
            <a:ext cx="5386917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23992" y="2357434"/>
            <a:ext cx="5386917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707760" y="1717668"/>
            <a:ext cx="5389033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707761" y="2357430"/>
            <a:ext cx="5389033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1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428736"/>
            <a:ext cx="12192000" cy="285752"/>
            <a:chOff x="0" y="1428736"/>
            <a:chExt cx="9144000" cy="28575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6286520"/>
            <a:ext cx="12192000" cy="285752"/>
            <a:chOff x="0" y="1428736"/>
            <a:chExt cx="9144000" cy="285752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1080000" cy="285752"/>
          </a:xfrm>
        </p:spPr>
        <p:txBody>
          <a:bodyPr/>
          <a:lstStyle/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2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68" y="285728"/>
            <a:ext cx="4381528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65" y="1717341"/>
            <a:ext cx="10953784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19747" y="285728"/>
            <a:ext cx="6477003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1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4" y="1718046"/>
            <a:ext cx="978952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20496" y="1790269"/>
            <a:ext cx="10788133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3992" y="285728"/>
            <a:ext cx="109728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70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882636"/>
            <a:ext cx="12192000" cy="285752"/>
            <a:chOff x="0" y="1428736"/>
            <a:chExt cx="9144000" cy="28575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 dirty="0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3992" y="1200125"/>
            <a:ext cx="10972800" cy="5355322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24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B7D6-CD70-49A1-A938-BF278BB45FF8}" type="datetimeFigureOut">
              <a:rPr lang="zh-CN" altLang="en-US" smtClean="0"/>
              <a:t>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52000" y="6572272"/>
            <a:ext cx="384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882636"/>
            <a:ext cx="108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988FF17-2237-4E43-95E0-FEAFE822F4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23992" y="29054"/>
            <a:ext cx="10972800" cy="821847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035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40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4.emf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</a:t>
            </a:r>
            <a:r>
              <a:rPr lang="zh-CN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完全前缀展开的无序日志修复</a:t>
            </a:r>
            <a:r>
              <a:rPr lang="zh-CN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硕士开题答辩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肖永博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指导老师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闻立杰 副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教授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077197" y="2914825"/>
            <a:ext cx="1114803" cy="31351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 smtClean="0"/>
              <a:t>/2</a:t>
            </a:r>
            <a:r>
              <a:rPr lang="en-US" altLang="zh-CN" dirty="0" smtClean="0"/>
              <a:t>4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34" y="5595078"/>
            <a:ext cx="1262922" cy="12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effectLst/>
              </a:rPr>
              <a:t>主要内容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10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3094066" y="4403374"/>
            <a:ext cx="6742777" cy="978791"/>
            <a:chOff x="1296" y="1824"/>
            <a:chExt cx="2976" cy="432"/>
          </a:xfrm>
        </p:grpSpPr>
        <p:sp>
          <p:nvSpPr>
            <p:cNvPr id="48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gray">
            <a:xfrm>
              <a:off x="1692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预期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成果及可能的创新点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gray">
            <a:xfrm>
              <a:off x="1400" y="19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3094066" y="3397394"/>
            <a:ext cx="6742777" cy="978791"/>
            <a:chOff x="1296" y="1824"/>
            <a:chExt cx="2976" cy="432"/>
          </a:xfrm>
        </p:grpSpPr>
        <p:sp>
          <p:nvSpPr>
            <p:cNvPr id="44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研究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内容与方案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gray">
            <a:xfrm>
              <a:off x="1433" y="19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3094066" y="2405009"/>
            <a:ext cx="6742777" cy="978791"/>
            <a:chOff x="1296" y="1824"/>
            <a:chExt cx="2976" cy="432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国内外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研究现状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gray">
            <a:xfrm>
              <a:off x="1445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3094066" y="1412624"/>
            <a:ext cx="6742777" cy="978791"/>
            <a:chOff x="1296" y="1824"/>
            <a:chExt cx="2976" cy="432"/>
          </a:xfrm>
        </p:grpSpPr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选题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背景与意义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gray">
            <a:xfrm>
              <a:off x="1438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3094066" y="5353284"/>
            <a:ext cx="6742777" cy="978791"/>
            <a:chOff x="1296" y="1824"/>
            <a:chExt cx="2976" cy="432"/>
          </a:xfrm>
        </p:grpSpPr>
        <p:sp>
          <p:nvSpPr>
            <p:cNvPr id="32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gray">
            <a:xfrm>
              <a:off x="1692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研究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计划</a:t>
              </a: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gray">
            <a:xfrm>
              <a:off x="1433" y="1924"/>
              <a:ext cx="15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246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3992" y="1166484"/>
            <a:ext cx="10972800" cy="75491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1412111" y="2126703"/>
            <a:ext cx="2768885" cy="11002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algn="ctr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问题的分类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41317" y="3234526"/>
            <a:ext cx="2714168" cy="2766960"/>
            <a:chOff x="39" y="2085472"/>
            <a:chExt cx="3798093" cy="2766960"/>
          </a:xfrm>
        </p:grpSpPr>
        <p:sp>
          <p:nvSpPr>
            <p:cNvPr id="7" name="矩形 6"/>
            <p:cNvSpPr/>
            <p:nvPr/>
          </p:nvSpPr>
          <p:spPr>
            <a:xfrm>
              <a:off x="39" y="2085472"/>
              <a:ext cx="3798093" cy="27669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8" name="矩形 7"/>
            <p:cNvSpPr/>
            <p:nvPr/>
          </p:nvSpPr>
          <p:spPr>
            <a:xfrm>
              <a:off x="39" y="2085472"/>
              <a:ext cx="3798093" cy="27669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09372" tIns="309372" rIns="412496" bIns="464058" numCol="1" spcCol="1270" anchor="t" anchorCtr="0">
              <a:noAutofit/>
            </a:bodyPr>
            <a:lstStyle/>
            <a:p>
              <a:pPr marL="285750" lvl="1" indent="-28575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800" kern="1200" dirty="0"/>
            </a:p>
            <a:p>
              <a:pPr marL="285750" lvl="1" indent="-28575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800" kern="12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162308" y="2126703"/>
            <a:ext cx="2768885" cy="11002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algn="ctr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算法流程设计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91514" y="3234526"/>
            <a:ext cx="2714168" cy="2766960"/>
            <a:chOff x="39" y="2085472"/>
            <a:chExt cx="3798093" cy="2766960"/>
          </a:xfrm>
        </p:grpSpPr>
        <p:sp>
          <p:nvSpPr>
            <p:cNvPr id="11" name="矩形 10"/>
            <p:cNvSpPr/>
            <p:nvPr/>
          </p:nvSpPr>
          <p:spPr>
            <a:xfrm>
              <a:off x="39" y="2085472"/>
              <a:ext cx="3798093" cy="27669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2" name="矩形 11"/>
            <p:cNvSpPr/>
            <p:nvPr/>
          </p:nvSpPr>
          <p:spPr>
            <a:xfrm>
              <a:off x="39" y="2085472"/>
              <a:ext cx="3798093" cy="27669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09372" tIns="309372" rIns="412496" bIns="464058" numCol="1" spcCol="1270" anchor="t" anchorCtr="0">
              <a:noAutofit/>
            </a:bodyPr>
            <a:lstStyle/>
            <a:p>
              <a:pPr marL="285750" lvl="1" indent="-28575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800" kern="1200"/>
            </a:p>
            <a:p>
              <a:pPr marL="285750" lvl="1" indent="-28575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800" kern="1200"/>
            </a:p>
          </p:txBody>
        </p:sp>
      </p:grpSp>
      <p:sp>
        <p:nvSpPr>
          <p:cNvPr id="13" name="矩形 12"/>
          <p:cNvSpPr/>
          <p:nvPr/>
        </p:nvSpPr>
        <p:spPr>
          <a:xfrm>
            <a:off x="8912505" y="2134322"/>
            <a:ext cx="2768885" cy="11002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algn="ctr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算法挖掘能力分析与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评估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941711" y="3242145"/>
            <a:ext cx="2714168" cy="2766960"/>
            <a:chOff x="39" y="2085472"/>
            <a:chExt cx="3798093" cy="2766960"/>
          </a:xfrm>
        </p:grpSpPr>
        <p:sp>
          <p:nvSpPr>
            <p:cNvPr id="15" name="矩形 14"/>
            <p:cNvSpPr/>
            <p:nvPr/>
          </p:nvSpPr>
          <p:spPr>
            <a:xfrm>
              <a:off x="39" y="2085472"/>
              <a:ext cx="3798093" cy="27669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6" name="矩形 15"/>
            <p:cNvSpPr/>
            <p:nvPr/>
          </p:nvSpPr>
          <p:spPr>
            <a:xfrm>
              <a:off x="39" y="2085472"/>
              <a:ext cx="3798093" cy="27669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09372" tIns="309372" rIns="412496" bIns="464058" numCol="1" spcCol="1270" anchor="t" anchorCtr="0">
              <a:noAutofit/>
            </a:bodyPr>
            <a:lstStyle/>
            <a:p>
              <a:pPr marL="285750" lvl="1" indent="-28575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800" kern="1200"/>
            </a:p>
            <a:p>
              <a:pPr marL="285750" lvl="1" indent="-28575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800" kern="1200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000" y="3791633"/>
            <a:ext cx="2653893" cy="166798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99" y="3582961"/>
            <a:ext cx="1908605" cy="174180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704" y="3385383"/>
            <a:ext cx="2114092" cy="24652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11/24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585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3992" y="1166484"/>
            <a:ext cx="10972800" cy="75491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研究内容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11/24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63436626"/>
              </p:ext>
            </p:extLst>
          </p:nvPr>
        </p:nvGraphicFramePr>
        <p:xfrm>
          <a:off x="2190045" y="2000419"/>
          <a:ext cx="9132711" cy="4332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377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45047" y="1326750"/>
            <a:ext cx="10972800" cy="535943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的形式化定义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问题描述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给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定一个流程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模型和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一个活动多集，判定该活动多集是否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能构成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符合该流程模型的一条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轨迹。若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可以，其轨迹是什么；若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不可以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，多余或者欠缺的事件是哪些，其中最小代价的修复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方案是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什么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问题输入</a:t>
            </a:r>
          </a:p>
          <a:p>
            <a:pPr lvl="2">
              <a:buFont typeface="Wingdings" charset="2"/>
              <a:buChar char="l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一个流程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Imperative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Declarative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模型或者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Hybrid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模型）</a:t>
            </a:r>
            <a:endParaRPr lang="zh-CN" altLang="en-US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buFont typeface="Wingdings" charset="2"/>
              <a:buChar char="l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个活动多集</a:t>
            </a:r>
            <a:endParaRPr lang="zh-CN" altLang="en-US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问题输出</a:t>
            </a:r>
          </a:p>
          <a:p>
            <a:pPr lvl="2">
              <a:buFont typeface="Wingdings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一条有效的、修复代价最小的轨迹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12/24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4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>
          <a:xfrm>
            <a:off x="545047" y="1326750"/>
            <a:ext cx="10972800" cy="53594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问题的复杂性分析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问题分析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第一阶段：活动多集可以组成轨迹的空间具有爆炸性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第二阶段：每条轨迹修复方案的空间具有爆炸性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上述两个阶段的枚举相乘，搜索空间具有爆炸性</a:t>
            </a: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复杂性证明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验证解决该问题是否为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NP-Hard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问题、是否有多项式解、是否有启发式</a:t>
            </a:r>
            <a:r>
              <a:rPr lang="zh-CN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解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13/24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>
          <a:xfrm>
            <a:off x="545047" y="1326750"/>
            <a:ext cx="10972800" cy="53594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算法设计</a:t>
            </a: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基本思路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对模型进行分析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对活动多集进行轨迹枚举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使用对齐的方法对轨迹进行修复</a:t>
            </a:r>
          </a:p>
          <a:p>
            <a:pPr lvl="3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修复代价函数</a:t>
            </a: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13/24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>
          <a:xfrm>
            <a:off x="545047" y="1326750"/>
            <a:ext cx="10972800" cy="53594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算法设计</a:t>
            </a: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多种解决方案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13/24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88776102"/>
              </p:ext>
            </p:extLst>
          </p:nvPr>
        </p:nvGraphicFramePr>
        <p:xfrm>
          <a:off x="3251200" y="2144889"/>
          <a:ext cx="5937956" cy="397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1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>
          <a:xfrm>
            <a:off x="545047" y="1326750"/>
            <a:ext cx="10972800" cy="53594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算法设计</a:t>
            </a:r>
          </a:p>
          <a:p>
            <a:pPr lvl="1"/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*算法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状态空间（两阶段枚举相乘）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实际代价函数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g(n)</a:t>
            </a:r>
            <a:endParaRPr lang="zh-CN" altLang="en-US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估计代价函数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h(n)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13/24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>
          <a:xfrm>
            <a:off x="545047" y="1326750"/>
            <a:ext cx="10972800" cy="53594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算法设计</a:t>
            </a: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加速算法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A*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算法的状态空间</a:t>
            </a:r>
          </a:p>
          <a:p>
            <a:pPr lvl="2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针对轨迹枚举使用可达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索引</a:t>
            </a:r>
            <a:endParaRPr lang="zh-CN" altLang="en-US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针对对齐修复枚举使用任务索引</a:t>
            </a:r>
          </a:p>
          <a:p>
            <a:pPr lvl="2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针对对齐修复枚举使用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分支边界进行剪枝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13/24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4469" y="6039854"/>
                <a:ext cx="37189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利用可达关系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</a:rPr>
                      <m:t>E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↛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</a:rPr>
                      <m:t>E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↛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</a:rPr>
                      <m:t>E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↛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𝐷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来对轨迹模型进行剪枝（图中虚线）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9" y="6039854"/>
                <a:ext cx="3718909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475" t="-53774" r="-3934" b="-28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t="54278" r="3163" b="3500"/>
          <a:stretch/>
        </p:blipFill>
        <p:spPr>
          <a:xfrm>
            <a:off x="7271622" y="1166483"/>
            <a:ext cx="4825169" cy="1700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56647" r="26185" b="5701"/>
          <a:stretch/>
        </p:blipFill>
        <p:spPr>
          <a:xfrm>
            <a:off x="4436532" y="4645578"/>
            <a:ext cx="3894667" cy="1291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24410" y="6039853"/>
            <a:ext cx="371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利用任务索引，对轨迹</a:t>
            </a:r>
            <a:r>
              <a:rPr kumimoji="1" lang="en-US" altLang="zh-CN" dirty="0"/>
              <a:t>&lt;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E&gt;</a:t>
            </a:r>
            <a:r>
              <a:rPr kumimoji="1" lang="zh-CN" altLang="en-US" dirty="0" smtClean="0"/>
              <a:t>进行对齐时，可以跳过分支一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0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>
          <a:xfrm>
            <a:off x="545047" y="1326750"/>
            <a:ext cx="10972800" cy="53594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算法设计</a:t>
            </a: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贪心算法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A*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算法的状态空间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贪心策略的选择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13/24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9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主要内容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2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  <p:grpSp>
        <p:nvGrpSpPr>
          <p:cNvPr id="54" name="Group 19"/>
          <p:cNvGrpSpPr>
            <a:grpSpLocks/>
          </p:cNvGrpSpPr>
          <p:nvPr/>
        </p:nvGrpSpPr>
        <p:grpSpPr bwMode="auto">
          <a:xfrm>
            <a:off x="3143771" y="4587754"/>
            <a:ext cx="6742777" cy="978790"/>
            <a:chOff x="1296" y="1824"/>
            <a:chExt cx="2976" cy="432"/>
          </a:xfrm>
        </p:grpSpPr>
        <p:sp>
          <p:nvSpPr>
            <p:cNvPr id="55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gray">
            <a:xfrm>
              <a:off x="1692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预期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成果及可能的创新点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gray">
            <a:xfrm>
              <a:off x="1400" y="19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59" name="Group 19"/>
          <p:cNvGrpSpPr>
            <a:grpSpLocks/>
          </p:cNvGrpSpPr>
          <p:nvPr/>
        </p:nvGrpSpPr>
        <p:grpSpPr bwMode="auto">
          <a:xfrm>
            <a:off x="3143771" y="3581774"/>
            <a:ext cx="6742777" cy="978790"/>
            <a:chOff x="1296" y="1824"/>
            <a:chExt cx="2976" cy="432"/>
          </a:xfrm>
        </p:grpSpPr>
        <p:sp>
          <p:nvSpPr>
            <p:cNvPr id="60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研究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内容与方案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3" name="Text Box 23"/>
            <p:cNvSpPr txBox="1">
              <a:spLocks noChangeArrowheads="1"/>
            </p:cNvSpPr>
            <p:nvPr/>
          </p:nvSpPr>
          <p:spPr bwMode="gray">
            <a:xfrm>
              <a:off x="1433" y="19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64" name="Group 19"/>
          <p:cNvGrpSpPr>
            <a:grpSpLocks/>
          </p:cNvGrpSpPr>
          <p:nvPr/>
        </p:nvGrpSpPr>
        <p:grpSpPr bwMode="auto">
          <a:xfrm>
            <a:off x="3143771" y="2589389"/>
            <a:ext cx="6742777" cy="978790"/>
            <a:chOff x="1296" y="1824"/>
            <a:chExt cx="2976" cy="432"/>
          </a:xfrm>
        </p:grpSpPr>
        <p:sp>
          <p:nvSpPr>
            <p:cNvPr id="65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国内外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研究现状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8" name="Text Box 23"/>
            <p:cNvSpPr txBox="1">
              <a:spLocks noChangeArrowheads="1"/>
            </p:cNvSpPr>
            <p:nvPr/>
          </p:nvSpPr>
          <p:spPr bwMode="gray">
            <a:xfrm>
              <a:off x="1445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3143771" y="1597004"/>
            <a:ext cx="6742777" cy="978790"/>
            <a:chOff x="1296" y="1824"/>
            <a:chExt cx="2976" cy="432"/>
          </a:xfrm>
        </p:grpSpPr>
        <p:sp>
          <p:nvSpPr>
            <p:cNvPr id="70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选题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背景与意义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gray">
            <a:xfrm>
              <a:off x="1438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3143771" y="5537664"/>
            <a:ext cx="6742777" cy="978790"/>
            <a:chOff x="1296" y="1824"/>
            <a:chExt cx="2976" cy="432"/>
          </a:xfrm>
        </p:grpSpPr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gray">
            <a:xfrm>
              <a:off x="1692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smtClean="0">
                  <a:latin typeface="仿宋" panose="02010609060101010101" pitchFamily="49" charset="-122"/>
                  <a:ea typeface="仿宋" panose="02010609060101010101" pitchFamily="49" charset="-122"/>
                </a:rPr>
                <a:t> 研究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计划</a:t>
              </a: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gray">
            <a:xfrm>
              <a:off x="1433" y="1924"/>
              <a:ext cx="15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661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>
          <a:xfrm>
            <a:off x="545047" y="1326750"/>
            <a:ext cx="10972800" cy="53594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实验设计</a:t>
            </a: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实验方案设计</a:t>
            </a:r>
          </a:p>
          <a:p>
            <a:pPr lvl="2"/>
            <a:r>
              <a:rPr lang="zh-CN" altLang="zh-CN" dirty="0"/>
              <a:t>对于实验输入数据规模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pPr lvl="2"/>
            <a:r>
              <a:rPr lang="zh-CN" altLang="zh-CN" dirty="0" smtClean="0"/>
              <a:t>对于</a:t>
            </a:r>
            <a:r>
              <a:rPr lang="zh-CN" altLang="en-US" dirty="0" smtClean="0"/>
              <a:t>算法</a:t>
            </a:r>
            <a:r>
              <a:rPr lang="zh-CN" altLang="zh-CN" dirty="0" smtClean="0"/>
              <a:t>的</a:t>
            </a:r>
            <a:r>
              <a:rPr lang="zh-CN" altLang="zh-CN" dirty="0"/>
              <a:t>参数调整</a:t>
            </a:r>
            <a:r>
              <a:rPr lang="zh-CN" altLang="zh-CN" dirty="0"/>
              <a:t> 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13/24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7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>
          <a:xfrm>
            <a:off x="545047" y="1326750"/>
            <a:ext cx="10972800" cy="53594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算法评估</a:t>
            </a: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实验数据来源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13/24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9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>
          <a:xfrm>
            <a:off x="545047" y="1326750"/>
            <a:ext cx="10972800" cy="53594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算法评估</a:t>
            </a: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实验结果评估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准确性</a:t>
            </a: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算法性能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13/24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00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>
          <a:xfrm>
            <a:off x="545047" y="1326750"/>
            <a:ext cx="10972800" cy="53594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算法评估</a:t>
            </a: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对比实验设计</a:t>
            </a:r>
          </a:p>
          <a:p>
            <a:pPr lvl="2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将活动多集转换为轨迹集合，以此作为输入来对已有日志修复算法进行</a:t>
            </a:r>
            <a:r>
              <a:rPr lang="zh-CN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13/24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>
          <a:xfrm>
            <a:off x="545047" y="1326750"/>
            <a:ext cx="10972800" cy="53594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问题的复杂性分析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问题分析</a:t>
            </a: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复杂性证明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工作的重点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Font typeface="Wingdings"/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95" y="2801073"/>
            <a:ext cx="3413728" cy="1342964"/>
          </a:xfrm>
          <a:prstGeom prst="rect">
            <a:avLst/>
          </a:prstGeom>
        </p:spPr>
      </p:pic>
      <p:sp>
        <p:nvSpPr>
          <p:cNvPr id="15" name="竖卷形 14"/>
          <p:cNvSpPr/>
          <p:nvPr/>
        </p:nvSpPr>
        <p:spPr>
          <a:xfrm>
            <a:off x="1794075" y="2743199"/>
            <a:ext cx="1863524" cy="181722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 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 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b,c,e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3806342" y="3472479"/>
            <a:ext cx="3588153" cy="35866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11352" y="1895200"/>
            <a:ext cx="928935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dirty="0" smtClean="0">
                <a:ln w="0"/>
                <a:solidFill>
                  <a:srgbClr val="5D43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CN" altLang="en-US" sz="19900" dirty="0">
              <a:ln w="0"/>
              <a:solidFill>
                <a:srgbClr val="5D43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13/24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76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算法挖掘能力证明与性能评估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需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证明：“</a:t>
            </a:r>
            <a:r>
              <a:rPr lang="zh-CN" altLang="en-US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对于任何一个日志，若</a:t>
            </a:r>
            <a:r>
              <a:rPr lang="en-US" altLang="zh-CN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alpha++</a:t>
            </a:r>
            <a:r>
              <a:rPr lang="zh-CN" altLang="en-US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算法或者</a:t>
            </a:r>
            <a:r>
              <a:rPr lang="en-US" altLang="zh-CN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Alpha#</a:t>
            </a:r>
            <a:r>
              <a:rPr lang="zh-CN" altLang="en-US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算法可以挖掘出正确的模型，则本课题的设计的算法可以挖掘出同样的模型。”</a:t>
            </a:r>
            <a:endParaRPr lang="en-US" altLang="zh-CN" i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需针对实际的模型集合来评价挖掘新算法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lvl="1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>
              <a:buFont typeface="Wingdings 3" pitchFamily="18" charset="2"/>
              <a:buChar char="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工作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的必要步骤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23992" y="29054"/>
            <a:ext cx="10972800" cy="821847"/>
          </a:xfrm>
        </p:spPr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42" y="3836596"/>
            <a:ext cx="2815061" cy="176927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604566" y="3836595"/>
            <a:ext cx="2341943" cy="17692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34691" y="2674561"/>
            <a:ext cx="928935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dirty="0" smtClean="0">
                <a:ln w="0"/>
                <a:solidFill>
                  <a:srgbClr val="5D43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CN" altLang="en-US" sz="19900" dirty="0">
              <a:ln w="0"/>
              <a:solidFill>
                <a:srgbClr val="5D43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34691" y="5230358"/>
            <a:ext cx="1585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OR</a:t>
            </a:r>
            <a:endParaRPr lang="zh-CN" altLang="en-US" sz="4000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14/24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方案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与研究内容对应：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“问题分类”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“算法融合”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“算法挖掘能力证明”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23992" y="29054"/>
            <a:ext cx="10972800" cy="821847"/>
          </a:xfrm>
        </p:spPr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7" y="3208525"/>
            <a:ext cx="10657188" cy="2097274"/>
          </a:xfrm>
          <a:prstGeom prst="rect">
            <a:avLst/>
          </a:prstGeom>
        </p:spPr>
      </p:pic>
      <p:sp>
        <p:nvSpPr>
          <p:cNvPr id="6" name="灯片编号占位符 3"/>
          <p:cNvSpPr>
            <a:spLocks noGrp="1"/>
          </p:cNvSpPr>
          <p:nvPr/>
        </p:nvSpPr>
        <p:spPr>
          <a:xfrm>
            <a:off x="0" y="880731"/>
            <a:ext cx="1123992" cy="285753"/>
          </a:xfrm>
          <a:prstGeom prst="rect">
            <a:avLst/>
          </a:prstGeom>
        </p:spPr>
        <p:txBody>
          <a:bodyPr vert="horz" rtlCol="0" anchor="ctr"/>
          <a:lstStyle>
            <a:defPPr>
              <a:defRPr lang="zh-CN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15/24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23992" y="1166484"/>
            <a:ext cx="7081141" cy="5359435"/>
          </a:xfrm>
        </p:spPr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问题分类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对于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Alpha++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算法中定义的每种非自由选择结构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枚举其中的每一个变迁为不可见任务。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针对所有枚举出情况进行归纳总结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33" y="1166484"/>
            <a:ext cx="2489875" cy="564017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23992" y="29054"/>
            <a:ext cx="10972800" cy="821847"/>
          </a:xfrm>
        </p:spPr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98648" y="2060294"/>
            <a:ext cx="1332336" cy="810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50" y="3986571"/>
            <a:ext cx="5057775" cy="18192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16722" y="4275939"/>
            <a:ext cx="334418" cy="296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05147" y="4795581"/>
            <a:ext cx="334418" cy="296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84788" y="5328017"/>
            <a:ext cx="334418" cy="296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35796" y="4795581"/>
            <a:ext cx="334418" cy="296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35796" y="4277161"/>
            <a:ext cx="334418" cy="296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/>
        </p:nvSpPr>
        <p:spPr>
          <a:xfrm>
            <a:off x="0" y="885744"/>
            <a:ext cx="1123992" cy="285753"/>
          </a:xfrm>
          <a:prstGeom prst="rect">
            <a:avLst/>
          </a:prstGeom>
        </p:spPr>
        <p:txBody>
          <a:bodyPr vert="horz" rtlCol="0" anchor="ctr"/>
          <a:lstStyle>
            <a:defPPr>
              <a:defRPr lang="zh-CN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16/24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3992" y="1166484"/>
            <a:ext cx="6457426" cy="5359435"/>
          </a:xfrm>
        </p:spPr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算法流程设计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抽象，归纳，构造的流程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在归纳阶段同时处理虚假依赖，隐性依赖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先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处理虚假依赖？先处理隐性依赖？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23992" y="29054"/>
            <a:ext cx="10972800" cy="821847"/>
          </a:xfrm>
        </p:spPr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33" y="1166484"/>
            <a:ext cx="2489875" cy="5640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44942" y="3078867"/>
            <a:ext cx="1332336" cy="810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2994" y="4169619"/>
            <a:ext cx="6993067" cy="23563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85" y="5029348"/>
            <a:ext cx="1243988" cy="76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416" y="5001609"/>
            <a:ext cx="1317527" cy="7332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69349" y="4186453"/>
            <a:ext cx="568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基于推理的过程挖掘算法流程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33492" y="5133144"/>
            <a:ext cx="124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a&gt;b, c&gt;d, e&gt;a, f&gt;g, …</a:t>
            </a:r>
            <a:endParaRPr lang="zh-CN" altLang="en-US" sz="1200" dirty="0"/>
          </a:p>
        </p:txBody>
      </p:sp>
      <p:cxnSp>
        <p:nvCxnSpPr>
          <p:cNvPr id="14" name="直接箭头连接符 13"/>
          <p:cNvCxnSpPr>
            <a:stCxn id="11" idx="3"/>
            <a:endCxn id="16" idx="1"/>
          </p:cNvCxnSpPr>
          <p:nvPr/>
        </p:nvCxnSpPr>
        <p:spPr>
          <a:xfrm flipV="1">
            <a:off x="5796943" y="5368185"/>
            <a:ext cx="530671" cy="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70996" y="5258089"/>
            <a:ext cx="1162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事件</a:t>
            </a:r>
            <a:r>
              <a:rPr lang="zh-CN" altLang="en-US" sz="1200" dirty="0" smtClean="0"/>
              <a:t>日志</a:t>
            </a:r>
            <a:endParaRPr lang="zh-CN" altLang="en-US" sz="12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614" y="5029418"/>
            <a:ext cx="1381125" cy="67753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081185" y="4588422"/>
            <a:ext cx="69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抽象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89863" y="4536214"/>
            <a:ext cx="69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归纳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6943" y="4612873"/>
            <a:ext cx="69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构造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6" name="直接箭头连接符 25"/>
          <p:cNvCxnSpPr>
            <a:endCxn id="13" idx="1"/>
          </p:cNvCxnSpPr>
          <p:nvPr/>
        </p:nvCxnSpPr>
        <p:spPr>
          <a:xfrm flipV="1">
            <a:off x="2103173" y="5363977"/>
            <a:ext cx="530319" cy="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877480" y="5363977"/>
            <a:ext cx="60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949" y="4403962"/>
            <a:ext cx="676275" cy="3238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949" y="5883886"/>
            <a:ext cx="688563" cy="505883"/>
          </a:xfrm>
          <a:prstGeom prst="rect">
            <a:avLst/>
          </a:prstGeom>
        </p:spPr>
      </p:pic>
      <p:sp>
        <p:nvSpPr>
          <p:cNvPr id="21" name="灯片编号占位符 3"/>
          <p:cNvSpPr>
            <a:spLocks noGrp="1"/>
          </p:cNvSpPr>
          <p:nvPr/>
        </p:nvSpPr>
        <p:spPr>
          <a:xfrm>
            <a:off x="0" y="884604"/>
            <a:ext cx="1123992" cy="285753"/>
          </a:xfrm>
          <a:prstGeom prst="rect">
            <a:avLst/>
          </a:prstGeom>
        </p:spPr>
        <p:txBody>
          <a:bodyPr vert="horz" rtlCol="0" anchor="ctr"/>
          <a:lstStyle>
            <a:defPPr>
              <a:defRPr lang="zh-CN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17/24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7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33" y="1166484"/>
            <a:ext cx="2489875" cy="564017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23992" y="29054"/>
            <a:ext cx="10972800" cy="821847"/>
          </a:xfrm>
        </p:spPr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研究内容与方案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33371" y="4525705"/>
            <a:ext cx="1332336" cy="810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23992" y="1166484"/>
            <a:ext cx="10972800" cy="5359435"/>
          </a:xfrm>
        </p:spPr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算法正确性与挖掘能力证明与性能评估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证明仿照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Alpha++/Alpha#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算法证明思路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算法评价框架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参考技术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工作流行为语义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集合论思想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813" y="3398982"/>
            <a:ext cx="2362201" cy="2834641"/>
          </a:xfrm>
          <a:prstGeom prst="rect">
            <a:avLst/>
          </a:prstGeom>
        </p:spPr>
      </p:pic>
      <p:sp>
        <p:nvSpPr>
          <p:cNvPr id="60" name="灯片编号占位符 3"/>
          <p:cNvSpPr>
            <a:spLocks noGrp="1"/>
          </p:cNvSpPr>
          <p:nvPr/>
        </p:nvSpPr>
        <p:spPr>
          <a:xfrm>
            <a:off x="0" y="865816"/>
            <a:ext cx="1123992" cy="285753"/>
          </a:xfrm>
          <a:prstGeom prst="rect">
            <a:avLst/>
          </a:prstGeom>
        </p:spPr>
        <p:txBody>
          <a:bodyPr vert="horz" rtlCol="0" anchor="ctr"/>
          <a:lstStyle>
            <a:defPPr>
              <a:defRPr lang="zh-CN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18/24</a:t>
            </a:r>
            <a:endParaRPr lang="zh-CN" altLang="en-US" dirty="0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1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effectLst/>
              </a:rPr>
              <a:t>主要内容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3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3143771" y="4587754"/>
            <a:ext cx="6742777" cy="978790"/>
            <a:chOff x="1296" y="1824"/>
            <a:chExt cx="2976" cy="432"/>
          </a:xfrm>
        </p:grpSpPr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gray">
            <a:xfrm>
              <a:off x="1692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预期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成果及可能的创新点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gray">
            <a:xfrm>
              <a:off x="1400" y="19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3143771" y="3581774"/>
            <a:ext cx="6742777" cy="978790"/>
            <a:chOff x="1296" y="1824"/>
            <a:chExt cx="2976" cy="432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研究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内容与方案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gray">
            <a:xfrm>
              <a:off x="1433" y="19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3143771" y="2589389"/>
            <a:ext cx="6742777" cy="978790"/>
            <a:chOff x="1296" y="1824"/>
            <a:chExt cx="2976" cy="432"/>
          </a:xfrm>
        </p:grpSpPr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国内外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研究现状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gray">
            <a:xfrm>
              <a:off x="1445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40" name="Group 19"/>
          <p:cNvGrpSpPr>
            <a:grpSpLocks/>
          </p:cNvGrpSpPr>
          <p:nvPr/>
        </p:nvGrpSpPr>
        <p:grpSpPr bwMode="auto">
          <a:xfrm>
            <a:off x="3143771" y="1597004"/>
            <a:ext cx="6742777" cy="978790"/>
            <a:chOff x="1296" y="1824"/>
            <a:chExt cx="2976" cy="432"/>
          </a:xfrm>
        </p:grpSpPr>
        <p:sp>
          <p:nvSpPr>
            <p:cNvPr id="41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选题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背景与意义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gray">
            <a:xfrm>
              <a:off x="1438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3143771" y="5537664"/>
            <a:ext cx="6742777" cy="978790"/>
            <a:chOff x="1296" y="1824"/>
            <a:chExt cx="2976" cy="432"/>
          </a:xfrm>
        </p:grpSpPr>
        <p:sp>
          <p:nvSpPr>
            <p:cNvPr id="46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gray">
            <a:xfrm>
              <a:off x="1692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研究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计划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gray">
            <a:xfrm>
              <a:off x="1433" y="1924"/>
              <a:ext cx="15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90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effectLst/>
              </a:rPr>
              <a:t>主要内容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30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2909339" y="4394138"/>
            <a:ext cx="6742777" cy="978791"/>
            <a:chOff x="1296" y="1824"/>
            <a:chExt cx="2976" cy="432"/>
          </a:xfrm>
        </p:grpSpPr>
        <p:sp>
          <p:nvSpPr>
            <p:cNvPr id="48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gray">
            <a:xfrm>
              <a:off x="1692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预期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成果及可能的创新点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gray">
            <a:xfrm>
              <a:off x="1400" y="19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2909339" y="3388158"/>
            <a:ext cx="6742777" cy="978791"/>
            <a:chOff x="1296" y="1824"/>
            <a:chExt cx="2976" cy="432"/>
          </a:xfrm>
        </p:grpSpPr>
        <p:sp>
          <p:nvSpPr>
            <p:cNvPr id="44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研究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内容与方案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gray">
            <a:xfrm>
              <a:off x="1433" y="19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2909339" y="2395773"/>
            <a:ext cx="6742777" cy="978791"/>
            <a:chOff x="1296" y="1824"/>
            <a:chExt cx="2976" cy="432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国内外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研究现状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gray">
            <a:xfrm>
              <a:off x="1445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2909339" y="1403388"/>
            <a:ext cx="6742777" cy="978791"/>
            <a:chOff x="1296" y="1824"/>
            <a:chExt cx="2976" cy="432"/>
          </a:xfrm>
        </p:grpSpPr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选题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背景与意义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gray">
            <a:xfrm>
              <a:off x="1438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2909339" y="5344048"/>
            <a:ext cx="6742777" cy="978791"/>
            <a:chOff x="1296" y="1824"/>
            <a:chExt cx="2976" cy="432"/>
          </a:xfrm>
        </p:grpSpPr>
        <p:sp>
          <p:nvSpPr>
            <p:cNvPr id="32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gray">
            <a:xfrm>
              <a:off x="1692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研究计划</a:t>
              </a: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gray">
            <a:xfrm>
              <a:off x="1433" y="1924"/>
              <a:ext cx="15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020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预期科研成果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设计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新</a:t>
            </a:r>
            <a:r>
              <a:rPr lang="zh-CN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，算法的实现集成在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BeehiveZ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ProM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中。</a:t>
            </a:r>
          </a:p>
          <a:p>
            <a:pPr lvl="1"/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发表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科技论文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1-2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篇。</a:t>
            </a:r>
          </a:p>
          <a:p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可能的创新点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提出一种基于推理规则的过程挖掘算法，能够挖掘同时含有非自有选择结构和不可见任务的工作流模型。</a:t>
            </a:r>
          </a:p>
          <a:p>
            <a:pPr lvl="1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 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验证提出的过程挖掘算法的正确性</a:t>
            </a:r>
            <a:r>
              <a:rPr lang="zh-CN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，基于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推理规则对其挖掘能力进行</a:t>
            </a:r>
            <a:r>
              <a:rPr lang="zh-CN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以及算法性能评估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23992" y="29054"/>
            <a:ext cx="10972800" cy="821847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预期成果及可能的创新点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0" y="880731"/>
            <a:ext cx="1123992" cy="285753"/>
          </a:xfrm>
          <a:prstGeom prst="rect">
            <a:avLst/>
          </a:prstGeom>
        </p:spPr>
        <p:txBody>
          <a:bodyPr vert="horz" rtlCol="0" anchor="ctr"/>
          <a:lstStyle>
            <a:defPPr>
              <a:defRPr lang="zh-CN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20/24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724612" y="4347954"/>
            <a:ext cx="6742777" cy="978791"/>
            <a:chOff x="1296" y="1824"/>
            <a:chExt cx="2976" cy="432"/>
          </a:xfrm>
        </p:grpSpPr>
        <p:sp>
          <p:nvSpPr>
            <p:cNvPr id="25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gray">
            <a:xfrm>
              <a:off x="1692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预期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成果及可能的创新点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gray">
            <a:xfrm>
              <a:off x="1400" y="19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724612" y="3341974"/>
            <a:ext cx="6742777" cy="978791"/>
            <a:chOff x="1296" y="1824"/>
            <a:chExt cx="2976" cy="432"/>
          </a:xfrm>
        </p:grpSpPr>
        <p:sp>
          <p:nvSpPr>
            <p:cNvPr id="21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研究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内容与方案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gray">
            <a:xfrm>
              <a:off x="1433" y="19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724612" y="2349589"/>
            <a:ext cx="6742777" cy="978791"/>
            <a:chOff x="1296" y="1824"/>
            <a:chExt cx="2976" cy="432"/>
          </a:xfrm>
        </p:grpSpPr>
        <p:sp>
          <p:nvSpPr>
            <p:cNvPr id="17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国内外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研究现状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gray">
            <a:xfrm>
              <a:off x="1445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724612" y="1357204"/>
            <a:ext cx="6742777" cy="978791"/>
            <a:chOff x="1296" y="1824"/>
            <a:chExt cx="2976" cy="432"/>
          </a:xfrm>
        </p:grpSpPr>
        <p:sp>
          <p:nvSpPr>
            <p:cNvPr id="13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选题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背景与意义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gray">
            <a:xfrm>
              <a:off x="1438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2724612" y="5297864"/>
            <a:ext cx="6742777" cy="978791"/>
            <a:chOff x="1296" y="1824"/>
            <a:chExt cx="2976" cy="432"/>
          </a:xfrm>
        </p:grpSpPr>
        <p:sp>
          <p:nvSpPr>
            <p:cNvPr id="9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1433" y="1924"/>
              <a:ext cx="15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1123992" y="29054"/>
            <a:ext cx="10972800" cy="821847"/>
          </a:xfrm>
          <a:solidFill>
            <a:schemeClr val="bg1"/>
          </a:solidFill>
        </p:spPr>
        <p:txBody>
          <a:bodyPr/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effectLst/>
              </a:rPr>
              <a:t>主要内容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31" name="灯片编号占位符 3"/>
          <p:cNvSpPr>
            <a:spLocks noGrp="1"/>
          </p:cNvSpPr>
          <p:nvPr/>
        </p:nvSpPr>
        <p:spPr>
          <a:xfrm>
            <a:off x="0" y="880730"/>
            <a:ext cx="1123992" cy="285753"/>
          </a:xfrm>
          <a:prstGeom prst="rect">
            <a:avLst/>
          </a:prstGeom>
        </p:spPr>
        <p:txBody>
          <a:bodyPr vert="horz" rtlCol="0" anchor="ctr"/>
          <a:lstStyle>
            <a:defPPr>
              <a:defRPr lang="zh-CN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21/24</a:t>
            </a:r>
            <a:endParaRPr lang="zh-CN" altLang="en-US" dirty="0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gray">
          <a:xfrm>
            <a:off x="3621836" y="5547093"/>
            <a:ext cx="4893951" cy="52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</a:rPr>
              <a:t> 研究计划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4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4385"/>
                </a:solidFill>
                <a:effectLst/>
              </a:rPr>
              <a:t>研究</a:t>
            </a:r>
            <a:r>
              <a:rPr lang="zh-CN" altLang="en-US" dirty="0" smtClean="0">
                <a:solidFill>
                  <a:srgbClr val="5D4385"/>
                </a:solidFill>
                <a:effectLst/>
              </a:rPr>
              <a:t>计划</a:t>
            </a:r>
            <a:endParaRPr lang="zh-CN" altLang="en-US" dirty="0">
              <a:solidFill>
                <a:srgbClr val="5D4385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053844"/>
              </p:ext>
            </p:extLst>
          </p:nvPr>
        </p:nvGraphicFramePr>
        <p:xfrm>
          <a:off x="1123992" y="1791854"/>
          <a:ext cx="10107426" cy="3937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67353"/>
                <a:gridCol w="7740073"/>
              </a:tblGrid>
              <a:tr h="346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时间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工作项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2013.07 - 2011.09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文献调研阶段</a:t>
                      </a:r>
                      <a:r>
                        <a:rPr kumimoji="0"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调研</a:t>
                      </a: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了现阶段过程挖掘的国内外现状，</a:t>
                      </a: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了解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日志、模型修复的经典方法和模型的完全有限前缀展开方法</a:t>
                      </a: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。</a:t>
                      </a:r>
                      <a:endParaRPr kumimoji="0"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2013.10 - 2013.12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根据前面阅读的大量文献和学习的相关技术，提出并实现一个新的基于推理规则的过程挖掘算法。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2014.01 - 2014.05 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针对上一阶段设计的过程挖掘算法，分别对算法挖掘正确性与挖掘能力两个方面进行形式化的验证，并根据验证结果对设计的算法进行调整。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2014.06 - 2014.08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针对设计的过程挖掘算法，设计性能测试方案。根据方案，对新算法和现有经典过程挖掘算法进行大量对比实验，记录结果，并进行综合分析。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2014.09 - 2014.02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总结过程挖掘算法在设计、理论验证和实际新能分析中，分析工作中的创新点与贡献点，完成一到两篇科技论文。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2015.01 - 2015.03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总结研究过程出现的问题和技术难点，撰写毕业论文。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22/24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3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5D4385"/>
                </a:solidFill>
                <a:effectLst/>
              </a:rPr>
              <a:t>结束</a:t>
            </a:r>
            <a:endParaRPr lang="zh-CN" altLang="en-US" dirty="0">
              <a:solidFill>
                <a:srgbClr val="5D4385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79450" y="1889855"/>
            <a:ext cx="126188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9900" dirty="0" smtClean="0">
                <a:ln w="0"/>
                <a:solidFill>
                  <a:srgbClr val="5D43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CN" altLang="en-US" sz="19900" dirty="0">
              <a:ln w="0"/>
              <a:solidFill>
                <a:srgbClr val="5D43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92792" y="4821381"/>
            <a:ext cx="22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欢迎</a:t>
            </a:r>
            <a:r>
              <a:rPr lang="zh-CN" altLang="en-US" sz="4000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提问</a:t>
            </a:r>
            <a:endParaRPr lang="zh-CN" altLang="en-US" sz="400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/>
        </p:nvSpPr>
        <p:spPr>
          <a:xfrm>
            <a:off x="0" y="880730"/>
            <a:ext cx="1123992" cy="285753"/>
          </a:xfrm>
          <a:prstGeom prst="rect">
            <a:avLst/>
          </a:prstGeom>
        </p:spPr>
        <p:txBody>
          <a:bodyPr vert="horz" rtlCol="0" anchor="ctr"/>
          <a:lstStyle>
            <a:defPPr>
              <a:defRPr lang="zh-CN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24/24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896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/>
              </a:rPr>
              <a:t>选题背景与意义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国内外许多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业务过程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管理产品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56" y="1846280"/>
            <a:ext cx="2314575" cy="876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646" y="5142561"/>
            <a:ext cx="2314575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211" y="4027117"/>
            <a:ext cx="2495550" cy="885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1863" y="1788270"/>
            <a:ext cx="3362325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8008" y="1891684"/>
            <a:ext cx="2013855" cy="5442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221" y="5244820"/>
            <a:ext cx="923925" cy="495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534" y="4644745"/>
            <a:ext cx="169545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1146" y="5187672"/>
            <a:ext cx="4238625" cy="590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0091" y="4033796"/>
            <a:ext cx="2667000" cy="4095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7426" y="3490796"/>
            <a:ext cx="1695450" cy="1314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3191" y="2748799"/>
            <a:ext cx="2724150" cy="1143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4735" y="2835886"/>
            <a:ext cx="1600200" cy="466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994" y="3027911"/>
            <a:ext cx="4124325" cy="6191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823421" y="5881196"/>
            <a:ext cx="8583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业务过程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管理</a:t>
            </a: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系统中产生大量的事件日志，过程挖掘算法用来分析日志中蕴含的信息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4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/>
              </a:rPr>
              <a:t>选题背景与意义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3991" y="1166484"/>
            <a:ext cx="10501951" cy="5359435"/>
          </a:xfrm>
        </p:spPr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过程挖掘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过程挖掘技术能够从现代信息系统普遍产生的事件日志中抽取信息，该技术为各种应用领域中的过程发现、监测和改进提供了新的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手段</a:t>
            </a:r>
            <a:r>
              <a:rPr lang="zh-CN" altLang="en-US" baseline="30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过程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挖掘的应用场景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发现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符合性检查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增强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5127" y="1902691"/>
            <a:ext cx="7693891" cy="59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23991" y="6523635"/>
            <a:ext cx="10519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*:van </a:t>
            </a:r>
            <a:r>
              <a:rPr lang="en-US" altLang="zh-CN" sz="1100" dirty="0"/>
              <a:t>der Aalst, </a:t>
            </a:r>
            <a:r>
              <a:rPr lang="en-US" altLang="zh-CN" sz="1100" dirty="0" err="1"/>
              <a:t>Wil</a:t>
            </a:r>
            <a:r>
              <a:rPr lang="en-US" altLang="zh-CN" sz="1100" dirty="0"/>
              <a:t>, et al. "Process mining manifesto." </a:t>
            </a:r>
            <a:r>
              <a:rPr lang="en-US" altLang="zh-CN" sz="1100" i="1" dirty="0"/>
              <a:t>Business process management workshops</a:t>
            </a:r>
            <a:r>
              <a:rPr lang="en-US" altLang="zh-CN" sz="1100" dirty="0"/>
              <a:t>. Springer Berlin Heidelberg, </a:t>
            </a:r>
            <a:r>
              <a:rPr lang="en-US" altLang="zh-CN" sz="1100" dirty="0" smtClean="0"/>
              <a:t>2012.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704" y="3048000"/>
            <a:ext cx="3965766" cy="2931834"/>
          </a:xfrm>
          <a:prstGeom prst="rect">
            <a:avLst/>
          </a:prstGeom>
        </p:spPr>
      </p:pic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29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/>
              </a:rPr>
              <a:t>选题背景与意义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99021" y="1784298"/>
            <a:ext cx="2768885" cy="11002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algn="ctr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设计一种新的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过程挖掘算法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10800000">
            <a:off x="6232942" y="3023512"/>
            <a:ext cx="1050805" cy="1050805"/>
            <a:chOff x="5116980" y="2183930"/>
            <a:chExt cx="1050805" cy="1050805"/>
          </a:xfrm>
        </p:grpSpPr>
        <p:sp>
          <p:nvSpPr>
            <p:cNvPr id="8" name="等于号 7"/>
            <p:cNvSpPr/>
            <p:nvPr/>
          </p:nvSpPr>
          <p:spPr>
            <a:xfrm>
              <a:off x="5116980" y="2183930"/>
              <a:ext cx="1050805" cy="1050805"/>
            </a:xfrm>
            <a:prstGeom prst="mathEqual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等于号 4"/>
            <p:cNvSpPr/>
            <p:nvPr/>
          </p:nvSpPr>
          <p:spPr>
            <a:xfrm>
              <a:off x="5256264" y="2400396"/>
              <a:ext cx="772237" cy="617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600" kern="12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28227" y="2892121"/>
            <a:ext cx="2714168" cy="2766960"/>
            <a:chOff x="39" y="2085472"/>
            <a:chExt cx="3798093" cy="2766960"/>
          </a:xfrm>
        </p:grpSpPr>
        <p:sp>
          <p:nvSpPr>
            <p:cNvPr id="11" name="矩形 10"/>
            <p:cNvSpPr/>
            <p:nvPr/>
          </p:nvSpPr>
          <p:spPr>
            <a:xfrm>
              <a:off x="39" y="2085472"/>
              <a:ext cx="3798093" cy="27669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2" name="矩形 11"/>
            <p:cNvSpPr/>
            <p:nvPr/>
          </p:nvSpPr>
          <p:spPr>
            <a:xfrm>
              <a:off x="39" y="2085472"/>
              <a:ext cx="3798093" cy="27669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09372" tIns="309372" rIns="412496" bIns="464058" numCol="1" spcCol="1270" anchor="t" anchorCtr="0">
              <a:noAutofit/>
            </a:bodyPr>
            <a:lstStyle/>
            <a:p>
              <a:pPr marL="285750" lvl="1" indent="-28575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800" kern="1200"/>
            </a:p>
            <a:p>
              <a:pPr marL="285750" lvl="1" indent="-28575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800" kern="120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417" y="3050597"/>
            <a:ext cx="2114092" cy="246524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513661" y="4334548"/>
            <a:ext cx="2860030" cy="13245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能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支持非自由选择结构与不可见任务挖掘算法的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不能保证结果正确性</a:t>
            </a:r>
          </a:p>
          <a:p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20960" y="3023513"/>
            <a:ext cx="1050805" cy="1050805"/>
            <a:chOff x="1960214" y="2183930"/>
            <a:chExt cx="1050805" cy="1050805"/>
          </a:xfrm>
        </p:grpSpPr>
        <p:sp>
          <p:nvSpPr>
            <p:cNvPr id="22" name="加号 21"/>
            <p:cNvSpPr/>
            <p:nvPr/>
          </p:nvSpPr>
          <p:spPr>
            <a:xfrm>
              <a:off x="1960214" y="2183930"/>
              <a:ext cx="1050805" cy="1050805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加号 4"/>
            <p:cNvSpPr/>
            <p:nvPr/>
          </p:nvSpPr>
          <p:spPr>
            <a:xfrm>
              <a:off x="2099498" y="2585758"/>
              <a:ext cx="772237" cy="247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800" kern="1200"/>
            </a:p>
          </p:txBody>
        </p:sp>
      </p:grpSp>
      <p:sp>
        <p:nvSpPr>
          <p:cNvPr id="24" name="矩形 23"/>
          <p:cNvSpPr/>
          <p:nvPr/>
        </p:nvSpPr>
        <p:spPr>
          <a:xfrm>
            <a:off x="2466036" y="1500050"/>
            <a:ext cx="2907655" cy="1274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algn="ctr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缺少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挖掘非自由选择和不可见任务基于推理的挖掘算法</a:t>
            </a:r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/24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94" y="1398344"/>
            <a:ext cx="1325492" cy="137632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83" y="4334548"/>
            <a:ext cx="1325492" cy="137632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43" y="1115434"/>
            <a:ext cx="1782166" cy="12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effectLst/>
              </a:rPr>
              <a:t>主要内容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7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  <p:grpSp>
        <p:nvGrpSpPr>
          <p:cNvPr id="52" name="Group 19"/>
          <p:cNvGrpSpPr>
            <a:grpSpLocks/>
          </p:cNvGrpSpPr>
          <p:nvPr/>
        </p:nvGrpSpPr>
        <p:grpSpPr bwMode="auto">
          <a:xfrm>
            <a:off x="2863157" y="4320248"/>
            <a:ext cx="6742777" cy="978791"/>
            <a:chOff x="1296" y="1824"/>
            <a:chExt cx="2976" cy="432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Text Box 22"/>
            <p:cNvSpPr txBox="1">
              <a:spLocks noChangeArrowheads="1"/>
            </p:cNvSpPr>
            <p:nvPr/>
          </p:nvSpPr>
          <p:spPr bwMode="gray">
            <a:xfrm>
              <a:off x="1692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预期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成果及可能的创新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点</a:t>
              </a:r>
              <a:endPara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4" name="Text Box 23"/>
            <p:cNvSpPr txBox="1">
              <a:spLocks noChangeArrowheads="1"/>
            </p:cNvSpPr>
            <p:nvPr/>
          </p:nvSpPr>
          <p:spPr bwMode="gray">
            <a:xfrm>
              <a:off x="1400" y="19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2863157" y="3314268"/>
            <a:ext cx="6742777" cy="978791"/>
            <a:chOff x="1296" y="1824"/>
            <a:chExt cx="2976" cy="432"/>
          </a:xfrm>
        </p:grpSpPr>
        <p:sp>
          <p:nvSpPr>
            <p:cNvPr id="87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研究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内容与方案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0" name="Text Box 23"/>
            <p:cNvSpPr txBox="1">
              <a:spLocks noChangeArrowheads="1"/>
            </p:cNvSpPr>
            <p:nvPr/>
          </p:nvSpPr>
          <p:spPr bwMode="gray">
            <a:xfrm>
              <a:off x="1433" y="19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2863157" y="2321883"/>
            <a:ext cx="6742777" cy="978791"/>
            <a:chOff x="1296" y="1824"/>
            <a:chExt cx="2976" cy="432"/>
          </a:xfrm>
        </p:grpSpPr>
        <p:sp>
          <p:nvSpPr>
            <p:cNvPr id="83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国内外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研究现状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gray">
            <a:xfrm>
              <a:off x="1445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72" name="Group 19"/>
          <p:cNvGrpSpPr>
            <a:grpSpLocks/>
          </p:cNvGrpSpPr>
          <p:nvPr/>
        </p:nvGrpSpPr>
        <p:grpSpPr bwMode="auto">
          <a:xfrm>
            <a:off x="2863157" y="1329498"/>
            <a:ext cx="6742777" cy="978791"/>
            <a:chOff x="1296" y="1824"/>
            <a:chExt cx="2976" cy="432"/>
          </a:xfrm>
        </p:grpSpPr>
        <p:sp>
          <p:nvSpPr>
            <p:cNvPr id="79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选题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背景与意义</a:t>
              </a:r>
              <a:endPara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2" name="Text Box 23"/>
            <p:cNvSpPr txBox="1">
              <a:spLocks noChangeArrowheads="1"/>
            </p:cNvSpPr>
            <p:nvPr/>
          </p:nvSpPr>
          <p:spPr bwMode="gray">
            <a:xfrm>
              <a:off x="1438" y="19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74" name="Group 19"/>
          <p:cNvGrpSpPr>
            <a:grpSpLocks/>
          </p:cNvGrpSpPr>
          <p:nvPr/>
        </p:nvGrpSpPr>
        <p:grpSpPr bwMode="auto">
          <a:xfrm>
            <a:off x="2863157" y="5270158"/>
            <a:ext cx="6742777" cy="978791"/>
            <a:chOff x="1296" y="1824"/>
            <a:chExt cx="2976" cy="432"/>
          </a:xfrm>
        </p:grpSpPr>
        <p:sp>
          <p:nvSpPr>
            <p:cNvPr id="75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gray">
            <a:xfrm>
              <a:off x="1692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 研究</a:t>
              </a:r>
              <a:r>
                <a:rPr lang="zh-CN" altLang="en-US" sz="2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计划</a:t>
              </a: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gray">
            <a:xfrm>
              <a:off x="1433" y="1924"/>
              <a:ext cx="15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0570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/>
              </a:rPr>
              <a:t>国内外研究现状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1091" y="1803976"/>
            <a:ext cx="5110553" cy="22444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0691" y="1803975"/>
            <a:ext cx="5110553" cy="22444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1091" y="4370366"/>
            <a:ext cx="5110553" cy="22444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70691" y="4370365"/>
            <a:ext cx="5110553" cy="22444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87136" y="1619309"/>
            <a:ext cx="1228437" cy="369332"/>
          </a:xfrm>
          <a:prstGeom prst="rect">
            <a:avLst/>
          </a:prstGeom>
          <a:solidFill>
            <a:schemeClr val="lt1">
              <a:tint val="100000"/>
              <a:shade val="100000"/>
              <a:hueMod val="100000"/>
              <a:satMod val="10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Alpha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85973" y="1619309"/>
            <a:ext cx="1477818" cy="369332"/>
          </a:xfrm>
          <a:prstGeom prst="rect">
            <a:avLst/>
          </a:prstGeom>
          <a:solidFill>
            <a:schemeClr val="lt1">
              <a:tint val="100000"/>
              <a:shade val="100000"/>
              <a:hueMod val="100000"/>
              <a:satMod val="10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Genetic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85973" y="4185699"/>
            <a:ext cx="1385454" cy="369332"/>
          </a:xfrm>
          <a:prstGeom prst="rect">
            <a:avLst/>
          </a:prstGeom>
          <a:solidFill>
            <a:schemeClr val="lt1">
              <a:tint val="100000"/>
              <a:shade val="100000"/>
              <a:hueMod val="100000"/>
              <a:satMod val="10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Region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7135" y="4185699"/>
            <a:ext cx="1841789" cy="369332"/>
          </a:xfrm>
          <a:prstGeom prst="rect">
            <a:avLst/>
          </a:prstGeom>
          <a:solidFill>
            <a:schemeClr val="lt1">
              <a:tint val="100000"/>
              <a:shade val="100000"/>
              <a:hueMod val="100000"/>
              <a:satMod val="10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Heuristics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073" y="1889355"/>
            <a:ext cx="3140363" cy="2073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73" y="4537747"/>
            <a:ext cx="2513654" cy="18348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474" y="4475762"/>
            <a:ext cx="2757297" cy="19588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868" y="2274872"/>
            <a:ext cx="3414580" cy="1343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8109" y="2568149"/>
            <a:ext cx="143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基于推理的挖掘算法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27986" y="2568149"/>
            <a:ext cx="179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基于遗传算法的挖掘算法</a:t>
            </a:r>
            <a:endParaRPr lang="zh-CN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987135" y="5132010"/>
            <a:ext cx="138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启发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的挖掘算法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56387" y="5132010"/>
            <a:ext cx="172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区域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的挖掘算法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091" y="1224467"/>
            <a:ext cx="568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四类典型的过程挖掘算法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10714" y="6589394"/>
            <a:ext cx="10519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*</a:t>
            </a:r>
            <a:r>
              <a:rPr lang="en-US" altLang="zh-CN" sz="1100" dirty="0" smtClean="0"/>
              <a:t>:Van </a:t>
            </a:r>
            <a:r>
              <a:rPr lang="en-US" altLang="zh-CN" sz="1100" dirty="0"/>
              <a:t>der Aalst W M P, van der Aalst W. Process mining: discovery, conformance and enhancement of business processes[M]. Springer, 2011.</a:t>
            </a:r>
            <a:endParaRPr lang="en-US" altLang="zh-CN" sz="11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11169614" y="1885632"/>
            <a:ext cx="238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*</a:t>
            </a:r>
            <a:endParaRPr lang="zh-CN" altLang="zh-CN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1169614" y="4426613"/>
            <a:ext cx="238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*</a:t>
            </a:r>
            <a:endParaRPr lang="zh-CN" altLang="zh-CN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510278" y="4443272"/>
            <a:ext cx="238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*</a:t>
            </a:r>
            <a:endParaRPr lang="zh-CN" altLang="zh-CN" sz="1200" dirty="0"/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/24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1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88434" y="1660537"/>
            <a:ext cx="1604819" cy="369332"/>
          </a:xfrm>
          <a:prstGeom prst="rect">
            <a:avLst/>
          </a:prstGeom>
          <a:solidFill>
            <a:schemeClr val="lt1">
              <a:tint val="100000"/>
              <a:shade val="100000"/>
              <a:hueMod val="100000"/>
              <a:satMod val="10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Alpha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++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88433" y="4207680"/>
            <a:ext cx="1468583" cy="369332"/>
          </a:xfrm>
          <a:prstGeom prst="rect">
            <a:avLst/>
          </a:prstGeom>
          <a:solidFill>
            <a:schemeClr val="lt1">
              <a:tint val="100000"/>
              <a:shade val="100000"/>
              <a:hueMod val="100000"/>
              <a:satMod val="10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Alpha#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091" y="1224467"/>
            <a:ext cx="568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基于推理的过程挖掘算法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123992" y="29054"/>
            <a:ext cx="10972800" cy="821847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/>
              </a:rPr>
              <a:t>国内外研究现状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94260" y="2592734"/>
            <a:ext cx="1958101" cy="14804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94260" y="2107909"/>
            <a:ext cx="1958101" cy="465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面对的问题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69272" y="2592734"/>
            <a:ext cx="1958101" cy="14804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69272" y="2107909"/>
            <a:ext cx="1958101" cy="465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问题的分类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693101" y="2592734"/>
            <a:ext cx="1958101" cy="14804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693101" y="2107909"/>
            <a:ext cx="1958101" cy="465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解决方法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94260" y="5118492"/>
            <a:ext cx="1958101" cy="14804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994260" y="4633667"/>
            <a:ext cx="1958101" cy="465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面对的问题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69272" y="5118492"/>
            <a:ext cx="1958101" cy="14804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869272" y="4633667"/>
            <a:ext cx="1958101" cy="465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问题的分类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693101" y="5118492"/>
            <a:ext cx="1958101" cy="14804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693101" y="4633667"/>
            <a:ext cx="1958101" cy="465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解决方法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2994" y="1829687"/>
            <a:ext cx="2456293" cy="471664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551" y="2256470"/>
            <a:ext cx="1243988" cy="762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781" y="4456132"/>
            <a:ext cx="1317527" cy="73329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842994" y="1825132"/>
            <a:ext cx="568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基于推理的过程挖掘算法流程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34551" y="3477512"/>
            <a:ext cx="124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a&gt;b, c&gt;d, e&gt;a, f&gt;g, …</a:t>
            </a:r>
            <a:endParaRPr lang="zh-CN" altLang="en-US" sz="1200" dirty="0"/>
          </a:p>
        </p:txBody>
      </p:sp>
      <p:cxnSp>
        <p:nvCxnSpPr>
          <p:cNvPr id="35" name="直接箭头连接符 34"/>
          <p:cNvCxnSpPr>
            <a:stCxn id="30" idx="2"/>
            <a:endCxn id="33" idx="0"/>
          </p:cNvCxnSpPr>
          <p:nvPr/>
        </p:nvCxnSpPr>
        <p:spPr>
          <a:xfrm>
            <a:off x="2556545" y="3018470"/>
            <a:ext cx="0" cy="45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2"/>
            <a:endCxn id="31" idx="0"/>
          </p:cNvCxnSpPr>
          <p:nvPr/>
        </p:nvCxnSpPr>
        <p:spPr>
          <a:xfrm>
            <a:off x="2556545" y="3939177"/>
            <a:ext cx="0" cy="51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2"/>
          </p:cNvCxnSpPr>
          <p:nvPr/>
        </p:nvCxnSpPr>
        <p:spPr>
          <a:xfrm>
            <a:off x="2556545" y="5189428"/>
            <a:ext cx="0" cy="4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137195" y="2429711"/>
            <a:ext cx="1162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事件</a:t>
            </a:r>
            <a:r>
              <a:rPr lang="zh-CN" altLang="en-US" sz="1200" dirty="0" smtClean="0"/>
              <a:t>日志</a:t>
            </a:r>
            <a:endParaRPr lang="zh-CN" altLang="en-US" sz="1200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414" y="5755165"/>
            <a:ext cx="1381125" cy="677533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99013" y="3018470"/>
            <a:ext cx="69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抽象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99012" y="4003196"/>
            <a:ext cx="69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归纳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99012" y="5229891"/>
            <a:ext cx="69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构造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07403" y="2642924"/>
            <a:ext cx="18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非自由选择结构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047366" y="5156097"/>
            <a:ext cx="18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不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可见任务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0" name="图片 49"/>
          <p:cNvPicPr/>
          <p:nvPr/>
        </p:nvPicPr>
        <p:blipFill>
          <a:blip r:embed="rId7"/>
          <a:stretch>
            <a:fillRect/>
          </a:stretch>
        </p:blipFill>
        <p:spPr>
          <a:xfrm>
            <a:off x="4252918" y="3169405"/>
            <a:ext cx="1421538" cy="63023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7987" y="5654188"/>
            <a:ext cx="1533619" cy="69624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2698" y="2613104"/>
            <a:ext cx="1599866" cy="1460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39095" y="2592734"/>
            <a:ext cx="11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隐形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依赖：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2346" y="2646132"/>
            <a:ext cx="676275" cy="32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49696" y="3066386"/>
            <a:ext cx="982283" cy="5075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3264" y="3598797"/>
            <a:ext cx="1138067" cy="430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50994" y="3053388"/>
            <a:ext cx="857137" cy="441621"/>
          </a:xfrm>
          <a:prstGeom prst="rect">
            <a:avLst/>
          </a:prstGeom>
        </p:spPr>
      </p:pic>
      <p:pic>
        <p:nvPicPr>
          <p:cNvPr id="52" name="图片 51"/>
          <p:cNvPicPr/>
          <p:nvPr/>
        </p:nvPicPr>
        <p:blipFill>
          <a:blip r:embed="rId14"/>
          <a:stretch>
            <a:fillRect/>
          </a:stretch>
        </p:blipFill>
        <p:spPr>
          <a:xfrm>
            <a:off x="7814761" y="5531432"/>
            <a:ext cx="898540" cy="323940"/>
          </a:xfrm>
          <a:prstGeom prst="rect">
            <a:avLst/>
          </a:prstGeom>
        </p:spPr>
      </p:pic>
      <p:pic>
        <p:nvPicPr>
          <p:cNvPr id="53" name="图片 52"/>
          <p:cNvPicPr/>
          <p:nvPr/>
        </p:nvPicPr>
        <p:blipFill>
          <a:blip r:embed="rId15"/>
          <a:stretch>
            <a:fillRect/>
          </a:stretch>
        </p:blipFill>
        <p:spPr>
          <a:xfrm>
            <a:off x="7862920" y="6208906"/>
            <a:ext cx="826630" cy="342079"/>
          </a:xfrm>
          <a:prstGeom prst="rect">
            <a:avLst/>
          </a:prstGeom>
        </p:spPr>
      </p:pic>
      <p:pic>
        <p:nvPicPr>
          <p:cNvPr id="54" name="图片 53"/>
          <p:cNvPicPr/>
          <p:nvPr/>
        </p:nvPicPr>
        <p:blipFill>
          <a:blip r:embed="rId16"/>
          <a:stretch>
            <a:fillRect/>
          </a:stretch>
        </p:blipFill>
        <p:spPr>
          <a:xfrm>
            <a:off x="7858048" y="5874229"/>
            <a:ext cx="853956" cy="299656"/>
          </a:xfrm>
          <a:prstGeom prst="rect">
            <a:avLst/>
          </a:prstGeom>
        </p:spPr>
      </p:pic>
      <p:pic>
        <p:nvPicPr>
          <p:cNvPr id="55" name="图片 54"/>
          <p:cNvPicPr/>
          <p:nvPr/>
        </p:nvPicPr>
        <p:blipFill>
          <a:blip r:embed="rId17"/>
          <a:stretch>
            <a:fillRect/>
          </a:stretch>
        </p:blipFill>
        <p:spPr>
          <a:xfrm>
            <a:off x="6906781" y="5483932"/>
            <a:ext cx="939495" cy="409999"/>
          </a:xfrm>
          <a:prstGeom prst="rect">
            <a:avLst/>
          </a:prstGeom>
        </p:spPr>
      </p:pic>
      <p:pic>
        <p:nvPicPr>
          <p:cNvPr id="56" name="图片 55"/>
          <p:cNvPicPr/>
          <p:nvPr/>
        </p:nvPicPr>
        <p:blipFill>
          <a:blip r:embed="rId18"/>
          <a:stretch>
            <a:fillRect/>
          </a:stretch>
        </p:blipFill>
        <p:spPr>
          <a:xfrm>
            <a:off x="6906781" y="5848949"/>
            <a:ext cx="939495" cy="407928"/>
          </a:xfrm>
          <a:prstGeom prst="rect">
            <a:avLst/>
          </a:prstGeom>
        </p:spPr>
      </p:pic>
      <p:pic>
        <p:nvPicPr>
          <p:cNvPr id="57" name="图片 56" descr="C:\Users\Qinlong Guo\Desktop\123.jpg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562" y="6266402"/>
            <a:ext cx="929714" cy="29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图片 57"/>
          <p:cNvPicPr/>
          <p:nvPr/>
        </p:nvPicPr>
        <p:blipFill>
          <a:blip r:embed="rId20"/>
          <a:stretch>
            <a:fillRect/>
          </a:stretch>
        </p:blipFill>
        <p:spPr>
          <a:xfrm>
            <a:off x="9739095" y="5855372"/>
            <a:ext cx="1770351" cy="458812"/>
          </a:xfrm>
          <a:prstGeom prst="rect">
            <a:avLst/>
          </a:prstGeom>
        </p:spPr>
      </p:pic>
      <p:pic>
        <p:nvPicPr>
          <p:cNvPr id="59" name="图片 58"/>
          <p:cNvPicPr/>
          <p:nvPr/>
        </p:nvPicPr>
        <p:blipFill>
          <a:blip r:embed="rId15"/>
          <a:stretch>
            <a:fillRect/>
          </a:stretch>
        </p:blipFill>
        <p:spPr>
          <a:xfrm>
            <a:off x="7356082" y="5134463"/>
            <a:ext cx="917357" cy="352856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9684814" y="5198274"/>
            <a:ext cx="11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虚假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依赖：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36647" y="5148305"/>
            <a:ext cx="688563" cy="505883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6027938" y="2969982"/>
            <a:ext cx="710213" cy="4178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8939625" y="2960897"/>
            <a:ext cx="710213" cy="4178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8951604" y="5483932"/>
            <a:ext cx="710213" cy="4178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6047839" y="5430777"/>
            <a:ext cx="710213" cy="4178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880730"/>
            <a:ext cx="1123992" cy="285753"/>
          </a:xfrm>
        </p:spPr>
        <p:txBody>
          <a:bodyPr/>
          <a:lstStyle/>
          <a:p>
            <a:r>
              <a:rPr lang="en-US" altLang="zh-CN" dirty="0" smtClean="0"/>
              <a:t>9/24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99012" y="3939177"/>
            <a:ext cx="2116296" cy="1290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47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3" grpId="0"/>
      <p:bldP spid="43" grpId="0"/>
      <p:bldP spid="45" grpId="0"/>
      <p:bldP spid="46" grpId="0"/>
      <p:bldP spid="47" grpId="0"/>
      <p:bldP spid="48" grpId="0"/>
      <p:bldP spid="49" grpId="0"/>
      <p:bldP spid="3" grpId="0"/>
      <p:bldP spid="60" grpId="0"/>
      <p:bldP spid="17" grpId="0" animBg="1"/>
      <p:bldP spid="61" grpId="0" animBg="1"/>
      <p:bldP spid="62" grpId="0" animBg="1"/>
      <p:bldP spid="63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ssing Events_130824.pptx" id="{9D941038-643C-4233-8AC5-9AF1C5919BB0}" vid="{D7312068-74DF-40B2-B8D0-BA8DB403E96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Missing Events_130824</Template>
  <TotalTime>2447</TotalTime>
  <Words>1508</Words>
  <Application>Microsoft Macintosh PowerPoint</Application>
  <PresentationFormat>宽屏</PresentationFormat>
  <Paragraphs>338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Calibri</vt:lpstr>
      <vt:lpstr>Cambria</vt:lpstr>
      <vt:lpstr>Cambria Math</vt:lpstr>
      <vt:lpstr>Microsoft YaHei UI</vt:lpstr>
      <vt:lpstr>Wingdings</vt:lpstr>
      <vt:lpstr>Wingdings 3</vt:lpstr>
      <vt:lpstr>方正舒体</vt:lpstr>
      <vt:lpstr>仿宋</vt:lpstr>
      <vt:lpstr>黑体</vt:lpstr>
      <vt:lpstr>宋体</vt:lpstr>
      <vt:lpstr>Arial</vt:lpstr>
      <vt:lpstr>Book</vt:lpstr>
      <vt:lpstr>基于完全前缀展开的无序日志修复研究</vt:lpstr>
      <vt:lpstr>主要内容</vt:lpstr>
      <vt:lpstr>主要内容</vt:lpstr>
      <vt:lpstr>选题背景与意义</vt:lpstr>
      <vt:lpstr>选题背景与意义</vt:lpstr>
      <vt:lpstr>选题背景与意义</vt:lpstr>
      <vt:lpstr>主要内容</vt:lpstr>
      <vt:lpstr>国内外研究现状</vt:lpstr>
      <vt:lpstr>国内外研究现状</vt:lpstr>
      <vt:lpstr>主要内容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研究内容与方案</vt:lpstr>
      <vt:lpstr>主要内容</vt:lpstr>
      <vt:lpstr>预期成果及可能的创新点</vt:lpstr>
      <vt:lpstr>主要内容</vt:lpstr>
      <vt:lpstr>研究计划</vt:lpstr>
      <vt:lpstr>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Qinlong Guo</dc:creator>
  <cp:lastModifiedBy>肖永博</cp:lastModifiedBy>
  <cp:revision>122</cp:revision>
  <dcterms:created xsi:type="dcterms:W3CDTF">2013-09-21T08:13:58Z</dcterms:created>
  <dcterms:modified xsi:type="dcterms:W3CDTF">2015-09-24T07:55:22Z</dcterms:modified>
</cp:coreProperties>
</file>