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307" r:id="rId4"/>
    <p:sldId id="274" r:id="rId5"/>
    <p:sldId id="269" r:id="rId6"/>
    <p:sldId id="289" r:id="rId7"/>
    <p:sldId id="308" r:id="rId8"/>
    <p:sldId id="313" r:id="rId9"/>
    <p:sldId id="275" r:id="rId10"/>
    <p:sldId id="309" r:id="rId11"/>
    <p:sldId id="290" r:id="rId12"/>
    <p:sldId id="270" r:id="rId13"/>
    <p:sldId id="272" r:id="rId14"/>
    <p:sldId id="302" r:id="rId15"/>
    <p:sldId id="293" r:id="rId16"/>
    <p:sldId id="306" r:id="rId17"/>
    <p:sldId id="305" r:id="rId18"/>
    <p:sldId id="296" r:id="rId19"/>
    <p:sldId id="303" r:id="rId20"/>
    <p:sldId id="304" r:id="rId21"/>
    <p:sldId id="297" r:id="rId22"/>
    <p:sldId id="298" r:id="rId23"/>
    <p:sldId id="299" r:id="rId24"/>
    <p:sldId id="300" r:id="rId25"/>
    <p:sldId id="301" r:id="rId26"/>
    <p:sldId id="310" r:id="rId27"/>
    <p:sldId id="288" r:id="rId28"/>
    <p:sldId id="311" r:id="rId29"/>
    <p:sldId id="261" r:id="rId30"/>
    <p:sldId id="26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C8DE"/>
    <a:srgbClr val="007FC2"/>
    <a:srgbClr val="0098E3"/>
    <a:srgbClr val="5DB5F0"/>
    <a:srgbClr val="C9DAA9"/>
    <a:srgbClr val="D4C8DE"/>
    <a:srgbClr val="F9C8F9"/>
    <a:srgbClr val="8F69CB"/>
    <a:srgbClr val="5C4285"/>
    <a:srgbClr val="BFBF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331" autoAdjust="0"/>
  </p:normalViewPr>
  <p:slideViewPr>
    <p:cSldViewPr snapToGrid="0">
      <p:cViewPr>
        <p:scale>
          <a:sx n="100" d="100"/>
          <a:sy n="100" d="100"/>
        </p:scale>
        <p:origin x="100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t>流程模型分类</a:t>
          </a:r>
          <a:endParaRPr lang="zh-CN" altLang="en-US" sz="2650" dirty="0"/>
        </a:p>
      </dgm:t>
    </dgm:pt>
    <dgm:pt modelId="{8EA5517F-2317-6841-BFEB-6998047B7D78}" type="parTrans" cxnId="{5953B547-1D46-B740-BB9F-634C2D2709A4}">
      <dgm:prSet/>
      <dgm:spPr/>
      <dgm:t>
        <a:bodyPr/>
        <a:lstStyle/>
        <a:p>
          <a:endParaRPr lang="zh-CN" altLang="en-US"/>
        </a:p>
      </dgm:t>
    </dgm:pt>
    <dgm:pt modelId="{B5712C5A-39CE-D54E-AC49-EE9FE07D9E52}" type="sibTrans" cxnId="{5953B547-1D46-B740-BB9F-634C2D2709A4}">
      <dgm:prSet/>
      <dgm:spPr/>
      <dgm:t>
        <a:bodyPr/>
        <a:lstStyle/>
        <a:p>
          <a:endParaRPr lang="zh-CN" altLang="en-US"/>
        </a:p>
      </dgm:t>
    </dgm:pt>
    <dgm:pt modelId="{D79D47D5-02D6-2C4C-B640-04E9805C7A79}">
      <dgm:prSet phldrT="[文本]"/>
      <dgm:spPr/>
      <dgm:t>
        <a:bodyPr/>
        <a:lstStyle/>
        <a:p>
          <a:r>
            <a:rPr lang="en-US" altLang="zh-CN" dirty="0" smtClean="0"/>
            <a:t>Declarative</a:t>
          </a:r>
          <a:r>
            <a:rPr lang="zh-CN" altLang="en-US" dirty="0" smtClean="0"/>
            <a:t>模型</a:t>
          </a:r>
          <a:endParaRPr lang="zh-CN" altLang="en-US" dirty="0"/>
        </a:p>
      </dgm:t>
    </dgm:pt>
    <dgm:pt modelId="{2AFE1483-B111-714B-9B56-5439D212FB1E}" type="parTrans" cxnId="{84F03923-E772-DF41-A128-58A284A895A8}">
      <dgm:prSet/>
      <dgm:spPr/>
      <dgm:t>
        <a:bodyPr/>
        <a:lstStyle/>
        <a:p>
          <a:endParaRPr lang="zh-CN" altLang="en-US"/>
        </a:p>
      </dgm:t>
    </dgm:pt>
    <dgm:pt modelId="{80DFF80F-EE09-ED49-97C6-AFAA6993FDEF}" type="sibTrans" cxnId="{84F03923-E772-DF41-A128-58A284A895A8}">
      <dgm:prSet/>
      <dgm:spPr/>
      <dgm:t>
        <a:bodyPr/>
        <a:lstStyle/>
        <a:p>
          <a:endParaRPr lang="zh-CN" altLang="en-US"/>
        </a:p>
      </dgm:t>
    </dgm:pt>
    <dgm:pt modelId="{DE838BE7-670B-6C4D-94A1-8601ABE67054}">
      <dgm:prSet phldrT="[文本]" custT="1"/>
      <dgm:spPr/>
      <dgm:t>
        <a:bodyPr/>
        <a:lstStyle/>
        <a:p>
          <a:pPr algn="l"/>
          <a:r>
            <a:rPr lang="zh-CN" altLang="en-US" sz="2650" dirty="0" smtClean="0"/>
            <a:t>符合性检测</a:t>
          </a:r>
          <a:endParaRPr lang="zh-CN" altLang="en-US" sz="2650" dirty="0"/>
        </a:p>
      </dgm:t>
    </dgm:pt>
    <dgm:pt modelId="{CAB9F5AC-7626-544E-B894-C6BF2CCA0F23}" type="parTrans" cxnId="{BD30749E-C588-194F-A443-0F1ECB37023B}">
      <dgm:prSet/>
      <dgm:spPr/>
      <dgm:t>
        <a:bodyPr/>
        <a:lstStyle/>
        <a:p>
          <a:endParaRPr lang="zh-CN" altLang="en-US"/>
        </a:p>
      </dgm:t>
    </dgm:pt>
    <dgm:pt modelId="{B32C2F18-CAB3-D246-9196-7ABA9F3C416C}" type="sibTrans" cxnId="{BD30749E-C588-194F-A443-0F1ECB37023B}">
      <dgm:prSet/>
      <dgm:spPr/>
      <dgm:t>
        <a:bodyPr/>
        <a:lstStyle/>
        <a:p>
          <a:endParaRPr lang="zh-CN" altLang="en-US"/>
        </a:p>
      </dgm:t>
    </dgm:pt>
    <dgm:pt modelId="{84E4AF63-A1E1-034C-8462-812197B807C5}">
      <dgm:prSet phldrT="[文本]"/>
      <dgm:spPr/>
      <dgm:t>
        <a:bodyPr/>
        <a:lstStyle/>
        <a:p>
          <a:r>
            <a:rPr lang="en-US" altLang="zh-CN" dirty="0" smtClean="0"/>
            <a:t>4</a:t>
          </a:r>
          <a:r>
            <a:rPr lang="zh-CN" altLang="en-US" dirty="0" smtClean="0"/>
            <a:t>种度量维度</a:t>
          </a:r>
          <a:endParaRPr lang="zh-CN" altLang="en-US" dirty="0"/>
        </a:p>
      </dgm:t>
    </dgm:pt>
    <dgm:pt modelId="{6AC1F31C-1165-3949-B404-E57A6B2FBD3D}" type="parTrans" cxnId="{B582B963-E5D2-DC4B-9E97-332AC50C83F3}">
      <dgm:prSet/>
      <dgm:spPr/>
      <dgm:t>
        <a:bodyPr/>
        <a:lstStyle/>
        <a:p>
          <a:endParaRPr lang="zh-CN" altLang="en-US"/>
        </a:p>
      </dgm:t>
    </dgm:pt>
    <dgm:pt modelId="{4D06FC0F-ECDD-6F45-A766-D86FFBD703B5}" type="sibTrans" cxnId="{B582B963-E5D2-DC4B-9E97-332AC50C83F3}">
      <dgm:prSet/>
      <dgm:spPr/>
      <dgm:t>
        <a:bodyPr/>
        <a:lstStyle/>
        <a:p>
          <a:endParaRPr lang="zh-CN" altLang="en-US"/>
        </a:p>
      </dgm:t>
    </dgm:pt>
    <dgm:pt modelId="{F90F13AF-D8D8-C84E-9C0D-63C939C830E0}">
      <dgm:prSet phldrT="[文本]" custT="1"/>
      <dgm:spPr/>
      <dgm:t>
        <a:bodyPr/>
        <a:lstStyle/>
        <a:p>
          <a:pPr algn="l"/>
          <a:r>
            <a:rPr lang="zh-CN" altLang="en-US" sz="2650" dirty="0" smtClean="0"/>
            <a:t>日志与模型修复</a:t>
          </a:r>
          <a:endParaRPr lang="zh-CN" altLang="en-US" sz="2650" dirty="0"/>
        </a:p>
      </dgm:t>
    </dgm:pt>
    <dgm:pt modelId="{E964D0A4-B25A-584C-AA10-9F81966E6670}" type="parTrans" cxnId="{5CCEC643-18CA-864C-BBB0-EA83085D02B9}">
      <dgm:prSet/>
      <dgm:spPr/>
      <dgm:t>
        <a:bodyPr/>
        <a:lstStyle/>
        <a:p>
          <a:endParaRPr lang="zh-CN" altLang="en-US"/>
        </a:p>
      </dgm:t>
    </dgm:pt>
    <dgm:pt modelId="{99D32989-B2DD-B34F-AF6D-66A0369F3739}" type="sibTrans" cxnId="{5CCEC643-18CA-864C-BBB0-EA83085D02B9}">
      <dgm:prSet/>
      <dgm:spPr/>
      <dgm:t>
        <a:bodyPr/>
        <a:lstStyle/>
        <a:p>
          <a:endParaRPr lang="zh-CN" altLang="en-US"/>
        </a:p>
      </dgm:t>
    </dgm:pt>
    <dgm:pt modelId="{93D4CDF7-2953-AE42-9C41-C9AC89CC2528}">
      <dgm:prSet phldrT="[文本]"/>
      <dgm:spPr/>
      <dgm:t>
        <a:bodyPr/>
        <a:lstStyle/>
        <a:p>
          <a:r>
            <a:rPr lang="zh-CN" altLang="en-US" dirty="0" smtClean="0"/>
            <a:t>控制流维度的修复</a:t>
          </a:r>
          <a:endParaRPr lang="zh-CN" altLang="en-US" dirty="0"/>
        </a:p>
      </dgm:t>
    </dgm:pt>
    <dgm:pt modelId="{643F1AC3-DE58-8744-B4D7-D5E6BC31AE1F}" type="parTrans" cxnId="{40BCCAE7-8346-154B-A1D4-673379FDFC1E}">
      <dgm:prSet/>
      <dgm:spPr/>
      <dgm:t>
        <a:bodyPr/>
        <a:lstStyle/>
        <a:p>
          <a:endParaRPr lang="zh-CN" altLang="en-US"/>
        </a:p>
      </dgm:t>
    </dgm:pt>
    <dgm:pt modelId="{44A6F60D-D69A-7743-AED8-068793BD0B46}" type="sibTrans" cxnId="{40BCCAE7-8346-154B-A1D4-673379FDFC1E}">
      <dgm:prSet/>
      <dgm:spPr/>
      <dgm:t>
        <a:bodyPr/>
        <a:lstStyle/>
        <a:p>
          <a:endParaRPr lang="zh-CN" altLang="en-US"/>
        </a:p>
      </dgm:t>
    </dgm:pt>
    <dgm:pt modelId="{83631907-0936-7A45-9F30-28135010F72B}">
      <dgm:prSet phldrT="[文本]" custT="1"/>
      <dgm:spPr/>
      <dgm:t>
        <a:bodyPr/>
        <a:lstStyle/>
        <a:p>
          <a:pPr algn="r"/>
          <a:r>
            <a:rPr lang="zh-CN" altLang="en-US" sz="2650" dirty="0" smtClean="0"/>
            <a:t>模型展开技术</a:t>
          </a:r>
          <a:endParaRPr lang="zh-CN" altLang="en-US" sz="2650" dirty="0"/>
        </a:p>
      </dgm:t>
    </dgm:pt>
    <dgm:pt modelId="{45B39011-69F5-A641-AF6B-1C8B00B527FA}" type="parTrans" cxnId="{BE60ACE4-41F1-CB46-A5B4-1485FC7991AF}">
      <dgm:prSet/>
      <dgm:spPr/>
      <dgm:t>
        <a:bodyPr/>
        <a:lstStyle/>
        <a:p>
          <a:endParaRPr lang="zh-CN" altLang="en-US"/>
        </a:p>
      </dgm:t>
    </dgm:pt>
    <dgm:pt modelId="{3AC587A4-A57C-F847-BAF1-3F1FDE6799AA}" type="sibTrans" cxnId="{BE60ACE4-41F1-CB46-A5B4-1485FC7991AF}">
      <dgm:prSet/>
      <dgm:spPr/>
      <dgm:t>
        <a:bodyPr/>
        <a:lstStyle/>
        <a:p>
          <a:endParaRPr lang="zh-CN" altLang="en-US"/>
        </a:p>
      </dgm:t>
    </dgm:pt>
    <dgm:pt modelId="{489805B0-CDB8-F845-9FBB-D79CFBB2CD1A}">
      <dgm:prSet phldrT="[文本]"/>
      <dgm:spPr/>
      <dgm:t>
        <a:bodyPr/>
        <a:lstStyle/>
        <a:p>
          <a:r>
            <a:rPr lang="zh-CN" altLang="en-US" dirty="0" smtClean="0"/>
            <a:t>分支流程</a:t>
          </a:r>
          <a:endParaRPr lang="zh-CN" altLang="en-US" dirty="0"/>
        </a:p>
      </dgm:t>
    </dgm:pt>
    <dgm:pt modelId="{F4919B4E-ACD2-9148-91E0-513CB5C23CB7}" type="parTrans" cxnId="{C51C527E-AD8C-4B4E-9E3E-BE56DC619740}">
      <dgm:prSet/>
      <dgm:spPr/>
      <dgm:t>
        <a:bodyPr/>
        <a:lstStyle/>
        <a:p>
          <a:endParaRPr lang="zh-CN" altLang="en-US"/>
        </a:p>
      </dgm:t>
    </dgm:pt>
    <dgm:pt modelId="{0A35BD00-117C-D14C-A426-4E1CE9E82ACD}" type="sibTrans" cxnId="{C51C527E-AD8C-4B4E-9E3E-BE56DC619740}">
      <dgm:prSet/>
      <dgm:spPr/>
      <dgm:t>
        <a:bodyPr/>
        <a:lstStyle/>
        <a:p>
          <a:endParaRPr lang="zh-CN" altLang="en-US"/>
        </a:p>
      </dgm:t>
    </dgm:pt>
    <dgm:pt modelId="{6BF2A212-2727-184F-8E54-94244CADC615}">
      <dgm:prSet phldrT="[文本]"/>
      <dgm:spPr/>
      <dgm:t>
        <a:bodyPr/>
        <a:lstStyle/>
        <a:p>
          <a:r>
            <a:rPr lang="en-US" altLang="zh-CN" dirty="0" smtClean="0"/>
            <a:t>Imperative</a:t>
          </a:r>
          <a:r>
            <a:rPr lang="zh-CN" altLang="en-US" dirty="0" smtClean="0"/>
            <a:t>模型</a:t>
          </a:r>
          <a:endParaRPr lang="zh-CN" altLang="en-US" dirty="0"/>
        </a:p>
      </dgm:t>
    </dgm:pt>
    <dgm:pt modelId="{6C23FBBB-03FB-9D45-81DF-9871B3C77D11}" type="parTrans" cxnId="{F1D04BBA-6E75-8F4B-8801-75FCE1299B68}">
      <dgm:prSet/>
      <dgm:spPr/>
      <dgm:t>
        <a:bodyPr/>
        <a:lstStyle/>
        <a:p>
          <a:endParaRPr lang="zh-CN" altLang="en-US"/>
        </a:p>
      </dgm:t>
    </dgm:pt>
    <dgm:pt modelId="{E29110EE-39AC-F74C-AE5A-5F277DE619BA}" type="sibTrans" cxnId="{F1D04BBA-6E75-8F4B-8801-75FCE1299B68}">
      <dgm:prSet/>
      <dgm:spPr/>
      <dgm:t>
        <a:bodyPr/>
        <a:lstStyle/>
        <a:p>
          <a:endParaRPr lang="zh-CN" altLang="en-US"/>
        </a:p>
      </dgm:t>
    </dgm:pt>
    <dgm:pt modelId="{A4B9D90F-5F80-0944-A3A8-93E85C4980C6}">
      <dgm:prSet phldrT="[文本]"/>
      <dgm:spPr/>
      <dgm:t>
        <a:bodyPr/>
        <a:lstStyle/>
        <a:p>
          <a:r>
            <a:rPr lang="en-US" altLang="zh-CN" dirty="0" smtClean="0"/>
            <a:t>Hybrid</a:t>
          </a:r>
          <a:r>
            <a:rPr lang="zh-CN" altLang="en-US" dirty="0" smtClean="0"/>
            <a:t>模型</a:t>
          </a:r>
          <a:endParaRPr lang="zh-CN" altLang="en-US" dirty="0"/>
        </a:p>
      </dgm:t>
    </dgm:pt>
    <dgm:pt modelId="{E7CEA7C7-D4FD-304A-A7AD-B1C44783E9CF}" type="parTrans" cxnId="{DFE14875-96BE-2044-B019-1AE80681BBDD}">
      <dgm:prSet/>
      <dgm:spPr/>
      <dgm:t>
        <a:bodyPr/>
        <a:lstStyle/>
        <a:p>
          <a:endParaRPr lang="zh-CN" altLang="en-US"/>
        </a:p>
      </dgm:t>
    </dgm:pt>
    <dgm:pt modelId="{7683D8DC-DB05-BA44-91F9-A2E6F486A03B}" type="sibTrans" cxnId="{DFE14875-96BE-2044-B019-1AE80681BBDD}">
      <dgm:prSet/>
      <dgm:spPr/>
      <dgm:t>
        <a:bodyPr/>
        <a:lstStyle/>
        <a:p>
          <a:endParaRPr lang="zh-CN" altLang="en-US"/>
        </a:p>
      </dgm:t>
    </dgm:pt>
    <dgm:pt modelId="{D0C984D2-16E3-1E40-90CB-A76D6C41E129}">
      <dgm:prSet phldrT="[文本]"/>
      <dgm:spPr/>
      <dgm:t>
        <a:bodyPr/>
        <a:lstStyle/>
        <a:p>
          <a:r>
            <a:rPr lang="zh-CN" altLang="en-US" dirty="0" smtClean="0"/>
            <a:t>一般检测方法</a:t>
          </a:r>
          <a:endParaRPr lang="zh-CN" altLang="en-US" dirty="0"/>
        </a:p>
      </dgm:t>
    </dgm:pt>
    <dgm:pt modelId="{90CB5673-344F-0342-B334-8C37157CEB5E}" type="parTrans" cxnId="{A2FE7B18-A46C-DD4D-A898-2EF40623CCB7}">
      <dgm:prSet/>
      <dgm:spPr/>
      <dgm:t>
        <a:bodyPr/>
        <a:lstStyle/>
        <a:p>
          <a:endParaRPr lang="zh-CN" altLang="en-US"/>
        </a:p>
      </dgm:t>
    </dgm:pt>
    <dgm:pt modelId="{BF51BDB0-1582-2140-837D-368942FE1491}" type="sibTrans" cxnId="{A2FE7B18-A46C-DD4D-A898-2EF40623CCB7}">
      <dgm:prSet/>
      <dgm:spPr/>
      <dgm:t>
        <a:bodyPr/>
        <a:lstStyle/>
        <a:p>
          <a:endParaRPr lang="zh-CN" altLang="en-US"/>
        </a:p>
      </dgm:t>
    </dgm:pt>
    <dgm:pt modelId="{72DE589D-7BDB-EE42-BDBC-D397A14B6CDE}">
      <dgm:prSet phldrT="[文本]"/>
      <dgm:spPr/>
      <dgm:t>
        <a:bodyPr/>
        <a:lstStyle/>
        <a:p>
          <a:r>
            <a:rPr lang="zh-CN" altLang="en-US" dirty="0" smtClean="0"/>
            <a:t>完全有限前缀</a:t>
          </a:r>
          <a:endParaRPr lang="zh-CN" altLang="en-US" dirty="0"/>
        </a:p>
      </dgm:t>
    </dgm:pt>
    <dgm:pt modelId="{2B280FEC-54CA-5940-9308-22808C1C6B2D}" type="parTrans" cxnId="{53BC9BCF-8C0B-8145-81B5-C0AA52356A64}">
      <dgm:prSet/>
      <dgm:spPr/>
      <dgm:t>
        <a:bodyPr/>
        <a:lstStyle/>
        <a:p>
          <a:endParaRPr lang="zh-CN" altLang="en-US"/>
        </a:p>
      </dgm:t>
    </dgm:pt>
    <dgm:pt modelId="{C9900C62-855E-DB41-8620-B98767EE5BC3}" type="sibTrans" cxnId="{53BC9BCF-8C0B-8145-81B5-C0AA52356A64}">
      <dgm:prSet/>
      <dgm:spPr/>
      <dgm:t>
        <a:bodyPr/>
        <a:lstStyle/>
        <a:p>
          <a:endParaRPr lang="zh-CN" altLang="en-US"/>
        </a:p>
      </dgm:t>
    </dgm:pt>
    <dgm:pt modelId="{384B1A53-DDD9-2D4E-938B-4F802DC46A41}">
      <dgm:prSet phldrT="[文本]"/>
      <dgm:spPr/>
      <dgm:t>
        <a:bodyPr/>
        <a:lstStyle/>
        <a:p>
          <a:r>
            <a:rPr lang="zh-CN" altLang="en-US" dirty="0" smtClean="0"/>
            <a:t>面向多维度的修复</a:t>
          </a:r>
          <a:endParaRPr lang="zh-CN" altLang="en-US" dirty="0"/>
        </a:p>
      </dgm:t>
    </dgm:pt>
    <dgm:pt modelId="{C8C60AA6-2CF1-6146-B9CB-01E7E2619DAB}" type="parTrans" cxnId="{414F5856-F7E1-C846-80F1-F9215FF4ADF7}">
      <dgm:prSet/>
      <dgm:spPr/>
      <dgm:t>
        <a:bodyPr/>
        <a:lstStyle/>
        <a:p>
          <a:endParaRPr lang="zh-CN" altLang="en-US"/>
        </a:p>
      </dgm:t>
    </dgm:pt>
    <dgm:pt modelId="{0F7E5ACD-AC8A-3848-AE39-09FE7B80A1B8}" type="sibTrans" cxnId="{414F5856-F7E1-C846-80F1-F9215FF4ADF7}">
      <dgm:prSet/>
      <dgm:spPr/>
      <dgm:t>
        <a:bodyPr/>
        <a:lstStyle/>
        <a:p>
          <a:endParaRPr lang="zh-CN" altLang="en-US"/>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LinFactNeighborX="-12154"/>
      <dgm:spPr/>
    </dgm:pt>
    <dgm:pt modelId="{AFC8EFE2-ECCD-C74C-9F00-7E3589750AFD}" type="pres">
      <dgm:prSet presAssocID="{DE3A9B84-E86E-E944-8B11-F073EDC78EFE}" presName="child1Text" presStyleLbl="bgAcc1" presStyleIdx="0" presStyleCnt="4">
        <dgm:presLayoutVars>
          <dgm:bulletEnabled val="1"/>
        </dgm:presLayoutVars>
      </dgm:prSet>
      <dgm:spPr/>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pt>
    <dgm:pt modelId="{27169DE3-57A0-DC40-B9BE-B25697B38BD9}" type="pres">
      <dgm:prSet presAssocID="{DE3A9B84-E86E-E944-8B11-F073EDC78EFE}" presName="child2Text" presStyleLbl="bgAcc1" presStyleIdx="1" presStyleCnt="4">
        <dgm:presLayoutVars>
          <dgm:bulletEnabled val="1"/>
        </dgm:presLayoutVars>
      </dgm:prSet>
      <dgm:spPr/>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pt>
    <dgm:pt modelId="{0FFF8417-9497-E544-A486-74A2FAEE8D14}" type="pres">
      <dgm:prSet presAssocID="{DE3A9B84-E86E-E944-8B11-F073EDC78EFE}" presName="child3Text" presStyleLbl="bgAcc1" presStyleIdx="2" presStyleCnt="4">
        <dgm:presLayoutVars>
          <dgm:bulletEnabled val="1"/>
        </dgm:presLayoutVars>
      </dgm:prSet>
      <dgm:spPr/>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LinFactNeighborX="-12588"/>
      <dgm:spPr/>
    </dgm:pt>
    <dgm:pt modelId="{E7E7048F-BE6E-A046-9C60-2CB54592364C}" type="pres">
      <dgm:prSet presAssocID="{DE3A9B84-E86E-E944-8B11-F073EDC78EFE}" presName="child4Text" presStyleLbl="bgAcc1" presStyleIdx="3" presStyleCnt="4">
        <dgm:presLayoutVars>
          <dgm:bulletEnabled val="1"/>
        </dgm:presLayoutVars>
      </dgm:prSet>
      <dgm:spPr/>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5F5C9339-5EDE-D640-80A6-261B322DF0EB}" type="presOf" srcId="{84E4AF63-A1E1-034C-8462-812197B807C5}" destId="{FE15C1E9-3360-8A48-A4DD-A08A585BB31E}" srcOrd="0" destOrd="0" presId="urn:microsoft.com/office/officeart/2005/8/layout/cycle4"/>
    <dgm:cxn modelId="{47A56F73-C37F-BD4C-B74E-90FEAB152785}" type="presOf" srcId="{D0C984D2-16E3-1E40-90CB-A76D6C41E129}" destId="{27169DE3-57A0-DC40-B9BE-B25697B38BD9}" srcOrd="1" destOrd="1" presId="urn:microsoft.com/office/officeart/2005/8/layout/cycle4"/>
    <dgm:cxn modelId="{BD30749E-C588-194F-A443-0F1ECB37023B}" srcId="{DE3A9B84-E86E-E944-8B11-F073EDC78EFE}" destId="{DE838BE7-670B-6C4D-94A1-8601ABE67054}" srcOrd="1" destOrd="0" parTransId="{CAB9F5AC-7626-544E-B894-C6BF2CCA0F23}" sibTransId="{B32C2F18-CAB3-D246-9196-7ABA9F3C416C}"/>
    <dgm:cxn modelId="{C50FFBEF-8419-294E-8775-958E28EB4582}" type="presOf" srcId="{72DE589D-7BDB-EE42-BDBC-D397A14B6CDE}" destId="{3547AFF3-88FB-784B-9C8B-63EE8BE491ED}" srcOrd="0" destOrd="1"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1871FB68-5702-0B40-B32E-74803038D7BF}" type="presOf" srcId="{6BF2A212-2727-184F-8E54-94244CADC615}" destId="{54115702-6B9E-C741-8A21-E665D85732F0}" srcOrd="0" destOrd="1" presId="urn:microsoft.com/office/officeart/2005/8/layout/cycle4"/>
    <dgm:cxn modelId="{5CCEC643-18CA-864C-BBB0-EA83085D02B9}" srcId="{DE3A9B84-E86E-E944-8B11-F073EDC78EFE}" destId="{F90F13AF-D8D8-C84E-9C0D-63C939C830E0}" srcOrd="2" destOrd="0" parTransId="{E964D0A4-B25A-584C-AA10-9F81966E6670}" sibTransId="{99D32989-B2DD-B34F-AF6D-66A0369F3739}"/>
    <dgm:cxn modelId="{524BBBB9-28FB-E44F-9CA1-724A39EC67A6}" type="presOf" srcId="{F90F13AF-D8D8-C84E-9C0D-63C939C830E0}" destId="{BFAE9DF9-CFBD-C440-882E-8B76FA7A52EF}" srcOrd="0" destOrd="0" presId="urn:microsoft.com/office/officeart/2005/8/layout/cycle4"/>
    <dgm:cxn modelId="{700114CF-A9BC-4E42-B4F6-4DA8BE734A14}" type="presOf" srcId="{D79D47D5-02D6-2C4C-B640-04E9805C7A79}" destId="{AFC8EFE2-ECCD-C74C-9F00-7E3589750AFD}" srcOrd="1" destOrd="0"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B4BB6987-2B8A-D942-809D-35BD9662DD6A}" type="presOf" srcId="{72DE589D-7BDB-EE42-BDBC-D397A14B6CDE}" destId="{E7E7048F-BE6E-A046-9C60-2CB54592364C}" srcOrd="1" destOrd="1" presId="urn:microsoft.com/office/officeart/2005/8/layout/cycle4"/>
    <dgm:cxn modelId="{DFE14875-96BE-2044-B019-1AE80681BBDD}" srcId="{76362007-D0DC-3D46-A743-9B1DF6B8951C}" destId="{A4B9D90F-5F80-0944-A3A8-93E85C4980C6}" srcOrd="2" destOrd="0" parTransId="{E7CEA7C7-D4FD-304A-A7AD-B1C44783E9CF}" sibTransId="{7683D8DC-DB05-BA44-91F9-A2E6F486A03B}"/>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E9A9FDEA-C4D9-3E41-8C6D-B218351DC465}" type="presOf" srcId="{76362007-D0DC-3D46-A743-9B1DF6B8951C}" destId="{F0BF55C1-8C5D-184B-8D3B-BA4054F48365}"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414F5856-F7E1-C846-80F1-F9215FF4ADF7}" srcId="{F90F13AF-D8D8-C84E-9C0D-63C939C830E0}" destId="{384B1A53-DDD9-2D4E-938B-4F802DC46A41}" srcOrd="1" destOrd="0" parTransId="{C8C60AA6-2CF1-6146-B9CB-01E7E2619DAB}" sibTransId="{0F7E5ACD-AC8A-3848-AE39-09FE7B80A1B8}"/>
    <dgm:cxn modelId="{A6D68C1E-821A-A74A-A925-BEFDE62A3C57}" type="presOf" srcId="{A4B9D90F-5F80-0944-A3A8-93E85C4980C6}" destId="{AFC8EFE2-ECCD-C74C-9F00-7E3589750AFD}" srcOrd="1" destOrd="2" presId="urn:microsoft.com/office/officeart/2005/8/layout/cycle4"/>
    <dgm:cxn modelId="{614EC528-A9BA-9349-97E8-B59414FBB62A}" type="presOf" srcId="{93D4CDF7-2953-AE42-9C41-C9AC89CC2528}" destId="{7FBD6792-62DD-EF46-9B4A-B82C81831FF3}" srcOrd="0"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5B041E31-071D-BE42-960D-B282D97A2F02}" type="presOf" srcId="{DE3A9B84-E86E-E944-8B11-F073EDC78EFE}" destId="{137BA833-15AB-0B4F-A407-96E54553E4A6}" srcOrd="0" destOrd="0"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5953B547-1D46-B740-BB9F-634C2D2709A4}" srcId="{DE3A9B84-E86E-E944-8B11-F073EDC78EFE}" destId="{76362007-D0DC-3D46-A743-9B1DF6B8951C}" srcOrd="0" destOrd="0" parTransId="{8EA5517F-2317-6841-BFEB-6998047B7D78}" sibTransId="{B5712C5A-39CE-D54E-AC49-EE9FE07D9E52}"/>
    <dgm:cxn modelId="{50A2F486-3945-854E-BBB0-D0277975CEA1}" type="presOf" srcId="{6BF2A212-2727-184F-8E54-94244CADC615}" destId="{AFC8EFE2-ECCD-C74C-9F00-7E3589750AFD}" srcOrd="1" destOrd="1" presId="urn:microsoft.com/office/officeart/2005/8/layout/cycle4"/>
    <dgm:cxn modelId="{B61AABEC-8148-B543-B917-F7852C8BDBCB}" type="presOf" srcId="{D79D47D5-02D6-2C4C-B640-04E9805C7A79}" destId="{54115702-6B9E-C741-8A21-E665D85732F0}" srcOrd="0" destOrd="0" presId="urn:microsoft.com/office/officeart/2005/8/layout/cycle4"/>
    <dgm:cxn modelId="{430E28BF-7D8C-6A4A-A207-50B5CC7435F5}" type="presOf" srcId="{489805B0-CDB8-F845-9FBB-D79CFBB2CD1A}" destId="{E7E7048F-BE6E-A046-9C60-2CB54592364C}" srcOrd="1"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C51C527E-AD8C-4B4E-9E3E-BE56DC619740}" srcId="{83631907-0936-7A45-9F30-28135010F72B}" destId="{489805B0-CDB8-F845-9FBB-D79CFBB2CD1A}" srcOrd="0" destOrd="0" parTransId="{F4919B4E-ACD2-9148-91E0-513CB5C23CB7}" sibTransId="{0A35BD00-117C-D14C-A426-4E1CE9E82ACD}"/>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t>问题形式化定义</a:t>
          </a:r>
          <a:endParaRPr lang="zh-CN" altLang="en-US" sz="2800" dirty="0"/>
        </a:p>
      </dgm:t>
    </dgm:pt>
    <dgm:pt modelId="{8465760B-FE60-0B40-8415-F584C0DA13A6}" type="parTrans" cxnId="{7AA9293C-4329-6E44-85E3-2A188904D38B}">
      <dgm:prSet/>
      <dgm:spPr/>
      <dgm:t>
        <a:bodyPr/>
        <a:lstStyle/>
        <a:p>
          <a:endParaRPr lang="zh-CN" altLang="en-US"/>
        </a:p>
      </dgm:t>
    </dgm:pt>
    <dgm:pt modelId="{952BF78B-D208-9C4E-AF5F-627D063EB4CD}" type="sibTrans" cxnId="{7AA9293C-4329-6E44-85E3-2A188904D38B}">
      <dgm:prSet/>
      <dgm:spPr/>
      <dgm:t>
        <a:bodyPr/>
        <a:lstStyle/>
        <a:p>
          <a:endParaRPr lang="zh-CN" altLang="en-US"/>
        </a:p>
      </dgm:t>
    </dgm:pt>
    <dgm:pt modelId="{F3543573-80BC-5E40-9E4A-A0262735832D}">
      <dgm:prSet phldrT="[文本]" custT="1"/>
      <dgm:spPr/>
      <dgm:t>
        <a:bodyPr/>
        <a:lstStyle/>
        <a:p>
          <a:r>
            <a:rPr lang="zh-CN" altLang="en-US" sz="2800" dirty="0" smtClean="0"/>
            <a:t>复杂性分析</a:t>
          </a:r>
          <a:endParaRPr lang="zh-CN" altLang="en-US" sz="2800" dirty="0"/>
        </a:p>
      </dgm:t>
    </dgm:pt>
    <dgm:pt modelId="{1B2C0D53-04FF-4743-962F-D9E49F31C516}" type="parTrans" cxnId="{F4DF8F4A-1173-9F40-A269-D359D4101D53}">
      <dgm:prSet/>
      <dgm:spPr/>
      <dgm:t>
        <a:bodyPr/>
        <a:lstStyle/>
        <a:p>
          <a:endParaRPr lang="zh-CN" altLang="en-US"/>
        </a:p>
      </dgm:t>
    </dgm:pt>
    <dgm:pt modelId="{61E5CC33-FA3E-9042-BD39-36042D350DBD}" type="sibTrans" cxnId="{F4DF8F4A-1173-9F40-A269-D359D4101D53}">
      <dgm:prSet/>
      <dgm:spPr/>
      <dgm:t>
        <a:bodyPr/>
        <a:lstStyle/>
        <a:p>
          <a:endParaRPr lang="zh-CN" altLang="en-US"/>
        </a:p>
      </dgm:t>
    </dgm:pt>
    <dgm:pt modelId="{1872EE28-E050-2549-9CC4-4D2414E3D266}">
      <dgm:prSet phldrT="[文本]" custT="1"/>
      <dgm:spPr/>
      <dgm:t>
        <a:bodyPr/>
        <a:lstStyle/>
        <a:p>
          <a:r>
            <a:rPr lang="zh-CN" altLang="en-US" sz="2800" dirty="0" smtClean="0"/>
            <a:t>算法设计</a:t>
          </a:r>
          <a:endParaRPr lang="zh-CN" altLang="en-US" sz="2800" dirty="0"/>
        </a:p>
      </dgm:t>
    </dgm:pt>
    <dgm:pt modelId="{D19A9034-5F8D-5D4F-8983-D29D204A664D}" type="parTrans" cxnId="{B18DAD9A-8E2C-FB45-A640-1C3E5342D478}">
      <dgm:prSet/>
      <dgm:spPr/>
      <dgm:t>
        <a:bodyPr/>
        <a:lstStyle/>
        <a:p>
          <a:endParaRPr lang="zh-CN" altLang="en-US"/>
        </a:p>
      </dgm:t>
    </dgm:pt>
    <dgm:pt modelId="{4C4974D4-7FB4-FA40-B5CA-20E9D8306437}" type="sibTrans" cxnId="{B18DAD9A-8E2C-FB45-A640-1C3E5342D478}">
      <dgm:prSet/>
      <dgm:spPr/>
      <dgm:t>
        <a:bodyPr/>
        <a:lstStyle/>
        <a:p>
          <a:endParaRPr lang="zh-CN" altLang="en-US"/>
        </a:p>
      </dgm:t>
    </dgm:pt>
    <dgm:pt modelId="{1067C583-FF5B-564C-BBE8-43AA73FC0B07}">
      <dgm:prSet phldrT="[文本]" custT="1"/>
      <dgm:spPr/>
      <dgm:t>
        <a:bodyPr/>
        <a:lstStyle/>
        <a:p>
          <a:r>
            <a:rPr lang="zh-CN" altLang="en-US" sz="2800" dirty="0" smtClean="0"/>
            <a:t>实验评估</a:t>
          </a:r>
          <a:endParaRPr lang="zh-CN" altLang="en-US" sz="2800" dirty="0"/>
        </a:p>
      </dgm:t>
    </dgm:pt>
    <dgm:pt modelId="{17BB83E1-FA51-344D-9041-F9C2925FE2E7}" type="parTrans" cxnId="{E688F48B-6AA2-F749-96AD-B5EC143729E9}">
      <dgm:prSet/>
      <dgm:spPr/>
      <dgm:t>
        <a:bodyPr/>
        <a:lstStyle/>
        <a:p>
          <a:endParaRPr lang="zh-CN" altLang="en-US"/>
        </a:p>
      </dgm:t>
    </dgm:pt>
    <dgm:pt modelId="{A4D83A2A-67D4-E249-B116-F88A2AD3944C}" type="sibTrans" cxnId="{E688F48B-6AA2-F749-96AD-B5EC143729E9}">
      <dgm:prSet/>
      <dgm:spPr/>
      <dgm:t>
        <a:bodyPr/>
        <a:lstStyle/>
        <a:p>
          <a:endParaRPr lang="zh-CN" altLang="en-US"/>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t>分析模型</a:t>
          </a:r>
          <a:endParaRPr lang="zh-CN" altLang="en-US" dirty="0"/>
        </a:p>
      </dgm:t>
    </dgm:pt>
    <dgm:pt modelId="{8FCC51F0-8DBC-A743-9A22-FFE2643D70F3}" type="parTrans" cxnId="{E6808EC6-8E44-4B4D-AADE-9A1E096C5CEC}">
      <dgm:prSet/>
      <dgm:spPr/>
      <dgm:t>
        <a:bodyPr/>
        <a:lstStyle/>
        <a:p>
          <a:endParaRPr lang="zh-CN" altLang="en-US"/>
        </a:p>
      </dgm:t>
    </dgm:pt>
    <dgm:pt modelId="{38CF9FFA-C5AE-7245-A6DA-3F509E9B09C3}" type="sibTrans" cxnId="{E6808EC6-8E44-4B4D-AADE-9A1E096C5CEC}">
      <dgm:prSet/>
      <dgm:spPr/>
      <dgm:t>
        <a:bodyPr/>
        <a:lstStyle/>
        <a:p>
          <a:endParaRPr lang="zh-CN" altLang="en-US"/>
        </a:p>
      </dgm:t>
    </dgm:pt>
    <dgm:pt modelId="{7655D840-EB1B-4840-AEA3-79E8677EEFC5}">
      <dgm:prSet phldrT="[文本]"/>
      <dgm:spPr/>
      <dgm:t>
        <a:bodyPr/>
        <a:lstStyle/>
        <a:p>
          <a:r>
            <a:rPr lang="zh-CN" altLang="en-US" dirty="0" smtClean="0"/>
            <a:t>轨迹枚举</a:t>
          </a:r>
          <a:endParaRPr lang="zh-CN" altLang="en-US" dirty="0"/>
        </a:p>
      </dgm:t>
    </dgm:pt>
    <dgm:pt modelId="{1DDF6B12-1980-BF45-B321-FA4B5D147B07}" type="parTrans" cxnId="{83F15D98-D56A-E548-8A48-A3B395DDE7DB}">
      <dgm:prSet/>
      <dgm:spPr/>
      <dgm:t>
        <a:bodyPr/>
        <a:lstStyle/>
        <a:p>
          <a:endParaRPr lang="zh-CN" altLang="en-US"/>
        </a:p>
      </dgm:t>
    </dgm:pt>
    <dgm:pt modelId="{96D1E090-0F10-DF41-A664-74256AFD5C71}" type="sibTrans" cxnId="{83F15D98-D56A-E548-8A48-A3B395DDE7DB}">
      <dgm:prSet/>
      <dgm:spPr/>
      <dgm:t>
        <a:bodyPr/>
        <a:lstStyle/>
        <a:p>
          <a:endParaRPr lang="zh-CN" altLang="en-US"/>
        </a:p>
      </dgm:t>
    </dgm:pt>
    <dgm:pt modelId="{898687E9-006D-4F42-B457-5D797DF6A83C}">
      <dgm:prSet phldrT="[文本]"/>
      <dgm:spPr/>
      <dgm:t>
        <a:bodyPr/>
        <a:lstStyle/>
        <a:p>
          <a:r>
            <a:rPr lang="zh-CN" altLang="en-US" dirty="0" smtClean="0"/>
            <a:t>对齐修复</a:t>
          </a:r>
          <a:endParaRPr lang="zh-CN" altLang="en-US" dirty="0"/>
        </a:p>
      </dgm:t>
    </dgm:pt>
    <dgm:pt modelId="{C9F8ABE6-0631-8247-927F-0EBAA3E514D3}" type="parTrans" cxnId="{EA7307F0-DBB0-0940-A578-C9C12B431FFF}">
      <dgm:prSet/>
      <dgm:spPr/>
      <dgm:t>
        <a:bodyPr/>
        <a:lstStyle/>
        <a:p>
          <a:endParaRPr lang="zh-CN" altLang="en-US"/>
        </a:p>
      </dgm:t>
    </dgm:pt>
    <dgm:pt modelId="{E5DA1C75-C6F0-AB46-94A3-D092B75C4389}" type="sibTrans" cxnId="{EA7307F0-DBB0-0940-A578-C9C12B431FFF}">
      <dgm:prSet/>
      <dgm:spPr/>
      <dgm:t>
        <a:bodyPr/>
        <a:lstStyle/>
        <a:p>
          <a:endParaRPr lang="zh-CN" altLang="en-US"/>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t>模型结构</a:t>
          </a:r>
          <a:endParaRPr lang="zh-CN" altLang="en-US" dirty="0"/>
        </a:p>
      </dgm:t>
    </dgm:pt>
    <dgm:pt modelId="{151253A3-49FF-D54B-A5DC-0C5470D5A587}" type="parTrans" cxnId="{67CC8700-941D-5149-95C6-560B026BEAE6}">
      <dgm:prSet/>
      <dgm:spPr/>
      <dgm:t>
        <a:bodyPr/>
        <a:lstStyle/>
        <a:p>
          <a:endParaRPr lang="zh-CN" altLang="en-US"/>
        </a:p>
      </dgm:t>
    </dgm:pt>
    <dgm:pt modelId="{8B7CECBA-B1E1-DF49-86CF-6FCCC2CA6600}" type="sibTrans" cxnId="{67CC8700-941D-5149-95C6-560B026BEAE6}">
      <dgm:prSet/>
      <dgm:spPr/>
      <dgm:t>
        <a:bodyPr/>
        <a:lstStyle/>
        <a:p>
          <a:endParaRPr lang="zh-CN" altLang="en-US"/>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t>多循环</a:t>
          </a:r>
          <a:endParaRPr lang="zh-CN" altLang="en-US" dirty="0"/>
        </a:p>
      </dgm:t>
    </dgm:pt>
    <dgm:pt modelId="{BB6CB93F-8608-E144-BACC-3B28F4F53F17}" type="parTrans" cxnId="{12E74B7A-E135-9B47-907E-D5F861DA8D5A}">
      <dgm:prSet/>
      <dgm:spPr/>
      <dgm:t>
        <a:bodyPr/>
        <a:lstStyle/>
        <a:p>
          <a:endParaRPr lang="zh-CN" altLang="en-US"/>
        </a:p>
      </dgm:t>
    </dgm:pt>
    <dgm:pt modelId="{E90DDDED-0C77-2044-BDAB-74D1EC18FD7A}" type="sibTrans" cxnId="{12E74B7A-E135-9B47-907E-D5F861DA8D5A}">
      <dgm:prSet/>
      <dgm:spPr/>
      <dgm:t>
        <a:bodyPr/>
        <a:lstStyle/>
        <a:p>
          <a:endParaRPr lang="zh-CN" altLang="en-US"/>
        </a:p>
      </dgm:t>
    </dgm:pt>
    <dgm:pt modelId="{D36E40EB-1DD4-1642-9E99-4708A7CE6176}">
      <dgm:prSet phldrT="[文本]"/>
      <dgm:spPr/>
      <dgm:t>
        <a:bodyPr/>
        <a:lstStyle/>
        <a:p>
          <a:r>
            <a:rPr lang="zh-CN" altLang="en-US" dirty="0" smtClean="0"/>
            <a:t>模型大小</a:t>
          </a:r>
          <a:endParaRPr lang="zh-CN" altLang="en-US" dirty="0"/>
        </a:p>
      </dgm:t>
    </dgm:pt>
    <dgm:pt modelId="{0B5CF699-8430-2143-8C84-16E0C8B951FE}" type="parTrans" cxnId="{22FD51C3-EE72-5C44-BB17-896AF13CDD76}">
      <dgm:prSet/>
      <dgm:spPr/>
      <dgm:t>
        <a:bodyPr/>
        <a:lstStyle/>
        <a:p>
          <a:endParaRPr lang="zh-CN" altLang="en-US"/>
        </a:p>
      </dgm:t>
    </dgm:pt>
    <dgm:pt modelId="{E696CBBE-BAB4-9945-B60B-D0D0C40C08FE}" type="sibTrans" cxnId="{22FD51C3-EE72-5C44-BB17-896AF13CDD76}">
      <dgm:prSet/>
      <dgm:spPr/>
      <dgm:t>
        <a:bodyPr/>
        <a:lstStyle/>
        <a:p>
          <a:endParaRPr lang="zh-CN" altLang="en-US"/>
        </a:p>
      </dgm:t>
    </dgm:pt>
    <dgm:pt modelId="{FE8443F7-9914-D147-AD1D-A8FF869F75E2}">
      <dgm:prSet phldrT="[文本]"/>
      <dgm:spPr/>
      <dgm:t>
        <a:bodyPr/>
        <a:lstStyle/>
        <a:p>
          <a:r>
            <a:rPr lang="zh-CN" altLang="en-US" dirty="0" smtClean="0"/>
            <a:t>包含一般数量事件</a:t>
          </a:r>
          <a:endParaRPr lang="zh-CN" altLang="en-US" dirty="0"/>
        </a:p>
      </dgm:t>
    </dgm:pt>
    <dgm:pt modelId="{7E273E35-234F-034E-8E41-965AE9B4D796}" type="parTrans" cxnId="{7A945777-C843-4F4E-83E2-46AB4FBD58C1}">
      <dgm:prSet/>
      <dgm:spPr/>
      <dgm:t>
        <a:bodyPr/>
        <a:lstStyle/>
        <a:p>
          <a:endParaRPr lang="zh-CN" altLang="en-US"/>
        </a:p>
      </dgm:t>
    </dgm:pt>
    <dgm:pt modelId="{2ADC5FAB-F561-9C42-A96E-9DA5A6EF932D}" type="sibTrans" cxnId="{7A945777-C843-4F4E-83E2-46AB4FBD58C1}">
      <dgm:prSet/>
      <dgm:spPr/>
      <dgm:t>
        <a:bodyPr/>
        <a:lstStyle/>
        <a:p>
          <a:endParaRPr lang="zh-CN" altLang="en-US"/>
        </a:p>
      </dgm:t>
    </dgm:pt>
    <dgm:pt modelId="{7BED61C0-D2CD-8445-AF66-A6CE89F42FF5}">
      <dgm:prSet phldrT="[文本]"/>
      <dgm:spPr/>
      <dgm:t>
        <a:bodyPr/>
        <a:lstStyle/>
        <a:p>
          <a:r>
            <a:rPr lang="zh-CN" altLang="en-US" dirty="0" smtClean="0"/>
            <a:t>包含较多数量事件</a:t>
          </a:r>
          <a:endParaRPr lang="zh-CN" altLang="en-US" dirty="0"/>
        </a:p>
      </dgm:t>
    </dgm:pt>
    <dgm:pt modelId="{1CA1D7B7-5CB4-D94B-894B-AB8DE861C0D8}" type="parTrans" cxnId="{EED445CA-FAB6-0143-8E65-A9905FEFF6DE}">
      <dgm:prSet/>
      <dgm:spPr/>
      <dgm:t>
        <a:bodyPr/>
        <a:lstStyle/>
        <a:p>
          <a:endParaRPr lang="zh-CN" altLang="en-US"/>
        </a:p>
      </dgm:t>
    </dgm:pt>
    <dgm:pt modelId="{284314CB-A87D-A844-864D-43698589387B}" type="sibTrans" cxnId="{EED445CA-FAB6-0143-8E65-A9905FEFF6DE}">
      <dgm:prSet/>
      <dgm:spPr/>
      <dgm:t>
        <a:bodyPr/>
        <a:lstStyle/>
        <a:p>
          <a:endParaRPr lang="zh-CN" altLang="en-US"/>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t>多并发</a:t>
          </a:r>
          <a:endParaRPr lang="zh-CN" altLang="en-US" dirty="0"/>
        </a:p>
      </dgm:t>
    </dgm:pt>
    <dgm:pt modelId="{241B672D-72CA-9C46-9C7B-403A994E8413}" type="parTrans" cxnId="{8E50CE49-5C03-7848-8AE3-0AAD6A411820}">
      <dgm:prSet/>
      <dgm:spPr/>
      <dgm:t>
        <a:bodyPr/>
        <a:lstStyle/>
        <a:p>
          <a:endParaRPr lang="zh-CN" altLang="en-US"/>
        </a:p>
      </dgm:t>
    </dgm:pt>
    <dgm:pt modelId="{D020905D-5116-104F-BD2B-7ADD8CE39B00}" type="sibTrans" cxnId="{8E50CE49-5C03-7848-8AE3-0AAD6A411820}">
      <dgm:prSet/>
      <dgm:spPr/>
      <dgm:t>
        <a:bodyPr/>
        <a:lstStyle/>
        <a:p>
          <a:endParaRPr lang="zh-CN" altLang="en-US"/>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t>多互斥</a:t>
          </a:r>
          <a:endParaRPr lang="zh-CN" altLang="en-US" dirty="0"/>
        </a:p>
      </dgm:t>
    </dgm:pt>
    <dgm:pt modelId="{4493AE39-1630-6D45-BDB6-48A5F9143825}" type="parTrans" cxnId="{C3D3EEAB-F6B1-8242-B2ED-B1B904894173}">
      <dgm:prSet/>
      <dgm:spPr/>
      <dgm:t>
        <a:bodyPr/>
        <a:lstStyle/>
        <a:p>
          <a:endParaRPr lang="zh-CN" altLang="en-US"/>
        </a:p>
      </dgm:t>
    </dgm:pt>
    <dgm:pt modelId="{9DD848B7-479F-6A4F-8F1E-C37653AC4442}" type="sibTrans" cxnId="{C3D3EEAB-F6B1-8242-B2ED-B1B904894173}">
      <dgm:prSet/>
      <dgm:spPr/>
      <dgm:t>
        <a:bodyPr/>
        <a:lstStyle/>
        <a:p>
          <a:endParaRPr lang="zh-CN" altLang="en-US"/>
        </a:p>
      </dgm:t>
    </dgm:pt>
    <dgm:pt modelId="{87D74F91-9120-CC42-B941-06B510A108BE}">
      <dgm:prSet phldrT="[文本]"/>
      <dgm:spPr/>
      <dgm:t>
        <a:bodyPr/>
        <a:lstStyle/>
        <a:p>
          <a:r>
            <a:rPr lang="zh-CN" altLang="en-US" dirty="0" smtClean="0"/>
            <a:t>活动多集大小</a:t>
          </a:r>
          <a:endParaRPr lang="zh-CN" altLang="en-US" dirty="0"/>
        </a:p>
      </dgm:t>
    </dgm:pt>
    <dgm:pt modelId="{90325EAA-B101-1F4E-9E81-0D1840960318}" type="sibTrans" cxnId="{FC7D6895-4F53-144E-94BC-63D41331105F}">
      <dgm:prSet/>
      <dgm:spPr/>
      <dgm:t>
        <a:bodyPr/>
        <a:lstStyle/>
        <a:p>
          <a:endParaRPr lang="zh-CN" altLang="en-US"/>
        </a:p>
      </dgm:t>
    </dgm:pt>
    <dgm:pt modelId="{762B3CF1-BA62-834D-BA0D-BC15D8B24A75}" type="parTrans" cxnId="{FC7D6895-4F53-144E-94BC-63D41331105F}">
      <dgm:prSet/>
      <dgm:spPr/>
      <dgm:t>
        <a:bodyPr/>
        <a:lstStyle/>
        <a:p>
          <a:endParaRPr lang="zh-CN" altLang="en-US"/>
        </a:p>
      </dgm:t>
    </dgm:pt>
    <dgm:pt modelId="{BC85856C-400E-E144-B1BD-B80484F46863}">
      <dgm:prSet/>
      <dgm:spPr/>
      <dgm:t>
        <a:bodyPr/>
        <a:lstStyle/>
        <a:p>
          <a:r>
            <a:rPr lang="zh-CN" altLang="en-US" dirty="0" smtClean="0"/>
            <a:t>包含一般数量任务</a:t>
          </a:r>
          <a:endParaRPr lang="zh-CN" altLang="en-US" dirty="0"/>
        </a:p>
      </dgm:t>
    </dgm:pt>
    <dgm:pt modelId="{DFDF403E-7C75-DA45-9CD0-DE1B0EA3C7A1}" type="parTrans" cxnId="{45BA5253-6D52-3B41-91BE-B23DDDBFC9A9}">
      <dgm:prSet/>
      <dgm:spPr/>
      <dgm:t>
        <a:bodyPr/>
        <a:lstStyle/>
        <a:p>
          <a:endParaRPr lang="zh-CN" altLang="en-US"/>
        </a:p>
      </dgm:t>
    </dgm:pt>
    <dgm:pt modelId="{7ED521D0-3D2A-714F-8464-E953E2A29AB6}" type="sibTrans" cxnId="{45BA5253-6D52-3B41-91BE-B23DDDBFC9A9}">
      <dgm:prSet/>
      <dgm:spPr/>
      <dgm:t>
        <a:bodyPr/>
        <a:lstStyle/>
        <a:p>
          <a:endParaRPr lang="zh-CN" altLang="en-US"/>
        </a:p>
      </dgm:t>
    </dgm:pt>
    <dgm:pt modelId="{68A3291D-2203-CF48-894A-CD96DE6CB336}">
      <dgm:prSet/>
      <dgm:spPr/>
      <dgm:t>
        <a:bodyPr/>
        <a:lstStyle/>
        <a:p>
          <a:r>
            <a:rPr lang="zh-CN" altLang="en-US" dirty="0" smtClean="0"/>
            <a:t>包含较多数量任务</a:t>
          </a:r>
          <a:endParaRPr lang="zh-CN" altLang="en-US" dirty="0"/>
        </a:p>
      </dgm:t>
    </dgm:pt>
    <dgm:pt modelId="{C2162ADF-2B34-4742-AC81-76E4E33C7D36}" type="parTrans" cxnId="{ABF99EE0-D85B-7C4F-9AB1-6715620976E7}">
      <dgm:prSet/>
      <dgm:spPr/>
      <dgm:t>
        <a:bodyPr/>
        <a:lstStyle/>
        <a:p>
          <a:endParaRPr lang="zh-CN" altLang="en-US"/>
        </a:p>
      </dgm:t>
    </dgm:pt>
    <dgm:pt modelId="{EC5AF869-9788-DB43-BC8D-9A71414F9346}" type="sibTrans" cxnId="{ABF99EE0-D85B-7C4F-9AB1-6715620976E7}">
      <dgm:prSet/>
      <dgm:spPr/>
      <dgm:t>
        <a:bodyPr/>
        <a:lstStyle/>
        <a:p>
          <a:endParaRPr lang="zh-CN" altLang="en-US"/>
        </a:p>
      </dgm:t>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8475280A-96B3-E141-9969-3669EA2028EE}" type="presOf" srcId="{68A3291D-2203-CF48-894A-CD96DE6CB336}" destId="{77F37BE2-56F5-BF4F-9C8B-703F3C37C9EB}" srcOrd="0" destOrd="1" presId="urn:microsoft.com/office/officeart/2005/8/layout/hList1"/>
    <dgm:cxn modelId="{A88D7BEF-E4AC-2149-8B2E-B42F62BB92E5}" type="presOf" srcId="{FE8443F7-9914-D147-AD1D-A8FF869F75E2}" destId="{0FF57D08-FBE7-1A45-B2B7-1BA52FF65693}" srcOrd="0" destOrd="0"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dirty="0" smtClean="0"/>
            <a:t>对输入的活动多集能够组成有效轨迹的判断是否正确</a:t>
          </a:r>
          <a:endParaRPr lang="zh-CN" altLang="en-US" dirty="0"/>
        </a:p>
      </dgm:t>
    </dgm:pt>
    <dgm:pt modelId="{C1F5DFAC-E757-8349-9AA6-8F07752602A7}" type="parTrans" cxnId="{8F378136-237A-524F-B541-E34FCA55BE57}">
      <dgm:prSet/>
      <dgm:spPr/>
      <dgm:t>
        <a:bodyPr/>
        <a:lstStyle/>
        <a:p>
          <a:endParaRPr lang="zh-CN" altLang="en-US"/>
        </a:p>
      </dgm:t>
    </dgm:pt>
    <dgm:pt modelId="{ADE275ED-A521-4145-B817-2213600F955C}" type="sibTrans" cxnId="{8F378136-237A-524F-B541-E34FCA55BE57}">
      <dgm:prSet/>
      <dgm:spPr/>
      <dgm:t>
        <a:bodyPr/>
        <a:lstStyle/>
        <a:p>
          <a:endParaRPr lang="zh-CN" altLang="en-US"/>
        </a:p>
      </dgm:t>
    </dgm:pt>
    <dgm:pt modelId="{86240567-80AD-A743-BE74-973D004F7C7E}">
      <dgm:prSet phldrT="[文本]"/>
      <dgm:spPr/>
      <dgm:t>
        <a:bodyPr/>
        <a:lstStyle/>
        <a:p>
          <a:r>
            <a:rPr lang="zh-CN" altLang="en-US" dirty="0" smtClean="0"/>
            <a:t>由算法得到的新的轨迹是否有效</a:t>
          </a:r>
          <a:endParaRPr lang="zh-CN" altLang="en-US" dirty="0"/>
        </a:p>
      </dgm:t>
    </dgm:pt>
    <dgm:pt modelId="{BA378EE8-90CE-E94C-B7E7-056BF47877D8}" type="parTrans" cxnId="{8F7CAB3C-2F19-914C-B836-BF3E882F44F1}">
      <dgm:prSet/>
      <dgm:spPr/>
      <dgm:t>
        <a:bodyPr/>
        <a:lstStyle/>
        <a:p>
          <a:endParaRPr lang="zh-CN" altLang="en-US"/>
        </a:p>
      </dgm:t>
    </dgm:pt>
    <dgm:pt modelId="{52183D95-4CD0-BD4C-8415-04BF93206580}" type="sibTrans" cxnId="{8F7CAB3C-2F19-914C-B836-BF3E882F44F1}">
      <dgm:prSet/>
      <dgm:spPr/>
      <dgm:t>
        <a:bodyPr/>
        <a:lstStyle/>
        <a:p>
          <a:endParaRPr lang="zh-CN" altLang="en-US"/>
        </a:p>
      </dgm:t>
    </dgm:pt>
    <dgm:pt modelId="{FAEFA9F6-04B2-414C-BC25-8A20040EC8BD}">
      <dgm:prSet phldrT="[文本]"/>
      <dgm:spPr/>
      <dgm:t>
        <a:bodyPr/>
        <a:lstStyle/>
        <a:p>
          <a:r>
            <a:rPr lang="zh-CN" altLang="en-US" dirty="0" smtClean="0"/>
            <a:t>由算法得到新轨迹的代价是否最小</a:t>
          </a:r>
          <a:endParaRPr lang="zh-CN" altLang="en-US" dirty="0"/>
        </a:p>
      </dgm:t>
    </dgm:pt>
    <dgm:pt modelId="{E5099FB4-B312-E046-A451-50CBF9674431}" type="parTrans" cxnId="{871D8492-6DCC-5149-ADAC-F696F8CE1407}">
      <dgm:prSet/>
      <dgm:spPr/>
      <dgm:t>
        <a:bodyPr/>
        <a:lstStyle/>
        <a:p>
          <a:endParaRPr lang="zh-CN" altLang="en-US"/>
        </a:p>
      </dgm:t>
    </dgm:pt>
    <dgm:pt modelId="{D849D98C-2E0E-CE48-BFDB-D4392F7DA50D}" type="sibTrans" cxnId="{871D8492-6DCC-5149-ADAC-F696F8CE1407}">
      <dgm:prSet/>
      <dgm:spPr/>
      <dgm:t>
        <a:bodyPr/>
        <a:lstStyle/>
        <a:p>
          <a:endParaRPr lang="zh-CN" altLang="en-US"/>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4996789"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控制流维度的修复</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面向多维度的修复</a:t>
          </a:r>
          <a:endParaRPr lang="zh-CN" altLang="en-US" sz="1600" kern="1200" dirty="0"/>
        </a:p>
      </dsp:txBody>
      <dsp:txXfrm>
        <a:off x="5803716" y="3987237"/>
        <a:ext cx="1724484" cy="1174506"/>
      </dsp:txXfrm>
    </dsp:sp>
    <dsp:sp modelId="{3547AFF3-88FB-784B-9C8B-63EE8BE491ED}">
      <dsp:nvSpPr>
        <dsp:cNvPr id="0" name=""/>
        <dsp:cNvSpPr/>
      </dsp:nvSpPr>
      <dsp:spPr>
        <a:xfrm>
          <a:off x="234241"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分支流程</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完全有限前缀</a:t>
          </a:r>
          <a:endParaRPr lang="zh-CN" altLang="en-US" sz="1600" kern="1200" dirty="0"/>
        </a:p>
      </dsp:txBody>
      <dsp:txXfrm>
        <a:off x="270782" y="3987237"/>
        <a:ext cx="1724484" cy="1174506"/>
      </dsp:txXfrm>
    </dsp:sp>
    <dsp:sp modelId="{FE15C1E9-3360-8A48-A4DD-A08A585BB31E}">
      <dsp:nvSpPr>
        <dsp:cNvPr id="0" name=""/>
        <dsp:cNvSpPr/>
      </dsp:nvSpPr>
      <dsp:spPr>
        <a:xfrm>
          <a:off x="5025987"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smtClean="0"/>
            <a:t>4</a:t>
          </a:r>
          <a:r>
            <a:rPr lang="zh-CN" altLang="en-US" sz="1600" kern="1200" dirty="0" smtClean="0"/>
            <a:t>种度量维度</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一般检测方法</a:t>
          </a:r>
          <a:endParaRPr lang="zh-CN" altLang="en-US" sz="1600" kern="1200" dirty="0"/>
        </a:p>
      </dsp:txBody>
      <dsp:txXfrm>
        <a:off x="5832914" y="36541"/>
        <a:ext cx="1724484" cy="1174506"/>
      </dsp:txXfrm>
    </dsp:sp>
    <dsp:sp modelId="{54115702-6B9E-C741-8A21-E665D85732F0}">
      <dsp:nvSpPr>
        <dsp:cNvPr id="0" name=""/>
        <dsp:cNvSpPr/>
      </dsp:nvSpPr>
      <dsp:spPr>
        <a:xfrm>
          <a:off x="245386"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smtClean="0"/>
            <a:t>Declarative</a:t>
          </a:r>
          <a:r>
            <a:rPr lang="zh-CN" altLang="en-US" sz="1600" kern="1200" dirty="0" smtClean="0"/>
            <a:t>模型</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Imperative</a:t>
          </a:r>
          <a:r>
            <a:rPr lang="zh-CN" altLang="en-US" sz="1600" kern="1200" dirty="0" smtClean="0"/>
            <a:t>模型</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Hybrid</a:t>
          </a:r>
          <a:r>
            <a:rPr lang="zh-CN" altLang="en-US" sz="1600" kern="1200" dirty="0" smtClean="0"/>
            <a:t>模型</a:t>
          </a:r>
          <a:endParaRPr lang="zh-CN" altLang="en-US" sz="1600" kern="1200" dirty="0"/>
        </a:p>
      </dsp:txBody>
      <dsp:txXfrm>
        <a:off x="281927" y="36541"/>
        <a:ext cx="1724484"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t>流程模型分类</a:t>
          </a:r>
          <a:endParaRPr lang="zh-CN" altLang="en-US" sz="2650" kern="1200" dirty="0"/>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t>符合性检测</a:t>
          </a:r>
          <a:endParaRPr lang="zh-CN" altLang="en-US" sz="2650" kern="1200" dirty="0"/>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t>日志与模型修复</a:t>
          </a:r>
          <a:endParaRPr lang="zh-CN" altLang="en-US" sz="2650" kern="1200" dirty="0"/>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t>模型展开技术</a:t>
          </a:r>
          <a:endParaRPr lang="zh-CN" altLang="en-US" sz="2650" kern="1200" dirty="0"/>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问题形式化定义</a:t>
          </a:r>
          <a:endParaRPr lang="zh-CN" altLang="en-US" sz="2800" kern="1200" dirty="0"/>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复杂性分析</a:t>
          </a:r>
          <a:endParaRPr lang="zh-CN" altLang="en-US" sz="2800" kern="1200" dirty="0"/>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算法设计</a:t>
          </a:r>
          <a:endParaRPr lang="zh-CN" altLang="en-US" sz="2800" kern="1200" dirty="0"/>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实验评估</a:t>
          </a:r>
          <a:endParaRPr lang="zh-CN" altLang="en-US" sz="2800" kern="1200" dirty="0"/>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450602" y="0"/>
          <a:ext cx="5106825"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73" y="787709"/>
          <a:ext cx="1904938"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分析模型</a:t>
          </a:r>
          <a:endParaRPr lang="zh-CN" altLang="en-US" sz="3000" kern="1200" dirty="0"/>
        </a:p>
      </dsp:txBody>
      <dsp:txXfrm>
        <a:off x="51343" y="838979"/>
        <a:ext cx="1802398" cy="947739"/>
      </dsp:txXfrm>
    </dsp:sp>
    <dsp:sp modelId="{E37D7857-25F9-3147-BD0D-7D30AD6B6A01}">
      <dsp:nvSpPr>
        <dsp:cNvPr id="0" name=""/>
        <dsp:cNvSpPr/>
      </dsp:nvSpPr>
      <dsp:spPr>
        <a:xfrm>
          <a:off x="2051545" y="787709"/>
          <a:ext cx="1904938"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轨迹枚举</a:t>
          </a:r>
          <a:endParaRPr lang="zh-CN" altLang="en-US" sz="3000" kern="1200" dirty="0"/>
        </a:p>
      </dsp:txBody>
      <dsp:txXfrm>
        <a:off x="2102815" y="838979"/>
        <a:ext cx="1802398" cy="947739"/>
      </dsp:txXfrm>
    </dsp:sp>
    <dsp:sp modelId="{1B21B3B7-1C2F-0443-8ABB-25ED75911DC4}">
      <dsp:nvSpPr>
        <dsp:cNvPr id="0" name=""/>
        <dsp:cNvSpPr/>
      </dsp:nvSpPr>
      <dsp:spPr>
        <a:xfrm>
          <a:off x="4103018" y="787709"/>
          <a:ext cx="1904938"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对齐修复</a:t>
          </a:r>
          <a:endParaRPr lang="zh-CN" altLang="en-US" sz="3000" kern="1200" dirty="0"/>
        </a:p>
      </dsp:txBody>
      <dsp:txXfrm>
        <a:off x="4154288" y="838979"/>
        <a:ext cx="1802398"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2427" y="108417"/>
          <a:ext cx="2366491" cy="7488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zh-CN" altLang="en-US" sz="2600" kern="1200" dirty="0" smtClean="0"/>
            <a:t>模型结构</a:t>
          </a:r>
          <a:endParaRPr lang="zh-CN" altLang="en-US" sz="2600" kern="1200" dirty="0"/>
        </a:p>
      </dsp:txBody>
      <dsp:txXfrm>
        <a:off x="2427" y="108417"/>
        <a:ext cx="2366491" cy="748800"/>
      </dsp:txXfrm>
    </dsp:sp>
    <dsp:sp modelId="{9D9D0ED3-B53A-D647-90D8-E04E445B658F}">
      <dsp:nvSpPr>
        <dsp:cNvPr id="0" name=""/>
        <dsp:cNvSpPr/>
      </dsp:nvSpPr>
      <dsp:spPr>
        <a:xfrm>
          <a:off x="2427" y="857217"/>
          <a:ext cx="2366491" cy="200059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85750" lvl="1" indent="0" algn="l" defTabSz="1466850">
            <a:lnSpc>
              <a:spcPct val="90000"/>
            </a:lnSpc>
            <a:spcBef>
              <a:spcPct val="0"/>
            </a:spcBef>
            <a:spcAft>
              <a:spcPct val="15000"/>
            </a:spcAft>
            <a:buChar char="••"/>
          </a:pPr>
          <a:r>
            <a:rPr lang="zh-CN" altLang="en-US" sz="2600" kern="1200" dirty="0" smtClean="0"/>
            <a:t>多循环</a:t>
          </a:r>
          <a:endParaRPr lang="zh-CN" altLang="en-US" sz="2600" kern="1200" dirty="0"/>
        </a:p>
        <a:p>
          <a:pPr marL="285750" lvl="1" indent="0" algn="l" defTabSz="1466850">
            <a:lnSpc>
              <a:spcPct val="90000"/>
            </a:lnSpc>
            <a:spcBef>
              <a:spcPct val="0"/>
            </a:spcBef>
            <a:spcAft>
              <a:spcPct val="15000"/>
            </a:spcAft>
            <a:buChar char="••"/>
          </a:pPr>
          <a:r>
            <a:rPr lang="zh-CN" altLang="en-US" sz="2600" kern="1200" dirty="0" smtClean="0"/>
            <a:t>多并发</a:t>
          </a:r>
          <a:endParaRPr lang="zh-CN" altLang="en-US" sz="2600" kern="1200" dirty="0"/>
        </a:p>
        <a:p>
          <a:pPr marL="285750" lvl="1" indent="0" algn="l" defTabSz="1466850">
            <a:lnSpc>
              <a:spcPct val="90000"/>
            </a:lnSpc>
            <a:spcBef>
              <a:spcPct val="0"/>
            </a:spcBef>
            <a:spcAft>
              <a:spcPct val="15000"/>
            </a:spcAft>
            <a:buChar char="••"/>
          </a:pPr>
          <a:r>
            <a:rPr lang="zh-CN" altLang="en-US" sz="2600" kern="1200" dirty="0" smtClean="0"/>
            <a:t>多互斥</a:t>
          </a:r>
          <a:endParaRPr lang="zh-CN" altLang="en-US" sz="2600" kern="1200" dirty="0"/>
        </a:p>
      </dsp:txBody>
      <dsp:txXfrm>
        <a:off x="2427" y="857217"/>
        <a:ext cx="2366491" cy="2000590"/>
      </dsp:txXfrm>
    </dsp:sp>
    <dsp:sp modelId="{9D1C6B3D-74D1-1F4B-9E2D-46B44DDEC53C}">
      <dsp:nvSpPr>
        <dsp:cNvPr id="0" name=""/>
        <dsp:cNvSpPr/>
      </dsp:nvSpPr>
      <dsp:spPr>
        <a:xfrm>
          <a:off x="2700228" y="108417"/>
          <a:ext cx="2366491" cy="748800"/>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zh-CN" altLang="en-US" sz="2600" kern="1200" dirty="0" smtClean="0"/>
            <a:t>模型大小</a:t>
          </a:r>
          <a:endParaRPr lang="zh-CN" altLang="en-US" sz="2600" kern="1200" dirty="0"/>
        </a:p>
      </dsp:txBody>
      <dsp:txXfrm>
        <a:off x="2700228" y="108417"/>
        <a:ext cx="2366491" cy="748800"/>
      </dsp:txXfrm>
    </dsp:sp>
    <dsp:sp modelId="{0FF57D08-FBE7-1A45-B2B7-1BA52FF65693}">
      <dsp:nvSpPr>
        <dsp:cNvPr id="0" name=""/>
        <dsp:cNvSpPr/>
      </dsp:nvSpPr>
      <dsp:spPr>
        <a:xfrm>
          <a:off x="2700228" y="857217"/>
          <a:ext cx="2366491" cy="2000590"/>
        </a:xfrm>
        <a:prstGeom prst="rect">
          <a:avLst/>
        </a:prstGeom>
        <a:solidFill>
          <a:schemeClr val="accent3">
            <a:tint val="40000"/>
            <a:alpha val="90000"/>
            <a:hueOff val="-998708"/>
            <a:satOff val="-18739"/>
            <a:lumOff val="-1575"/>
            <a:alphaOff val="0"/>
          </a:schemeClr>
        </a:solidFill>
        <a:ln w="25400" cap="flat" cmpd="sng" algn="ctr">
          <a:solidFill>
            <a:schemeClr val="accent3">
              <a:tint val="40000"/>
              <a:alpha val="90000"/>
              <a:hueOff val="-998708"/>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zh-CN" altLang="en-US" sz="2600" kern="1200" dirty="0" smtClean="0"/>
            <a:t>包含一般数量事件</a:t>
          </a:r>
          <a:endParaRPr lang="zh-CN" altLang="en-US" sz="2600" kern="1200" dirty="0"/>
        </a:p>
        <a:p>
          <a:pPr marL="228600" lvl="1" indent="-228600" algn="l" defTabSz="1155700">
            <a:lnSpc>
              <a:spcPct val="90000"/>
            </a:lnSpc>
            <a:spcBef>
              <a:spcPct val="0"/>
            </a:spcBef>
            <a:spcAft>
              <a:spcPct val="15000"/>
            </a:spcAft>
            <a:buChar char="••"/>
          </a:pPr>
          <a:r>
            <a:rPr lang="zh-CN" altLang="en-US" sz="2600" kern="1200" dirty="0" smtClean="0"/>
            <a:t>包含较多数量事件</a:t>
          </a:r>
          <a:endParaRPr lang="zh-CN" altLang="en-US" sz="2600" kern="1200" dirty="0"/>
        </a:p>
      </dsp:txBody>
      <dsp:txXfrm>
        <a:off x="2700228" y="857217"/>
        <a:ext cx="2366491" cy="2000590"/>
      </dsp:txXfrm>
    </dsp:sp>
    <dsp:sp modelId="{28FAB5DE-7100-B045-8B9F-4FC87E4989D1}">
      <dsp:nvSpPr>
        <dsp:cNvPr id="0" name=""/>
        <dsp:cNvSpPr/>
      </dsp:nvSpPr>
      <dsp:spPr>
        <a:xfrm>
          <a:off x="5398028" y="108417"/>
          <a:ext cx="2366491" cy="748800"/>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zh-CN" altLang="en-US" sz="2600" kern="1200" dirty="0" smtClean="0"/>
            <a:t>活动多集大小</a:t>
          </a:r>
          <a:endParaRPr lang="zh-CN" altLang="en-US" sz="2600" kern="1200" dirty="0"/>
        </a:p>
      </dsp:txBody>
      <dsp:txXfrm>
        <a:off x="5398028" y="108417"/>
        <a:ext cx="2366491" cy="748800"/>
      </dsp:txXfrm>
    </dsp:sp>
    <dsp:sp modelId="{77F37BE2-56F5-BF4F-9C8B-703F3C37C9EB}">
      <dsp:nvSpPr>
        <dsp:cNvPr id="0" name=""/>
        <dsp:cNvSpPr/>
      </dsp:nvSpPr>
      <dsp:spPr>
        <a:xfrm>
          <a:off x="5398028" y="857217"/>
          <a:ext cx="2366491" cy="2000590"/>
        </a:xfrm>
        <a:prstGeom prst="rect">
          <a:avLst/>
        </a:prstGeom>
        <a:solidFill>
          <a:schemeClr val="accent3">
            <a:tint val="40000"/>
            <a:alpha val="90000"/>
            <a:hueOff val="-1997417"/>
            <a:satOff val="-37478"/>
            <a:lumOff val="-3150"/>
            <a:alphaOff val="0"/>
          </a:schemeClr>
        </a:solidFill>
        <a:ln w="25400" cap="flat" cmpd="sng" algn="ctr">
          <a:solidFill>
            <a:schemeClr val="accent3">
              <a:tint val="40000"/>
              <a:alpha val="90000"/>
              <a:hueOff val="-1997417"/>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zh-CN" altLang="en-US" sz="2600" kern="1200" dirty="0" smtClean="0"/>
            <a:t>包含一般数量任务</a:t>
          </a:r>
          <a:endParaRPr lang="zh-CN" altLang="en-US" sz="2600" kern="1200" dirty="0"/>
        </a:p>
        <a:p>
          <a:pPr marL="228600" lvl="1" indent="-228600" algn="l" defTabSz="1155700">
            <a:lnSpc>
              <a:spcPct val="90000"/>
            </a:lnSpc>
            <a:spcBef>
              <a:spcPct val="0"/>
            </a:spcBef>
            <a:spcAft>
              <a:spcPct val="15000"/>
            </a:spcAft>
            <a:buChar char="••"/>
          </a:pPr>
          <a:r>
            <a:rPr lang="zh-CN" altLang="en-US" sz="2600" kern="1200" dirty="0" smtClean="0"/>
            <a:t>包含较多数量任务</a:t>
          </a:r>
          <a:endParaRPr lang="zh-CN" altLang="en-US" sz="2600" kern="1200" dirty="0"/>
        </a:p>
      </dsp:txBody>
      <dsp:txXfrm>
        <a:off x="5398028" y="857217"/>
        <a:ext cx="2366491" cy="20005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2323638" y="-359201"/>
          <a:ext cx="2775391" cy="2775391"/>
        </a:xfrm>
        <a:prstGeom prst="blockArc">
          <a:avLst>
            <a:gd name="adj1" fmla="val 18900000"/>
            <a:gd name="adj2" fmla="val 2700000"/>
            <a:gd name="adj3" fmla="val 778"/>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290408" y="205698"/>
          <a:ext cx="4333684" cy="41139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326547" tIns="33020" rIns="33020" bIns="33020" numCol="1" spcCol="1270" anchor="ctr" anchorCtr="0">
          <a:noAutofit/>
        </a:bodyPr>
        <a:lstStyle/>
        <a:p>
          <a:pPr lvl="0" algn="l" defTabSz="577850">
            <a:lnSpc>
              <a:spcPct val="90000"/>
            </a:lnSpc>
            <a:spcBef>
              <a:spcPct val="0"/>
            </a:spcBef>
            <a:spcAft>
              <a:spcPct val="35000"/>
            </a:spcAft>
          </a:pPr>
          <a:r>
            <a:rPr lang="zh-CN" altLang="en-US" sz="1300" kern="1200" dirty="0" smtClean="0"/>
            <a:t>对输入的活动多集能够组成有效轨迹的判断是否正确</a:t>
          </a:r>
          <a:endParaRPr lang="zh-CN" altLang="en-US" sz="1300" kern="1200" dirty="0"/>
        </a:p>
      </dsp:txBody>
      <dsp:txXfrm>
        <a:off x="290408" y="205698"/>
        <a:ext cx="4333684" cy="411397"/>
      </dsp:txXfrm>
    </dsp:sp>
    <dsp:sp modelId="{33C0BC60-2200-164E-BEA8-9625E39FF70B}">
      <dsp:nvSpPr>
        <dsp:cNvPr id="0" name=""/>
        <dsp:cNvSpPr/>
      </dsp:nvSpPr>
      <dsp:spPr>
        <a:xfrm>
          <a:off x="33284" y="154274"/>
          <a:ext cx="514247" cy="514247"/>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439951" y="822795"/>
          <a:ext cx="4184141" cy="411397"/>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326547" tIns="33020" rIns="33020" bIns="33020" numCol="1" spcCol="1270" anchor="ctr" anchorCtr="0">
          <a:noAutofit/>
        </a:bodyPr>
        <a:lstStyle/>
        <a:p>
          <a:pPr lvl="0" algn="l" defTabSz="577850">
            <a:lnSpc>
              <a:spcPct val="90000"/>
            </a:lnSpc>
            <a:spcBef>
              <a:spcPct val="0"/>
            </a:spcBef>
            <a:spcAft>
              <a:spcPct val="35000"/>
            </a:spcAft>
          </a:pPr>
          <a:r>
            <a:rPr lang="zh-CN" altLang="en-US" sz="1300" kern="1200" dirty="0" smtClean="0"/>
            <a:t>由算法得到的新的轨迹是否有效</a:t>
          </a:r>
          <a:endParaRPr lang="zh-CN" altLang="en-US" sz="1300" kern="1200" dirty="0"/>
        </a:p>
      </dsp:txBody>
      <dsp:txXfrm>
        <a:off x="439951" y="822795"/>
        <a:ext cx="4184141" cy="411397"/>
      </dsp:txXfrm>
    </dsp:sp>
    <dsp:sp modelId="{43543892-5AC4-9F4C-81A6-EC005129A4B7}">
      <dsp:nvSpPr>
        <dsp:cNvPr id="0" name=""/>
        <dsp:cNvSpPr/>
      </dsp:nvSpPr>
      <dsp:spPr>
        <a:xfrm>
          <a:off x="182827" y="771370"/>
          <a:ext cx="514247" cy="514247"/>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290408" y="1439891"/>
          <a:ext cx="4333684" cy="411397"/>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326547" tIns="33020" rIns="33020" bIns="33020" numCol="1" spcCol="1270" anchor="ctr" anchorCtr="0">
          <a:noAutofit/>
        </a:bodyPr>
        <a:lstStyle/>
        <a:p>
          <a:pPr lvl="0" algn="l" defTabSz="577850">
            <a:lnSpc>
              <a:spcPct val="90000"/>
            </a:lnSpc>
            <a:spcBef>
              <a:spcPct val="0"/>
            </a:spcBef>
            <a:spcAft>
              <a:spcPct val="35000"/>
            </a:spcAft>
          </a:pPr>
          <a:r>
            <a:rPr lang="zh-CN" altLang="en-US" sz="1300" kern="1200" dirty="0" smtClean="0"/>
            <a:t>由算法得到新轨迹的代价是否最小</a:t>
          </a:r>
          <a:endParaRPr lang="zh-CN" altLang="en-US" sz="1300" kern="1200" dirty="0"/>
        </a:p>
      </dsp:txBody>
      <dsp:txXfrm>
        <a:off x="290408" y="1439891"/>
        <a:ext cx="4333684" cy="411397"/>
      </dsp:txXfrm>
    </dsp:sp>
    <dsp:sp modelId="{AC572FE3-08CF-874B-A9C0-BB0DDA0A9C9A}">
      <dsp:nvSpPr>
        <dsp:cNvPr id="0" name=""/>
        <dsp:cNvSpPr/>
      </dsp:nvSpPr>
      <dsp:spPr>
        <a:xfrm>
          <a:off x="33284" y="1388466"/>
          <a:ext cx="514247" cy="514247"/>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15/9/26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300415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流程模型类型</a:t>
            </a:r>
            <a:endParaRPr lang="zh-CN" altLang="en-US" dirty="0" smtClean="0"/>
          </a:p>
          <a:p>
            <a:r>
              <a:rPr lang="zh-CN" altLang="en-US" dirty="0" smtClean="0"/>
              <a:t>一种非结构化的、只规定一些约束规则</a:t>
            </a:r>
            <a:r>
              <a:rPr lang="zh-CN" altLang="en-US" dirty="0" smtClean="0"/>
              <a:t>的</a:t>
            </a:r>
            <a:r>
              <a:rPr lang="tr-TR" altLang="zh-CN" dirty="0" err="1" smtClean="0"/>
              <a:t>Declarative</a:t>
            </a:r>
            <a:r>
              <a:rPr lang="zh-CN" altLang="tr-TR" dirty="0" smtClean="0"/>
              <a:t>模型</a:t>
            </a:r>
            <a:endParaRPr lang="zh-CN" altLang="en-US" dirty="0" smtClean="0"/>
          </a:p>
          <a:p>
            <a:r>
              <a:rPr lang="zh-CN" altLang="en-US" dirty="0" smtClean="0"/>
              <a:t>严格描述流程如何执行</a:t>
            </a:r>
            <a:r>
              <a:rPr lang="zh-CN" altLang="en-US" dirty="0" smtClean="0"/>
              <a:t>的</a:t>
            </a:r>
            <a:r>
              <a:rPr lang="en-US" altLang="zh-CN" dirty="0" smtClean="0"/>
              <a:t>Imperative</a:t>
            </a:r>
            <a:r>
              <a:rPr lang="zh-CN" altLang="en-US" dirty="0" smtClean="0"/>
              <a:t>模型</a:t>
            </a:r>
          </a:p>
          <a:p>
            <a:r>
              <a:rPr lang="zh-CN" altLang="en-US" dirty="0" smtClean="0"/>
              <a:t>混合使用上述两种特点来进行模型表达的</a:t>
            </a:r>
            <a:r>
              <a:rPr lang="en-US" altLang="zh-CN" dirty="0" smtClean="0"/>
              <a:t>Hybrid</a:t>
            </a:r>
            <a:r>
              <a:rPr lang="zh-CN" altLang="en-US" dirty="0" smtClean="0"/>
              <a:t>模型</a:t>
            </a:r>
          </a:p>
          <a:p>
            <a:endParaRPr lang="zh-CN" altLang="en-US" dirty="0" smtClean="0"/>
          </a:p>
          <a:p>
            <a:r>
              <a:rPr lang="zh-CN" altLang="en-US" dirty="0" smtClean="0"/>
              <a:t>符合性检查</a:t>
            </a:r>
          </a:p>
          <a:p>
            <a:r>
              <a:rPr lang="en-US" altLang="zh-CN" dirty="0" smtClean="0"/>
              <a:t>4</a:t>
            </a:r>
            <a:r>
              <a:rPr lang="zh-CN" altLang="en-US" dirty="0" smtClean="0"/>
              <a:t>个维度，</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endParaRPr lang="zh-CN" altLang="en-US" dirty="0" smtClean="0"/>
          </a:p>
          <a:p>
            <a:r>
              <a:rPr lang="zh-CN" altLang="en-US" dirty="0" smtClean="0"/>
              <a:t>一般检测方法：日志重演和日志模型对齐</a:t>
            </a:r>
          </a:p>
          <a:p>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93393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利用任务索引，对轨迹</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E&gt;</a:t>
            </a:r>
            <a:r>
              <a:rPr kumimoji="1" lang="zh-CN" altLang="en-US" dirty="0" smtClean="0"/>
              <a:t>进行对齐时，可以跳过分支一</a:t>
            </a:r>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本文希望验证解决修复无序事件日志的问题是否可以通过贪心策略来实现求解过程。如若可以，则本文希望通过设计合适的贪心策略来对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函数进行修改，使该启发式函数在使用贪心策略估算当前状态到目标状态距离的同时具备无后效性（即某个状态以前的过程不会影响以后的状态，只与当前状态有关），最终得到高效的算法。</a:t>
            </a:r>
          </a:p>
          <a:p>
            <a:r>
              <a:rPr kumimoji="1" lang="zh-CN" altLang="en-US" dirty="0" smtClean="0"/>
              <a:t>为此，本文将试图寻找问题的最优子结构（即问题的最优解包含其子问题的最优解）</a:t>
            </a:r>
            <a:r>
              <a:rPr kumimoji="1" lang="en-US" altLang="zh-CN" dirty="0" smtClean="0"/>
              <a:t>[34]</a:t>
            </a:r>
            <a:r>
              <a:rPr kumimoji="1" lang="zh-CN" altLang="en-US" dirty="0" smtClean="0"/>
              <a:t>，验证由贪心选择得到的子问题的最优解与贪心选择组合在一起能否生成原问题的最优解。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21</a:t>
            </a:fld>
            <a:endParaRPr lang="zh-CN" altLang="en-US"/>
          </a:p>
        </p:txBody>
      </p:sp>
    </p:spTree>
    <p:extLst>
      <p:ext uri="{BB962C8B-B14F-4D97-AF65-F5344CB8AC3E}">
        <p14:creationId xmlns:p14="http://schemas.microsoft.com/office/powerpoint/2010/main" val="1247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15/9/26</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15/9/26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15/9/26</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15/9/26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15/9/26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15/9/26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15/9/26</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image" Target="../media/image24.jp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46.png"/><Relationship Id="rId5" Type="http://schemas.openxmlformats.org/officeDocument/2006/relationships/image" Target="../media/image24.jp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/30</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r>
              <a:rPr lang="en-US" altLang="zh-CN" dirty="0" smtClean="0"/>
              <a:t>10/30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542960474"/>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研究内容</a:t>
            </a: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11/30</a:t>
            </a:r>
            <a:endParaRPr lang="zh-CN" altLang="en-US" dirty="0"/>
          </a:p>
        </p:txBody>
      </p:sp>
      <p:graphicFrame>
        <p:nvGraphicFramePr>
          <p:cNvPr id="4" name="图表 3"/>
          <p:cNvGraphicFramePr/>
          <p:nvPr>
            <p:extLst>
              <p:ext uri="{D42A27DB-BD31-4B8C-83A1-F6EECF244321}">
                <p14:modId xmlns:p14="http://schemas.microsoft.com/office/powerpoint/2010/main" val="80492413"/>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0"/>
            <a:ext cx="10972800" cy="5359435"/>
          </a:xfrm>
        </p:spPr>
        <p:txBody>
          <a:bodyPr>
            <a:normAutofit/>
          </a:bodyPr>
          <a:lstStyle/>
          <a:p>
            <a:r>
              <a:rPr lang="zh-CN" altLang="en-US" dirty="0" smtClean="0">
                <a:latin typeface="仿宋" panose="02010609060101010101" pitchFamily="49" charset="-122"/>
                <a:ea typeface="仿宋" panose="02010609060101010101" pitchFamily="49" charset="-122"/>
              </a:rPr>
              <a:t>问题的形式化定义</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a:t>
            </a:r>
            <a:r>
              <a:rPr lang="zh-CN" altLang="en-US" sz="2400" dirty="0">
                <a:latin typeface="仿宋" panose="02010609060101010101" pitchFamily="49" charset="-122"/>
                <a:ea typeface="仿宋" panose="02010609060101010101" pitchFamily="49" charset="-122"/>
              </a:rPr>
              <a:t>定一个流程</a:t>
            </a:r>
            <a:r>
              <a:rPr lang="zh-CN" altLang="en-US" sz="2400" dirty="0" smtClean="0">
                <a:latin typeface="仿宋" panose="02010609060101010101" pitchFamily="49" charset="-122"/>
                <a:ea typeface="仿宋" panose="02010609060101010101" pitchFamily="49" charset="-122"/>
              </a:rPr>
              <a:t>模型和</a:t>
            </a:r>
            <a:r>
              <a:rPr lang="zh-CN" altLang="en-US" sz="2400" dirty="0">
                <a:latin typeface="仿宋" panose="02010609060101010101" pitchFamily="49" charset="-122"/>
                <a:ea typeface="仿宋" panose="02010609060101010101" pitchFamily="49" charset="-122"/>
              </a:rPr>
              <a:t>一个活动多集，判定该活动多集是否</a:t>
            </a:r>
            <a:r>
              <a:rPr lang="zh-CN" altLang="en-US" sz="2400" dirty="0" smtClean="0">
                <a:latin typeface="仿宋" panose="02010609060101010101" pitchFamily="49" charset="-122"/>
                <a:ea typeface="仿宋" panose="02010609060101010101" pitchFamily="49" charset="-122"/>
              </a:rPr>
              <a:t>能构成</a:t>
            </a:r>
            <a:r>
              <a:rPr lang="zh-CN" altLang="en-US" sz="2400" dirty="0">
                <a:latin typeface="仿宋" panose="02010609060101010101" pitchFamily="49" charset="-122"/>
                <a:ea typeface="仿宋" panose="02010609060101010101" pitchFamily="49" charset="-122"/>
              </a:rPr>
              <a:t>符合该流程模型的一条</a:t>
            </a:r>
            <a:r>
              <a:rPr lang="zh-CN" altLang="en-US" sz="2400" dirty="0" smtClean="0">
                <a:latin typeface="仿宋" panose="02010609060101010101" pitchFamily="49" charset="-122"/>
                <a:ea typeface="仿宋" panose="02010609060101010101" pitchFamily="49" charset="-122"/>
              </a:rPr>
              <a:t>轨迹。若</a:t>
            </a:r>
            <a:r>
              <a:rPr lang="zh-CN" altLang="en-US" sz="2400" dirty="0">
                <a:latin typeface="仿宋" panose="02010609060101010101" pitchFamily="49" charset="-122"/>
                <a:ea typeface="仿宋" panose="02010609060101010101" pitchFamily="49" charset="-122"/>
              </a:rPr>
              <a:t>可以，其轨迹是什么；若</a:t>
            </a:r>
            <a:r>
              <a:rPr lang="zh-CN" altLang="en-US" sz="2400" dirty="0" smtClean="0">
                <a:latin typeface="仿宋" panose="02010609060101010101" pitchFamily="49" charset="-122"/>
                <a:ea typeface="仿宋" panose="02010609060101010101" pitchFamily="49" charset="-122"/>
              </a:rPr>
              <a:t>不可以</a:t>
            </a:r>
            <a:r>
              <a:rPr lang="zh-CN" altLang="en-US" sz="2400" dirty="0">
                <a:latin typeface="仿宋" panose="02010609060101010101" pitchFamily="49" charset="-122"/>
                <a:ea typeface="仿宋" panose="02010609060101010101" pitchFamily="49" charset="-122"/>
              </a:rPr>
              <a:t>，多余或者欠缺的事件是哪些，其中最小代价的修复</a:t>
            </a:r>
            <a:r>
              <a:rPr lang="zh-CN" altLang="en-US" sz="2400" dirty="0" smtClean="0">
                <a:latin typeface="仿宋" panose="02010609060101010101" pitchFamily="49" charset="-122"/>
                <a:ea typeface="仿宋" panose="02010609060101010101" pitchFamily="49" charset="-122"/>
              </a:rPr>
              <a:t>方案是</a:t>
            </a:r>
            <a:r>
              <a:rPr lang="zh-CN" altLang="en-US" sz="2400" dirty="0">
                <a:latin typeface="仿宋" panose="02010609060101010101" pitchFamily="49" charset="-122"/>
                <a:ea typeface="仿宋" panose="02010609060101010101" pitchFamily="49" charset="-122"/>
              </a:rPr>
              <a:t>什么</a:t>
            </a:r>
            <a:r>
              <a:rPr lang="zh-CN" altLang="en-US" sz="2400" dirty="0" smtClean="0">
                <a:latin typeface="仿宋" panose="02010609060101010101" pitchFamily="49" charset="-122"/>
                <a:ea typeface="仿宋" panose="02010609060101010101" pitchFamily="49" charset="-122"/>
              </a:rPr>
              <a:t>？</a:t>
            </a:r>
          </a:p>
          <a:p>
            <a:pPr lvl="1">
              <a:buFont typeface="Wingdings" charset="2"/>
              <a:buChar char="Ø"/>
            </a:pPr>
            <a:r>
              <a:rPr lang="zh-CN" altLang="en-US" dirty="0" smtClean="0">
                <a:latin typeface="仿宋" panose="02010609060101010101" pitchFamily="49" charset="-122"/>
                <a:ea typeface="仿宋" panose="02010609060101010101" pitchFamily="49" charset="-122"/>
              </a:rPr>
              <a:t>问题输入</a:t>
            </a:r>
          </a:p>
          <a:p>
            <a:pPr lvl="2">
              <a:buFont typeface="Wingdings" charset="2"/>
              <a:buChar char="l"/>
            </a:pPr>
            <a:r>
              <a:rPr lang="zh-CN" altLang="en-US" dirty="0">
                <a:latin typeface="仿宋" panose="02010609060101010101" pitchFamily="49" charset="-122"/>
                <a:ea typeface="仿宋" panose="02010609060101010101" pitchFamily="49" charset="-122"/>
              </a:rPr>
              <a:t>一个流程</a:t>
            </a:r>
            <a:r>
              <a:rPr lang="zh-CN" altLang="en-US" dirty="0" smtClean="0">
                <a:latin typeface="仿宋" panose="02010609060101010101" pitchFamily="49" charset="-122"/>
                <a:ea typeface="仿宋" panose="02010609060101010101" pitchFamily="49" charset="-122"/>
              </a:rPr>
              <a:t>模型（</a:t>
            </a:r>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Declarative</a:t>
            </a:r>
            <a:r>
              <a:rPr lang="zh-CN" altLang="en-US" dirty="0">
                <a:latin typeface="仿宋" panose="02010609060101010101" pitchFamily="49" charset="-122"/>
                <a:ea typeface="仿宋" panose="02010609060101010101" pitchFamily="49" charset="-122"/>
              </a:rPr>
              <a:t>模型或者</a:t>
            </a:r>
            <a:r>
              <a:rPr lang="en-US" altLang="zh-CN" dirty="0">
                <a:latin typeface="仿宋" panose="02010609060101010101" pitchFamily="49" charset="-122"/>
                <a:ea typeface="仿宋" panose="02010609060101010101" pitchFamily="49" charset="-122"/>
              </a:rPr>
              <a:t>Hybrid</a:t>
            </a:r>
            <a:r>
              <a:rPr lang="zh-CN" altLang="en-US" dirty="0">
                <a:latin typeface="仿宋" panose="02010609060101010101" pitchFamily="49" charset="-122"/>
                <a:ea typeface="仿宋" panose="02010609060101010101" pitchFamily="49" charset="-122"/>
              </a:rPr>
              <a:t>模型）</a:t>
            </a:r>
            <a:endParaRPr lang="zh-CN" altLang="en-US" dirty="0" smtClean="0">
              <a:latin typeface="仿宋" panose="02010609060101010101" pitchFamily="49" charset="-122"/>
              <a:ea typeface="仿宋" panose="02010609060101010101" pitchFamily="49" charset="-122"/>
            </a:endParaRPr>
          </a:p>
          <a:p>
            <a:pPr lvl="2">
              <a:buFont typeface="Wingdings" charset="2"/>
              <a:buChar char="l"/>
            </a:pPr>
            <a:r>
              <a:rPr lang="zh-CN" altLang="en-US" dirty="0" smtClean="0">
                <a:latin typeface="仿宋" panose="02010609060101010101" pitchFamily="49" charset="-122"/>
                <a:ea typeface="仿宋" panose="02010609060101010101" pitchFamily="49" charset="-122"/>
              </a:rPr>
              <a:t>一</a:t>
            </a:r>
            <a:r>
              <a:rPr lang="zh-CN" altLang="en-US" dirty="0">
                <a:latin typeface="仿宋" panose="02010609060101010101" pitchFamily="49" charset="-122"/>
                <a:ea typeface="仿宋" panose="02010609060101010101" pitchFamily="49" charset="-122"/>
              </a:rPr>
              <a:t>个活动多集</a:t>
            </a:r>
            <a:endParaRPr lang="zh-CN" altLang="en-US" dirty="0" smtClean="0">
              <a:latin typeface="仿宋" panose="02010609060101010101" pitchFamily="49" charset="-122"/>
              <a:ea typeface="仿宋" panose="02010609060101010101" pitchFamily="49" charset="-122"/>
            </a:endParaRPr>
          </a:p>
          <a:p>
            <a:pPr lvl="1">
              <a:buFont typeface="Wingdings" charset="2"/>
              <a:buChar char="Ø"/>
            </a:pPr>
            <a:r>
              <a:rPr lang="zh-CN" altLang="en-US" dirty="0" smtClean="0">
                <a:latin typeface="仿宋" panose="02010609060101010101" pitchFamily="49" charset="-122"/>
                <a:ea typeface="仿宋" panose="02010609060101010101" pitchFamily="49" charset="-122"/>
              </a:rPr>
              <a:t>问题输出</a:t>
            </a:r>
          </a:p>
          <a:p>
            <a:pPr lvl="2">
              <a:buFont typeface="Wingdings" charset="2"/>
              <a:buChar char="Ø"/>
            </a:pPr>
            <a:r>
              <a:rPr lang="zh-CN" altLang="en-US" dirty="0" smtClean="0">
                <a:latin typeface="仿宋" panose="02010609060101010101" pitchFamily="49" charset="-122"/>
                <a:ea typeface="仿宋" panose="02010609060101010101" pitchFamily="49" charset="-122"/>
              </a:rPr>
              <a:t>一条有效的、修复代价最小的轨迹</a:t>
            </a:r>
            <a:endParaRPr lang="en-US" altLang="zh-CN" dirty="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smtClean="0"/>
              <a:t>12/30</a:t>
            </a:r>
            <a:endParaRPr lang="zh-CN" altLang="en-US" dirty="0"/>
          </a:p>
        </p:txBody>
      </p:sp>
    </p:spTree>
    <p:extLst>
      <p:ext uri="{BB962C8B-B14F-4D97-AF65-F5344CB8AC3E}">
        <p14:creationId xmlns:p14="http://schemas.microsoft.com/office/powerpoint/2010/main" val="318742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p>
          <a:p>
            <a:pPr lvl="2"/>
            <a:r>
              <a:rPr lang="zh-CN" altLang="en-US" dirty="0" smtClean="0">
                <a:latin typeface="仿宋" panose="02010609060101010101" pitchFamily="49" charset="-122"/>
                <a:ea typeface="仿宋" panose="02010609060101010101" pitchFamily="49" charset="-122"/>
              </a:rPr>
              <a:t>第一阶段：活动多集可以组成轨迹的空间具有爆炸性</a:t>
            </a:r>
          </a:p>
          <a:p>
            <a:pPr lvl="2"/>
            <a:r>
              <a:rPr lang="zh-CN" altLang="en-US" dirty="0" smtClean="0">
                <a:latin typeface="仿宋" panose="02010609060101010101" pitchFamily="49" charset="-122"/>
                <a:ea typeface="仿宋" panose="02010609060101010101" pitchFamily="49" charset="-122"/>
              </a:rPr>
              <a:t>第二阶段：每条轨迹修复方案的空间具有爆炸性</a:t>
            </a:r>
          </a:p>
          <a:p>
            <a:pPr lvl="2"/>
            <a:r>
              <a:rPr lang="zh-CN" altLang="en-US" dirty="0" smtClean="0">
                <a:latin typeface="仿宋" panose="02010609060101010101" pitchFamily="49" charset="-122"/>
                <a:ea typeface="仿宋" panose="02010609060101010101" pitchFamily="49" charset="-122"/>
              </a:rPr>
              <a:t>上述两个阶段的枚举相乘，搜索空间具有爆炸性</a:t>
            </a:r>
          </a:p>
          <a:p>
            <a:pPr lvl="2"/>
            <a:endParaRPr lang="zh-CN" altLang="en-US"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13/30</a:t>
            </a:r>
            <a:endParaRPr lang="zh-CN" altLang="en-US" dirty="0"/>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p>
          <a:p>
            <a:pPr lvl="2">
              <a:buFont typeface="Wingdings" charset="2"/>
              <a:buChar char="l"/>
            </a:pPr>
            <a:r>
              <a:rPr lang="zh-CN" altLang="en-US" dirty="0" smtClean="0">
                <a:latin typeface="仿宋" panose="02010609060101010101" pitchFamily="49" charset="-122"/>
                <a:ea typeface="仿宋" panose="02010609060101010101" pitchFamily="49" charset="-122"/>
              </a:rPr>
              <a:t>对模型进行分析</a:t>
            </a:r>
          </a:p>
          <a:p>
            <a:pPr lvl="2">
              <a:buFont typeface="Wingdings" charset="2"/>
              <a:buChar char="l"/>
            </a:pPr>
            <a:r>
              <a:rPr lang="zh-CN" altLang="en-US" dirty="0" smtClean="0">
                <a:latin typeface="仿宋" panose="02010609060101010101" pitchFamily="49" charset="-122"/>
                <a:ea typeface="仿宋" panose="02010609060101010101" pitchFamily="49" charset="-122"/>
              </a:rPr>
              <a:t>对活动多集进行轨迹枚举</a:t>
            </a:r>
          </a:p>
          <a:p>
            <a:pPr lvl="2">
              <a:buFont typeface="Wingdings" charset="2"/>
              <a:buChar char="l"/>
            </a:pPr>
            <a:r>
              <a:rPr lang="zh-CN" altLang="en-US" dirty="0" smtClean="0">
                <a:latin typeface="仿宋" panose="02010609060101010101" pitchFamily="49" charset="-122"/>
                <a:ea typeface="仿宋" panose="02010609060101010101" pitchFamily="49" charset="-122"/>
              </a:rPr>
              <a:t>使用对齐的方法对轨迹进行修复</a:t>
            </a:r>
          </a:p>
          <a:p>
            <a:pPr lvl="3">
              <a:buFont typeface="Arial" charset="0"/>
              <a:buChar char="•"/>
            </a:pPr>
            <a:r>
              <a:rPr lang="zh-CN" altLang="en-US" dirty="0" smtClean="0">
                <a:latin typeface="仿宋" panose="02010609060101010101" pitchFamily="49" charset="-122"/>
                <a:ea typeface="仿宋" panose="02010609060101010101" pitchFamily="49" charset="-122"/>
              </a:rPr>
              <a:t>修复代价的抽象和归纳</a:t>
            </a:r>
          </a:p>
          <a:p>
            <a:pPr lvl="1"/>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14/30</a:t>
            </a:r>
            <a:endParaRPr lang="zh-CN" altLang="en-US" dirty="0"/>
          </a:p>
        </p:txBody>
      </p:sp>
      <p:graphicFrame>
        <p:nvGraphicFramePr>
          <p:cNvPr id="3" name="图表 2"/>
          <p:cNvGraphicFramePr/>
          <p:nvPr>
            <p:extLst>
              <p:ext uri="{D42A27DB-BD31-4B8C-83A1-F6EECF244321}">
                <p14:modId xmlns:p14="http://schemas.microsoft.com/office/powerpoint/2010/main" val="1394666548"/>
              </p:ext>
            </p:extLst>
          </p:nvPr>
        </p:nvGraphicFramePr>
        <p:xfrm>
          <a:off x="3265945" y="4028276"/>
          <a:ext cx="6008030" cy="2625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15/30</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89" y="4216391"/>
            <a:ext cx="5597124" cy="2293647"/>
          </a:xfrm>
          <a:prstGeom prst="rect">
            <a:avLst/>
          </a:prstGeom>
        </p:spPr>
      </p:pic>
      <p:sp>
        <p:nvSpPr>
          <p:cNvPr id="3" name="文本框 2"/>
          <p:cNvSpPr txBox="1"/>
          <p:nvPr/>
        </p:nvSpPr>
        <p:spPr>
          <a:xfrm>
            <a:off x="421497" y="3531477"/>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rPr>
              <a:t>状态空间</a:t>
            </a:r>
            <a:endParaRPr kumimoji="1" lang="zh-CN" altLang="en-US" b="1" dirty="0">
              <a:solidFill>
                <a:srgbClr val="7030A0"/>
              </a:solidFill>
            </a:endParaRPr>
          </a:p>
        </p:txBody>
      </p:sp>
      <p:sp>
        <p:nvSpPr>
          <p:cNvPr id="9" name="文本框 8"/>
          <p:cNvSpPr txBox="1"/>
          <p:nvPr/>
        </p:nvSpPr>
        <p:spPr>
          <a:xfrm>
            <a:off x="421496" y="3101011"/>
            <a:ext cx="1906859" cy="369332"/>
          </a:xfrm>
          <a:prstGeom prst="rect">
            <a:avLst/>
          </a:prstGeom>
          <a:noFill/>
        </p:spPr>
        <p:txBody>
          <a:bodyPr wrap="square" rtlCol="0">
            <a:spAutoFit/>
          </a:bodyPr>
          <a:lstStyle/>
          <a:p>
            <a:r>
              <a:rPr kumimoji="1" lang="zh-CN" altLang="en-US" b="1" dirty="0" smtClean="0">
                <a:solidFill>
                  <a:srgbClr val="7030A0"/>
                </a:solidFill>
              </a:rPr>
              <a:t>输入活动多集</a:t>
            </a:r>
            <a:endParaRPr kumimoji="1" lang="zh-CN" altLang="en-US" b="1" dirty="0">
              <a:solidFill>
                <a:srgbClr val="7030A0"/>
              </a:solidFill>
            </a:endParaRPr>
          </a:p>
        </p:txBody>
      </p:sp>
      <p:sp>
        <p:nvSpPr>
          <p:cNvPr id="11" name="文本框 10"/>
          <p:cNvSpPr txBox="1"/>
          <p:nvPr/>
        </p:nvSpPr>
        <p:spPr>
          <a:xfrm>
            <a:off x="421495" y="4056124"/>
            <a:ext cx="1906859" cy="369332"/>
          </a:xfrm>
          <a:prstGeom prst="rect">
            <a:avLst/>
          </a:prstGeom>
          <a:noFill/>
        </p:spPr>
        <p:txBody>
          <a:bodyPr wrap="square" rtlCol="0">
            <a:spAutoFit/>
          </a:bodyPr>
          <a:lstStyle/>
          <a:p>
            <a:r>
              <a:rPr kumimoji="1" lang="zh-CN" altLang="en-US" b="1" dirty="0" smtClean="0">
                <a:solidFill>
                  <a:srgbClr val="7030A0"/>
                </a:solidFill>
              </a:rPr>
              <a:t>输入模型</a:t>
            </a:r>
            <a:endParaRPr kumimoji="1" lang="zh-CN" altLang="en-US" b="1" dirty="0">
              <a:solidFill>
                <a:srgbClr val="7030A0"/>
              </a:solidFill>
            </a:endParaRPr>
          </a:p>
        </p:txBody>
      </p:sp>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a:t>
            </a:r>
            <a:r>
              <a:rPr lang="zh-CN" altLang="en-US" dirty="0" smtClean="0">
                <a:latin typeface="仿宋" panose="02010609060101010101" pitchFamily="49" charset="-122"/>
                <a:ea typeface="仿宋" panose="02010609060101010101" pitchFamily="49" charset="-122"/>
              </a:rPr>
              <a:t>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对齐修复阶段：出现模型中存在但在活动多集中不存在的活动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a:t>
            </a:r>
            <a:r>
              <a:rPr lang="zh-CN" altLang="en-US" dirty="0">
                <a:latin typeface="仿宋" panose="02010609060101010101" pitchFamily="49" charset="-122"/>
                <a:ea typeface="仿宋" panose="02010609060101010101" pitchFamily="49" charset="-122"/>
              </a:rPr>
              <a:t>齐修复阶段</a:t>
            </a:r>
            <a:r>
              <a:rPr lang="zh-CN" altLang="en-US" dirty="0" smtClean="0">
                <a:latin typeface="仿宋" panose="02010609060101010101" pitchFamily="49" charset="-122"/>
                <a:ea typeface="仿宋" panose="02010609060101010101" pitchFamily="49" charset="-122"/>
              </a:rPr>
              <a:t>：出现在活动多集中存在但在模型中不存在的活动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16/30</a:t>
            </a:r>
            <a:endParaRPr lang="zh-CN" altLang="en-US" dirty="0"/>
          </a:p>
        </p:txBody>
      </p:sp>
    </p:spTree>
    <p:extLst>
      <p:ext uri="{BB962C8B-B14F-4D97-AF65-F5344CB8AC3E}">
        <p14:creationId xmlns:p14="http://schemas.microsoft.com/office/powerpoint/2010/main" val="6615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a:latin typeface="仿宋" panose="02010609060101010101" pitchFamily="49" charset="-122"/>
                <a:ea typeface="仿宋" panose="02010609060101010101" pitchFamily="49" charset="-122"/>
              </a:rPr>
              <a:t>针对轨迹枚举使用可达</a:t>
            </a:r>
            <a:r>
              <a:rPr lang="zh-CN" altLang="en-US" dirty="0" smtClean="0">
                <a:latin typeface="仿宋" panose="02010609060101010101" pitchFamily="49" charset="-122"/>
                <a:ea typeface="仿宋" panose="02010609060101010101" pitchFamily="49" charset="-122"/>
              </a:rPr>
              <a:t>索引</a:t>
            </a:r>
          </a:p>
          <a:p>
            <a:pPr lvl="2"/>
            <a:r>
              <a:rPr lang="zh-CN" altLang="en-US" dirty="0" smtClean="0">
                <a:latin typeface="仿宋" panose="02010609060101010101" pitchFamily="49" charset="-122"/>
                <a:ea typeface="仿宋" panose="02010609060101010101" pitchFamily="49" charset="-122"/>
              </a:rPr>
              <a:t>针对对齐修复枚举使用任务索引</a:t>
            </a:r>
          </a:p>
          <a:p>
            <a:pPr lvl="2"/>
            <a:r>
              <a:rPr lang="zh-CN" altLang="en-US" dirty="0">
                <a:latin typeface="仿宋" panose="02010609060101010101" pitchFamily="49" charset="-122"/>
                <a:ea typeface="仿宋" panose="02010609060101010101" pitchFamily="49" charset="-122"/>
              </a:rPr>
              <a:t>针对对齐修复枚举使用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17/30</a:t>
            </a:r>
            <a:endParaRPr lang="zh-CN" altLang="en-US" dirty="0"/>
          </a:p>
        </p:txBody>
      </p:sp>
    </p:spTree>
    <p:extLst>
      <p:ext uri="{BB962C8B-B14F-4D97-AF65-F5344CB8AC3E}">
        <p14:creationId xmlns:p14="http://schemas.microsoft.com/office/powerpoint/2010/main" val="106100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18/30</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rPr>
              <a:t>可达索引</a:t>
            </a:r>
            <a:endParaRPr kumimoji="1" lang="zh-CN" altLang="en-US" b="1" dirty="0">
              <a:solidFill>
                <a:srgbClr val="7030A0"/>
              </a:solidFill>
            </a:endParaRPr>
          </a:p>
        </p:txBody>
      </p:sp>
      <mc:AlternateContent xmlns:mc="http://schemas.openxmlformats.org/markup-compatibility/2006">
        <mc:Choice xmlns:a14="http://schemas.microsoft.com/office/drawing/2010/main" Requires="a14">
          <p:graphicFrame>
            <p:nvGraphicFramePr>
              <p:cNvPr id="15" name="表格 14"/>
              <p:cNvGraphicFramePr>
                <a:graphicFrameLocks noGrp="1"/>
              </p:cNvGraphicFramePr>
              <p:nvPr>
                <p:extLst>
                  <p:ext uri="{D42A27DB-BD31-4B8C-83A1-F6EECF244321}">
                    <p14:modId xmlns:p14="http://schemas.microsoft.com/office/powerpoint/2010/main" val="672106292"/>
                  </p:ext>
                </p:extLst>
              </p:nvPr>
            </p:nvGraphicFramePr>
            <p:xfrm>
              <a:off x="4936936" y="3714393"/>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p:graphicFrame>
            <p:nvGraphicFramePr>
              <p:cNvPr id="15" name="表格 14"/>
              <p:cNvGraphicFramePr>
                <a:graphicFrameLocks noGrp="1"/>
              </p:cNvGraphicFramePr>
              <p:nvPr>
                <p:extLst>
                  <p:ext uri="{D42A27DB-BD31-4B8C-83A1-F6EECF244321}">
                    <p14:modId xmlns:p14="http://schemas.microsoft.com/office/powerpoint/2010/main" val="672106292"/>
                  </p:ext>
                </p:extLst>
              </p:nvPr>
            </p:nvGraphicFramePr>
            <p:xfrm>
              <a:off x="4936936" y="3714393"/>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151190" r="-300000" b="-23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151190" r="-204615" b="-233333"/>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151190" r="-101515" b="-233333"/>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345902" r="-300000" b="-22131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345902" r="-204615" b="-22131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345902" r="-101515" b="-22131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453333" r="-300000" b="-12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453333" r="-204615" b="-125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453333" r="-101515" b="-125000"/>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rPr>
              <a:t>空间剪枝</a:t>
            </a:r>
            <a:endParaRPr kumimoji="1" lang="zh-CN" altLang="en-US" b="1" dirty="0">
              <a:solidFill>
                <a:srgbClr val="7030A0"/>
              </a:solidFill>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25" y="4530791"/>
            <a:ext cx="4819785" cy="1975101"/>
          </a:xfrm>
          <a:prstGeom prst="rect">
            <a:avLst/>
          </a:prstGeom>
        </p:spPr>
      </p:pic>
      <p:sp>
        <p:nvSpPr>
          <p:cNvPr id="14" name="文本框 13"/>
          <p:cNvSpPr txBox="1"/>
          <p:nvPr/>
        </p:nvSpPr>
        <p:spPr>
          <a:xfrm>
            <a:off x="421497" y="3531477"/>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18" name="文本框 17"/>
          <p:cNvSpPr txBox="1"/>
          <p:nvPr/>
        </p:nvSpPr>
        <p:spPr>
          <a:xfrm>
            <a:off x="421496" y="3101011"/>
            <a:ext cx="1906859" cy="369332"/>
          </a:xfrm>
          <a:prstGeom prst="rect">
            <a:avLst/>
          </a:prstGeom>
          <a:noFill/>
        </p:spPr>
        <p:txBody>
          <a:bodyPr wrap="square" rtlCol="0">
            <a:spAutoFit/>
          </a:bodyPr>
          <a:lstStyle/>
          <a:p>
            <a:r>
              <a:rPr kumimoji="1" lang="zh-CN" altLang="en-US" b="1" dirty="0" smtClean="0">
                <a:solidFill>
                  <a:srgbClr val="7030A0"/>
                </a:solidFill>
              </a:rPr>
              <a:t>输入活动多集</a:t>
            </a:r>
            <a:endParaRPr kumimoji="1" lang="zh-CN" altLang="en-US" b="1" dirty="0">
              <a:solidFill>
                <a:srgbClr val="7030A0"/>
              </a:solidFill>
            </a:endParaRPr>
          </a:p>
        </p:txBody>
      </p:sp>
      <p:sp>
        <p:nvSpPr>
          <p:cNvPr id="19" name="文本框 18"/>
          <p:cNvSpPr txBox="1"/>
          <p:nvPr/>
        </p:nvSpPr>
        <p:spPr>
          <a:xfrm>
            <a:off x="421495" y="4056124"/>
            <a:ext cx="1906859" cy="369332"/>
          </a:xfrm>
          <a:prstGeom prst="rect">
            <a:avLst/>
          </a:prstGeom>
          <a:noFill/>
        </p:spPr>
        <p:txBody>
          <a:bodyPr wrap="square" rtlCol="0">
            <a:spAutoFit/>
          </a:bodyPr>
          <a:lstStyle/>
          <a:p>
            <a:r>
              <a:rPr kumimoji="1" lang="zh-CN" altLang="en-US" b="1" dirty="0" smtClean="0">
                <a:solidFill>
                  <a:srgbClr val="7030A0"/>
                </a:solidFill>
              </a:rPr>
              <a:t>输入模型</a:t>
            </a:r>
            <a:endParaRPr kumimoji="1" lang="zh-CN" altLang="en-US" b="1" dirty="0">
              <a:solidFill>
                <a:srgbClr val="7030A0"/>
              </a:solidFill>
            </a:endParaRPr>
          </a:p>
        </p:txBody>
      </p:sp>
      <p:sp>
        <p:nvSpPr>
          <p:cNvPr id="8" name="任意形状 7"/>
          <p:cNvSpPr/>
          <p:nvPr/>
        </p:nvSpPr>
        <p:spPr>
          <a:xfrm>
            <a:off x="5626100" y="4406900"/>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19/30</a:t>
            </a:r>
            <a:endParaRPr lang="zh-CN" altLang="en-US" dirty="0"/>
          </a:p>
        </p:txBody>
      </p:sp>
      <p:sp>
        <p:nvSpPr>
          <p:cNvPr id="3" name="文本框 2"/>
          <p:cNvSpPr txBox="1"/>
          <p:nvPr/>
        </p:nvSpPr>
        <p:spPr>
          <a:xfrm>
            <a:off x="6845214" y="3133210"/>
            <a:ext cx="1377245" cy="369332"/>
          </a:xfrm>
          <a:prstGeom prst="rect">
            <a:avLst/>
          </a:prstGeom>
          <a:noFill/>
        </p:spPr>
        <p:txBody>
          <a:bodyPr wrap="square" rtlCol="0">
            <a:spAutoFit/>
          </a:bodyPr>
          <a:lstStyle/>
          <a:p>
            <a:r>
              <a:rPr kumimoji="1" lang="zh-CN" altLang="en-US" b="1" dirty="0" smtClean="0">
                <a:solidFill>
                  <a:srgbClr val="7030A0"/>
                </a:solidFill>
              </a:rPr>
              <a:t>可达索引</a:t>
            </a:r>
            <a:endParaRPr kumimoji="1" lang="zh-CN" altLang="en-US" b="1" dirty="0">
              <a:solidFill>
                <a:srgbClr val="7030A0"/>
              </a:solidFill>
            </a:endParaRPr>
          </a:p>
        </p:txBody>
      </p:sp>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l="-2568" t="50850"/>
          <a:stretch/>
        </p:blipFill>
        <p:spPr>
          <a:xfrm>
            <a:off x="6646520" y="3855865"/>
            <a:ext cx="5620870" cy="1935862"/>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25" y="4530791"/>
            <a:ext cx="4819785" cy="1975101"/>
          </a:xfrm>
          <a:prstGeom prst="rect">
            <a:avLst/>
          </a:prstGeom>
        </p:spPr>
      </p:pic>
      <p:sp>
        <p:nvSpPr>
          <p:cNvPr id="15" name="文本框 14"/>
          <p:cNvSpPr txBox="1"/>
          <p:nvPr/>
        </p:nvSpPr>
        <p:spPr>
          <a:xfrm>
            <a:off x="421497" y="3531477"/>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16" name="文本框 15"/>
          <p:cNvSpPr txBox="1"/>
          <p:nvPr/>
        </p:nvSpPr>
        <p:spPr>
          <a:xfrm>
            <a:off x="421496" y="3101011"/>
            <a:ext cx="1906859" cy="369332"/>
          </a:xfrm>
          <a:prstGeom prst="rect">
            <a:avLst/>
          </a:prstGeom>
          <a:noFill/>
        </p:spPr>
        <p:txBody>
          <a:bodyPr wrap="square" rtlCol="0">
            <a:spAutoFit/>
          </a:bodyPr>
          <a:lstStyle/>
          <a:p>
            <a:r>
              <a:rPr kumimoji="1" lang="zh-CN" altLang="en-US" b="1" dirty="0" smtClean="0">
                <a:solidFill>
                  <a:srgbClr val="7030A0"/>
                </a:solidFill>
              </a:rPr>
              <a:t>输入活动多集</a:t>
            </a:r>
            <a:endParaRPr kumimoji="1" lang="zh-CN" altLang="en-US" b="1" dirty="0">
              <a:solidFill>
                <a:srgbClr val="7030A0"/>
              </a:solidFill>
            </a:endParaRPr>
          </a:p>
        </p:txBody>
      </p:sp>
      <p:sp>
        <p:nvSpPr>
          <p:cNvPr id="17" name="文本框 16"/>
          <p:cNvSpPr txBox="1"/>
          <p:nvPr/>
        </p:nvSpPr>
        <p:spPr>
          <a:xfrm>
            <a:off x="421495" y="4056124"/>
            <a:ext cx="1906859" cy="369332"/>
          </a:xfrm>
          <a:prstGeom prst="rect">
            <a:avLst/>
          </a:prstGeom>
          <a:noFill/>
        </p:spPr>
        <p:txBody>
          <a:bodyPr wrap="square" rtlCol="0">
            <a:spAutoFit/>
          </a:bodyPr>
          <a:lstStyle/>
          <a:p>
            <a:r>
              <a:rPr kumimoji="1" lang="zh-CN" altLang="en-US" b="1" dirty="0" smtClean="0">
                <a:solidFill>
                  <a:srgbClr val="7030A0"/>
                </a:solidFill>
              </a:rPr>
              <a:t>输入模型</a:t>
            </a:r>
            <a:endParaRPr kumimoji="1" lang="zh-CN" altLang="en-US" b="1" dirty="0">
              <a:solidFill>
                <a:srgbClr val="7030A0"/>
              </a:solidFill>
            </a:endParaRPr>
          </a:p>
        </p:txBody>
      </p:sp>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373766123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20/30</a:t>
            </a:r>
            <a:endParaRPr lang="zh-CN" altLang="en-US" dirty="0"/>
          </a:p>
        </p:txBody>
      </p:sp>
      <p:sp>
        <p:nvSpPr>
          <p:cNvPr id="11" name="文本框 10"/>
          <p:cNvSpPr txBox="1"/>
          <p:nvPr/>
        </p:nvSpPr>
        <p:spPr>
          <a:xfrm>
            <a:off x="4524410" y="6039853"/>
            <a:ext cx="3718909" cy="646331"/>
          </a:xfrm>
          <a:prstGeom prst="rect">
            <a:avLst/>
          </a:prstGeom>
          <a:noFill/>
        </p:spPr>
        <p:txBody>
          <a:bodyPr wrap="square" rtlCol="0">
            <a:spAutoFit/>
          </a:bodyPr>
          <a:lstStyle/>
          <a:p>
            <a:r>
              <a:rPr kumimoji="1" lang="zh-CN" altLang="en-US" dirty="0" smtClean="0"/>
              <a:t>利用任务索引，对轨迹</a:t>
            </a:r>
            <a:r>
              <a:rPr kumimoji="1" lang="en-US" altLang="zh-CN" dirty="0"/>
              <a:t>&lt;</a:t>
            </a:r>
            <a:r>
              <a:rPr kumimoji="1" lang="en-US" altLang="zh-CN" dirty="0" smtClean="0"/>
              <a:t>A,</a:t>
            </a:r>
            <a:r>
              <a:rPr kumimoji="1" lang="zh-CN" altLang="en-US" dirty="0" smtClean="0"/>
              <a:t> </a:t>
            </a:r>
            <a:r>
              <a:rPr kumimoji="1" lang="en-US" altLang="zh-CN" dirty="0" smtClean="0"/>
              <a:t>C,</a:t>
            </a:r>
            <a:r>
              <a:rPr kumimoji="1" lang="zh-CN" altLang="en-US" dirty="0" smtClean="0"/>
              <a:t> </a:t>
            </a:r>
            <a:r>
              <a:rPr kumimoji="1" lang="en-US" altLang="zh-CN" dirty="0" smtClean="0"/>
              <a:t>E&gt;</a:t>
            </a:r>
            <a:r>
              <a:rPr kumimoji="1" lang="zh-CN" altLang="en-US" dirty="0" smtClean="0"/>
              <a:t>进行对齐时，可以跳过分支一</a:t>
            </a:r>
            <a:endParaRPr kumimoji="1" lang="zh-CN" altLang="en-US" dirty="0"/>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通过优化估计代价函数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21/30</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t>对于实验输入数据</a:t>
            </a:r>
            <a:r>
              <a:rPr lang="zh-CN" altLang="zh-CN" dirty="0" smtClean="0"/>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22</a:t>
            </a:r>
            <a:r>
              <a:rPr lang="en-US" altLang="zh-CN" dirty="0" smtClean="0"/>
              <a:t>/30</a:t>
            </a:r>
            <a:endParaRPr lang="zh-CN" altLang="en-US" dirty="0"/>
          </a:p>
        </p:txBody>
      </p:sp>
      <p:graphicFrame>
        <p:nvGraphicFramePr>
          <p:cNvPr id="3" name="图表 2"/>
          <p:cNvGraphicFramePr/>
          <p:nvPr>
            <p:extLst>
              <p:ext uri="{D42A27DB-BD31-4B8C-83A1-F6EECF244321}">
                <p14:modId xmlns:p14="http://schemas.microsoft.com/office/powerpoint/2010/main" val="1902955539"/>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t>对于</a:t>
            </a:r>
            <a:r>
              <a:rPr lang="zh-CN" altLang="en-US" dirty="0" smtClean="0"/>
              <a:t>算法</a:t>
            </a:r>
            <a:r>
              <a:rPr lang="zh-CN" altLang="zh-CN" dirty="0" smtClean="0"/>
              <a:t>的</a:t>
            </a:r>
            <a:r>
              <a:rPr lang="zh-CN" altLang="zh-CN" dirty="0"/>
              <a:t>参数调整 </a:t>
            </a:r>
            <a:endParaRPr lang="zh-CN" altLang="en-US" dirty="0" smtClean="0"/>
          </a:p>
          <a:p>
            <a:pPr lvl="3"/>
            <a:r>
              <a:rPr lang="zh-CN" altLang="en-US" dirty="0" smtClean="0">
                <a:latin typeface="仿宋" panose="02010609060101010101" pitchFamily="49" charset="-122"/>
                <a:ea typeface="仿宋" panose="02010609060101010101" pitchFamily="49" charset="-122"/>
              </a:rPr>
              <a:t>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23/30</a:t>
            </a:r>
            <a:endParaRPr lang="zh-CN" altLang="en-US" dirty="0"/>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24/30</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282106478"/>
              </p:ext>
            </p:extLst>
          </p:nvPr>
        </p:nvGraphicFramePr>
        <p:xfrm>
          <a:off x="900875" y="3434575"/>
          <a:ext cx="4647581" cy="2056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rPr>
              <a:t>模型结构</a:t>
            </a:r>
            <a:endParaRPr kumimoji="1" lang="zh-CN" altLang="en-US" sz="1400" b="1" dirty="0">
              <a:solidFill>
                <a:srgbClr val="7030A0"/>
              </a:solidFill>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rPr>
              <a:t>模型大小</a:t>
            </a:r>
            <a:endParaRPr kumimoji="1" lang="zh-CN" altLang="en-US" sz="1400" b="1" dirty="0">
              <a:solidFill>
                <a:srgbClr val="7030A0"/>
              </a:solidFill>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rPr>
              <a:t>活动多集大小</a:t>
            </a:r>
            <a:endParaRPr kumimoji="1" lang="zh-CN" altLang="en-US" sz="1400" b="1" dirty="0">
              <a:solidFill>
                <a:srgbClr val="7030A0"/>
              </a:solidFill>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a:t>
            </a:r>
            <a:endParaRPr lang="zh-CN" altLang="en-US" dirty="0" smtClean="0"/>
          </a:p>
          <a:p>
            <a:pPr algn="ctr"/>
            <a:r>
              <a:rPr lang="zh-CN" altLang="en-US" dirty="0" smtClean="0"/>
              <a:t>算法</a:t>
            </a:r>
            <a:endParaRPr lang="zh-CN" altLang="en-US" dirty="0"/>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加速算法</a:t>
            </a:r>
            <a:endParaRPr lang="zh-CN" altLang="en-US" dirty="0"/>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贪心算法</a:t>
            </a:r>
            <a:endParaRPr lang="zh-CN" altLang="en-US" dirty="0"/>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20" name="图片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25</a:t>
            </a:r>
            <a:r>
              <a:rPr lang="en-US" altLang="zh-CN" dirty="0" smtClean="0"/>
              <a:t>/30</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a:t>
            </a:r>
            <a:endParaRPr lang="zh-CN" altLang="en-US" dirty="0" smtClean="0"/>
          </a:p>
          <a:p>
            <a:pPr algn="ctr"/>
            <a:r>
              <a:rPr lang="zh-CN" altLang="en-US" dirty="0" smtClean="0"/>
              <a:t>算法</a:t>
            </a:r>
            <a:endParaRPr lang="zh-CN" altLang="en-US" dirty="0"/>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4"/>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rPr>
              <a:t>模型</a:t>
            </a:r>
            <a:endParaRPr kumimoji="1" lang="zh-CN" altLang="en-US" b="1" dirty="0">
              <a:solidFill>
                <a:schemeClr val="accent5"/>
              </a:solidFill>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rPr>
              <a:t>活动多集</a:t>
            </a:r>
            <a:endParaRPr kumimoji="1" lang="zh-CN" altLang="en-US" b="1" dirty="0">
              <a:solidFill>
                <a:schemeClr val="accent5"/>
              </a:solidFill>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加速算法</a:t>
            </a:r>
            <a:endParaRPr lang="zh-CN" altLang="en-US" dirty="0"/>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贪心算法</a:t>
            </a:r>
            <a:endParaRPr lang="zh-CN" altLang="en-US" dirty="0"/>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r>
              <a:rPr lang="en-US" altLang="zh-CN" dirty="0" smtClean="0"/>
              <a:t>26/30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255476407"/>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对于无序事件日志的修复问题是</a:t>
            </a:r>
            <a:r>
              <a:rPr lang="en-US" altLang="zh-CN" dirty="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无序</a:t>
            </a:r>
            <a:r>
              <a:rPr lang="zh-CN" altLang="en-US" dirty="0">
                <a:latin typeface="仿宋" panose="02010609060101010101" pitchFamily="49" charset="-122"/>
                <a:ea typeface="仿宋" panose="02010609060101010101" pitchFamily="49" charset="-122"/>
              </a:rPr>
              <a:t>事件日志修复问题的启发式代价</a:t>
            </a:r>
            <a:r>
              <a:rPr lang="zh-CN" altLang="en-US" dirty="0" smtClean="0">
                <a:latin typeface="仿宋" panose="02010609060101010101" pitchFamily="49" charset="-122"/>
                <a:ea typeface="仿宋" panose="02010609060101010101" pitchFamily="49" charset="-122"/>
              </a:rPr>
              <a:t>估计</a:t>
            </a:r>
            <a:endParaRPr lang="zh-CN" altLang="en-US" dirty="0">
              <a:latin typeface="仿宋" panose="02010609060101010101" pitchFamily="49" charset="-122"/>
              <a:ea typeface="仿宋" panose="02010609060101010101" pitchFamily="49" charset="-122"/>
            </a:endParaRPr>
          </a:p>
          <a:p>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27/30</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r>
              <a:rPr lang="en-US" altLang="zh-CN" dirty="0" smtClean="0"/>
              <a:t>28/30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248497537"/>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a:t>
            </a:r>
            <a:r>
              <a:rPr lang="zh-CN" altLang="en-US" dirty="0" smtClean="0">
                <a:solidFill>
                  <a:srgbClr val="5D4385"/>
                </a:solidFill>
                <a:effectLst/>
              </a:rPr>
              <a:t>计划</a:t>
            </a:r>
            <a:endParaRPr lang="zh-CN" altLang="en-US" dirty="0">
              <a:solidFill>
                <a:srgbClr val="5D4385"/>
              </a:solidFill>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noGrp="1"/>
          </p:cNvGraphicFramePr>
          <p:nvPr>
            <p:ph idx="1"/>
            <p:extLst>
              <p:ext uri="{D42A27DB-BD31-4B8C-83A1-F6EECF244321}">
                <p14:modId xmlns:p14="http://schemas.microsoft.com/office/powerpoint/2010/main" val="1179745449"/>
              </p:ext>
            </p:extLst>
          </p:nvPr>
        </p:nvGraphicFramePr>
        <p:xfrm>
          <a:off x="1123992" y="1791854"/>
          <a:ext cx="10107426" cy="4216400"/>
        </p:xfrm>
        <a:graphic>
          <a:graphicData uri="http://schemas.openxmlformats.org/drawingml/2006/table">
            <a:tbl>
              <a:tblPr firstRow="1" bandRow="1">
                <a:tableStyleId>{7DF18680-E054-41AD-8BC1-D1AEF772440D}</a:tableStyleId>
              </a:tblPr>
              <a:tblGrid>
                <a:gridCol w="2367353"/>
                <a:gridCol w="7740073"/>
              </a:tblGrid>
              <a:tr h="346162">
                <a:tc>
                  <a:txBody>
                    <a:bodyPr/>
                    <a:lstStyle/>
                    <a:p>
                      <a:pPr algn="ctr"/>
                      <a:r>
                        <a:rPr lang="zh-CN" altLang="en-US" dirty="0" smtClean="0">
                          <a:latin typeface="仿宋" panose="02010609060101010101" pitchFamily="49" charset="-122"/>
                          <a:ea typeface="仿宋" panose="02010609060101010101" pitchFamily="49" charset="-122"/>
                        </a:rPr>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latin typeface="仿宋" panose="02010609060101010101" pitchFamily="49" charset="-122"/>
                          <a:ea typeface="仿宋" panose="02010609060101010101" pitchFamily="49" charset="-122"/>
                        </a:rPr>
                        <a:t>工作</a:t>
                      </a:r>
                      <a:r>
                        <a:rPr lang="zh-CN" altLang="en-US" dirty="0" smtClean="0">
                          <a:latin typeface="仿宋" panose="02010609060101010101" pitchFamily="49" charset="-122"/>
                          <a:ea typeface="仿宋" panose="02010609060101010101" pitchFamily="49" charset="-122"/>
                        </a:rPr>
                        <a:t>项</a:t>
                      </a:r>
                      <a:r>
                        <a:rPr lang="zh-CN" altLang="en-US" dirty="0" smtClean="0">
                          <a:latin typeface="仿宋" panose="02010609060101010101" pitchFamily="49" charset="-122"/>
                          <a:ea typeface="仿宋" panose="02010609060101010101" pitchFamily="49" charset="-122"/>
                        </a:rPr>
                        <a:t>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A*</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日志修复</a:t>
                      </a: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算法在设计、理论验证和实际新能分析中的创新点与贡献点，完成一到两篇科技论文。</a:t>
                      </a: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总结研究过程出现的问题和技术难点，撰写毕业论文。</a:t>
                      </a:r>
                    </a:p>
                  </a:txBody>
                  <a:tcPr/>
                </a:tc>
              </a:tr>
            </a:tbl>
          </a:graphicData>
        </a:graphic>
      </p:graphicFrame>
      <p:sp>
        <p:nvSpPr>
          <p:cNvPr id="5" name="灯片编号占位符 3"/>
          <p:cNvSpPr>
            <a:spLocks noGrp="1"/>
          </p:cNvSpPr>
          <p:nvPr>
            <p:ph type="sldNum" sz="quarter" idx="12"/>
          </p:nvPr>
        </p:nvSpPr>
        <p:spPr>
          <a:xfrm>
            <a:off x="0" y="880730"/>
            <a:ext cx="1123992" cy="285753"/>
          </a:xfrm>
        </p:spPr>
        <p:txBody>
          <a:bodyPr/>
          <a:lstStyle/>
          <a:p>
            <a:r>
              <a:rPr lang="en-US" altLang="zh-CN" dirty="0" smtClean="0"/>
              <a:t>29/30</a:t>
            </a:r>
            <a:endParaRPr lang="zh-CN" altLang="en-US" dirty="0"/>
          </a:p>
        </p:txBody>
      </p:sp>
    </p:spTree>
    <p:extLst>
      <p:ext uri="{BB962C8B-B14F-4D97-AF65-F5344CB8AC3E}">
        <p14:creationId xmlns:p14="http://schemas.microsoft.com/office/powerpoint/2010/main" val="386437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3</a:t>
            </a:fld>
            <a:r>
              <a:rPr lang="en-US" altLang="zh-CN" dirty="0" smtClean="0"/>
              <a:t>/30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chemeClr val="accent1">
                <a:lumMod val="60000"/>
                <a:lumOff val="40000"/>
              </a:schemeClr>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506892508"/>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5D4385"/>
                </a:solidFill>
                <a:effectLst/>
              </a:rPr>
              <a:t>结束</a:t>
            </a:r>
            <a:endParaRPr lang="zh-CN" altLang="en-US" dirty="0">
              <a:solidFill>
                <a:srgbClr val="5D4385"/>
              </a:solidFill>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5492792" y="4821381"/>
            <a:ext cx="2235200" cy="707886"/>
          </a:xfrm>
          <a:prstGeom prst="rect">
            <a:avLst/>
          </a:prstGeom>
          <a:noFill/>
        </p:spPr>
        <p:txBody>
          <a:bodyPr wrap="square" rtlCol="0">
            <a:spAutoFit/>
          </a:bodyPr>
          <a:lstStyle/>
          <a:p>
            <a:r>
              <a:rPr lang="zh-CN" altLang="en-US" sz="4000" dirty="0">
                <a:solidFill>
                  <a:srgbClr val="7030A0"/>
                </a:solidFill>
                <a:latin typeface="仿宋" panose="02010609060101010101" pitchFamily="49" charset="-122"/>
                <a:ea typeface="仿宋" panose="02010609060101010101" pitchFamily="49" charset="-122"/>
              </a:rPr>
              <a:t>欢迎</a:t>
            </a:r>
            <a:r>
              <a:rPr lang="zh-CN" altLang="en-US" sz="4000" dirty="0" smtClean="0">
                <a:solidFill>
                  <a:srgbClr val="7030A0"/>
                </a:solidFill>
                <a:latin typeface="仿宋" panose="02010609060101010101" pitchFamily="49" charset="-122"/>
                <a:ea typeface="仿宋" panose="02010609060101010101" pitchFamily="49" charset="-122"/>
              </a:rPr>
              <a:t>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30/30</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国内外许多</a:t>
            </a:r>
            <a:r>
              <a:rPr lang="zh-CN" altLang="en-US" dirty="0">
                <a:latin typeface="仿宋" panose="02010609060101010101" pitchFamily="49" charset="-122"/>
                <a:ea typeface="仿宋" panose="02010609060101010101" pitchFamily="49" charset="-122"/>
              </a:rPr>
              <a:t>业务过程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3"/>
          <a:stretch>
            <a:fillRect/>
          </a:stretch>
        </p:blipFill>
        <p:spPr>
          <a:xfrm>
            <a:off x="2203756" y="1846280"/>
            <a:ext cx="2314575" cy="876300"/>
          </a:xfrm>
          <a:prstGeom prst="rect">
            <a:avLst/>
          </a:prstGeom>
        </p:spPr>
      </p:pic>
      <p:pic>
        <p:nvPicPr>
          <p:cNvPr id="6" name="图片 5"/>
          <p:cNvPicPr>
            <a:picLocks noChangeAspect="1"/>
          </p:cNvPicPr>
          <p:nvPr/>
        </p:nvPicPr>
        <p:blipFill>
          <a:blip r:embed="rId4"/>
          <a:stretch>
            <a:fillRect/>
          </a:stretch>
        </p:blipFill>
        <p:spPr>
          <a:xfrm>
            <a:off x="3410291" y="4620026"/>
            <a:ext cx="2314575" cy="828675"/>
          </a:xfrm>
          <a:prstGeom prst="rect">
            <a:avLst/>
          </a:prstGeom>
        </p:spPr>
      </p:pic>
      <p:pic>
        <p:nvPicPr>
          <p:cNvPr id="7" name="图片 6"/>
          <p:cNvPicPr>
            <a:picLocks noChangeAspect="1"/>
          </p:cNvPicPr>
          <p:nvPr/>
        </p:nvPicPr>
        <p:blipFill>
          <a:blip r:embed="rId5"/>
          <a:stretch>
            <a:fillRect/>
          </a:stretch>
        </p:blipFill>
        <p:spPr>
          <a:xfrm>
            <a:off x="7705238" y="3951754"/>
            <a:ext cx="2495550" cy="885825"/>
          </a:xfrm>
          <a:prstGeom prst="rect">
            <a:avLst/>
          </a:prstGeom>
        </p:spPr>
      </p:pic>
      <p:pic>
        <p:nvPicPr>
          <p:cNvPr id="8" name="图片 7"/>
          <p:cNvPicPr>
            <a:picLocks noChangeAspect="1"/>
          </p:cNvPicPr>
          <p:nvPr/>
        </p:nvPicPr>
        <p:blipFill>
          <a:blip r:embed="rId6"/>
          <a:stretch>
            <a:fillRect/>
          </a:stretch>
        </p:blipFill>
        <p:spPr>
          <a:xfrm>
            <a:off x="8211863" y="1788270"/>
            <a:ext cx="3362325" cy="647700"/>
          </a:xfrm>
          <a:prstGeom prst="rect">
            <a:avLst/>
          </a:prstGeom>
        </p:spPr>
      </p:pic>
      <p:pic>
        <p:nvPicPr>
          <p:cNvPr id="9" name="图片 8"/>
          <p:cNvPicPr>
            <a:picLocks noChangeAspect="1"/>
          </p:cNvPicPr>
          <p:nvPr/>
        </p:nvPicPr>
        <p:blipFill>
          <a:blip r:embed="rId7"/>
          <a:stretch>
            <a:fillRect/>
          </a:stretch>
        </p:blipFill>
        <p:spPr>
          <a:xfrm>
            <a:off x="6217221" y="1850801"/>
            <a:ext cx="2013855" cy="544285"/>
          </a:xfrm>
          <a:prstGeom prst="rect">
            <a:avLst/>
          </a:prstGeom>
        </p:spPr>
      </p:pic>
      <p:pic>
        <p:nvPicPr>
          <p:cNvPr id="11" name="图片 10"/>
          <p:cNvPicPr>
            <a:picLocks noChangeAspect="1"/>
          </p:cNvPicPr>
          <p:nvPr/>
        </p:nvPicPr>
        <p:blipFill>
          <a:blip r:embed="rId8"/>
          <a:stretch>
            <a:fillRect/>
          </a:stretch>
        </p:blipFill>
        <p:spPr>
          <a:xfrm>
            <a:off x="5837670" y="5070314"/>
            <a:ext cx="923925" cy="495300"/>
          </a:xfrm>
          <a:prstGeom prst="rect">
            <a:avLst/>
          </a:prstGeom>
        </p:spPr>
      </p:pic>
      <p:pic>
        <p:nvPicPr>
          <p:cNvPr id="12" name="图片 11"/>
          <p:cNvPicPr>
            <a:picLocks noChangeAspect="1"/>
          </p:cNvPicPr>
          <p:nvPr/>
        </p:nvPicPr>
        <p:blipFill>
          <a:blip r:embed="rId9"/>
          <a:stretch>
            <a:fillRect/>
          </a:stretch>
        </p:blipFill>
        <p:spPr>
          <a:xfrm>
            <a:off x="606006" y="4422262"/>
            <a:ext cx="1695450" cy="600075"/>
          </a:xfrm>
          <a:prstGeom prst="rect">
            <a:avLst/>
          </a:prstGeom>
        </p:spPr>
      </p:pic>
      <p:pic>
        <p:nvPicPr>
          <p:cNvPr id="13" name="图片 12"/>
          <p:cNvPicPr>
            <a:picLocks noChangeAspect="1"/>
          </p:cNvPicPr>
          <p:nvPr/>
        </p:nvPicPr>
        <p:blipFill>
          <a:blip r:embed="rId10"/>
          <a:stretch>
            <a:fillRect/>
          </a:stretch>
        </p:blipFill>
        <p:spPr>
          <a:xfrm>
            <a:off x="6833701" y="4995371"/>
            <a:ext cx="4238625" cy="590550"/>
          </a:xfrm>
          <a:prstGeom prst="rect">
            <a:avLst/>
          </a:prstGeom>
        </p:spPr>
      </p:pic>
      <p:pic>
        <p:nvPicPr>
          <p:cNvPr id="14" name="图片 13"/>
          <p:cNvPicPr>
            <a:picLocks noChangeAspect="1"/>
          </p:cNvPicPr>
          <p:nvPr/>
        </p:nvPicPr>
        <p:blipFill>
          <a:blip r:embed="rId11"/>
          <a:stretch>
            <a:fillRect/>
          </a:stretch>
        </p:blipFill>
        <p:spPr>
          <a:xfrm>
            <a:off x="1571656" y="3830869"/>
            <a:ext cx="2667000" cy="409575"/>
          </a:xfrm>
          <a:prstGeom prst="rect">
            <a:avLst/>
          </a:prstGeom>
        </p:spPr>
      </p:pic>
      <p:pic>
        <p:nvPicPr>
          <p:cNvPr id="15" name="图片 14"/>
          <p:cNvPicPr>
            <a:picLocks noChangeAspect="1"/>
          </p:cNvPicPr>
          <p:nvPr/>
        </p:nvPicPr>
        <p:blipFill>
          <a:blip r:embed="rId12"/>
          <a:stretch>
            <a:fillRect/>
          </a:stretch>
        </p:blipFill>
        <p:spPr>
          <a:xfrm>
            <a:off x="5451908" y="3254376"/>
            <a:ext cx="1695450" cy="1314450"/>
          </a:xfrm>
          <a:prstGeom prst="rect">
            <a:avLst/>
          </a:prstGeom>
        </p:spPr>
      </p:pic>
      <p:pic>
        <p:nvPicPr>
          <p:cNvPr id="10" name="图片 9"/>
          <p:cNvPicPr>
            <a:picLocks noChangeAspect="1"/>
          </p:cNvPicPr>
          <p:nvPr/>
        </p:nvPicPr>
        <p:blipFill>
          <a:blip r:embed="rId13"/>
          <a:stretch>
            <a:fillRect/>
          </a:stretch>
        </p:blipFill>
        <p:spPr>
          <a:xfrm>
            <a:off x="8315459" y="2603105"/>
            <a:ext cx="2724150" cy="1143000"/>
          </a:xfrm>
          <a:prstGeom prst="rect">
            <a:avLst/>
          </a:prstGeom>
        </p:spPr>
      </p:pic>
      <p:pic>
        <p:nvPicPr>
          <p:cNvPr id="16" name="图片 15"/>
          <p:cNvPicPr>
            <a:picLocks noChangeAspect="1"/>
          </p:cNvPicPr>
          <p:nvPr/>
        </p:nvPicPr>
        <p:blipFill>
          <a:blip r:embed="rId14"/>
          <a:stretch>
            <a:fillRect/>
          </a:stretch>
        </p:blipFill>
        <p:spPr>
          <a:xfrm>
            <a:off x="5267426" y="2575582"/>
            <a:ext cx="1600200" cy="466725"/>
          </a:xfrm>
          <a:prstGeom prst="rect">
            <a:avLst/>
          </a:prstGeom>
        </p:spPr>
      </p:pic>
      <p:pic>
        <p:nvPicPr>
          <p:cNvPr id="17" name="图片 16"/>
          <p:cNvPicPr>
            <a:picLocks noChangeAspect="1"/>
          </p:cNvPicPr>
          <p:nvPr/>
        </p:nvPicPr>
        <p:blipFill>
          <a:blip r:embed="rId15"/>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4/30</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smtClean="0">
                <a:latin typeface="仿宋" panose="02010609060101010101" pitchFamily="49" charset="-122"/>
                <a:ea typeface="仿宋" panose="02010609060101010101" pitchFamily="49" charset="-122"/>
              </a:rPr>
              <a:t>业务过程</a:t>
            </a:r>
            <a:r>
              <a:rPr lang="zh-CN" altLang="en-US" sz="2400" b="1" dirty="0">
                <a:latin typeface="仿宋" panose="02010609060101010101" pitchFamily="49" charset="-122"/>
                <a:ea typeface="仿宋" panose="02010609060101010101" pitchFamily="49" charset="-122"/>
              </a:rPr>
              <a:t>管理</a:t>
            </a:r>
            <a:r>
              <a:rPr lang="zh-CN" altLang="en-US" sz="2400" b="1" dirty="0" smtClean="0">
                <a:latin typeface="仿宋" panose="02010609060101010101" pitchFamily="49" charset="-122"/>
                <a:ea typeface="仿宋" panose="02010609060101010101" pitchFamily="49" charset="-122"/>
              </a:rPr>
              <a:t>系统在维护着大量流程模型的同时也产生</a:t>
            </a:r>
            <a:r>
              <a:rPr lang="zh-CN" altLang="en-US" sz="2400" b="1" dirty="0">
                <a:latin typeface="仿宋" panose="02010609060101010101" pitchFamily="49" charset="-122"/>
                <a:ea typeface="仿宋" panose="02010609060101010101" pitchFamily="49" charset="-122"/>
              </a:rPr>
              <a:t>着</a:t>
            </a:r>
            <a:r>
              <a:rPr lang="zh-CN" altLang="en-US" sz="2400" b="1" dirty="0" smtClean="0">
                <a:latin typeface="仿宋" panose="02010609060101010101" pitchFamily="49" charset="-122"/>
                <a:ea typeface="仿宋" panose="02010609060101010101" pitchFamily="49" charset="-122"/>
              </a:rPr>
              <a:t>大量事件日志。日志与模型修复算法对这些日志和模型进行修复，进而提高它们的使用价值。</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194156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a:xfrm>
            <a:off x="1123991" y="1166484"/>
            <a:ext cx="10501951" cy="5359435"/>
          </a:xfrm>
        </p:spPr>
        <p:txBody>
          <a:bodyPr/>
          <a:lstStyle/>
          <a:p>
            <a:r>
              <a:rPr lang="zh-CN" altLang="en-US" dirty="0">
                <a:latin typeface="仿宋" panose="02010609060101010101" pitchFamily="49" charset="-122"/>
                <a:ea typeface="仿宋" panose="02010609060101010101" pitchFamily="49" charset="-122"/>
              </a:rPr>
              <a:t>符合性</a:t>
            </a:r>
            <a:r>
              <a:rPr lang="zh-CN" altLang="en-US" dirty="0" smtClean="0">
                <a:latin typeface="仿宋" panose="02010609060101010101" pitchFamily="49" charset="-122"/>
                <a:ea typeface="仿宋" panose="02010609060101010101" pitchFamily="49" charset="-122"/>
              </a:rPr>
              <a:t>检测</a:t>
            </a:r>
            <a:endParaRPr lang="en-US" altLang="zh-CN" dirty="0" smtClean="0">
              <a:latin typeface="仿宋" panose="02010609060101010101" pitchFamily="49" charset="-122"/>
              <a:ea typeface="仿宋" panose="02010609060101010101" pitchFamily="49" charset="-122"/>
            </a:endParaRPr>
          </a:p>
          <a:p>
            <a:pPr lvl="1"/>
            <a:r>
              <a:rPr lang="zh-CN" altLang="en-US" sz="2400" dirty="0">
                <a:latin typeface="仿宋" panose="02010609060101010101" pitchFamily="49" charset="-122"/>
                <a:ea typeface="仿宋" panose="02010609060101010101" pitchFamily="49" charset="-122"/>
              </a:rPr>
              <a:t>符合性</a:t>
            </a:r>
            <a:r>
              <a:rPr lang="zh-CN" altLang="en-US" sz="2400" dirty="0" smtClean="0">
                <a:latin typeface="仿宋" panose="02010609060101010101" pitchFamily="49" charset="-122"/>
                <a:ea typeface="仿宋" panose="02010609060101010101" pitchFamily="49" charset="-122"/>
              </a:rPr>
              <a:t>检测是</a:t>
            </a:r>
            <a:r>
              <a:rPr lang="zh-CN" altLang="en-US" sz="2400" dirty="0">
                <a:latin typeface="仿宋" panose="02010609060101010101" pitchFamily="49" charset="-122"/>
                <a:ea typeface="仿宋" panose="02010609060101010101" pitchFamily="49" charset="-122"/>
              </a:rPr>
              <a:t>用来检测流程模型同其相对应的事件日志之间的</a:t>
            </a:r>
            <a:r>
              <a:rPr lang="zh-CN" altLang="en-US" sz="2400" dirty="0" smtClean="0">
                <a:latin typeface="仿宋" panose="02010609060101010101" pitchFamily="49" charset="-122"/>
                <a:ea typeface="仿宋" panose="02010609060101010101" pitchFamily="49" charset="-122"/>
              </a:rPr>
              <a:t>一致性的，</a:t>
            </a:r>
            <a:r>
              <a:rPr lang="zh-CN" altLang="en-US" sz="2400" dirty="0">
                <a:latin typeface="仿宋" panose="02010609060101010101" pitchFamily="49" charset="-122"/>
                <a:ea typeface="仿宋" panose="02010609060101010101" pitchFamily="49" charset="-122"/>
              </a:rPr>
              <a:t>并由此来评价流程模型同流程日志之间的关系。</a:t>
            </a:r>
            <a:endParaRPr lang="en-US" altLang="zh-CN" sz="2400" dirty="0" smtClean="0">
              <a:latin typeface="仿宋" panose="02010609060101010101" pitchFamily="49" charset="-122"/>
              <a:ea typeface="仿宋" panose="02010609060101010101" pitchFamily="49" charset="-122"/>
            </a:endParaRPr>
          </a:p>
          <a:p>
            <a:r>
              <a:rPr lang="zh-CN" altLang="en-US" dirty="0" smtClean="0">
                <a:latin typeface="仿宋" panose="02010609060101010101" pitchFamily="49" charset="-122"/>
                <a:ea typeface="仿宋" panose="02010609060101010101" pitchFamily="49" charset="-122"/>
              </a:rPr>
              <a:t>日志与模型修复</a:t>
            </a:r>
          </a:p>
          <a:p>
            <a:pPr lvl="1"/>
            <a:r>
              <a:rPr lang="zh-CN" altLang="en-US" sz="2400" dirty="0">
                <a:latin typeface="仿宋" panose="02010609060101010101" pitchFamily="49" charset="-122"/>
                <a:ea typeface="仿宋" panose="02010609060101010101" pitchFamily="49" charset="-122"/>
              </a:rPr>
              <a:t>日志与模型修复是指通过改变日志中的记录或者改变模型的结构使得日志中记录的操作行为能够符合模型中的</a:t>
            </a:r>
            <a:r>
              <a:rPr lang="zh-CN" altLang="en-US" sz="2400" dirty="0" smtClean="0">
                <a:latin typeface="仿宋" panose="02010609060101010101" pitchFamily="49" charset="-122"/>
                <a:ea typeface="仿宋" panose="02010609060101010101" pitchFamily="49" charset="-122"/>
              </a:rPr>
              <a:t>定义。</a:t>
            </a:r>
          </a:p>
          <a:p>
            <a:pPr lvl="1"/>
            <a:r>
              <a:rPr lang="zh-CN" altLang="en-US" sz="2400" dirty="0" smtClean="0">
                <a:latin typeface="仿宋" panose="02010609060101010101" pitchFamily="49" charset="-122"/>
                <a:ea typeface="仿宋" panose="02010609060101010101" pitchFamily="49" charset="-122"/>
              </a:rPr>
              <a:t>辅助符合性检测</a:t>
            </a:r>
            <a:endParaRPr lang="en-US" altLang="zh-CN" sz="2400" dirty="0" smtClean="0">
              <a:latin typeface="仿宋" panose="02010609060101010101" pitchFamily="49" charset="-122"/>
              <a:ea typeface="仿宋" panose="02010609060101010101" pitchFamily="49" charset="-122"/>
            </a:endParaRPr>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12" name="图片 11"/>
          <p:cNvPicPr>
            <a:picLocks noChangeAspect="1"/>
          </p:cNvPicPr>
          <p:nvPr/>
        </p:nvPicPr>
        <p:blipFill>
          <a:blip r:embed="rId4"/>
          <a:stretch>
            <a:fillRect/>
          </a:stretch>
        </p:blipFill>
        <p:spPr>
          <a:xfrm>
            <a:off x="7147932" y="3890172"/>
            <a:ext cx="3992138" cy="2951330"/>
          </a:xfrm>
          <a:prstGeom prst="rect">
            <a:avLst/>
          </a:prstGeom>
        </p:spPr>
      </p:pic>
      <p:sp>
        <p:nvSpPr>
          <p:cNvPr id="14" name="灯片编号占位符 3"/>
          <p:cNvSpPr>
            <a:spLocks noGrp="1"/>
          </p:cNvSpPr>
          <p:nvPr>
            <p:ph type="sldNum" sz="quarter" idx="12"/>
          </p:nvPr>
        </p:nvSpPr>
        <p:spPr>
          <a:xfrm>
            <a:off x="0" y="880730"/>
            <a:ext cx="1123992" cy="285753"/>
          </a:xfrm>
        </p:spPr>
        <p:txBody>
          <a:bodyPr/>
          <a:lstStyle/>
          <a:p>
            <a:r>
              <a:rPr lang="en-US" altLang="zh-CN" dirty="0" smtClean="0"/>
              <a:t>5/30</a:t>
            </a:r>
            <a:endParaRPr lang="zh-CN" altLang="en-US" dirty="0"/>
          </a:p>
        </p:txBody>
      </p:sp>
      <p:sp>
        <p:nvSpPr>
          <p:cNvPr id="5" name="罐形 4"/>
          <p:cNvSpPr/>
          <p:nvPr/>
        </p:nvSpPr>
        <p:spPr>
          <a:xfrm>
            <a:off x="1329146" y="4506168"/>
            <a:ext cx="869795" cy="747132"/>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rPr>
              <a:t>过程模型</a:t>
            </a:r>
            <a:endParaRPr kumimoji="1" lang="zh-CN" altLang="en-US" sz="1200" dirty="0">
              <a:solidFill>
                <a:schemeClr val="tx1"/>
              </a:solidFill>
            </a:endParaRPr>
          </a:p>
        </p:txBody>
      </p:sp>
      <p:sp>
        <p:nvSpPr>
          <p:cNvPr id="11" name="罐形 10"/>
          <p:cNvSpPr/>
          <p:nvPr/>
        </p:nvSpPr>
        <p:spPr>
          <a:xfrm>
            <a:off x="1329145" y="5459775"/>
            <a:ext cx="869795" cy="747132"/>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rPr>
              <a:t>事件日志</a:t>
            </a:r>
            <a:endParaRPr kumimoji="1" lang="zh-CN" altLang="en-US" sz="1200" dirty="0">
              <a:solidFill>
                <a:schemeClr val="tx1"/>
              </a:solidFill>
            </a:endParaRPr>
          </a:p>
        </p:txBody>
      </p:sp>
      <p:sp>
        <p:nvSpPr>
          <p:cNvPr id="29" name="下弧形箭头 28"/>
          <p:cNvSpPr/>
          <p:nvPr/>
        </p:nvSpPr>
        <p:spPr>
          <a:xfrm>
            <a:off x="2348337" y="5546529"/>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30" name="上弧形箭头 29"/>
          <p:cNvSpPr/>
          <p:nvPr/>
        </p:nvSpPr>
        <p:spPr>
          <a:xfrm>
            <a:off x="2348337" y="4879734"/>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endParaRPr>
          </a:p>
        </p:txBody>
      </p:sp>
      <p:sp>
        <p:nvSpPr>
          <p:cNvPr id="31" name="罐形 30"/>
          <p:cNvSpPr/>
          <p:nvPr/>
        </p:nvSpPr>
        <p:spPr>
          <a:xfrm>
            <a:off x="3657461" y="4506168"/>
            <a:ext cx="869795" cy="747132"/>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rPr>
              <a:t>过程模型</a:t>
            </a:r>
            <a:r>
              <a:rPr kumimoji="1" lang="zh-CN" altLang="en-US" sz="1200" dirty="0">
                <a:solidFill>
                  <a:schemeClr val="tx1"/>
                </a:solidFill>
              </a:rPr>
              <a:t>‘</a:t>
            </a:r>
          </a:p>
        </p:txBody>
      </p:sp>
      <p:sp>
        <p:nvSpPr>
          <p:cNvPr id="32" name="罐形 31"/>
          <p:cNvSpPr/>
          <p:nvPr/>
        </p:nvSpPr>
        <p:spPr>
          <a:xfrm>
            <a:off x="3657460" y="5459775"/>
            <a:ext cx="869795" cy="747132"/>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rPr>
              <a:t>事件日志‘</a:t>
            </a:r>
            <a:endParaRPr kumimoji="1" lang="zh-CN" altLang="en-US" sz="1200" dirty="0">
              <a:solidFill>
                <a:schemeClr val="tx1"/>
              </a:solidFill>
            </a:endParaRPr>
          </a:p>
        </p:txBody>
      </p:sp>
      <p:sp>
        <p:nvSpPr>
          <p:cNvPr id="33" name="右箭头 32"/>
          <p:cNvSpPr/>
          <p:nvPr/>
        </p:nvSpPr>
        <p:spPr>
          <a:xfrm>
            <a:off x="4595377" y="5161770"/>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34" name="文本框 33"/>
          <p:cNvSpPr txBox="1"/>
          <p:nvPr/>
        </p:nvSpPr>
        <p:spPr>
          <a:xfrm>
            <a:off x="2244685" y="5227517"/>
            <a:ext cx="1524427" cy="307777"/>
          </a:xfrm>
          <a:prstGeom prst="rect">
            <a:avLst/>
          </a:prstGeom>
          <a:noFill/>
        </p:spPr>
        <p:txBody>
          <a:bodyPr wrap="square" rtlCol="0">
            <a:spAutoFit/>
          </a:bodyPr>
          <a:lstStyle/>
          <a:p>
            <a:r>
              <a:rPr kumimoji="1" lang="zh-CN" altLang="en-US" sz="1400" dirty="0" smtClean="0"/>
              <a:t>日之与模型修复</a:t>
            </a:r>
            <a:endParaRPr kumimoji="1" lang="zh-CN" altLang="en-US" sz="1400" dirty="0"/>
          </a:p>
        </p:txBody>
      </p:sp>
      <p:sp>
        <p:nvSpPr>
          <p:cNvPr id="36" name="矩形 35"/>
          <p:cNvSpPr/>
          <p:nvPr/>
        </p:nvSpPr>
        <p:spPr>
          <a:xfrm>
            <a:off x="5309054" y="5103827"/>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文本框 34"/>
          <p:cNvSpPr txBox="1"/>
          <p:nvPr/>
        </p:nvSpPr>
        <p:spPr>
          <a:xfrm>
            <a:off x="5350579" y="5227516"/>
            <a:ext cx="1095899" cy="307777"/>
          </a:xfrm>
          <a:prstGeom prst="rect">
            <a:avLst/>
          </a:prstGeom>
          <a:noFill/>
        </p:spPr>
        <p:txBody>
          <a:bodyPr wrap="square" rtlCol="0">
            <a:spAutoFit/>
          </a:bodyPr>
          <a:lstStyle/>
          <a:p>
            <a:r>
              <a:rPr kumimoji="1" lang="zh-CN" altLang="en-US" sz="1400" dirty="0" smtClean="0"/>
              <a:t>符合性检测</a:t>
            </a:r>
            <a:endParaRPr kumimoji="1" lang="zh-CN" altLang="en-US" sz="1400" dirty="0"/>
          </a:p>
        </p:txBody>
      </p:sp>
    </p:spTree>
    <p:extLst>
      <p:ext uri="{BB962C8B-B14F-4D97-AF65-F5344CB8AC3E}">
        <p14:creationId xmlns:p14="http://schemas.microsoft.com/office/powerpoint/2010/main" val="2507929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2768885"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pPr algn="ctr"/>
            <a:r>
              <a:rPr lang="zh-CN" altLang="en-US" sz="2000" dirty="0" smtClean="0">
                <a:solidFill>
                  <a:schemeClr val="tx1"/>
                </a:solidFill>
                <a:latin typeface="仿宋" panose="02010609060101010101" pitchFamily="49" charset="-122"/>
                <a:ea typeface="仿宋" panose="02010609060101010101" pitchFamily="49" charset="-122"/>
              </a:rPr>
              <a:t>设计一种新的</a:t>
            </a:r>
            <a:endParaRPr lang="en-US" altLang="zh-CN" sz="2000" dirty="0" smtClean="0">
              <a:solidFill>
                <a:schemeClr val="tx1"/>
              </a:solidFill>
              <a:latin typeface="仿宋" panose="02010609060101010101" pitchFamily="49" charset="-122"/>
              <a:ea typeface="仿宋" panose="02010609060101010101" pitchFamily="49" charset="-122"/>
            </a:endParaRPr>
          </a:p>
          <a:p>
            <a:pPr algn="ctr"/>
            <a:r>
              <a:rPr lang="zh-CN" altLang="en-US" sz="2000" dirty="0" smtClean="0">
                <a:solidFill>
                  <a:schemeClr val="tx1"/>
                </a:solidFill>
                <a:latin typeface="仿宋" panose="02010609060101010101" pitchFamily="49" charset="-122"/>
                <a:ea typeface="仿宋" panose="02010609060101010101" pitchFamily="49" charset="-122"/>
              </a:rPr>
              <a:t>日志修复算法</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3" y="2991217"/>
            <a:ext cx="2714168"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a:t>
            </a:r>
            <a:r>
              <a:rPr lang="zh-CN" altLang="en-US" b="1" dirty="0" smtClean="0">
                <a:solidFill>
                  <a:schemeClr val="tx1"/>
                </a:solidFill>
                <a:latin typeface="仿宋" panose="02010609060101010101" pitchFamily="49" charset="-122"/>
                <a:ea typeface="仿宋" panose="02010609060101010101" pitchFamily="49" charset="-122"/>
              </a:rPr>
              <a:t>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6/30</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9783253" y="1110057"/>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707713658"/>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09.30</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79012920"/>
              </p:ext>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09.30</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1251073508"/>
              </p:ext>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09.30</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ext uri="{D42A27DB-BD31-4B8C-83A1-F6EECF244321}">
                <p14:modId xmlns:p14="http://schemas.microsoft.com/office/powerpoint/2010/main" val="811888916"/>
              </p:ext>
            </p:extLst>
          </p:nvPr>
        </p:nvGraphicFramePr>
        <p:xfrm>
          <a:off x="9076196"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128111"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046171"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751282"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679608" y="3266018"/>
            <a:ext cx="1319949" cy="540902"/>
          </a:xfrm>
          <a:prstGeom prst="rect">
            <a:avLst/>
          </a:prstGeom>
        </p:spPr>
      </p:pic>
      <p:pic>
        <p:nvPicPr>
          <p:cNvPr id="43" name="图片 42"/>
          <p:cNvPicPr>
            <a:picLocks noChangeAspect="1"/>
          </p:cNvPicPr>
          <p:nvPr/>
        </p:nvPicPr>
        <p:blipFill rotWithShape="1">
          <a:blip r:embed="rId4">
            <a:extLst>
              <a:ext uri="{28A0092B-C50C-407E-A947-70E740481C1C}">
                <a14:useLocalDpi xmlns:a14="http://schemas.microsoft.com/office/drawing/2010/main" val="0"/>
              </a:ext>
            </a:extLst>
          </a:blip>
          <a:srcRect l="-2568" t="50850"/>
          <a:stretch/>
        </p:blipFill>
        <p:spPr>
          <a:xfrm>
            <a:off x="7661639" y="4462297"/>
            <a:ext cx="1337918" cy="460787"/>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305918174"/>
              </p:ext>
            </p:extLst>
          </p:nvPr>
        </p:nvGraphicFramePr>
        <p:xfrm>
          <a:off x="8347928"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391182"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096293"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8802706"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8798336"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337701" y="3877463"/>
            <a:ext cx="726504" cy="246221"/>
          </a:xfrm>
          <a:prstGeom prst="rect">
            <a:avLst/>
          </a:prstGeom>
          <a:noFill/>
        </p:spPr>
        <p:txBody>
          <a:bodyPr wrap="square" rtlCol="0">
            <a:spAutoFit/>
          </a:bodyPr>
          <a:lstStyle/>
          <a:p>
            <a:r>
              <a:rPr kumimoji="1" lang="zh-CN" altLang="en-US" sz="1000" b="1" dirty="0" smtClean="0">
                <a:solidFill>
                  <a:srgbClr val="FF0000"/>
                </a:solidFill>
              </a:rPr>
              <a:t>无序日志</a:t>
            </a:r>
            <a:endParaRPr kumimoji="1" lang="zh-CN" altLang="en-US" sz="1000" b="1" dirty="0">
              <a:solidFill>
                <a:srgbClr val="FF0000"/>
              </a:solidFill>
            </a:endParaRPr>
          </a:p>
        </p:txBody>
      </p:sp>
      <p:sp>
        <p:nvSpPr>
          <p:cNvPr id="51" name="文本框 50"/>
          <p:cNvSpPr txBox="1"/>
          <p:nvPr/>
        </p:nvSpPr>
        <p:spPr>
          <a:xfrm>
            <a:off x="8590074" y="6127941"/>
            <a:ext cx="726504" cy="246221"/>
          </a:xfrm>
          <a:prstGeom prst="rect">
            <a:avLst/>
          </a:prstGeom>
          <a:noFill/>
        </p:spPr>
        <p:txBody>
          <a:bodyPr wrap="square" rtlCol="0">
            <a:spAutoFit/>
          </a:bodyPr>
          <a:lstStyle/>
          <a:p>
            <a:r>
              <a:rPr kumimoji="1" lang="zh-CN" altLang="en-US" sz="1000" b="1" dirty="0" smtClean="0">
                <a:solidFill>
                  <a:srgbClr val="FF0000"/>
                </a:solidFill>
              </a:rPr>
              <a:t>有效日志</a:t>
            </a:r>
            <a:endParaRPr kumimoji="1" lang="zh-CN" altLang="en-US" sz="1000" b="1" dirty="0">
              <a:solidFill>
                <a:srgbClr val="FF0000"/>
              </a:solidFill>
            </a:endParaRPr>
          </a:p>
        </p:txBody>
      </p:sp>
    </p:spTree>
    <p:extLst>
      <p:ext uri="{BB962C8B-B14F-4D97-AF65-F5344CB8AC3E}">
        <p14:creationId xmlns:p14="http://schemas.microsoft.com/office/powerpoint/2010/main" val="429047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7</a:t>
            </a:fld>
            <a:r>
              <a:rPr lang="en-US" altLang="zh-CN" dirty="0" smtClean="0"/>
              <a:t>/30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090809142"/>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8/30</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26" name="图表 25"/>
          <p:cNvGraphicFramePr/>
          <p:nvPr>
            <p:extLst>
              <p:ext uri="{D42A27DB-BD31-4B8C-83A1-F6EECF244321}">
                <p14:modId xmlns:p14="http://schemas.microsoft.com/office/powerpoint/2010/main" val="1521635550"/>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79552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4" name="矩形 3"/>
          <p:cNvSpPr/>
          <p:nvPr/>
        </p:nvSpPr>
        <p:spPr>
          <a:xfrm>
            <a:off x="781091" y="1803976"/>
            <a:ext cx="5110553" cy="2065655"/>
          </a:xfrm>
          <a:prstGeom prst="rect">
            <a:avLst/>
          </a:prstGeom>
          <a:ln>
            <a:solidFill>
              <a:schemeClr val="accent5">
                <a:lumMod val="75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 name="矩形 4"/>
          <p:cNvSpPr/>
          <p:nvPr/>
        </p:nvSpPr>
        <p:spPr>
          <a:xfrm>
            <a:off x="6470691" y="1803976"/>
            <a:ext cx="5110553" cy="2065656"/>
          </a:xfrm>
          <a:prstGeom prst="rect">
            <a:avLst/>
          </a:prstGeom>
          <a:ln>
            <a:solidFill>
              <a:schemeClr val="accent5">
                <a:lumMod val="75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矩形 5"/>
          <p:cNvSpPr/>
          <p:nvPr/>
        </p:nvSpPr>
        <p:spPr>
          <a:xfrm>
            <a:off x="781091" y="4548782"/>
            <a:ext cx="5110553" cy="2244437"/>
          </a:xfrm>
          <a:prstGeom prst="rect">
            <a:avLst/>
          </a:prstGeom>
          <a:ln>
            <a:solidFill>
              <a:schemeClr val="accent5">
                <a:lumMod val="75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矩形 6"/>
          <p:cNvSpPr/>
          <p:nvPr/>
        </p:nvSpPr>
        <p:spPr>
          <a:xfrm>
            <a:off x="6470691" y="4548781"/>
            <a:ext cx="5110553" cy="2244437"/>
          </a:xfrm>
          <a:prstGeom prst="rect">
            <a:avLst/>
          </a:prstGeom>
          <a:ln>
            <a:solidFill>
              <a:schemeClr val="accent5">
                <a:lumMod val="75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文本框 7"/>
          <p:cNvSpPr txBox="1"/>
          <p:nvPr/>
        </p:nvSpPr>
        <p:spPr>
          <a:xfrm>
            <a:off x="987136" y="1619309"/>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t>分支流程</a:t>
            </a:r>
            <a:endParaRPr lang="zh-CN" altLang="en-US" dirty="0">
              <a:latin typeface="仿宋" panose="02010609060101010101" pitchFamily="49" charset="-122"/>
              <a:ea typeface="仿宋" panose="02010609060101010101" pitchFamily="49" charset="-122"/>
            </a:endParaRPr>
          </a:p>
        </p:txBody>
      </p:sp>
      <p:sp>
        <p:nvSpPr>
          <p:cNvPr id="9" name="文本框 8"/>
          <p:cNvSpPr txBox="1"/>
          <p:nvPr/>
        </p:nvSpPr>
        <p:spPr>
          <a:xfrm>
            <a:off x="6685972" y="1619309"/>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0" name="文本框 9"/>
          <p:cNvSpPr txBox="1"/>
          <p:nvPr/>
        </p:nvSpPr>
        <p:spPr>
          <a:xfrm>
            <a:off x="6685973" y="4364115"/>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a:t>
            </a:r>
            <a:r>
              <a:rPr lang="zh-CN" altLang="en-US" smtClean="0">
                <a:latin typeface="仿宋" panose="02010609060101010101" pitchFamily="49" charset="-122"/>
                <a:ea typeface="仿宋" panose="02010609060101010101" pitchFamily="49" charset="-122"/>
              </a:rPr>
              <a:t>的</a:t>
            </a:r>
            <a:r>
              <a:rPr lang="zh-CN" altLang="en-US" dirty="0">
                <a:latin typeface="仿宋" panose="02010609060101010101" pitchFamily="49" charset="-122"/>
                <a:ea typeface="仿宋" panose="02010609060101010101" pitchFamily="49" charset="-122"/>
              </a:rPr>
              <a:t>日志模型修复技术</a:t>
            </a:r>
            <a:endParaRPr lang="zh-CN" altLang="en-US" dirty="0">
              <a:latin typeface="仿宋" panose="02010609060101010101" pitchFamily="49" charset="-122"/>
              <a:ea typeface="仿宋" panose="02010609060101010101" pitchFamily="49" charset="-122"/>
            </a:endParaRPr>
          </a:p>
        </p:txBody>
      </p:sp>
      <p:sp>
        <p:nvSpPr>
          <p:cNvPr id="11" name="文本框 10"/>
          <p:cNvSpPr txBox="1"/>
          <p:nvPr/>
        </p:nvSpPr>
        <p:spPr>
          <a:xfrm>
            <a:off x="987135" y="4364115"/>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sp>
        <p:nvSpPr>
          <p:cNvPr id="3" name="文本框 2"/>
          <p:cNvSpPr txBox="1"/>
          <p:nvPr/>
        </p:nvSpPr>
        <p:spPr>
          <a:xfrm>
            <a:off x="842994" y="2024677"/>
            <a:ext cx="1717282" cy="1502976"/>
          </a:xfrm>
          <a:prstGeom prst="rect">
            <a:avLst/>
          </a:prstGeom>
          <a:noFill/>
        </p:spPr>
        <p:txBody>
          <a:bodyPr wrap="square" rtlCol="0">
            <a:spAutoFit/>
          </a:bodyPr>
          <a:lstStyle/>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一种基于偏序的</a:t>
            </a:r>
            <a:r>
              <a:rPr lang="en-US" altLang="zh-CN" sz="1600" dirty="0" smtClean="0">
                <a:latin typeface="仿宋" panose="02010609060101010101" pitchFamily="49" charset="-122"/>
                <a:ea typeface="仿宋" panose="02010609060101010101" pitchFamily="49" charset="-122"/>
              </a:rPr>
              <a:t>Petri</a:t>
            </a:r>
            <a:r>
              <a:rPr lang="zh-CN" altLang="en-US" sz="1600"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简化对模型的分析难度</a:t>
            </a:r>
            <a:endParaRPr lang="en-US" altLang="zh-CN" sz="1600" dirty="0" smtClean="0">
              <a:latin typeface="仿宋" panose="02010609060101010101" pitchFamily="49" charset="-122"/>
              <a:ea typeface="仿宋" panose="02010609060101010101" pitchFamily="49" charset="-122"/>
            </a:endParaRPr>
          </a:p>
        </p:txBody>
      </p:sp>
      <p:sp>
        <p:nvSpPr>
          <p:cNvPr id="17" name="文本框 16"/>
          <p:cNvSpPr txBox="1"/>
          <p:nvPr/>
        </p:nvSpPr>
        <p:spPr>
          <a:xfrm>
            <a:off x="6530860" y="2036584"/>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sz="1600" dirty="0">
                <a:latin typeface="仿宋" panose="02010609060101010101" pitchFamily="49" charset="-122"/>
                <a:ea typeface="仿宋" panose="02010609060101010101" pitchFamily="49" charset="-122"/>
              </a:rPr>
              <a:t>Petri</a:t>
            </a:r>
            <a:r>
              <a:rPr lang="zh-CN" altLang="en-US" sz="1600"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在</a:t>
            </a:r>
            <a:r>
              <a:rPr lang="zh-CN" altLang="en-US" sz="1600" dirty="0">
                <a:latin typeface="仿宋" panose="02010609060101010101" pitchFamily="49" charset="-122"/>
                <a:ea typeface="仿宋" panose="02010609060101010101" pitchFamily="49" charset="-122"/>
              </a:rPr>
              <a:t>状态</a:t>
            </a:r>
            <a:r>
              <a:rPr lang="zh-CN" altLang="en-US" sz="1600" dirty="0">
                <a:latin typeface="仿宋" panose="02010609060101010101" pitchFamily="49" charset="-122"/>
                <a:ea typeface="仿宋" panose="02010609060101010101" pitchFamily="49" charset="-122"/>
              </a:rPr>
              <a:t>重复的位置产生截断</a:t>
            </a:r>
            <a:endParaRPr lang="zh-CN" altLang="zh-CN" sz="1600" dirty="0">
              <a:latin typeface="仿宋" panose="02010609060101010101" pitchFamily="49" charset="-122"/>
              <a:ea typeface="仿宋" panose="02010609060101010101" pitchFamily="49" charset="-122"/>
            </a:endParaRPr>
          </a:p>
        </p:txBody>
      </p:sp>
      <p:sp>
        <p:nvSpPr>
          <p:cNvPr id="18" name="文本框 17"/>
          <p:cNvSpPr txBox="1"/>
          <p:nvPr/>
        </p:nvSpPr>
        <p:spPr>
          <a:xfrm>
            <a:off x="842994" y="4794772"/>
            <a:ext cx="4342443" cy="1661993"/>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sz="1600" dirty="0" smtClean="0">
                <a:latin typeface="仿宋" panose="02010609060101010101" pitchFamily="49" charset="-122"/>
                <a:ea typeface="仿宋" panose="02010609060101010101" pitchFamily="49" charset="-122"/>
              </a:rPr>
              <a:t>A*</a:t>
            </a:r>
            <a:r>
              <a:rPr lang="zh-CN" altLang="en-US" sz="1600"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19" name="文本框 18"/>
          <p:cNvSpPr txBox="1"/>
          <p:nvPr/>
        </p:nvSpPr>
        <p:spPr>
          <a:xfrm>
            <a:off x="6530860" y="4733447"/>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sp>
        <p:nvSpPr>
          <p:cNvPr id="13" name="文本框 12"/>
          <p:cNvSpPr txBox="1"/>
          <p:nvPr/>
        </p:nvSpPr>
        <p:spPr>
          <a:xfrm>
            <a:off x="781091" y="1224467"/>
            <a:ext cx="5689600" cy="461665"/>
          </a:xfrm>
          <a:prstGeom prst="rect">
            <a:avLst/>
          </a:prstGeom>
          <a:noFill/>
        </p:spPr>
        <p:txBody>
          <a:bodyPr wrap="square" rtlCol="0">
            <a:spAutoFit/>
          </a:bodyPr>
          <a:lstStyle/>
          <a:p>
            <a:r>
              <a:rPr lang="zh-CN" altLang="en-US" sz="2400" b="1" dirty="0" smtClean="0">
                <a:latin typeface="+mj-ea"/>
                <a:ea typeface="+mj-ea"/>
              </a:rPr>
              <a:t>流程模型展开技术</a:t>
            </a:r>
            <a:endParaRPr lang="zh-CN" altLang="en-US" sz="2400" b="1" dirty="0">
              <a:latin typeface="+mj-ea"/>
              <a:ea typeface="+mj-ea"/>
            </a:endParaRPr>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9/30</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7" name="文本框 26"/>
          <p:cNvSpPr txBox="1"/>
          <p:nvPr/>
        </p:nvSpPr>
        <p:spPr>
          <a:xfrm>
            <a:off x="781091" y="3961494"/>
            <a:ext cx="5689600" cy="461665"/>
          </a:xfrm>
          <a:prstGeom prst="rect">
            <a:avLst/>
          </a:prstGeom>
          <a:noFill/>
        </p:spPr>
        <p:txBody>
          <a:bodyPr wrap="square" rtlCol="0">
            <a:spAutoFit/>
          </a:bodyPr>
          <a:lstStyle/>
          <a:p>
            <a:r>
              <a:rPr lang="zh-CN" altLang="en-US" sz="2400" b="1" dirty="0" smtClean="0">
                <a:latin typeface="+mj-ea"/>
                <a:ea typeface="+mj-ea"/>
              </a:rPr>
              <a:t>日志与模型修复技术</a:t>
            </a:r>
            <a:endParaRPr lang="zh-CN" altLang="en-US" sz="2400" b="1" dirty="0">
              <a:latin typeface="+mj-ea"/>
              <a:ea typeface="+mj-ea"/>
            </a:endParaRPr>
          </a:p>
        </p:txBody>
      </p:sp>
      <p:pic>
        <p:nvPicPr>
          <p:cNvPr id="28" name="图片 27"/>
          <p:cNvPicPr/>
          <p:nvPr/>
        </p:nvPicPr>
        <p:blipFill>
          <a:blip r:embed="rId4">
            <a:extLst>
              <a:ext uri="{28A0092B-C50C-407E-A947-70E740481C1C}">
                <a14:useLocalDpi xmlns:a14="http://schemas.microsoft.com/office/drawing/2010/main" val="0"/>
              </a:ext>
            </a:extLst>
          </a:blip>
          <a:srcRect/>
          <a:stretch>
            <a:fillRect/>
          </a:stretch>
        </p:blipFill>
        <p:spPr bwMode="auto">
          <a:xfrm>
            <a:off x="8039101" y="4822707"/>
            <a:ext cx="3427844" cy="1880743"/>
          </a:xfrm>
          <a:prstGeom prst="rect">
            <a:avLst/>
          </a:prstGeom>
          <a:noFill/>
          <a:ln>
            <a:noFill/>
          </a:ln>
        </p:spPr>
      </p:pic>
      <p:pic>
        <p:nvPicPr>
          <p:cNvPr id="29" name="图片 2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8807" y="2163725"/>
            <a:ext cx="2432799" cy="765899"/>
          </a:xfrm>
          <a:prstGeom prst="rect">
            <a:avLst/>
          </a:prstGeom>
          <a:noFill/>
          <a:ln>
            <a:noFill/>
          </a:ln>
        </p:spPr>
      </p:pic>
      <p:pic>
        <p:nvPicPr>
          <p:cNvPr id="30" name="图片 2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18806" y="3013439"/>
            <a:ext cx="2435305" cy="410668"/>
          </a:xfrm>
          <a:prstGeom prst="rect">
            <a:avLst/>
          </a:prstGeom>
          <a:noFill/>
          <a:ln>
            <a:noFill/>
          </a:ln>
        </p:spPr>
      </p:pic>
      <p:pic>
        <p:nvPicPr>
          <p:cNvPr id="31" name="图片 30" descr="branchin-examp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20445" y="2183163"/>
            <a:ext cx="3101730" cy="1344699"/>
          </a:xfrm>
          <a:prstGeom prst="rect">
            <a:avLst/>
          </a:prstGeom>
          <a:noFill/>
          <a:ln>
            <a:noFill/>
          </a:ln>
        </p:spPr>
      </p:pic>
    </p:spTree>
    <p:extLst>
      <p:ext uri="{BB962C8B-B14F-4D97-AF65-F5344CB8AC3E}">
        <p14:creationId xmlns:p14="http://schemas.microsoft.com/office/powerpoint/2010/main" val="15216717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3" grpId="0"/>
      <p:bldP spid="17" grpId="0"/>
      <p:bldP spid="18" grpId="0"/>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3108</TotalTime>
  <Words>1894</Words>
  <Application>Microsoft Macintosh PowerPoint</Application>
  <PresentationFormat>宽屏</PresentationFormat>
  <Paragraphs>504</Paragraphs>
  <Slides>30</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Calibri</vt:lpstr>
      <vt:lpstr>Cambria</vt:lpstr>
      <vt:lpstr>Cambria Math</vt:lpstr>
      <vt:lpstr>Microsoft YaHei UI</vt:lpstr>
      <vt:lpstr>Wingdings</vt:lpstr>
      <vt:lpstr>Wingdings 3</vt:lpstr>
      <vt:lpstr>方正舒体</vt:lpstr>
      <vt:lpstr>仿宋</vt:lpstr>
      <vt:lpstr>黑体</vt:lpstr>
      <vt:lpstr>宋体</vt:lpstr>
      <vt:lpstr>Arial</vt:lpstr>
      <vt:lpstr>Book</vt:lpstr>
      <vt:lpstr>基于完全前缀展开的无序日志修复研究</vt:lpstr>
      <vt:lpstr>主要内容</vt:lpstr>
      <vt:lpstr>主要内容</vt:lpstr>
      <vt:lpstr>选题背景与意义</vt:lpstr>
      <vt:lpstr>选题背景与意义</vt:lpstr>
      <vt:lpstr>选题背景与意义</vt:lpstr>
      <vt:lpstr>主要内容</vt:lpstr>
      <vt:lpstr>国内外研究现状</vt:lpstr>
      <vt:lpstr>国内外研究现状</vt:lpstr>
      <vt:lpstr>主要内容</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主要内容</vt:lpstr>
      <vt:lpstr>预期成果及可能的创新点</vt:lpstr>
      <vt:lpstr>主要内容</vt:lpstr>
      <vt:lpstr>研究计划</vt:lpstr>
      <vt:lpstr>结束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172</cp:revision>
  <dcterms:created xsi:type="dcterms:W3CDTF">2013-09-21T08:13:58Z</dcterms:created>
  <dcterms:modified xsi:type="dcterms:W3CDTF">2015-09-26T14:34:17Z</dcterms:modified>
</cp:coreProperties>
</file>