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314" r:id="rId4"/>
    <p:sldId id="317" r:id="rId5"/>
    <p:sldId id="313" r:id="rId6"/>
    <p:sldId id="275" r:id="rId7"/>
    <p:sldId id="290" r:id="rId8"/>
    <p:sldId id="316" r:id="rId9"/>
    <p:sldId id="272" r:id="rId10"/>
    <p:sldId id="302" r:id="rId11"/>
    <p:sldId id="293" r:id="rId12"/>
    <p:sldId id="315" r:id="rId13"/>
    <p:sldId id="296" r:id="rId14"/>
    <p:sldId id="303" r:id="rId15"/>
    <p:sldId id="304" r:id="rId16"/>
    <p:sldId id="297" r:id="rId17"/>
    <p:sldId id="298" r:id="rId18"/>
    <p:sldId id="299" r:id="rId19"/>
    <p:sldId id="300" r:id="rId20"/>
    <p:sldId id="301" r:id="rId21"/>
    <p:sldId id="288" r:id="rId22"/>
    <p:sldId id="261" r:id="rId23"/>
    <p:sldId id="26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DBE"/>
    <a:srgbClr val="3AA0ED"/>
    <a:srgbClr val="4EB3D5"/>
    <a:srgbClr val="5DB5F0"/>
    <a:srgbClr val="007FC2"/>
    <a:srgbClr val="D3C8DE"/>
    <a:srgbClr val="0098E3"/>
    <a:srgbClr val="C9DAA9"/>
    <a:srgbClr val="D4C8DE"/>
    <a:srgbClr val="F9C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536" autoAdjust="0"/>
  </p:normalViewPr>
  <p:slideViewPr>
    <p:cSldViewPr snapToGrid="0">
      <p:cViewPr>
        <p:scale>
          <a:sx n="138" d="100"/>
          <a:sy n="138" d="100"/>
        </p:scale>
        <p:origin x="144"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dgm:spPr/>
      <dgm:t>
        <a:bodyPr/>
        <a:lstStyle/>
        <a:p>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分支进程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dgm:spPr/>
      <dgm:t>
        <a:bodyPr/>
        <a:lstStyle/>
        <a:p>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dgm:spPr/>
      <dgm:t>
        <a:bodyPr/>
        <a:lstStyle/>
        <a:p>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7AA9293C-4329-6E44-85E3-2A188904D38B}" srcId="{456E07E0-BBF0-A142-8A9F-F602B47B20E3}" destId="{F4BA9A60-13A6-6B46-80F6-542FE8825FBD}" srcOrd="0" destOrd="0" parTransId="{8465760B-FE60-0B40-8415-F584C0DA13A6}" sibTransId="{952BF78B-D208-9C4E-AF5F-627D063EB4CD}"/>
    <dgm:cxn modelId="{E688F48B-6AA2-F749-96AD-B5EC143729E9}" srcId="{456E07E0-BBF0-A142-8A9F-F602B47B20E3}" destId="{1067C583-FF5B-564C-BBE8-43AA73FC0B07}" srcOrd="3" destOrd="0" parTransId="{17BB83E1-FA51-344D-9041-F9C2925FE2E7}" sibTransId="{A4D83A2A-67D4-E249-B116-F88A2AD3944C}"/>
    <dgm:cxn modelId="{D0720004-6669-0A48-BA95-C0DC86164E5E}" type="presOf" srcId="{456E07E0-BBF0-A142-8A9F-F602B47B20E3}" destId="{29EFFB0E-B62E-5746-9075-F5EE8EA28D47}"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49932F72-F185-B447-8106-3BD01FE6783B}" type="presOf" srcId="{F3543573-80BC-5E40-9E4A-A0262735832D}" destId="{D880EBC2-F652-CE46-B7DB-CF84632696FA}"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分支</a:t>
          </a:r>
          <a:r>
            <a:rPr lang="zh-CN" altLang="en-US" sz="1400" dirty="0" smtClean="0">
              <a:solidFill>
                <a:schemeClr val="bg1"/>
              </a:solidFill>
              <a:latin typeface="仿宋" panose="02010609060101010101" pitchFamily="49" charset="-122"/>
              <a:ea typeface="仿宋" panose="02010609060101010101" pitchFamily="49" charset="-122"/>
            </a:rPr>
            <a:t>进程</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包含一般数量活动</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包含较多数量活动</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315636D8-E20A-C647-BA4F-590D7E1DE95B}">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混合结构</a:t>
          </a:r>
          <a:endParaRPr lang="zh-CN" altLang="en-US" dirty="0">
            <a:latin typeface="仿宋" panose="02010609060101010101" pitchFamily="49" charset="-122"/>
            <a:ea typeface="仿宋" panose="02010609060101010101" pitchFamily="49" charset="-122"/>
          </a:endParaRPr>
        </a:p>
      </dgm:t>
    </dgm:pt>
    <dgm:pt modelId="{CFC98761-C0C0-1D41-A1FE-CF418E647F2E}" type="parTrans" cxnId="{09D81A69-F677-6140-945E-354E5731078D}">
      <dgm:prSet/>
      <dgm:spPr/>
    </dgm:pt>
    <dgm:pt modelId="{AFF02973-54B3-014C-9399-BDA2B90759DB}" type="sibTrans" cxnId="{09D81A69-F677-6140-945E-354E5731078D}">
      <dgm:prSet/>
      <dgm:spPr/>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09D81A69-F677-6140-945E-354E5731078D}" srcId="{83D7F488-1419-8040-A7A4-05B4178DA495}" destId="{315636D8-E20A-C647-BA4F-590D7E1DE95B}" srcOrd="3" destOrd="0" parTransId="{CFC98761-C0C0-1D41-A1FE-CF418E647F2E}" sibTransId="{AFF02973-54B3-014C-9399-BDA2B90759DB}"/>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C368479B-8C6D-8642-9967-191926290582}" type="presOf" srcId="{315636D8-E20A-C647-BA4F-590D7E1DE95B}" destId="{9D9D0ED3-B53A-D647-90D8-E04E445B658F}" srcOrd="0" destOrd="3"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控制流维度的修复</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面向多维度的修复</a:t>
          </a:r>
          <a:endParaRPr lang="zh-CN" altLang="en-US" sz="1500" kern="1200" dirty="0">
            <a:latin typeface="仿宋" panose="02010609060101010101" pitchFamily="49" charset="-122"/>
            <a:ea typeface="仿宋" panose="02010609060101010101" pitchFamily="49" charset="-122"/>
          </a:endParaRPr>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分支进程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完全有限前缀</a:t>
          </a:r>
          <a:endParaRPr lang="zh-CN" altLang="en-US" sz="1500" kern="1200" dirty="0">
            <a:latin typeface="仿宋" panose="02010609060101010101" pitchFamily="49" charset="-122"/>
            <a:ea typeface="仿宋" panose="02010609060101010101" pitchFamily="49" charset="-122"/>
          </a:endParaRPr>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4</a:t>
          </a:r>
          <a:r>
            <a:rPr lang="zh-CN" altLang="en-US" sz="1500" kern="1200" dirty="0" smtClean="0">
              <a:latin typeface="仿宋" panose="02010609060101010101" pitchFamily="49" charset="-122"/>
              <a:ea typeface="仿宋" panose="02010609060101010101" pitchFamily="49" charset="-122"/>
            </a:rPr>
            <a:t>种度量维度</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一般检测方法</a:t>
          </a:r>
          <a:endParaRPr lang="zh-CN" altLang="en-US" sz="1500" kern="1200" dirty="0">
            <a:latin typeface="仿宋" panose="02010609060101010101" pitchFamily="49" charset="-122"/>
            <a:ea typeface="仿宋" panose="02010609060101010101" pitchFamily="49" charset="-122"/>
          </a:endParaRPr>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分支</a:t>
          </a:r>
          <a:r>
            <a:rPr lang="zh-CN" altLang="en-US" sz="1400" kern="1200" dirty="0" smtClean="0">
              <a:solidFill>
                <a:schemeClr val="bg1"/>
              </a:solidFill>
              <a:latin typeface="仿宋" panose="02010609060101010101" pitchFamily="49" charset="-122"/>
              <a:ea typeface="仿宋" panose="02010609060101010101" pitchFamily="49" charset="-122"/>
            </a:rPr>
            <a:t>进程</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2427" y="38353"/>
          <a:ext cx="2366491" cy="92547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2427" y="38353"/>
        <a:ext cx="2366491" cy="925472"/>
      </dsp:txXfrm>
    </dsp:sp>
    <dsp:sp modelId="{9D9D0ED3-B53A-D647-90D8-E04E445B658F}">
      <dsp:nvSpPr>
        <dsp:cNvPr id="0" name=""/>
        <dsp:cNvSpPr/>
      </dsp:nvSpPr>
      <dsp:spPr>
        <a:xfrm>
          <a:off x="2427" y="963825"/>
          <a:ext cx="2366491" cy="196404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混合结构</a:t>
          </a:r>
          <a:endParaRPr lang="zh-CN" altLang="en-US" sz="2700" kern="1200" dirty="0">
            <a:latin typeface="仿宋" panose="02010609060101010101" pitchFamily="49" charset="-122"/>
            <a:ea typeface="仿宋" panose="02010609060101010101" pitchFamily="49" charset="-122"/>
          </a:endParaRPr>
        </a:p>
      </dsp:txBody>
      <dsp:txXfrm>
        <a:off x="2427" y="963825"/>
        <a:ext cx="2366491" cy="1964047"/>
      </dsp:txXfrm>
    </dsp:sp>
    <dsp:sp modelId="{9D1C6B3D-74D1-1F4B-9E2D-46B44DDEC53C}">
      <dsp:nvSpPr>
        <dsp:cNvPr id="0" name=""/>
        <dsp:cNvSpPr/>
      </dsp:nvSpPr>
      <dsp:spPr>
        <a:xfrm>
          <a:off x="2700228" y="38353"/>
          <a:ext cx="2366491" cy="925472"/>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700228" y="38353"/>
        <a:ext cx="2366491" cy="925472"/>
      </dsp:txXfrm>
    </dsp:sp>
    <dsp:sp modelId="{0FF57D08-FBE7-1A45-B2B7-1BA52FF65693}">
      <dsp:nvSpPr>
        <dsp:cNvPr id="0" name=""/>
        <dsp:cNvSpPr/>
      </dsp:nvSpPr>
      <dsp:spPr>
        <a:xfrm>
          <a:off x="2700228" y="963825"/>
          <a:ext cx="2366491" cy="1964047"/>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包含较多数量任务</a:t>
          </a:r>
          <a:endParaRPr lang="zh-CN" altLang="en-US" sz="2700" kern="1200" dirty="0">
            <a:latin typeface="仿宋" panose="02010609060101010101" pitchFamily="49" charset="-122"/>
            <a:ea typeface="仿宋" panose="02010609060101010101" pitchFamily="49" charset="-122"/>
          </a:endParaRPr>
        </a:p>
      </dsp:txBody>
      <dsp:txXfrm>
        <a:off x="2700228" y="963825"/>
        <a:ext cx="2366491" cy="1964047"/>
      </dsp:txXfrm>
    </dsp:sp>
    <dsp:sp modelId="{28FAB5DE-7100-B045-8B9F-4FC87E4989D1}">
      <dsp:nvSpPr>
        <dsp:cNvPr id="0" name=""/>
        <dsp:cNvSpPr/>
      </dsp:nvSpPr>
      <dsp:spPr>
        <a:xfrm>
          <a:off x="5398028" y="38353"/>
          <a:ext cx="2366491" cy="925472"/>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98028" y="38353"/>
        <a:ext cx="2366491" cy="925472"/>
      </dsp:txXfrm>
    </dsp:sp>
    <dsp:sp modelId="{77F37BE2-56F5-BF4F-9C8B-703F3C37C9EB}">
      <dsp:nvSpPr>
        <dsp:cNvPr id="0" name=""/>
        <dsp:cNvSpPr/>
      </dsp:nvSpPr>
      <dsp:spPr>
        <a:xfrm>
          <a:off x="5398028" y="963825"/>
          <a:ext cx="2366491" cy="1964047"/>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包含一般数量活动</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包含较多数量活动</a:t>
          </a:r>
          <a:endParaRPr lang="zh-CN" altLang="en-US" sz="2700" kern="1200" dirty="0">
            <a:latin typeface="仿宋" panose="02010609060101010101" pitchFamily="49" charset="-122"/>
            <a:ea typeface="仿宋" panose="02010609060101010101" pitchFamily="49" charset="-122"/>
          </a:endParaRPr>
        </a:p>
      </dsp:txBody>
      <dsp:txXfrm>
        <a:off x="5398028" y="963825"/>
        <a:ext cx="2366491" cy="19640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882871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在获得搜索状态空间后，需要为修复定义实际代价函数和估计代价函数来分别记录当前状态下的实际代价和当前状态到目标状态的估计代价。</a:t>
            </a:r>
          </a:p>
          <a:p>
            <a:r>
              <a:rPr kumimoji="1" lang="zh-CN" altLang="en-US" dirty="0" smtClean="0"/>
              <a:t>实际代价函数需要考虑三种不同的操作响应的代价：</a:t>
            </a:r>
          </a:p>
          <a:p>
            <a:r>
              <a:rPr kumimoji="1" lang="zh-CN" altLang="en-US" dirty="0" smtClean="0"/>
              <a:t>在轨迹枚举阶段：从活动多集中选择一个活动加入到轨迹中，</a:t>
            </a:r>
          </a:p>
          <a:p>
            <a:r>
              <a:rPr kumimoji="1" lang="zh-CN" altLang="en-US" dirty="0" smtClean="0"/>
              <a:t>在对齐修复阶段：将在模型中存在但在活动多集中不存在的活动加入到轨迹中</a:t>
            </a:r>
          </a:p>
          <a:p>
            <a:r>
              <a:rPr kumimoji="1" lang="zh-CN" altLang="en-US" dirty="0" smtClean="0"/>
              <a:t>在对齐修复阶段：将在活动多集中存在但在模型中不存在的活动加入到轨迹中</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12</a:t>
            </a:fld>
            <a:endParaRPr lang="zh-CN" altLang="en-US"/>
          </a:p>
        </p:txBody>
      </p:sp>
    </p:spTree>
    <p:extLst>
      <p:ext uri="{BB962C8B-B14F-4D97-AF65-F5344CB8AC3E}">
        <p14:creationId xmlns:p14="http://schemas.microsoft.com/office/powerpoint/2010/main" val="1159119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加速算法是在</a:t>
            </a:r>
            <a:r>
              <a:rPr kumimoji="1" lang="en-US" altLang="zh-CN" dirty="0" smtClean="0"/>
              <a:t>A*</a:t>
            </a:r>
            <a:r>
              <a:rPr kumimoji="1" lang="zh-CN" altLang="en-US" dirty="0" smtClean="0"/>
              <a:t>算法的搜索状态空间的基础上，添加各种辅助索引来达到加速的算法。</a:t>
            </a:r>
          </a:p>
          <a:p>
            <a:r>
              <a:rPr kumimoji="1" lang="zh-CN" altLang="en-US" dirty="0" smtClean="0"/>
              <a:t>辅助索引等方法包括可达索引、任务索引和分支边界等</a:t>
            </a:r>
          </a:p>
          <a:p>
            <a:r>
              <a:rPr kumimoji="1" lang="zh-CN" altLang="en-US" dirty="0" smtClean="0"/>
              <a:t>对于可达索引，考虑左图的状态空间，通过利用可达索引可以对其剪枝，剪枝结果如右图所示。</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214307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对于任务索引，考虑左图的状态空间和路径</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H&gt;</a:t>
            </a:r>
            <a:r>
              <a:rPr kumimoji="1" lang="zh-CN" altLang="en-US" dirty="0" smtClean="0"/>
              <a:t>，通过利用任务索引，在对该路径进行对齐时，可以跳过分支一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对于分支边界，考虑左图的状态空间和路径</a:t>
            </a:r>
            <a:r>
              <a:rPr kumimoji="1" lang="en-US" altLang="zh-CN" dirty="0" smtClean="0"/>
              <a:t>&lt;A,</a:t>
            </a:r>
            <a:r>
              <a:rPr kumimoji="1" lang="zh-CN" altLang="en-US" dirty="0" smtClean="0"/>
              <a:t> </a:t>
            </a:r>
            <a:r>
              <a:rPr kumimoji="1" lang="en-US" altLang="zh-CN" dirty="0" smtClean="0"/>
              <a:t>H&gt;</a:t>
            </a:r>
            <a:r>
              <a:rPr kumimoji="1" lang="zh-CN" altLang="en-US" dirty="0" smtClean="0"/>
              <a:t>，通过利用分支边界进行剪枝，可以发现在分支一结束时，代价值为</a:t>
            </a:r>
            <a:r>
              <a:rPr kumimoji="1" lang="en-US" altLang="zh-CN" dirty="0" smtClean="0"/>
              <a:t>4</a:t>
            </a:r>
            <a:r>
              <a:rPr kumimoji="1" lang="zh-CN" altLang="en-US" dirty="0" smtClean="0"/>
              <a:t>，而对于分支二和分支三，其最终的代价将超过</a:t>
            </a:r>
            <a:r>
              <a:rPr kumimoji="1" lang="en-US" altLang="zh-CN" dirty="0" smtClean="0"/>
              <a:t>4</a:t>
            </a:r>
            <a:r>
              <a:rPr kumimoji="1" lang="zh-CN" altLang="en-US" dirty="0" smtClean="0"/>
              <a:t>，因此可以终止对分支二、三的计算</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200309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除去</a:t>
            </a:r>
            <a:r>
              <a:rPr kumimoji="1" lang="en-US" altLang="zh-CN" dirty="0" smtClean="0"/>
              <a:t>A*</a:t>
            </a:r>
            <a:r>
              <a:rPr kumimoji="1" lang="zh-CN" altLang="en-US" dirty="0" smtClean="0"/>
              <a:t>算法和加速算法，本文希望继续验证解决修复无序事件日志的问题是否可以通过贪心策略来实现求解过程。</a:t>
            </a:r>
          </a:p>
          <a:p>
            <a:r>
              <a:rPr kumimoji="1" lang="zh-CN" altLang="en-US" dirty="0" smtClean="0"/>
              <a:t>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函数进行修改，使该启发式函数在使用贪心策略估算当前状态到目标状态距离的同时具备无后效性，最终得到高效的算法。</a:t>
            </a:r>
          </a:p>
          <a:p>
            <a:r>
              <a:rPr kumimoji="1" lang="zh-CN" altLang="en-US" dirty="0" smtClean="0"/>
              <a:t>为此，本文将试图寻找问题的最优子结构（即问题的最优解包含其子问题的最优解），验证由贪心选择得到的子问题的最优解与贪心选择组合在一起能否生成原问题的最优解。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在实验方案设计方面本文将主要考虑两个层面：</a:t>
            </a:r>
            <a:r>
              <a:rPr kumimoji="1" lang="en-US" altLang="zh-CN" dirty="0" smtClean="0"/>
              <a:t>1</a:t>
            </a:r>
            <a:r>
              <a:rPr kumimoji="1" lang="zh-CN" altLang="en-US" dirty="0" smtClean="0"/>
              <a:t>， 实验输入数据规模</a:t>
            </a:r>
            <a:r>
              <a:rPr kumimoji="1" lang="en-US" altLang="zh-CN" dirty="0" smtClean="0"/>
              <a:t>2.</a:t>
            </a:r>
            <a:r>
              <a:rPr kumimoji="1" lang="zh-CN" altLang="en-US" dirty="0" smtClean="0"/>
              <a:t> 算法的可调参数</a:t>
            </a:r>
          </a:p>
          <a:p>
            <a:endParaRPr kumimoji="1" lang="zh-CN" altLang="en-US" dirty="0" smtClean="0"/>
          </a:p>
          <a:p>
            <a:r>
              <a:rPr kumimoji="1" lang="zh-CN" altLang="en-US" dirty="0" smtClean="0"/>
              <a:t>对于实验的输入数据规模，需要从模型结构、模型大小和活动多集大小三个方面来进行考虑。</a:t>
            </a:r>
          </a:p>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anose="02010609060101010101" pitchFamily="49" charset="-122"/>
                <a:ea typeface="仿宋" panose="02010609060101010101" pitchFamily="49" charset="-122"/>
              </a:rPr>
              <a:t>对于可调参数，需要分析算法中的参数，通过控制变量方法对参数进行调整以观察其对算法结果的影响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17</a:t>
            </a:fld>
            <a:endParaRPr lang="zh-CN" altLang="en-US"/>
          </a:p>
        </p:txBody>
      </p:sp>
    </p:spTree>
    <p:extLst>
      <p:ext uri="{BB962C8B-B14F-4D97-AF65-F5344CB8AC3E}">
        <p14:creationId xmlns:p14="http://schemas.microsoft.com/office/powerpoint/2010/main" val="122495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本文将从中国移动来获取流程模型和原始事件日志。同时要对原始事件日志进行乱序处理来满足本文提出问题的输入需求。</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18</a:t>
            </a:fld>
            <a:endParaRPr lang="zh-CN" altLang="en-US"/>
          </a:p>
        </p:txBody>
      </p:sp>
    </p:spTree>
    <p:extLst>
      <p:ext uri="{BB962C8B-B14F-4D97-AF65-F5344CB8AC3E}">
        <p14:creationId xmlns:p14="http://schemas.microsoft.com/office/powerpoint/2010/main" val="29880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对于实验结果的评估，需要从两个方面进行考虑：</a:t>
            </a:r>
            <a:r>
              <a:rPr kumimoji="1" lang="en-US" altLang="zh-CN" dirty="0" smtClean="0"/>
              <a:t>1.</a:t>
            </a:r>
            <a:r>
              <a:rPr kumimoji="1" lang="zh-CN" altLang="en-US" dirty="0" smtClean="0"/>
              <a:t> 算法结果的准确性；</a:t>
            </a:r>
            <a:r>
              <a:rPr kumimoji="1" lang="en-US" altLang="zh-CN" dirty="0" smtClean="0"/>
              <a:t>2.</a:t>
            </a:r>
            <a:r>
              <a:rPr kumimoji="1" lang="zh-CN" altLang="en-US" dirty="0" smtClean="0"/>
              <a:t> 算法的性能</a:t>
            </a:r>
          </a:p>
          <a:p>
            <a:r>
              <a:rPr kumimoji="1" lang="zh-CN" altLang="en-US" dirty="0" smtClean="0"/>
              <a:t>算法结果的准确性可以分为三个层面：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对输入的活动多集能够组成有效轨迹的判断是否正确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由算法得到的新的轨迹是否有效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由算法得到新轨迹的代价是否最小</a:t>
            </a:r>
          </a:p>
          <a:p>
            <a:endParaRPr kumimoji="1" lang="zh-CN" altLang="en-US" dirty="0" smtClean="0"/>
          </a:p>
          <a:p>
            <a:r>
              <a:rPr kumimoji="1" lang="zh-CN" altLang="en-US" dirty="0" smtClean="0"/>
              <a:t>对于算法性能，需要针对不同的输入数据规模来分别对</a:t>
            </a:r>
            <a:r>
              <a:rPr kumimoji="1" lang="en-US" altLang="zh-CN" dirty="0" smtClean="0"/>
              <a:t>A*</a:t>
            </a:r>
            <a:r>
              <a:rPr kumimoji="1" lang="zh-CN" altLang="en-US" dirty="0" smtClean="0"/>
              <a:t>算法、加速算法和贪心算法作性能比较。</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62495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除了上述实验，本文还希望通过改造现有的日志修复算法来与本文提出的算法进行比较。</a:t>
            </a:r>
          </a:p>
          <a:p>
            <a:r>
              <a:rPr kumimoji="1" lang="zh-CN" altLang="en-US" dirty="0" smtClean="0"/>
              <a:t>因此，本文徐璈对活动多集进行改造，是它能够满足现有算法的输入需求，然后进行相同环境下的对比实验。</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20</a:t>
            </a:fld>
            <a:endParaRPr lang="zh-CN" altLang="en-US"/>
          </a:p>
        </p:txBody>
      </p:sp>
    </p:spTree>
    <p:extLst>
      <p:ext uri="{BB962C8B-B14F-4D97-AF65-F5344CB8AC3E}">
        <p14:creationId xmlns:p14="http://schemas.microsoft.com/office/powerpoint/2010/main" val="167164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本课题的预期科研成果为</a:t>
            </a:r>
          </a:p>
          <a:p>
            <a:r>
              <a:rPr kumimoji="1" lang="zh-CN" altLang="en-US" dirty="0" smtClean="0"/>
              <a:t>发表学术论文</a:t>
            </a:r>
            <a:r>
              <a:rPr kumimoji="1" lang="en-US" altLang="zh-CN" dirty="0" smtClean="0"/>
              <a:t>1-2</a:t>
            </a:r>
            <a:r>
              <a:rPr kumimoji="1" lang="zh-CN" altLang="en-US" dirty="0" smtClean="0"/>
              <a:t>篇</a:t>
            </a:r>
          </a:p>
          <a:p>
            <a:r>
              <a:rPr kumimoji="1" lang="zh-CN" altLang="en-US" dirty="0" smtClean="0"/>
              <a:t>设计基于完全前缀展开的无序事件日志修复</a:t>
            </a:r>
            <a:r>
              <a:rPr kumimoji="1" lang="en-US" altLang="zh-CN" dirty="0" smtClean="0"/>
              <a:t>A*</a:t>
            </a:r>
            <a:r>
              <a:rPr kumimoji="1" lang="zh-CN" altLang="en-US" dirty="0" smtClean="0"/>
              <a:t>算法、加速算法和贪心算法</a:t>
            </a:r>
          </a:p>
          <a:p>
            <a:endParaRPr kumimoji="1" lang="zh-CN" altLang="en-US" dirty="0" smtClean="0"/>
          </a:p>
          <a:p>
            <a:r>
              <a:rPr kumimoji="1" lang="zh-CN" altLang="en-US" dirty="0" smtClean="0"/>
              <a:t>本课题可能的创新点为证明对于无序事件日志的修复问题是</a:t>
            </a:r>
            <a:r>
              <a:rPr kumimoji="1" lang="en-US" altLang="zh-CN" dirty="0" smtClean="0"/>
              <a:t>NP-hard</a:t>
            </a:r>
            <a:r>
              <a:rPr kumimoji="1" lang="zh-CN" altLang="en-US" dirty="0" smtClean="0"/>
              <a:t>问题和为无序事件日志修复问题而设计的启发式代价估计方法</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975510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系统记录的日志时常会遇到各种问题，其中分布式计算等应用场景下的日志很容易产生更不可靠的日志（如乱序轨迹），然而目前学术界缺少针对这类无序事件日志的有效修复算法。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因此，本课题旨在针对无序事件日志提出一种日志修复算法。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984300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目前主要有三种：一种非结构化的、只规定约束规则的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模型和混合使用上述两种特点来进行模型表达的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zh-CN" altLang="en-US" dirty="0" smtClean="0"/>
              <a:t>学术界主要从</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r>
              <a:rPr lang="zh-CN" altLang="en-US" dirty="0" smtClean="0"/>
              <a:t>四个角度来做符合性检测</a:t>
            </a:r>
          </a:p>
          <a:p>
            <a:r>
              <a:rPr lang="zh-CN" altLang="en-US" dirty="0" smtClean="0"/>
              <a:t>一般检测方法：日志重演和日志模型对齐</a:t>
            </a:r>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r>
              <a:rPr lang="zh-CN" altLang="en-US" dirty="0" smtClean="0"/>
              <a:t>通过调研，也可以发现现有的</a:t>
            </a:r>
            <a:r>
              <a:rPr kumimoji="1" lang="zh-CN" altLang="en-US" b="1" dirty="0" smtClean="0">
                <a:solidFill>
                  <a:schemeClr val="bg1"/>
                </a:solidFill>
                <a:latin typeface="SimSun" charset="0"/>
                <a:ea typeface="SimSun" charset="0"/>
                <a:cs typeface="SimSun" charset="0"/>
              </a:rPr>
              <a:t>日志修复算法难以解决对无序事件日志的修复问题</a:t>
            </a:r>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93393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下面，我将从以下四个方面来对上述问题进行分析归纳，并介绍今后的研究内容和主要方法。</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69122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首先，再次对本文提出的问题进行一个描述：</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4616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通过对问题的输入进行分析可以发现：</a:t>
            </a:r>
          </a:p>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而上述两个阶段的枚举相乘将会使搜索空间具有更大的爆炸性</a:t>
            </a:r>
          </a:p>
          <a:p>
            <a:endParaRPr kumimoji="1" lang="zh-CN" alt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因此，本文试图对问题的复杂性进行分析，通过</a:t>
            </a:r>
            <a:r>
              <a:rPr lang="zh-CN" altLang="en-US" dirty="0" smtClean="0">
                <a:latin typeface="仿宋" panose="02010609060101010101" pitchFamily="49" charset="-122"/>
                <a:ea typeface="仿宋" panose="02010609060101010101" pitchFamily="49" charset="-122"/>
              </a:rPr>
              <a:t>使用归约的方法将问题转换为经典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r>
              <a:rPr kumimoji="1" lang="zh-CN" altLang="en-US" dirty="0" smtClean="0"/>
              <a:t>，</a:t>
            </a:r>
            <a:r>
              <a:rPr lang="zh-CN" altLang="zh-CN" dirty="0" smtClean="0">
                <a:latin typeface="仿宋" panose="02010609060101010101" pitchFamily="49" charset="-122"/>
                <a:ea typeface="仿宋" panose="02010609060101010101" pitchFamily="49" charset="-122"/>
              </a:rPr>
              <a:t>验证解决该问题是否</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NP-Hard</a:t>
            </a:r>
            <a:r>
              <a:rPr lang="zh-CN" altLang="zh-CN" dirty="0" smtClean="0">
                <a:latin typeface="仿宋" panose="02010609060101010101" pitchFamily="49" charset="-122"/>
                <a:ea typeface="仿宋" panose="02010609060101010101" pitchFamily="49" charset="-122"/>
              </a:rPr>
              <a:t>问题、是否有多项式解</a:t>
            </a:r>
            <a:r>
              <a:rPr lang="zh-CN" altLang="en-US" dirty="0" smtClean="0">
                <a:latin typeface="仿宋" panose="02010609060101010101" pitchFamily="49" charset="-122"/>
                <a:ea typeface="仿宋" panose="02010609060101010101" pitchFamily="49" charset="-122"/>
              </a:rPr>
              <a:t>以及</a:t>
            </a:r>
            <a:r>
              <a:rPr lang="zh-CN" altLang="zh-CN" dirty="0" smtClean="0">
                <a:latin typeface="仿宋" panose="02010609060101010101" pitchFamily="49" charset="-122"/>
                <a:ea typeface="仿宋" panose="02010609060101010101" pitchFamily="49" charset="-122"/>
              </a:rPr>
              <a:t>是否有启发式解</a:t>
            </a:r>
            <a:endParaRPr lang="zh-CN" altLang="en-US"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在算法设计方面，算法的基本思路是分析模型、轨迹枚举和对其修复三个部分。</a:t>
            </a:r>
          </a:p>
          <a:p>
            <a:r>
              <a:rPr kumimoji="1" lang="zh-CN" altLang="en-US" dirty="0" smtClean="0"/>
              <a:t>首先通过使用展开技术（流程分支、完全前缀展开等）来对输入模型进行分析</a:t>
            </a:r>
          </a:p>
          <a:p>
            <a:r>
              <a:rPr kumimoji="1" lang="zh-CN" altLang="en-US" dirty="0" smtClean="0"/>
              <a:t>然后通过枚举来获得轨迹的状态空间</a:t>
            </a:r>
          </a:p>
          <a:p>
            <a:r>
              <a:rPr kumimoji="1" lang="zh-CN" altLang="en-US" dirty="0" smtClean="0"/>
              <a:t>最后再对每种轨迹进行对齐修复并找出最优解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10</a:t>
            </a:fld>
            <a:endParaRPr lang="zh-CN" altLang="en-US"/>
          </a:p>
        </p:txBody>
      </p:sp>
    </p:spTree>
    <p:extLst>
      <p:ext uri="{BB962C8B-B14F-4D97-AF65-F5344CB8AC3E}">
        <p14:creationId xmlns:p14="http://schemas.microsoft.com/office/powerpoint/2010/main" val="106391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首先我希望通过设计</a:t>
            </a:r>
            <a:r>
              <a:rPr kumimoji="1" lang="en-US" altLang="zh-CN" dirty="0" smtClean="0"/>
              <a:t>A*</a:t>
            </a:r>
            <a:r>
              <a:rPr kumimoji="1" lang="zh-CN" altLang="en-US" dirty="0" smtClean="0"/>
              <a:t>的方法来解决上述问题。</a:t>
            </a:r>
          </a:p>
          <a:p>
            <a:r>
              <a:rPr kumimoji="1" lang="zh-CN" altLang="en-US" dirty="0" smtClean="0"/>
              <a:t>对于给定的输入活动多集和输入模型，考虑算法的搜索状态空间如右下图所示。</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11</a:t>
            </a:fld>
            <a:endParaRPr lang="zh-CN" altLang="en-US"/>
          </a:p>
        </p:txBody>
      </p:sp>
    </p:spTree>
    <p:extLst>
      <p:ext uri="{BB962C8B-B14F-4D97-AF65-F5344CB8AC3E}">
        <p14:creationId xmlns:p14="http://schemas.microsoft.com/office/powerpoint/2010/main" val="49326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image" Target="../media/image25.png"/><Relationship Id="rId20" Type="http://schemas.microsoft.com/office/2007/relationships/diagramDrawing" Target="../diagrams/drawing5.xml"/><Relationship Id="rId21" Type="http://schemas.openxmlformats.org/officeDocument/2006/relationships/diagramData" Target="../diagrams/data6.xml"/><Relationship Id="rId22" Type="http://schemas.openxmlformats.org/officeDocument/2006/relationships/diagramLayout" Target="../diagrams/layout6.xml"/><Relationship Id="rId23" Type="http://schemas.openxmlformats.org/officeDocument/2006/relationships/diagramQuickStyle" Target="../diagrams/quickStyle6.xml"/><Relationship Id="rId24" Type="http://schemas.openxmlformats.org/officeDocument/2006/relationships/diagramColors" Target="../diagrams/colors6.xml"/><Relationship Id="rId25" Type="http://schemas.microsoft.com/office/2007/relationships/diagramDrawing" Target="../diagrams/drawing6.xml"/><Relationship Id="rId26" Type="http://schemas.openxmlformats.org/officeDocument/2006/relationships/image" Target="../media/image27.emf"/><Relationship Id="rId27" Type="http://schemas.openxmlformats.org/officeDocument/2006/relationships/image" Target="../media/image18.emf"/><Relationship Id="rId10" Type="http://schemas.openxmlformats.org/officeDocument/2006/relationships/image" Target="../media/image26.png"/><Relationship Id="rId11" Type="http://schemas.openxmlformats.org/officeDocument/2006/relationships/diagramData" Target="../diagrams/data4.xml"/><Relationship Id="rId12" Type="http://schemas.openxmlformats.org/officeDocument/2006/relationships/diagramLayout" Target="../diagrams/layout4.xml"/><Relationship Id="rId13" Type="http://schemas.openxmlformats.org/officeDocument/2006/relationships/diagramQuickStyle" Target="../diagrams/quickStyle4.xml"/><Relationship Id="rId14" Type="http://schemas.openxmlformats.org/officeDocument/2006/relationships/diagramColors" Target="../diagrams/colors4.xml"/><Relationship Id="rId15" Type="http://schemas.microsoft.com/office/2007/relationships/diagramDrawing" Target="../diagrams/drawing4.xml"/><Relationship Id="rId16" Type="http://schemas.openxmlformats.org/officeDocument/2006/relationships/diagramData" Target="../diagrams/data5.xml"/><Relationship Id="rId17" Type="http://schemas.openxmlformats.org/officeDocument/2006/relationships/diagramLayout" Target="../diagrams/layout5.xml"/><Relationship Id="rId18" Type="http://schemas.openxmlformats.org/officeDocument/2006/relationships/diagramQuickStyle" Target="../diagrams/quickStyle5.xml"/><Relationship Id="rId19" Type="http://schemas.openxmlformats.org/officeDocument/2006/relationships/diagramColors" Target="../diagrams/colors5.xm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9.emf"/><Relationship Id="rId6"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emf"/><Relationship Id="rId5"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9"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90.png"/><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microsoft.com/office/2007/relationships/hdphoto" Target="../media/hdphoto1.wdp"/><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/23</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10/23</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72763099"/>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9" name="图片 8"/>
          <p:cNvPicPr>
            <a:picLocks noChangeAspect="1"/>
          </p:cNvPicPr>
          <p:nvPr/>
        </p:nvPicPr>
        <p:blipFill>
          <a:blip r:embed="rId26"/>
          <a:stretch>
            <a:fillRect/>
          </a:stretch>
        </p:blipFill>
        <p:spPr>
          <a:xfrm>
            <a:off x="5483606" y="5554089"/>
            <a:ext cx="1512990" cy="1077272"/>
          </a:xfrm>
          <a:prstGeom prst="rect">
            <a:avLst/>
          </a:prstGeom>
        </p:spPr>
      </p:pic>
      <p:pic>
        <p:nvPicPr>
          <p:cNvPr id="25" name="图片 24"/>
          <p:cNvPicPr>
            <a:picLocks noChangeAspect="1"/>
          </p:cNvPicPr>
          <p:nvPr/>
        </p:nvPicPr>
        <p:blipFill>
          <a:blip r:embed="rId26"/>
          <a:stretch>
            <a:fillRect/>
          </a:stretch>
        </p:blipFill>
        <p:spPr>
          <a:xfrm>
            <a:off x="9539276" y="4153887"/>
            <a:ext cx="929151" cy="661570"/>
          </a:xfrm>
          <a:prstGeom prst="rect">
            <a:avLst/>
          </a:prstGeom>
        </p:spPr>
      </p:pic>
      <p:pic>
        <p:nvPicPr>
          <p:cNvPr id="28" name="图片 27"/>
          <p:cNvPicPr>
            <a:picLocks noChangeAspect="1"/>
          </p:cNvPicPr>
          <p:nvPr/>
        </p:nvPicPr>
        <p:blipFill>
          <a:blip r:embed="rId27"/>
          <a:stretch>
            <a:fillRect/>
          </a:stretch>
        </p:blipFill>
        <p:spPr>
          <a:xfrm>
            <a:off x="1918185" y="5769353"/>
            <a:ext cx="2344533" cy="767771"/>
          </a:xfrm>
          <a:prstGeom prst="rect">
            <a:avLst/>
          </a:prstGeom>
        </p:spPr>
      </p:pic>
      <p:pic>
        <p:nvPicPr>
          <p:cNvPr id="29" name="图片 28"/>
          <p:cNvPicPr>
            <a:picLocks noChangeAspect="1"/>
          </p:cNvPicPr>
          <p:nvPr/>
        </p:nvPicPr>
        <p:blipFill>
          <a:blip r:embed="rId27"/>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11/23</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C,</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对齐修复阶段：在模型中存在但在活动多集中不存在的活动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12/23</a:t>
            </a:r>
            <a:endParaRPr lang="zh-CN" altLang="en-US" dirty="0"/>
          </a:p>
        </p:txBody>
      </p:sp>
      <p:sp>
        <p:nvSpPr>
          <p:cNvPr id="3" name="椭圆 2"/>
          <p:cNvSpPr/>
          <p:nvPr/>
        </p:nvSpPr>
        <p:spPr>
          <a:xfrm>
            <a:off x="9718158" y="2773090"/>
            <a:ext cx="2378634" cy="1233377"/>
          </a:xfrm>
          <a:prstGeom prst="ellipse">
            <a:avLst/>
          </a:prstGeom>
          <a:noFill/>
          <a:ln>
            <a:solidFill>
              <a:srgbClr val="58BD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335386" y="2874100"/>
            <a:ext cx="1329070" cy="1031358"/>
          </a:xfrm>
          <a:prstGeom prst="ellipse">
            <a:avLst/>
          </a:prstGeom>
          <a:solidFill>
            <a:schemeClr val="bg1"/>
          </a:solidFill>
          <a:ln>
            <a:solidFill>
              <a:srgbClr val="3AA0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165265" y="2302749"/>
            <a:ext cx="1105786" cy="369332"/>
          </a:xfrm>
          <a:prstGeom prst="rect">
            <a:avLst/>
          </a:prstGeom>
          <a:noFill/>
        </p:spPr>
        <p:txBody>
          <a:bodyPr wrap="square" rtlCol="0">
            <a:spAutoFit/>
          </a:bodyPr>
          <a:lstStyle/>
          <a:p>
            <a:r>
              <a:rPr kumimoji="1" lang="zh-CN" altLang="en-US" dirty="0" smtClean="0"/>
              <a:t>活动多集</a:t>
            </a:r>
            <a:endParaRPr kumimoji="1" lang="zh-CN" altLang="en-US" dirty="0"/>
          </a:p>
        </p:txBody>
      </p:sp>
      <p:sp>
        <p:nvSpPr>
          <p:cNvPr id="9" name="文本框 8"/>
          <p:cNvSpPr txBox="1"/>
          <p:nvPr/>
        </p:nvSpPr>
        <p:spPr>
          <a:xfrm>
            <a:off x="10546361" y="2297241"/>
            <a:ext cx="1105786" cy="369332"/>
          </a:xfrm>
          <a:prstGeom prst="rect">
            <a:avLst/>
          </a:prstGeom>
          <a:noFill/>
        </p:spPr>
        <p:txBody>
          <a:bodyPr wrap="square" rtlCol="0">
            <a:spAutoFit/>
          </a:bodyPr>
          <a:lstStyle/>
          <a:p>
            <a:r>
              <a:rPr kumimoji="1" lang="zh-CN" altLang="en-US" dirty="0" smtClean="0"/>
              <a:t>流程模型</a:t>
            </a:r>
            <a:endParaRPr kumimoji="1" lang="zh-CN" altLang="en-US" dirty="0"/>
          </a:p>
        </p:txBody>
      </p:sp>
      <p:sp>
        <p:nvSpPr>
          <p:cNvPr id="11" name="文本框 10"/>
          <p:cNvSpPr txBox="1"/>
          <p:nvPr/>
        </p:nvSpPr>
        <p:spPr>
          <a:xfrm>
            <a:off x="9597656" y="4606258"/>
            <a:ext cx="2594344" cy="369332"/>
          </a:xfrm>
          <a:prstGeom prst="rect">
            <a:avLst/>
          </a:prstGeom>
          <a:noFill/>
        </p:spPr>
        <p:txBody>
          <a:bodyPr wrap="square" rtlCol="0">
            <a:spAutoFit/>
          </a:bodyPr>
          <a:lstStyle/>
          <a:p>
            <a:r>
              <a:rPr kumimoji="1" lang="en-US" altLang="zh-CN" dirty="0" smtClean="0"/>
              <a:t>&lt;A,</a:t>
            </a:r>
            <a:r>
              <a:rPr kumimoji="1" lang="zh-CN" altLang="en-US" dirty="0" smtClean="0"/>
              <a:t> </a:t>
            </a:r>
            <a:r>
              <a:rPr kumimoji="1" lang="en-US" altLang="zh-CN" dirty="0" smtClean="0"/>
              <a:t>B,</a:t>
            </a:r>
            <a:r>
              <a:rPr kumimoji="1" lang="zh-CN" altLang="en-US" dirty="0" smtClean="0"/>
              <a:t> </a:t>
            </a:r>
            <a:r>
              <a:rPr kumimoji="1" lang="en-US" altLang="zh-CN" dirty="0" smtClean="0"/>
              <a:t>C,</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Y,</a:t>
            </a:r>
            <a:r>
              <a:rPr kumimoji="1" lang="zh-CN" altLang="en-US" dirty="0" smtClean="0"/>
              <a:t> </a:t>
            </a:r>
            <a:r>
              <a:rPr kumimoji="1" lang="en-US" altLang="zh-CN" dirty="0" smtClean="0"/>
              <a:t>Z&gt;</a:t>
            </a:r>
            <a:endParaRPr kumimoji="1" lang="zh-CN" altLang="en-US" dirty="0"/>
          </a:p>
        </p:txBody>
      </p:sp>
      <p:cxnSp>
        <p:nvCxnSpPr>
          <p:cNvPr id="8" name="直线箭头连接符 7"/>
          <p:cNvCxnSpPr/>
          <p:nvPr/>
        </p:nvCxnSpPr>
        <p:spPr>
          <a:xfrm>
            <a:off x="9797780" y="3389778"/>
            <a:ext cx="627321" cy="1187539"/>
          </a:xfrm>
          <a:prstGeom prst="straightConnector1">
            <a:avLst/>
          </a:prstGeom>
          <a:ln w="38100">
            <a:solidFill>
              <a:srgbClr val="3AA0E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11099254" y="3389778"/>
            <a:ext cx="273282" cy="1187539"/>
          </a:xfrm>
          <a:prstGeom prst="straightConnector1">
            <a:avLst/>
          </a:prstGeom>
          <a:ln w="38100">
            <a:solidFill>
              <a:srgbClr val="58BDB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0069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13/23</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6"/>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14/23</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15/23</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706443" y="3557748"/>
            <a:ext cx="3603333" cy="2565628"/>
          </a:xfrm>
          <a:prstGeom prst="rect">
            <a:avLst/>
          </a:prstGeom>
        </p:spPr>
      </p:pic>
      <p:pic>
        <p:nvPicPr>
          <p:cNvPr id="5" name="图片 4"/>
          <p:cNvPicPr>
            <a:picLocks noChangeAspect="1"/>
          </p:cNvPicPr>
          <p:nvPr/>
        </p:nvPicPr>
        <p:blipFill>
          <a:blip r:embed="rId5"/>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16/23</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17/23</a:t>
            </a:r>
            <a:endParaRPr lang="zh-CN" altLang="en-US" dirty="0"/>
          </a:p>
        </p:txBody>
      </p:sp>
      <p:graphicFrame>
        <p:nvGraphicFramePr>
          <p:cNvPr id="3" name="图表 2"/>
          <p:cNvGraphicFramePr/>
          <p:nvPr>
            <p:extLst>
              <p:ext uri="{D42A27DB-BD31-4B8C-83A1-F6EECF244321}">
                <p14:modId xmlns:p14="http://schemas.microsoft.com/office/powerpoint/2010/main" val="1596889291"/>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18/23</a:t>
            </a:r>
            <a:endParaRPr lang="zh-CN" altLang="en-US" dirty="0"/>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130228" y="4736509"/>
            <a:ext cx="2031757" cy="859235"/>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773520" y="5473654"/>
            <a:ext cx="2013844" cy="924393"/>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5" name="右箭头 14"/>
          <p:cNvSpPr/>
          <p:nvPr/>
        </p:nvSpPr>
        <p:spPr>
          <a:xfrm rot="1420957">
            <a:off x="5571710" y="5364481"/>
            <a:ext cx="864416" cy="370255"/>
          </a:xfrm>
          <a:prstGeom prst="rightArrow">
            <a:avLst/>
          </a:prstGeom>
          <a:solidFill>
            <a:srgbClr val="3AA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右箭头 15"/>
          <p:cNvSpPr/>
          <p:nvPr/>
        </p:nvSpPr>
        <p:spPr>
          <a:xfrm rot="16200000">
            <a:off x="7614293" y="5021340"/>
            <a:ext cx="366075" cy="370255"/>
          </a:xfrm>
          <a:prstGeom prst="rightArrow">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709094" y="4955846"/>
            <a:ext cx="695571" cy="369332"/>
          </a:xfrm>
          <a:prstGeom prst="rect">
            <a:avLst/>
          </a:prstGeom>
          <a:noFill/>
        </p:spPr>
        <p:txBody>
          <a:bodyPr wrap="square" rtlCol="0">
            <a:spAutoFit/>
          </a:bodyPr>
          <a:lstStyle/>
          <a:p>
            <a:r>
              <a:rPr kumimoji="1" lang="zh-CN" altLang="en-US" smtClean="0"/>
              <a:t>仿真</a:t>
            </a:r>
            <a:endParaRPr kumimoji="1" lang="zh-CN" altLang="en-US" dirty="0"/>
          </a:p>
        </p:txBody>
      </p:sp>
      <p:sp>
        <p:nvSpPr>
          <p:cNvPr id="18" name="文本框 17"/>
          <p:cNvSpPr txBox="1"/>
          <p:nvPr/>
        </p:nvSpPr>
        <p:spPr>
          <a:xfrm>
            <a:off x="8136200" y="5021801"/>
            <a:ext cx="1302327" cy="369332"/>
          </a:xfrm>
          <a:prstGeom prst="rect">
            <a:avLst/>
          </a:prstGeom>
          <a:noFill/>
        </p:spPr>
        <p:txBody>
          <a:bodyPr wrap="square" rtlCol="0">
            <a:spAutoFit/>
          </a:bodyPr>
          <a:lstStyle/>
          <a:p>
            <a:r>
              <a:rPr kumimoji="1" lang="zh-CN" altLang="en-US" dirty="0" smtClean="0"/>
              <a:t>乱序处理</a:t>
            </a:r>
            <a:endParaRPr kumimoji="1" lang="zh-CN" altLang="en-US" dirty="0"/>
          </a:p>
        </p:txBody>
      </p:sp>
      <p:sp>
        <p:nvSpPr>
          <p:cNvPr id="19" name="罐形 18"/>
          <p:cNvSpPr/>
          <p:nvPr/>
        </p:nvSpPr>
        <p:spPr>
          <a:xfrm>
            <a:off x="6773520" y="4056239"/>
            <a:ext cx="2013844" cy="899607"/>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solidFill>
                  <a:schemeClr val="bg1"/>
                </a:solidFill>
                <a:latin typeface="仿宋" panose="02010609060101010101" pitchFamily="49" charset="-122"/>
                <a:ea typeface="仿宋" panose="02010609060101010101" pitchFamily="49" charset="-122"/>
              </a:rPr>
              <a:t>活动多集</a:t>
            </a:r>
            <a:endParaRPr kumimoji="1" lang="zh-CN" altLang="en-US" sz="2400"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19/23</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/23</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373766123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20/23</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a:t>
            </a:r>
            <a:r>
              <a:rPr lang="zh-CN" altLang="en-US" dirty="0" smtClean="0">
                <a:latin typeface="仿宋" panose="02010609060101010101" pitchFamily="49" charset="-122"/>
                <a:ea typeface="仿宋" panose="02010609060101010101" pitchFamily="49" charset="-122"/>
              </a:rPr>
              <a:t>问题是否是</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无序事件日志的高效修复</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21/23</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22/23</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23/23</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3/22</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17"/>
          <a:stretch>
            <a:fillRect/>
          </a:stretch>
        </p:blipFill>
        <p:spPr>
          <a:xfrm>
            <a:off x="886450" y="1939588"/>
            <a:ext cx="4493352" cy="3321870"/>
          </a:xfrm>
          <a:prstGeom prst="rect">
            <a:avLst/>
          </a:prstGeom>
        </p:spPr>
      </p:pic>
      <p:sp>
        <p:nvSpPr>
          <p:cNvPr id="22" name="罐形 21"/>
          <p:cNvSpPr/>
          <p:nvPr/>
        </p:nvSpPr>
        <p:spPr>
          <a:xfrm>
            <a:off x="5837670" y="2552878"/>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37670" y="3699792"/>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297197" y="3786547"/>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297197" y="3119752"/>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06320" y="2573898"/>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06319" y="3699792"/>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079494" y="3380889"/>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793171" y="3322946"/>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34696" y="3446635"/>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317272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3177417"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sz="2000" dirty="0" smtClean="0">
                <a:solidFill>
                  <a:schemeClr val="tx1"/>
                </a:solidFill>
                <a:latin typeface="仿宋" panose="02010609060101010101" pitchFamily="49" charset="-122"/>
                <a:ea typeface="仿宋" panose="02010609060101010101" pitchFamily="49" charset="-122"/>
              </a:rPr>
              <a:t>设计一种</a:t>
            </a:r>
            <a:r>
              <a:rPr lang="zh-CN" altLang="en-US" sz="2000" smtClean="0">
                <a:solidFill>
                  <a:schemeClr val="tx1"/>
                </a:solidFill>
                <a:latin typeface="仿宋" panose="02010609060101010101" pitchFamily="49" charset="-122"/>
                <a:ea typeface="仿宋" panose="02010609060101010101" pitchFamily="49" charset="-122"/>
              </a:rPr>
              <a:t>新</a:t>
            </a:r>
            <a:r>
              <a:rPr lang="zh-CN" altLang="en-US" sz="2000" smtClean="0">
                <a:solidFill>
                  <a:schemeClr val="tx1"/>
                </a:solidFill>
                <a:latin typeface="仿宋" panose="02010609060101010101" pitchFamily="49" charset="-122"/>
                <a:ea typeface="仿宋" panose="02010609060101010101" pitchFamily="49" charset="-122"/>
              </a:rPr>
              <a:t>的修复</a:t>
            </a:r>
            <a:r>
              <a:rPr lang="zh-CN" altLang="en-US" sz="2000" dirty="0" smtClean="0">
                <a:solidFill>
                  <a:schemeClr val="tx1"/>
                </a:solidFill>
                <a:latin typeface="仿宋" panose="02010609060101010101" pitchFamily="49" charset="-122"/>
                <a:ea typeface="仿宋" panose="02010609060101010101" pitchFamily="49" charset="-122"/>
              </a:rPr>
              <a:t>算法，</a:t>
            </a:r>
            <a:r>
              <a:rPr lang="zh-CN" altLang="en-US" sz="2000" dirty="0" smtClean="0">
                <a:solidFill>
                  <a:schemeClr val="tx1"/>
                </a:solidFill>
                <a:latin typeface="仿宋" panose="02010609060101010101" pitchFamily="49" charset="-122"/>
                <a:ea typeface="仿宋" panose="02010609060101010101" pitchFamily="49" charset="-122"/>
              </a:rPr>
              <a:t>能够以最小代价对日志进行修复</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2" y="2991217"/>
            <a:ext cx="3148211"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4/22</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10181849" y="1087242"/>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nvPr>
        </p:nvGraphicFramePr>
        <p:xfrm>
          <a:off x="9320745"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372660"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290720"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995831"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924157" y="3266018"/>
            <a:ext cx="1319949" cy="540902"/>
          </a:xfrm>
          <a:prstGeom prst="rect">
            <a:avLst/>
          </a:prstGeom>
        </p:spPr>
      </p:pic>
      <p:graphicFrame>
        <p:nvGraphicFramePr>
          <p:cNvPr id="44" name="表格 43"/>
          <p:cNvGraphicFramePr>
            <a:graphicFrameLocks noGrp="1"/>
          </p:cNvGraphicFramePr>
          <p:nvPr>
            <p:extLst/>
          </p:nvPr>
        </p:nvGraphicFramePr>
        <p:xfrm>
          <a:off x="8592477"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635731"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340842"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9047255"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9042885"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582250"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834623"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859348" y="4321344"/>
            <a:ext cx="1513312" cy="495569"/>
          </a:xfrm>
          <a:prstGeom prst="rect">
            <a:avLst/>
          </a:prstGeom>
        </p:spPr>
      </p:pic>
      <p:pic>
        <p:nvPicPr>
          <p:cNvPr id="18" name="图片 17"/>
          <p:cNvPicPr>
            <a:picLocks noChangeAspect="1"/>
          </p:cNvPicPr>
          <p:nvPr/>
        </p:nvPicPr>
        <p:blipFill>
          <a:blip r:embed="rId7"/>
          <a:stretch>
            <a:fillRect/>
          </a:stretch>
        </p:blipFill>
        <p:spPr>
          <a:xfrm>
            <a:off x="9651184" y="4274005"/>
            <a:ext cx="689294" cy="677720"/>
          </a:xfrm>
          <a:prstGeom prst="rect">
            <a:avLst/>
          </a:prstGeom>
        </p:spPr>
      </p:pic>
      <p:sp>
        <p:nvSpPr>
          <p:cNvPr id="53" name="文本框 52"/>
          <p:cNvSpPr txBox="1"/>
          <p:nvPr/>
        </p:nvSpPr>
        <p:spPr>
          <a:xfrm>
            <a:off x="1814975" y="2403975"/>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有序日志</a:t>
            </a:r>
            <a:endParaRPr lang="zh-CN" altLang="en-US" sz="1400" dirty="0">
              <a:latin typeface="仿宋" panose="02010609060101010101" pitchFamily="49" charset="-122"/>
              <a:ea typeface="仿宋" panose="02010609060101010101" pitchFamily="49" charset="-122"/>
            </a:endParaRPr>
          </a:p>
        </p:txBody>
      </p:sp>
      <p:sp>
        <p:nvSpPr>
          <p:cNvPr id="54" name="文本框 53"/>
          <p:cNvSpPr txBox="1"/>
          <p:nvPr/>
        </p:nvSpPr>
        <p:spPr>
          <a:xfrm>
            <a:off x="3504716" y="2414527"/>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无序日志</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997094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5/23</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2111905973"/>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4" name="矩形 3"/>
          <p:cNvSpPr/>
          <p:nvPr/>
        </p:nvSpPr>
        <p:spPr>
          <a:xfrm>
            <a:off x="781091" y="1803976"/>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 name="矩形 4"/>
          <p:cNvSpPr/>
          <p:nvPr/>
        </p:nvSpPr>
        <p:spPr>
          <a:xfrm>
            <a:off x="6470691" y="1803976"/>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矩形 5"/>
          <p:cNvSpPr/>
          <p:nvPr/>
        </p:nvSpPr>
        <p:spPr>
          <a:xfrm>
            <a:off x="781091" y="4548782"/>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p:cNvSpPr/>
          <p:nvPr/>
        </p:nvSpPr>
        <p:spPr>
          <a:xfrm>
            <a:off x="6470691" y="4548781"/>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987136" y="1619309"/>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6685972" y="1619309"/>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6685973" y="4364115"/>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1" name="文本框 10"/>
          <p:cNvSpPr txBox="1"/>
          <p:nvPr/>
        </p:nvSpPr>
        <p:spPr>
          <a:xfrm>
            <a:off x="987135" y="4364115"/>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3" name="文本框 2"/>
          <p:cNvSpPr txBox="1"/>
          <p:nvPr/>
        </p:nvSpPr>
        <p:spPr>
          <a:xfrm>
            <a:off x="842994" y="2024677"/>
            <a:ext cx="1717282" cy="1785104"/>
          </a:xfrm>
          <a:prstGeom prst="rect">
            <a:avLst/>
          </a:prstGeom>
          <a:noFill/>
        </p:spPr>
        <p:txBody>
          <a:bodyPr wrap="square" rtlCol="0">
            <a:spAutoFit/>
          </a:bodyPr>
          <a:lstStyle/>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一种基于偏序的</a:t>
            </a:r>
            <a:r>
              <a:rPr lang="en-US" altLang="zh-CN" dirty="0" smtClean="0">
                <a:latin typeface="仿宋" panose="02010609060101010101" pitchFamily="49" charset="-122"/>
                <a:ea typeface="仿宋" panose="02010609060101010101" pitchFamily="49" charset="-122"/>
              </a:rPr>
              <a:t>Petri</a:t>
            </a:r>
            <a:r>
              <a:rPr lang="zh-CN" altLang="en-US"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简化对模型的分析难度</a:t>
            </a:r>
            <a:endParaRPr lang="en-US" altLang="zh-CN" dirty="0" smtClean="0">
              <a:latin typeface="仿宋" panose="02010609060101010101" pitchFamily="49" charset="-122"/>
              <a:ea typeface="仿宋" panose="02010609060101010101" pitchFamily="49" charset="-122"/>
            </a:endParaRPr>
          </a:p>
        </p:txBody>
      </p:sp>
      <p:sp>
        <p:nvSpPr>
          <p:cNvPr id="17" name="文本框 16"/>
          <p:cNvSpPr txBox="1"/>
          <p:nvPr/>
        </p:nvSpPr>
        <p:spPr>
          <a:xfrm>
            <a:off x="6530860" y="2036584"/>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dirty="0">
                <a:latin typeface="仿宋" panose="02010609060101010101" pitchFamily="49" charset="-122"/>
                <a:ea typeface="仿宋" panose="02010609060101010101" pitchFamily="49" charset="-122"/>
              </a:rPr>
              <a:t>Petri</a:t>
            </a:r>
            <a:r>
              <a:rPr lang="zh-CN" altLang="en-US"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在状态重复的位置产生截断</a:t>
            </a:r>
            <a:endParaRPr lang="zh-CN" altLang="zh-CN" dirty="0">
              <a:latin typeface="仿宋" panose="02010609060101010101" pitchFamily="49" charset="-122"/>
              <a:ea typeface="仿宋" panose="02010609060101010101" pitchFamily="49" charset="-122"/>
            </a:endParaRPr>
          </a:p>
        </p:txBody>
      </p:sp>
      <p:sp>
        <p:nvSpPr>
          <p:cNvPr id="18" name="文本框 17"/>
          <p:cNvSpPr txBox="1"/>
          <p:nvPr/>
        </p:nvSpPr>
        <p:spPr>
          <a:xfrm>
            <a:off x="842994" y="4794772"/>
            <a:ext cx="4342443" cy="1754326"/>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6530860" y="4733447"/>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3" name="文本框 12"/>
          <p:cNvSpPr txBox="1"/>
          <p:nvPr/>
        </p:nvSpPr>
        <p:spPr>
          <a:xfrm>
            <a:off x="781091" y="1224467"/>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6/23</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7" name="文本框 26"/>
          <p:cNvSpPr txBox="1"/>
          <p:nvPr/>
        </p:nvSpPr>
        <p:spPr>
          <a:xfrm>
            <a:off x="781091" y="3961494"/>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pic>
        <p:nvPicPr>
          <p:cNvPr id="28" name="图片 2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9101" y="4822707"/>
            <a:ext cx="3427844" cy="1880743"/>
          </a:xfrm>
          <a:prstGeom prst="rect">
            <a:avLst/>
          </a:prstGeom>
          <a:noFill/>
          <a:ln>
            <a:noFill/>
          </a:ln>
        </p:spPr>
      </p:pic>
      <p:pic>
        <p:nvPicPr>
          <p:cNvPr id="29" name="图片 2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8807" y="2163725"/>
            <a:ext cx="2432799" cy="765899"/>
          </a:xfrm>
          <a:prstGeom prst="rect">
            <a:avLst/>
          </a:prstGeom>
          <a:noFill/>
          <a:ln>
            <a:noFill/>
          </a:ln>
        </p:spPr>
      </p:pic>
      <p:pic>
        <p:nvPicPr>
          <p:cNvPr id="30" name="图片 2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8806" y="3013439"/>
            <a:ext cx="2435305" cy="410668"/>
          </a:xfrm>
          <a:prstGeom prst="rect">
            <a:avLst/>
          </a:prstGeom>
          <a:noFill/>
          <a:ln>
            <a:noFill/>
          </a:ln>
        </p:spPr>
      </p:pic>
      <p:pic>
        <p:nvPicPr>
          <p:cNvPr id="31" name="图片 30" descr="branchin-examp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0445" y="2183163"/>
            <a:ext cx="3101730" cy="1344699"/>
          </a:xfrm>
          <a:prstGeom prst="rect">
            <a:avLst/>
          </a:prstGeom>
          <a:noFill/>
          <a:ln>
            <a:noFill/>
          </a:ln>
        </p:spPr>
      </p:pic>
      <p:sp>
        <p:nvSpPr>
          <p:cNvPr id="23" name="线形标注 2 22"/>
          <p:cNvSpPr/>
          <p:nvPr/>
        </p:nvSpPr>
        <p:spPr>
          <a:xfrm>
            <a:off x="4978301" y="5458064"/>
            <a:ext cx="2823990" cy="1227688"/>
          </a:xfrm>
          <a:prstGeom prst="borderCallout2">
            <a:avLst>
              <a:gd name="adj1" fmla="val 17884"/>
              <a:gd name="adj2" fmla="val -6497"/>
              <a:gd name="adj3" fmla="val 18750"/>
              <a:gd name="adj4" fmla="val -16667"/>
              <a:gd name="adj5" fmla="val -58903"/>
              <a:gd name="adj6" fmla="val -66316"/>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三角形 25"/>
          <p:cNvSpPr/>
          <p:nvPr/>
        </p:nvSpPr>
        <p:spPr>
          <a:xfrm>
            <a:off x="4991682" y="5762809"/>
            <a:ext cx="659219" cy="64858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solidFill>
                <a:schemeClr val="tx1"/>
              </a:solidFill>
            </a:endParaRPr>
          </a:p>
        </p:txBody>
      </p:sp>
      <p:sp>
        <p:nvSpPr>
          <p:cNvPr id="32" name="文本框 31"/>
          <p:cNvSpPr txBox="1"/>
          <p:nvPr/>
        </p:nvSpPr>
        <p:spPr>
          <a:xfrm>
            <a:off x="5009603" y="5820242"/>
            <a:ext cx="526247" cy="646331"/>
          </a:xfrm>
          <a:prstGeom prst="rect">
            <a:avLst/>
          </a:prstGeom>
          <a:noFill/>
        </p:spPr>
        <p:txBody>
          <a:bodyPr wrap="square" rtlCol="0">
            <a:spAutoFit/>
          </a:bodyPr>
          <a:lstStyle/>
          <a:p>
            <a:r>
              <a:rPr kumimoji="1" lang="zh-CN" altLang="en-US" sz="3600" dirty="0" smtClean="0"/>
              <a:t>！</a:t>
            </a:r>
            <a:endParaRPr kumimoji="1" lang="zh-CN" altLang="en-US" sz="3600" dirty="0"/>
          </a:p>
        </p:txBody>
      </p:sp>
      <p:sp>
        <p:nvSpPr>
          <p:cNvPr id="33" name="文本框 32"/>
          <p:cNvSpPr txBox="1"/>
          <p:nvPr/>
        </p:nvSpPr>
        <p:spPr>
          <a:xfrm>
            <a:off x="5547506" y="5603231"/>
            <a:ext cx="2254785" cy="923330"/>
          </a:xfrm>
          <a:prstGeom prst="rect">
            <a:avLst/>
          </a:prstGeom>
          <a:noFill/>
        </p:spPr>
        <p:txBody>
          <a:bodyPr wrap="square" rtlCol="0">
            <a:spAutoFit/>
          </a:bodyPr>
          <a:lstStyle/>
          <a:p>
            <a:r>
              <a:rPr kumimoji="1" lang="zh-CN" altLang="en-US" b="1" dirty="0">
                <a:solidFill>
                  <a:schemeClr val="bg1"/>
                </a:solidFill>
                <a:latin typeface="SimSun" charset="0"/>
                <a:ea typeface="SimSun" charset="0"/>
                <a:cs typeface="SimSun" charset="0"/>
              </a:rPr>
              <a:t>现有的日志修复算法难以解决对无序事件日志的修复</a:t>
            </a:r>
            <a:r>
              <a:rPr kumimoji="1" lang="zh-CN" altLang="en-US" b="1" dirty="0" smtClean="0">
                <a:solidFill>
                  <a:schemeClr val="bg1"/>
                </a:solidFill>
                <a:latin typeface="SimSun" charset="0"/>
                <a:ea typeface="SimSun" charset="0"/>
                <a:cs typeface="SimSun" charset="0"/>
              </a:rPr>
              <a:t>问题</a:t>
            </a:r>
            <a:endParaRPr kumimoji="1" lang="zh-CN" altLang="en-US" b="1" dirty="0">
              <a:solidFill>
                <a:schemeClr val="bg1"/>
              </a:solidFill>
              <a:latin typeface="SimSun" charset="0"/>
              <a:ea typeface="SimSun" charset="0"/>
              <a:cs typeface="SimSun" charset="0"/>
            </a:endParaRPr>
          </a:p>
        </p:txBody>
      </p:sp>
    </p:spTree>
    <p:extLst>
      <p:ext uri="{BB962C8B-B14F-4D97-AF65-F5344CB8AC3E}">
        <p14:creationId xmlns:p14="http://schemas.microsoft.com/office/powerpoint/2010/main" val="1521671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基于完全前缀展开的无序日志修复</a:t>
            </a:r>
            <a:r>
              <a:rPr lang="zh-CN" altLang="en-US" dirty="0" smtClean="0">
                <a:latin typeface="仿宋" panose="02010609060101010101" pitchFamily="49" charset="-122"/>
                <a:ea typeface="仿宋" panose="02010609060101010101" pitchFamily="49" charset="-122"/>
              </a:rPr>
              <a:t>研究</a:t>
            </a:r>
            <a:endParaRPr lang="zh-CN" altLang="en-US" dirty="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7/23</a:t>
            </a:r>
            <a:endParaRPr lang="zh-CN" altLang="en-US" dirty="0"/>
          </a:p>
        </p:txBody>
      </p:sp>
      <p:graphicFrame>
        <p:nvGraphicFramePr>
          <p:cNvPr id="4" name="图表 3"/>
          <p:cNvGraphicFramePr/>
          <p:nvPr>
            <p:extLst>
              <p:ext uri="{D42A27DB-BD31-4B8C-83A1-F6EECF244321}">
                <p14:modId xmlns:p14="http://schemas.microsoft.com/office/powerpoint/2010/main" val="1405455560"/>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环形箭头 4"/>
          <p:cNvSpPr/>
          <p:nvPr/>
        </p:nvSpPr>
        <p:spPr>
          <a:xfrm rot="9375635">
            <a:off x="6014337" y="3881612"/>
            <a:ext cx="748146" cy="748145"/>
          </a:xfrm>
          <a:prstGeom prst="circularArrow">
            <a:avLst>
              <a:gd name="adj1" fmla="val 12500"/>
              <a:gd name="adj2" fmla="val 899941"/>
              <a:gd name="adj3" fmla="val 20457681"/>
              <a:gd name="adj4" fmla="val 3190629"/>
              <a:gd name="adj5" fmla="val 152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1"/>
            <a:ext cx="10972800" cy="859064"/>
          </a:xfrm>
        </p:spPr>
        <p:txBody>
          <a:bodyPr>
            <a:normAutofit/>
          </a:bodyPr>
          <a:lstStyle/>
          <a:p>
            <a:r>
              <a:rPr lang="zh-CN" altLang="en-US" dirty="0" smtClean="0">
                <a:latin typeface="仿宋" panose="02010609060101010101" pitchFamily="49" charset="-122"/>
                <a:ea typeface="仿宋" panose="02010609060101010101" pitchFamily="49" charset="-122"/>
              </a:rPr>
              <a:t>问题的</a:t>
            </a:r>
            <a:r>
              <a:rPr lang="zh-CN" altLang="en-US" smtClean="0">
                <a:latin typeface="仿宋" panose="02010609060101010101" pitchFamily="49" charset="-122"/>
                <a:ea typeface="仿宋" panose="02010609060101010101" pitchFamily="49" charset="-122"/>
              </a:rPr>
              <a:t>形式化定义</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8</a:t>
            </a:r>
            <a:r>
              <a:rPr lang="en-US" altLang="zh-CN" dirty="0" smtClean="0"/>
              <a:t>/23</a:t>
            </a:r>
            <a:endParaRPr lang="zh-CN" altLang="en-US" dirty="0"/>
          </a:p>
        </p:txBody>
      </p:sp>
      <p:sp>
        <p:nvSpPr>
          <p:cNvPr id="7" name="内容占位符 5"/>
          <p:cNvSpPr txBox="1">
            <a:spLocks/>
          </p:cNvSpPr>
          <p:nvPr/>
        </p:nvSpPr>
        <p:spPr>
          <a:xfrm>
            <a:off x="545047" y="1968004"/>
            <a:ext cx="10972800" cy="1787472"/>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a:t>
            </a:r>
            <a:r>
              <a:rPr lang="zh-CN" altLang="en-US" sz="2400" dirty="0">
                <a:latin typeface="仿宋" panose="02010609060101010101" pitchFamily="49" charset="-122"/>
                <a:ea typeface="仿宋" panose="02010609060101010101" pitchFamily="49" charset="-122"/>
              </a:rPr>
              <a:t>方案及最小修复代价分别是</a:t>
            </a:r>
            <a:r>
              <a:rPr lang="zh-CN" altLang="en-US" sz="2400" dirty="0" smtClean="0">
                <a:latin typeface="仿宋" panose="02010609060101010101" pitchFamily="49" charset="-122"/>
                <a:ea typeface="仿宋" panose="02010609060101010101" pitchFamily="49" charset="-122"/>
              </a:rPr>
              <a:t>什么</a:t>
            </a:r>
            <a:r>
              <a:rPr lang="zh-CN" altLang="en-US" sz="2400" dirty="0" smtClean="0">
                <a:latin typeface="仿宋" panose="02010609060101010101" pitchFamily="49" charset="-122"/>
                <a:ea typeface="仿宋" panose="02010609060101010101" pitchFamily="49" charset="-122"/>
              </a:rPr>
              <a:t>？</a:t>
            </a:r>
            <a:endParaRPr lang="zh-CN" altLang="en-US" sz="2400" dirty="0" smtClean="0">
              <a:latin typeface="仿宋" panose="02010609060101010101" pitchFamily="49" charset="-122"/>
              <a:ea typeface="仿宋" panose="02010609060101010101" pitchFamily="49"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159" y="5204017"/>
            <a:ext cx="3657483" cy="1498801"/>
          </a:xfrm>
          <a:prstGeom prst="rect">
            <a:avLst/>
          </a:prstGeom>
        </p:spPr>
      </p:pic>
      <p:sp>
        <p:nvSpPr>
          <p:cNvPr id="12" name="文本框 11"/>
          <p:cNvSpPr txBox="1"/>
          <p:nvPr/>
        </p:nvSpPr>
        <p:spPr>
          <a:xfrm>
            <a:off x="3085290" y="4834685"/>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3" name="文本框 12"/>
          <p:cNvSpPr txBox="1"/>
          <p:nvPr/>
        </p:nvSpPr>
        <p:spPr>
          <a:xfrm>
            <a:off x="2766161" y="4105098"/>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4" name="文本框 13"/>
          <p:cNvSpPr txBox="1"/>
          <p:nvPr/>
        </p:nvSpPr>
        <p:spPr>
          <a:xfrm>
            <a:off x="3006494" y="4398870"/>
            <a:ext cx="1645260"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sz="1200" b="1" dirty="0">
              <a:solidFill>
                <a:srgbClr val="7030A0"/>
              </a:solidFill>
              <a:latin typeface="仿宋" panose="02010609060101010101" pitchFamily="49" charset="-122"/>
              <a:ea typeface="仿宋" panose="02010609060101010101" pitchFamily="49" charset="-122"/>
            </a:endParaRPr>
          </a:p>
        </p:txBody>
      </p:sp>
      <p:sp>
        <p:nvSpPr>
          <p:cNvPr id="19" name="圆角矩形 18"/>
          <p:cNvSpPr/>
          <p:nvPr/>
        </p:nvSpPr>
        <p:spPr>
          <a:xfrm>
            <a:off x="1677408" y="3955630"/>
            <a:ext cx="900831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1677408" y="4834685"/>
            <a:ext cx="9008314" cy="0"/>
          </a:xfrm>
          <a:prstGeom prst="line">
            <a:avLst/>
          </a:prstGeom>
          <a:ln w="19050">
            <a:solidFill>
              <a:srgbClr val="3AA0E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985052" y="4123596"/>
            <a:ext cx="2796362"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a:t>
            </a:r>
            <a:r>
              <a:rPr kumimoji="1" lang="zh-CN" altLang="en-US" b="1" dirty="0" smtClean="0">
                <a:solidFill>
                  <a:srgbClr val="7030A0"/>
                </a:solidFill>
                <a:latin typeface="仿宋" panose="02010609060101010101" pitchFamily="49" charset="-122"/>
                <a:ea typeface="仿宋" panose="02010609060101010101" pitchFamily="49" charset="-122"/>
              </a:rPr>
              <a:t>出最小代价的修复方案</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22" name="文本框 21"/>
          <p:cNvSpPr txBox="1"/>
          <p:nvPr/>
        </p:nvSpPr>
        <p:spPr>
          <a:xfrm>
            <a:off x="8405113" y="5390922"/>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B,</a:t>
            </a:r>
            <a:r>
              <a:rPr kumimoji="1" lang="zh-CN" altLang="en-US" dirty="0" smtClean="0"/>
              <a:t> </a:t>
            </a:r>
            <a:r>
              <a:rPr kumimoji="1" lang="en-US" altLang="zh-CN" dirty="0" smtClean="0"/>
              <a:t>H</a:t>
            </a:r>
            <a:r>
              <a:rPr kumimoji="1" lang="en-US" altLang="zh-CN" dirty="0" smtClean="0"/>
              <a:t>}</a:t>
            </a:r>
            <a:r>
              <a:rPr kumimoji="1" lang="en-US" altLang="zh-CN" dirty="0" smtClean="0"/>
              <a:t>,</a:t>
            </a:r>
            <a:r>
              <a:rPr kumimoji="1" lang="zh-CN" altLang="en-US" dirty="0" smtClean="0"/>
              <a:t> </a:t>
            </a:r>
            <a:r>
              <a:rPr kumimoji="1" lang="en-US" altLang="zh-CN" dirty="0" smtClean="0"/>
              <a:t>cost=4</a:t>
            </a:r>
            <a:endParaRPr kumimoji="1" lang="zh-CN" altLang="en-US" dirty="0"/>
          </a:p>
        </p:txBody>
      </p:sp>
      <p:sp>
        <p:nvSpPr>
          <p:cNvPr id="20" name="右箭头 19"/>
          <p:cNvSpPr/>
          <p:nvPr/>
        </p:nvSpPr>
        <p:spPr>
          <a:xfrm>
            <a:off x="5885203" y="5194941"/>
            <a:ext cx="1874641" cy="93309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414220" y="4834685"/>
            <a:ext cx="676531" cy="1200329"/>
          </a:xfrm>
          <a:prstGeom prst="rect">
            <a:avLst/>
          </a:prstGeom>
          <a:noFill/>
        </p:spPr>
        <p:txBody>
          <a:bodyPr wrap="square" lIns="91440" tIns="45720" rIns="91440" bIns="45720">
            <a:spAutoFit/>
          </a:bodyPr>
          <a:lstStyle/>
          <a:p>
            <a:pPr algn="ctr"/>
            <a:r>
              <a:rPr lang="en-US" altLang="zh-CN" sz="7200" dirty="0" smtClean="0">
                <a:ln w="0"/>
                <a:solidFill>
                  <a:srgbClr val="5D4385"/>
                </a:solidFill>
                <a:effectLst>
                  <a:outerShdw blurRad="38100" dist="19050" dir="2700000" algn="tl" rotWithShape="0">
                    <a:schemeClr val="dk1">
                      <a:alpha val="40000"/>
                    </a:schemeClr>
                  </a:outerShdw>
                </a:effectLst>
              </a:rPr>
              <a:t>?</a:t>
            </a:r>
            <a:endParaRPr lang="zh-CN" altLang="en-US" sz="7200" dirty="0">
              <a:ln w="0"/>
              <a:solidFill>
                <a:srgbClr val="5D4385"/>
              </a:solidFill>
              <a:effectLst>
                <a:outerShdw blurRad="38100" dist="19050" dir="2700000" algn="tl" rotWithShape="0">
                  <a:schemeClr val="dk1">
                    <a:alpha val="40000"/>
                  </a:schemeClr>
                </a:outerShdw>
              </a:effectLst>
            </a:endParaRPr>
          </a:p>
        </p:txBody>
      </p:sp>
      <p:sp>
        <p:nvSpPr>
          <p:cNvPr id="17" name="文本框 16"/>
          <p:cNvSpPr txBox="1"/>
          <p:nvPr/>
        </p:nvSpPr>
        <p:spPr>
          <a:xfrm>
            <a:off x="8512822" y="448538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a:t>
            </a:r>
            <a:r>
              <a:rPr kumimoji="1" lang="zh-CN" altLang="en-US" b="1" dirty="0" smtClean="0">
                <a:solidFill>
                  <a:srgbClr val="7030A0"/>
                </a:solidFill>
                <a:latin typeface="仿宋" panose="02010609060101010101" pitchFamily="49" charset="-122"/>
                <a:ea typeface="仿宋" panose="02010609060101010101" pitchFamily="49" charset="-122"/>
              </a:rPr>
              <a:t>出最小代价</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516054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9/23</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3496</TotalTime>
  <Words>2871</Words>
  <Application>Microsoft Macintosh PowerPoint</Application>
  <PresentationFormat>宽屏</PresentationFormat>
  <Paragraphs>533</Paragraphs>
  <Slides>23</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Calibri</vt:lpstr>
      <vt:lpstr>Cambria</vt:lpstr>
      <vt:lpstr>Cambria Math</vt:lpstr>
      <vt:lpstr>Microsoft YaHei UI</vt:lpstr>
      <vt:lpstr>SimSun</vt:lpstr>
      <vt:lpstr>Wingdings</vt:lpstr>
      <vt:lpstr>Wingdings 3</vt:lpstr>
      <vt:lpstr>方正舒体</vt:lpstr>
      <vt:lpstr>仿宋</vt:lpstr>
      <vt:lpstr>黑体</vt:lpstr>
      <vt:lpstr>宋体</vt:lpstr>
      <vt:lpstr>Arial</vt:lpstr>
      <vt:lpstr>Book</vt:lpstr>
      <vt:lpstr>基于完全前缀展开的无序日志修复研究</vt:lpstr>
      <vt:lpstr>主要内容</vt:lpstr>
      <vt:lpstr>选题背景与意义</vt:lpstr>
      <vt:lpstr>选题背景与意义</vt:lpstr>
      <vt:lpstr>国内外研究现状</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217</cp:revision>
  <dcterms:created xsi:type="dcterms:W3CDTF">2013-09-21T08:13:58Z</dcterms:created>
  <dcterms:modified xsi:type="dcterms:W3CDTF">2015-09-29T03:54:17Z</dcterms:modified>
</cp:coreProperties>
</file>