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314" r:id="rId4"/>
    <p:sldId id="289" r:id="rId5"/>
    <p:sldId id="313" r:id="rId6"/>
    <p:sldId id="275" r:id="rId7"/>
    <p:sldId id="290" r:id="rId8"/>
    <p:sldId id="270" r:id="rId9"/>
    <p:sldId id="272" r:id="rId10"/>
    <p:sldId id="302" r:id="rId11"/>
    <p:sldId id="293" r:id="rId12"/>
    <p:sldId id="306" r:id="rId13"/>
    <p:sldId id="296" r:id="rId14"/>
    <p:sldId id="303" r:id="rId15"/>
    <p:sldId id="304" r:id="rId16"/>
    <p:sldId id="297" r:id="rId17"/>
    <p:sldId id="298" r:id="rId18"/>
    <p:sldId id="299" r:id="rId19"/>
    <p:sldId id="300" r:id="rId20"/>
    <p:sldId id="301" r:id="rId21"/>
    <p:sldId id="288" r:id="rId22"/>
    <p:sldId id="261" r:id="rId23"/>
    <p:sldId id="26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DBE"/>
    <a:srgbClr val="3AA0ED"/>
    <a:srgbClr val="4EB3D5"/>
    <a:srgbClr val="5DB5F0"/>
    <a:srgbClr val="007FC2"/>
    <a:srgbClr val="D3C8DE"/>
    <a:srgbClr val="0098E3"/>
    <a:srgbClr val="C9DAA9"/>
    <a:srgbClr val="D4C8DE"/>
    <a:srgbClr val="F9C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536" autoAdjust="0"/>
  </p:normalViewPr>
  <p:slideViewPr>
    <p:cSldViewPr snapToGrid="0">
      <p:cViewPr>
        <p:scale>
          <a:sx n="138" d="100"/>
          <a:sy n="138" d="100"/>
        </p:scale>
        <p:origin x="-101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dgm:spPr/>
      <dgm:t>
        <a:bodyPr/>
        <a:lstStyle/>
        <a:p>
          <a:r>
            <a:rPr lang="en-US" altLang="zh-CN" dirty="0" smtClean="0">
              <a:latin typeface="仿宋" panose="02010609060101010101" pitchFamily="49" charset="-122"/>
              <a:ea typeface="仿宋" panose="02010609060101010101" pitchFamily="49" charset="-122"/>
            </a:rPr>
            <a:t>Declarative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dgm:spPr/>
      <dgm:t>
        <a:bodyPr/>
        <a:lstStyle/>
        <a:p>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dgm:spPr/>
      <dgm:t>
        <a:bodyPr/>
        <a:lstStyle/>
        <a:p>
          <a:r>
            <a:rPr lang="en-US" altLang="zh-CN" dirty="0" smtClean="0">
              <a:latin typeface="仿宋" panose="02010609060101010101" pitchFamily="49" charset="-122"/>
              <a:ea typeface="仿宋" panose="02010609060101010101" pitchFamily="49" charset="-122"/>
            </a:rPr>
            <a:t>Hybrid</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流程分支</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1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包含一般数量事件</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包含较多数量事件</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8475280A-96B3-E141-9969-3669EA2028EE}" type="presOf" srcId="{68A3291D-2203-CF48-894A-CD96DE6CB336}" destId="{77F37BE2-56F5-BF4F-9C8B-703F3C37C9EB}" srcOrd="0" destOrd="1" presId="urn:microsoft.com/office/officeart/2005/8/layout/hList1"/>
    <dgm:cxn modelId="{A88D7BEF-E4AC-2149-8B2E-B42F62BB92E5}" type="presOf" srcId="{FE8443F7-9914-D147-AD1D-A8FF869F75E2}" destId="{0FF57D08-FBE7-1A45-B2B7-1BA52FF65693}" srcOrd="0" destOrd="0"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4996789"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控制流维度的修复</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面向多维度的修复</a:t>
          </a:r>
          <a:endParaRPr lang="zh-CN" altLang="en-US" sz="1500" kern="1200" dirty="0">
            <a:latin typeface="仿宋" panose="02010609060101010101" pitchFamily="49" charset="-122"/>
            <a:ea typeface="仿宋" panose="02010609060101010101" pitchFamily="49" charset="-122"/>
          </a:endParaRPr>
        </a:p>
      </dsp:txBody>
      <dsp:txXfrm>
        <a:off x="5803716" y="3987237"/>
        <a:ext cx="1724484" cy="1174506"/>
      </dsp:txXfrm>
    </dsp:sp>
    <dsp:sp modelId="{3547AFF3-88FB-784B-9C8B-63EE8BE491ED}">
      <dsp:nvSpPr>
        <dsp:cNvPr id="0" name=""/>
        <dsp:cNvSpPr/>
      </dsp:nvSpPr>
      <dsp:spPr>
        <a:xfrm>
          <a:off x="234241"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分支流程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完全有限前缀</a:t>
          </a:r>
          <a:endParaRPr lang="zh-CN" altLang="en-US" sz="1500" kern="1200" dirty="0">
            <a:latin typeface="仿宋" panose="02010609060101010101" pitchFamily="49" charset="-122"/>
            <a:ea typeface="仿宋" panose="02010609060101010101" pitchFamily="49" charset="-122"/>
          </a:endParaRPr>
        </a:p>
      </dsp:txBody>
      <dsp:txXfrm>
        <a:off x="270782" y="3987237"/>
        <a:ext cx="1724484" cy="1174506"/>
      </dsp:txXfrm>
    </dsp:sp>
    <dsp:sp modelId="{FE15C1E9-3360-8A48-A4DD-A08A585BB31E}">
      <dsp:nvSpPr>
        <dsp:cNvPr id="0" name=""/>
        <dsp:cNvSpPr/>
      </dsp:nvSpPr>
      <dsp:spPr>
        <a:xfrm>
          <a:off x="5025987"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4</a:t>
          </a:r>
          <a:r>
            <a:rPr lang="zh-CN" altLang="en-US" sz="1500" kern="1200" dirty="0" smtClean="0">
              <a:latin typeface="仿宋" panose="02010609060101010101" pitchFamily="49" charset="-122"/>
              <a:ea typeface="仿宋" panose="02010609060101010101" pitchFamily="49" charset="-122"/>
            </a:rPr>
            <a:t>种度量维度</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一般检测方法</a:t>
          </a:r>
          <a:endParaRPr lang="zh-CN" altLang="en-US" sz="1500" kern="1200" dirty="0">
            <a:latin typeface="仿宋" panose="02010609060101010101" pitchFamily="49" charset="-122"/>
            <a:ea typeface="仿宋" panose="02010609060101010101" pitchFamily="49" charset="-122"/>
          </a:endParaRPr>
        </a:p>
      </dsp:txBody>
      <dsp:txXfrm>
        <a:off x="5832914" y="36541"/>
        <a:ext cx="1724484" cy="1174506"/>
      </dsp:txXfrm>
    </dsp:sp>
    <dsp:sp modelId="{54115702-6B9E-C741-8A21-E665D85732F0}">
      <dsp:nvSpPr>
        <dsp:cNvPr id="0" name=""/>
        <dsp:cNvSpPr/>
      </dsp:nvSpPr>
      <dsp:spPr>
        <a:xfrm>
          <a:off x="245386"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dsp:txBody>
      <dsp:txXfrm>
        <a:off x="281927" y="36541"/>
        <a:ext cx="1724484"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分析模型</a:t>
          </a:r>
          <a:endParaRPr lang="zh-CN" altLang="en-US" sz="45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轨迹枚举</a:t>
          </a:r>
          <a:endParaRPr lang="zh-CN" altLang="en-US" sz="45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对齐修复</a:t>
          </a:r>
          <a:endParaRPr lang="zh-CN" altLang="en-US" sz="45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流程分支</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完全前缀展开</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可达索引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任务索引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分支边界</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对齐修复</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2427" y="96255"/>
          <a:ext cx="2366491" cy="92547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模型结构</a:t>
          </a:r>
          <a:endParaRPr lang="zh-CN" altLang="en-US" sz="2700" kern="1200" dirty="0">
            <a:latin typeface="仿宋" panose="02010609060101010101" pitchFamily="49" charset="-122"/>
            <a:ea typeface="仿宋" panose="02010609060101010101" pitchFamily="49" charset="-122"/>
          </a:endParaRPr>
        </a:p>
      </dsp:txBody>
      <dsp:txXfrm>
        <a:off x="2427" y="96255"/>
        <a:ext cx="2366491" cy="925472"/>
      </dsp:txXfrm>
    </dsp:sp>
    <dsp:sp modelId="{9D9D0ED3-B53A-D647-90D8-E04E445B658F}">
      <dsp:nvSpPr>
        <dsp:cNvPr id="0" name=""/>
        <dsp:cNvSpPr/>
      </dsp:nvSpPr>
      <dsp:spPr>
        <a:xfrm>
          <a:off x="2427" y="1021727"/>
          <a:ext cx="2366491" cy="1848242"/>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多循环</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多并发</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多互斥</a:t>
          </a:r>
          <a:endParaRPr lang="zh-CN" altLang="en-US" sz="2700" kern="1200" dirty="0">
            <a:latin typeface="仿宋" panose="02010609060101010101" pitchFamily="49" charset="-122"/>
            <a:ea typeface="仿宋" panose="02010609060101010101" pitchFamily="49" charset="-122"/>
          </a:endParaRPr>
        </a:p>
      </dsp:txBody>
      <dsp:txXfrm>
        <a:off x="2427" y="1021727"/>
        <a:ext cx="2366491" cy="1848242"/>
      </dsp:txXfrm>
    </dsp:sp>
    <dsp:sp modelId="{9D1C6B3D-74D1-1F4B-9E2D-46B44DDEC53C}">
      <dsp:nvSpPr>
        <dsp:cNvPr id="0" name=""/>
        <dsp:cNvSpPr/>
      </dsp:nvSpPr>
      <dsp:spPr>
        <a:xfrm>
          <a:off x="2700228" y="96255"/>
          <a:ext cx="2366491" cy="925472"/>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模型大小</a:t>
          </a:r>
          <a:endParaRPr lang="zh-CN" altLang="en-US" sz="2700" kern="1200" dirty="0">
            <a:latin typeface="仿宋" panose="02010609060101010101" pitchFamily="49" charset="-122"/>
            <a:ea typeface="仿宋" panose="02010609060101010101" pitchFamily="49" charset="-122"/>
          </a:endParaRPr>
        </a:p>
      </dsp:txBody>
      <dsp:txXfrm>
        <a:off x="2700228" y="96255"/>
        <a:ext cx="2366491" cy="925472"/>
      </dsp:txXfrm>
    </dsp:sp>
    <dsp:sp modelId="{0FF57D08-FBE7-1A45-B2B7-1BA52FF65693}">
      <dsp:nvSpPr>
        <dsp:cNvPr id="0" name=""/>
        <dsp:cNvSpPr/>
      </dsp:nvSpPr>
      <dsp:spPr>
        <a:xfrm>
          <a:off x="2700228" y="1021727"/>
          <a:ext cx="2366491" cy="1848242"/>
        </a:xfrm>
        <a:prstGeom prst="rect">
          <a:avLst/>
        </a:prstGeom>
        <a:solidFill>
          <a:schemeClr val="accent3">
            <a:tint val="40000"/>
            <a:alpha val="90000"/>
            <a:hueOff val="-998708"/>
            <a:satOff val="-18739"/>
            <a:lumOff val="-1575"/>
            <a:alphaOff val="0"/>
          </a:schemeClr>
        </a:solidFill>
        <a:ln w="25400" cap="flat" cmpd="sng" algn="ctr">
          <a:solidFill>
            <a:schemeClr val="accent3">
              <a:tint val="40000"/>
              <a:alpha val="90000"/>
              <a:hueOff val="-998708"/>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包含一般数量事件</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包含较多数量事件</a:t>
          </a:r>
          <a:endParaRPr lang="zh-CN" altLang="en-US" sz="2700" kern="1200" dirty="0">
            <a:latin typeface="仿宋" panose="02010609060101010101" pitchFamily="49" charset="-122"/>
            <a:ea typeface="仿宋" panose="02010609060101010101" pitchFamily="49" charset="-122"/>
          </a:endParaRPr>
        </a:p>
      </dsp:txBody>
      <dsp:txXfrm>
        <a:off x="2700228" y="1021727"/>
        <a:ext cx="2366491" cy="1848242"/>
      </dsp:txXfrm>
    </dsp:sp>
    <dsp:sp modelId="{28FAB5DE-7100-B045-8B9F-4FC87E4989D1}">
      <dsp:nvSpPr>
        <dsp:cNvPr id="0" name=""/>
        <dsp:cNvSpPr/>
      </dsp:nvSpPr>
      <dsp:spPr>
        <a:xfrm>
          <a:off x="5398028" y="96255"/>
          <a:ext cx="2366491" cy="925472"/>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活动多集大小</a:t>
          </a:r>
          <a:endParaRPr lang="zh-CN" altLang="en-US" sz="2700" kern="1200" dirty="0">
            <a:latin typeface="仿宋" panose="02010609060101010101" pitchFamily="49" charset="-122"/>
            <a:ea typeface="仿宋" panose="02010609060101010101" pitchFamily="49" charset="-122"/>
          </a:endParaRPr>
        </a:p>
      </dsp:txBody>
      <dsp:txXfrm>
        <a:off x="5398028" y="96255"/>
        <a:ext cx="2366491" cy="925472"/>
      </dsp:txXfrm>
    </dsp:sp>
    <dsp:sp modelId="{77F37BE2-56F5-BF4F-9C8B-703F3C37C9EB}">
      <dsp:nvSpPr>
        <dsp:cNvPr id="0" name=""/>
        <dsp:cNvSpPr/>
      </dsp:nvSpPr>
      <dsp:spPr>
        <a:xfrm>
          <a:off x="5398028" y="1021727"/>
          <a:ext cx="2366491" cy="1848242"/>
        </a:xfrm>
        <a:prstGeom prst="rect">
          <a:avLst/>
        </a:prstGeom>
        <a:solidFill>
          <a:schemeClr val="accent3">
            <a:tint val="40000"/>
            <a:alpha val="90000"/>
            <a:hueOff val="-1997417"/>
            <a:satOff val="-37478"/>
            <a:lumOff val="-3150"/>
            <a:alphaOff val="0"/>
          </a:schemeClr>
        </a:solidFill>
        <a:ln w="25400" cap="flat" cmpd="sng" algn="ctr">
          <a:solidFill>
            <a:schemeClr val="accent3">
              <a:tint val="40000"/>
              <a:alpha val="90000"/>
              <a:hueOff val="-1997417"/>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包含一般数量任务</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包含较多数量任务</a:t>
          </a:r>
          <a:endParaRPr lang="zh-CN" altLang="en-US" sz="2700" kern="1200" dirty="0">
            <a:latin typeface="仿宋" panose="02010609060101010101" pitchFamily="49" charset="-122"/>
            <a:ea typeface="仿宋" panose="02010609060101010101" pitchFamily="49" charset="-122"/>
          </a:endParaRPr>
        </a:p>
      </dsp:txBody>
      <dsp:txXfrm>
        <a:off x="5398028" y="1021727"/>
        <a:ext cx="2366491" cy="18482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7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由算法得到的新的轨迹是否有效</a:t>
          </a:r>
          <a:endParaRPr lang="zh-CN" altLang="en-US" sz="17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由算法得到新轨迹的代价是否最小</a:t>
          </a:r>
          <a:endParaRPr lang="zh-CN" altLang="en-US" sz="17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15/9/27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大量的</a:t>
            </a:r>
            <a:r>
              <a:rPr lang="zh-CN" altLang="zh-CN" sz="1200" kern="1200" dirty="0" smtClean="0">
                <a:solidFill>
                  <a:schemeClr val="tx1"/>
                </a:solidFill>
                <a:effectLst/>
                <a:latin typeface="+mn-lt"/>
                <a:ea typeface="+mn-ea"/>
                <a:cs typeface="+mn-cs"/>
              </a:rPr>
              <a:t>过程感知信息系统（即</a:t>
            </a:r>
            <a:r>
              <a:rPr lang="en-US" altLang="zh-CN" sz="1200" kern="1200" dirty="0" smtClean="0">
                <a:solidFill>
                  <a:schemeClr val="tx1"/>
                </a:solidFill>
                <a:effectLst/>
                <a:latin typeface="+mn-lt"/>
                <a:ea typeface="+mn-ea"/>
                <a:cs typeface="+mn-cs"/>
              </a:rPr>
              <a:t>Process Aware Information System</a:t>
            </a:r>
            <a:r>
              <a:rPr lang="zh-CN" altLang="zh-CN" sz="1200" kern="1200" dirty="0" smtClean="0">
                <a:solidFill>
                  <a:schemeClr val="tx1"/>
                </a:solidFill>
                <a:effectLst/>
                <a:latin typeface="+mn-lt"/>
                <a:ea typeface="+mn-ea"/>
                <a:cs typeface="+mn-cs"/>
              </a:rPr>
              <a:t>，简称</a:t>
            </a:r>
            <a:r>
              <a:rPr lang="en-US" altLang="zh-CN" sz="1200" kern="1200" dirty="0" smtClean="0">
                <a:solidFill>
                  <a:schemeClr val="tx1"/>
                </a:solidFill>
                <a:effectLst/>
                <a:latin typeface="+mn-lt"/>
                <a:ea typeface="+mn-ea"/>
                <a:cs typeface="+mn-cs"/>
              </a:rPr>
              <a:t>PAIS</a:t>
            </a:r>
            <a:r>
              <a:rPr lang="zh-CN" altLang="zh-CN" sz="1200" kern="1200" dirty="0" smtClean="0">
                <a:solidFill>
                  <a:schemeClr val="tx1"/>
                </a:solidFill>
                <a:effectLst/>
                <a:latin typeface="+mn-lt"/>
                <a:ea typeface="+mn-ea"/>
                <a:cs typeface="+mn-cs"/>
              </a:rPr>
              <a:t>）已经被广泛的应用于各行业，为企业提供业务流程建模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3</a:t>
            </a:fld>
            <a:endParaRPr lang="zh-CN" altLang="en-US"/>
          </a:p>
        </p:txBody>
      </p:sp>
    </p:spTree>
    <p:extLst>
      <p:ext uri="{BB962C8B-B14F-4D97-AF65-F5344CB8AC3E}">
        <p14:creationId xmlns:p14="http://schemas.microsoft.com/office/powerpoint/2010/main" val="882871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分布式计算等应用场景下很容易产生执行顺序缺失的日志，而目前，学术界缺少针对这类无序事件日志的有效修复算法。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因此，本课题旨在提出一种对无序事件日志的修复算法。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297233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流程模型类型</a:t>
            </a:r>
          </a:p>
          <a:p>
            <a:r>
              <a:rPr lang="zh-CN" altLang="en-US" dirty="0" smtClean="0"/>
              <a:t>一种非结构化的、只规定一些约束规则的</a:t>
            </a:r>
            <a:r>
              <a:rPr lang="tr-TR" altLang="zh-CN" dirty="0" err="1" smtClean="0"/>
              <a:t>Declarative</a:t>
            </a:r>
            <a:r>
              <a:rPr lang="zh-CN" altLang="tr-TR" dirty="0" smtClean="0"/>
              <a:t>模型</a:t>
            </a:r>
            <a:endParaRPr lang="zh-CN" altLang="en-US" dirty="0" smtClean="0"/>
          </a:p>
          <a:p>
            <a:r>
              <a:rPr lang="zh-CN" altLang="en-US" dirty="0" smtClean="0"/>
              <a:t>严格描述流程如何执行的</a:t>
            </a:r>
            <a:r>
              <a:rPr lang="en-US" altLang="zh-CN" dirty="0" smtClean="0"/>
              <a:t>Imperative</a:t>
            </a:r>
            <a:r>
              <a:rPr lang="zh-CN" altLang="en-US" dirty="0" smtClean="0"/>
              <a:t>模型</a:t>
            </a:r>
          </a:p>
          <a:p>
            <a:r>
              <a:rPr lang="zh-CN" altLang="en-US" dirty="0" smtClean="0"/>
              <a:t>混合使用上述两种特点来进行模型表达的</a:t>
            </a:r>
            <a:r>
              <a:rPr lang="en-US" altLang="zh-CN" dirty="0" smtClean="0"/>
              <a:t>Hybrid</a:t>
            </a:r>
            <a:r>
              <a:rPr lang="zh-CN" altLang="en-US" dirty="0" smtClean="0"/>
              <a:t>模型</a:t>
            </a:r>
          </a:p>
          <a:p>
            <a:endParaRPr lang="zh-CN" altLang="en-US" dirty="0" smtClean="0"/>
          </a:p>
          <a:p>
            <a:r>
              <a:rPr lang="zh-CN" altLang="en-US" dirty="0" smtClean="0"/>
              <a:t>符合性检查</a:t>
            </a:r>
          </a:p>
          <a:p>
            <a:r>
              <a:rPr lang="en-US" altLang="zh-CN" dirty="0" smtClean="0"/>
              <a:t>4</a:t>
            </a:r>
            <a:r>
              <a:rPr lang="zh-CN" altLang="en-US" dirty="0" smtClean="0"/>
              <a:t>个维度，</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endParaRPr lang="zh-CN" altLang="en-US" dirty="0" smtClean="0"/>
          </a:p>
          <a:p>
            <a:r>
              <a:rPr lang="zh-CN" altLang="en-US" dirty="0" smtClean="0"/>
              <a:t>一般检测方法：日志重演和日志模型对齐</a:t>
            </a:r>
          </a:p>
          <a:p>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展开技术主要调研了分支流程和完全有限前缀这个内容</a:t>
            </a:r>
            <a:endParaRPr lang="en-US" altLang="zh-CN"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endParaRPr lang="en-US" altLang="zh-CN" sz="1200" dirty="0" smtClean="0">
              <a:latin typeface="仿宋" panose="02010609060101010101" pitchFamily="49" charset="-122"/>
              <a:ea typeface="仿宋" panose="02010609060101010101" pitchFamily="49" charset="-122"/>
            </a:endParaRPr>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6</a:t>
            </a:fld>
            <a:endParaRPr lang="zh-CN" altLang="en-US"/>
          </a:p>
        </p:txBody>
      </p:sp>
    </p:spTree>
    <p:extLst>
      <p:ext uri="{BB962C8B-B14F-4D97-AF65-F5344CB8AC3E}">
        <p14:creationId xmlns:p14="http://schemas.microsoft.com/office/powerpoint/2010/main" val="93393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上述两个阶段的枚举相乘，搜索空间具有爆炸性</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利用任务索引，对轨迹</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E&gt;</a:t>
            </a:r>
            <a:r>
              <a:rPr kumimoji="1" lang="zh-CN" altLang="en-US" dirty="0" smtClean="0"/>
              <a:t>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14</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本文希望验证解决修复无序事件日志的问题是否可以通过贪心策略来实现求解过程。如若可以，则本文希望通过设计合适的贪心策略来对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函数进行修改，使该启发式函数在使用贪心策略估算当前状态到目标状态距离的同时具备无后效性（即某个状态以前的过程不会影响以后的状态，只与当前状态有关），最终得到高效的算法。</a:t>
            </a:r>
          </a:p>
          <a:p>
            <a:r>
              <a:rPr kumimoji="1" lang="zh-CN" altLang="en-US" dirty="0" smtClean="0"/>
              <a:t>为此，本文将试图寻找问题的最优子结构（即问题的最优解包含其子问题的最优解）</a:t>
            </a:r>
            <a:r>
              <a:rPr kumimoji="1" lang="en-US" altLang="zh-CN" dirty="0" smtClean="0"/>
              <a:t>[34]</a:t>
            </a:r>
            <a:r>
              <a:rPr kumimoji="1" lang="zh-CN" altLang="en-US" dirty="0" smtClean="0"/>
              <a:t>，验证由贪心选择得到的子问题的最优解与贪心选择组合在一起能否生成原问题的最优解。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16</a:t>
            </a:fld>
            <a:endParaRPr lang="zh-CN" altLang="en-US"/>
          </a:p>
        </p:txBody>
      </p:sp>
    </p:spTree>
    <p:extLst>
      <p:ext uri="{BB962C8B-B14F-4D97-AF65-F5344CB8AC3E}">
        <p14:creationId xmlns:p14="http://schemas.microsoft.com/office/powerpoint/2010/main" val="1247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15/9/27</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image" Target="../media/image25.png"/><Relationship Id="rId20" Type="http://schemas.openxmlformats.org/officeDocument/2006/relationships/diagramData" Target="../diagrams/data6.xml"/><Relationship Id="rId21" Type="http://schemas.openxmlformats.org/officeDocument/2006/relationships/diagramLayout" Target="../diagrams/layout6.xml"/><Relationship Id="rId22" Type="http://schemas.openxmlformats.org/officeDocument/2006/relationships/diagramQuickStyle" Target="../diagrams/quickStyle6.xml"/><Relationship Id="rId23" Type="http://schemas.openxmlformats.org/officeDocument/2006/relationships/diagramColors" Target="../diagrams/colors6.xml"/><Relationship Id="rId24" Type="http://schemas.microsoft.com/office/2007/relationships/diagramDrawing" Target="../diagrams/drawing6.xml"/><Relationship Id="rId25" Type="http://schemas.openxmlformats.org/officeDocument/2006/relationships/image" Target="../media/image26.emf"/><Relationship Id="rId26" Type="http://schemas.openxmlformats.org/officeDocument/2006/relationships/image" Target="../media/image18.emf"/><Relationship Id="rId10" Type="http://schemas.openxmlformats.org/officeDocument/2006/relationships/diagramData" Target="../diagrams/data4.xml"/><Relationship Id="rId11" Type="http://schemas.openxmlformats.org/officeDocument/2006/relationships/diagramLayout" Target="../diagrams/layout4.xml"/><Relationship Id="rId12" Type="http://schemas.openxmlformats.org/officeDocument/2006/relationships/diagramQuickStyle" Target="../diagrams/quickStyle4.xml"/><Relationship Id="rId13" Type="http://schemas.openxmlformats.org/officeDocument/2006/relationships/diagramColors" Target="../diagrams/colors4.xml"/><Relationship Id="rId14" Type="http://schemas.microsoft.com/office/2007/relationships/diagramDrawing" Target="../diagrams/drawing4.xml"/><Relationship Id="rId15" Type="http://schemas.openxmlformats.org/officeDocument/2006/relationships/diagramData" Target="../diagrams/data5.xml"/><Relationship Id="rId16" Type="http://schemas.openxmlformats.org/officeDocument/2006/relationships/diagramLayout" Target="../diagrams/layout5.xml"/><Relationship Id="rId17" Type="http://schemas.openxmlformats.org/officeDocument/2006/relationships/diagramQuickStyle" Target="../diagrams/quickStyle5.xml"/><Relationship Id="rId18" Type="http://schemas.openxmlformats.org/officeDocument/2006/relationships/diagramColors" Target="../diagrams/colors5.xml"/><Relationship Id="rId19"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29.emf"/><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emf"/><Relationship Id="rId5"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33.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90.png"/><Relationship Id="rId5"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microsoft.com/office/2007/relationships/hdphoto" Target="../media/hdphoto1.wdp"/><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/23</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10/23</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2173729107"/>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pic>
        <p:nvPicPr>
          <p:cNvPr id="9" name="图片 8"/>
          <p:cNvPicPr>
            <a:picLocks noChangeAspect="1"/>
          </p:cNvPicPr>
          <p:nvPr/>
        </p:nvPicPr>
        <p:blipFill>
          <a:blip r:embed="rId25"/>
          <a:stretch>
            <a:fillRect/>
          </a:stretch>
        </p:blipFill>
        <p:spPr>
          <a:xfrm>
            <a:off x="5483606" y="5554089"/>
            <a:ext cx="1512990" cy="1077272"/>
          </a:xfrm>
          <a:prstGeom prst="rect">
            <a:avLst/>
          </a:prstGeom>
        </p:spPr>
      </p:pic>
      <p:pic>
        <p:nvPicPr>
          <p:cNvPr id="25" name="图片 24"/>
          <p:cNvPicPr>
            <a:picLocks noChangeAspect="1"/>
          </p:cNvPicPr>
          <p:nvPr/>
        </p:nvPicPr>
        <p:blipFill>
          <a:blip r:embed="rId25"/>
          <a:stretch>
            <a:fillRect/>
          </a:stretch>
        </p:blipFill>
        <p:spPr>
          <a:xfrm>
            <a:off x="9539276" y="4153887"/>
            <a:ext cx="929151" cy="661570"/>
          </a:xfrm>
          <a:prstGeom prst="rect">
            <a:avLst/>
          </a:prstGeom>
        </p:spPr>
      </p:pic>
      <p:pic>
        <p:nvPicPr>
          <p:cNvPr id="28" name="图片 27"/>
          <p:cNvPicPr>
            <a:picLocks noChangeAspect="1"/>
          </p:cNvPicPr>
          <p:nvPr/>
        </p:nvPicPr>
        <p:blipFill>
          <a:blip r:embed="rId26"/>
          <a:stretch>
            <a:fillRect/>
          </a:stretch>
        </p:blipFill>
        <p:spPr>
          <a:xfrm>
            <a:off x="1918185" y="5769353"/>
            <a:ext cx="2344533" cy="767771"/>
          </a:xfrm>
          <a:prstGeom prst="rect">
            <a:avLst/>
          </a:prstGeom>
        </p:spPr>
      </p:pic>
      <p:pic>
        <p:nvPicPr>
          <p:cNvPr id="29" name="图片 28"/>
          <p:cNvPicPr>
            <a:picLocks noChangeAspect="1"/>
          </p:cNvPicPr>
          <p:nvPr/>
        </p:nvPicPr>
        <p:blipFill>
          <a:blip r:embed="rId26"/>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11/23</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4"/>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对齐修复阶段：出现模型中存在但在活动多集中不存在的活动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a:t>
            </a:r>
            <a:r>
              <a:rPr lang="zh-CN" altLang="en-US" dirty="0">
                <a:latin typeface="仿宋" panose="02010609060101010101" pitchFamily="49" charset="-122"/>
                <a:ea typeface="仿宋" panose="02010609060101010101" pitchFamily="49" charset="-122"/>
              </a:rPr>
              <a:t>齐修复阶段</a:t>
            </a:r>
            <a:r>
              <a:rPr lang="zh-CN" altLang="en-US" dirty="0" smtClean="0">
                <a:latin typeface="仿宋" panose="02010609060101010101" pitchFamily="49" charset="-122"/>
                <a:ea typeface="仿宋" panose="02010609060101010101" pitchFamily="49" charset="-122"/>
              </a:rPr>
              <a:t>：出现在活动多集中存在但在模型中不存在的活动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12/23</a:t>
            </a:r>
            <a:endParaRPr lang="zh-CN" altLang="en-US" dirty="0"/>
          </a:p>
        </p:txBody>
      </p:sp>
    </p:spTree>
    <p:extLst>
      <p:ext uri="{BB962C8B-B14F-4D97-AF65-F5344CB8AC3E}">
        <p14:creationId xmlns:p14="http://schemas.microsoft.com/office/powerpoint/2010/main" val="6615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13/23</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4"/>
          <a:stretch>
            <a:fillRect/>
          </a:stretch>
        </p:blipFill>
        <p:spPr>
          <a:xfrm>
            <a:off x="8580671" y="4022093"/>
            <a:ext cx="3119855" cy="2221385"/>
          </a:xfrm>
          <a:prstGeom prst="rect">
            <a:avLst/>
          </a:prstGeom>
        </p:spPr>
      </p:pic>
      <p:sp>
        <p:nvSpPr>
          <p:cNvPr id="16" name="内容占位符 5"/>
          <p:cNvSpPr txBox="1">
            <a:spLocks/>
          </p:cNvSpPr>
          <p:nvPr/>
        </p:nvSpPr>
        <p:spPr>
          <a:xfrm>
            <a:off x="1884246" y="1943583"/>
            <a:ext cx="10972800" cy="687107"/>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914400" lvl="2" indent="0">
              <a:buNone/>
            </a:pPr>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辅助索引）</a:t>
            </a:r>
            <a:endParaRPr lang="en-US" altLang="zh-CN" dirty="0" smtClean="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rotWithShape="1">
          <a:blip r:embed="rId5"/>
          <a:srcRect b="40802"/>
          <a:stretch/>
        </p:blipFill>
        <p:spPr>
          <a:xfrm>
            <a:off x="563147" y="4022093"/>
            <a:ext cx="3687328" cy="2146179"/>
          </a:xfrm>
          <a:prstGeom prst="rect">
            <a:avLst/>
          </a:prstGeom>
        </p:spPr>
      </p:pic>
      <p:sp>
        <p:nvSpPr>
          <p:cNvPr id="21" name="文本框 20"/>
          <p:cNvSpPr txBox="1"/>
          <p:nvPr/>
        </p:nvSpPr>
        <p:spPr>
          <a:xfrm>
            <a:off x="1884246" y="3091986"/>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14/23</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15/23</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a:stretch>
            <a:fillRect/>
          </a:stretch>
        </p:blipFill>
        <p:spPr>
          <a:xfrm>
            <a:off x="1706443" y="3557748"/>
            <a:ext cx="3603333" cy="2565628"/>
          </a:xfrm>
          <a:prstGeom prst="rect">
            <a:avLst/>
          </a:prstGeom>
        </p:spPr>
      </p:pic>
      <p:pic>
        <p:nvPicPr>
          <p:cNvPr id="5" name="图片 4"/>
          <p:cNvPicPr>
            <a:picLocks noChangeAspect="1"/>
          </p:cNvPicPr>
          <p:nvPr/>
        </p:nvPicPr>
        <p:blipFill>
          <a:blip r:embed="rId4"/>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通过优化估计代价函数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16/23</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17/23</a:t>
            </a:r>
            <a:endParaRPr lang="zh-CN" altLang="en-US" dirty="0"/>
          </a:p>
        </p:txBody>
      </p:sp>
      <p:graphicFrame>
        <p:nvGraphicFramePr>
          <p:cNvPr id="3" name="图表 2"/>
          <p:cNvGraphicFramePr/>
          <p:nvPr>
            <p:extLst>
              <p:ext uri="{D42A27DB-BD31-4B8C-83A1-F6EECF244321}">
                <p14:modId xmlns:p14="http://schemas.microsoft.com/office/powerpoint/2010/main" val="1934325215"/>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18/23</a:t>
            </a:r>
            <a:endParaRPr lang="zh-CN" altLang="en-US" dirty="0"/>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7" name="罐形 6"/>
          <p:cNvSpPr/>
          <p:nvPr/>
        </p:nvSpPr>
        <p:spPr>
          <a:xfrm>
            <a:off x="3361452" y="4426849"/>
            <a:ext cx="2031757" cy="1413369"/>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罐形 7"/>
          <p:cNvSpPr/>
          <p:nvPr/>
        </p:nvSpPr>
        <p:spPr>
          <a:xfrm>
            <a:off x="6619348" y="5028218"/>
            <a:ext cx="2013844" cy="1413368"/>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原始事件日志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5" name="矩形 4"/>
          <p:cNvSpPr/>
          <p:nvPr/>
        </p:nvSpPr>
        <p:spPr>
          <a:xfrm>
            <a:off x="6619348" y="3906181"/>
            <a:ext cx="2013844" cy="625642"/>
          </a:xfrm>
          <a:prstGeom prst="rect">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仿宋" panose="02010609060101010101" pitchFamily="49" charset="-122"/>
                <a:ea typeface="仿宋" panose="02010609060101010101" pitchFamily="49" charset="-122"/>
              </a:rPr>
              <a:t>乱序处理</a:t>
            </a:r>
            <a:endParaRPr kumimoji="1" lang="zh-CN" altLang="en-US" dirty="0">
              <a:latin typeface="仿宋" panose="02010609060101010101" pitchFamily="49" charset="-122"/>
              <a:ea typeface="仿宋" panose="02010609060101010101" pitchFamily="49" charset="-122"/>
            </a:endParaRPr>
          </a:p>
        </p:txBody>
      </p:sp>
      <p:sp>
        <p:nvSpPr>
          <p:cNvPr id="6" name="加号 5"/>
          <p:cNvSpPr/>
          <p:nvPr/>
        </p:nvSpPr>
        <p:spPr>
          <a:xfrm>
            <a:off x="5717406" y="4810669"/>
            <a:ext cx="462013" cy="435099"/>
          </a:xfrm>
          <a:prstGeom prst="mathPlus">
            <a:avLst/>
          </a:prstGeom>
          <a:solidFill>
            <a:srgbClr val="4EB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加号 12"/>
          <p:cNvSpPr/>
          <p:nvPr/>
        </p:nvSpPr>
        <p:spPr>
          <a:xfrm>
            <a:off x="7395263" y="4554773"/>
            <a:ext cx="462013" cy="435099"/>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左中括号 10"/>
          <p:cNvSpPr/>
          <p:nvPr/>
        </p:nvSpPr>
        <p:spPr>
          <a:xfrm>
            <a:off x="6311110" y="4179442"/>
            <a:ext cx="192506" cy="1697552"/>
          </a:xfrm>
          <a:prstGeom prst="lef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右中括号 13"/>
          <p:cNvSpPr/>
          <p:nvPr/>
        </p:nvSpPr>
        <p:spPr>
          <a:xfrm>
            <a:off x="8748923" y="4179442"/>
            <a:ext cx="192506" cy="1697552"/>
          </a:xfrm>
          <a:prstGeom prst="righ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19/23</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/23</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预期</a:t>
              </a:r>
              <a:r>
                <a:rPr lang="zh-CN" altLang="en-US" sz="2800" b="1" dirty="0">
                  <a:solidFill>
                    <a:schemeClr val="bg1"/>
                  </a:solidFill>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2"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研究</a:t>
              </a:r>
              <a:r>
                <a:rPr lang="zh-CN" altLang="en-US" sz="2800" b="1" dirty="0">
                  <a:solidFill>
                    <a:schemeClr val="bg1"/>
                  </a:solidFill>
                  <a:latin typeface="仿宋" panose="02010609060101010101" pitchFamily="49" charset="-122"/>
                  <a:ea typeface="仿宋" panose="02010609060101010101" pitchFamily="49" charset="-122"/>
                </a:rPr>
                <a:t>内容与方案</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28" y="1935"/>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7"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国内外</a:t>
              </a:r>
              <a:r>
                <a:rPr lang="zh-CN" altLang="en-US" sz="2800" b="1" dirty="0">
                  <a:solidFill>
                    <a:schemeClr val="bg1"/>
                  </a:solidFill>
                  <a:latin typeface="仿宋" panose="02010609060101010101" pitchFamily="49" charset="-122"/>
                  <a:ea typeface="仿宋" panose="02010609060101010101" pitchFamily="49" charset="-122"/>
                </a:rPr>
                <a:t>研究现状</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0" y="1940"/>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选题</a:t>
              </a:r>
              <a:r>
                <a:rPr lang="zh-CN" altLang="en-US" sz="2800" b="1" dirty="0">
                  <a:solidFill>
                    <a:schemeClr val="bg1"/>
                  </a:solidFill>
                  <a:latin typeface="仿宋" panose="02010609060101010101" pitchFamily="49" charset="-122"/>
                  <a:ea typeface="仿宋" panose="02010609060101010101" pitchFamily="49" charset="-122"/>
                </a:rPr>
                <a:t>背景与意义</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3" y="1940"/>
              <a:ext cx="156" cy="204"/>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研究</a:t>
              </a:r>
              <a:r>
                <a:rPr lang="zh-CN" altLang="en-US" sz="2800" b="1" dirty="0">
                  <a:solidFill>
                    <a:schemeClr val="bg1"/>
                  </a:solidFill>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373766123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20/23</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4"/>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对于无序事件日志的修复问题是</a:t>
            </a:r>
            <a:r>
              <a:rPr lang="en-US" altLang="zh-CN" dirty="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无序</a:t>
            </a:r>
            <a:r>
              <a:rPr lang="zh-CN" altLang="en-US" dirty="0">
                <a:latin typeface="仿宋" panose="02010609060101010101" pitchFamily="49" charset="-122"/>
                <a:ea typeface="仿宋" panose="02010609060101010101" pitchFamily="49" charset="-122"/>
              </a:rPr>
              <a:t>事件日志修复问题的启发式代价</a:t>
            </a:r>
            <a:r>
              <a:rPr lang="zh-CN" altLang="en-US" dirty="0" smtClean="0">
                <a:latin typeface="仿宋" panose="02010609060101010101" pitchFamily="49" charset="-122"/>
                <a:ea typeface="仿宋" panose="02010609060101010101" pitchFamily="49" charset="-122"/>
              </a:rPr>
              <a:t>估计</a:t>
            </a:r>
            <a:endParaRPr lang="zh-CN" altLang="en-US" dirty="0">
              <a:latin typeface="仿宋" panose="02010609060101010101" pitchFamily="49" charset="-122"/>
              <a:ea typeface="仿宋" panose="02010609060101010101" pitchFamily="49" charset="-122"/>
            </a:endParaRPr>
          </a:p>
          <a:p>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21/23</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a:t>
            </a:r>
            <a:r>
              <a:rPr lang="zh-CN" altLang="en-US" dirty="0" smtClean="0">
                <a:solidFill>
                  <a:srgbClr val="5D4385"/>
                </a:solidFill>
                <a:effectLst/>
              </a:rPr>
              <a:t>计划</a:t>
            </a:r>
            <a:endParaRPr lang="zh-CN" altLang="en-US" dirty="0">
              <a:solidFill>
                <a:srgbClr val="5D4385"/>
              </a:solidFill>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noGrp="1"/>
          </p:cNvGraphicFramePr>
          <p:nvPr>
            <p:ph idx="1"/>
            <p:extLst>
              <p:ext uri="{D42A27DB-BD31-4B8C-83A1-F6EECF244321}">
                <p14:modId xmlns:p14="http://schemas.microsoft.com/office/powerpoint/2010/main" val="1179745449"/>
              </p:ext>
            </p:extLst>
          </p:nvPr>
        </p:nvGraphicFramePr>
        <p:xfrm>
          <a:off x="1123992" y="1791854"/>
          <a:ext cx="10107426" cy="4216400"/>
        </p:xfrm>
        <a:graphic>
          <a:graphicData uri="http://schemas.openxmlformats.org/drawingml/2006/table">
            <a:tbl>
              <a:tblPr firstRow="1" bandRow="1">
                <a:tableStyleId>{7DF18680-E054-41AD-8BC1-D1AEF772440D}</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A*</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日志修复</a:t>
                      </a: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算法在设计、理论验证和实际新能分析中的创新点与贡献点，完成一到两篇科技论文。</a:t>
                      </a: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总结研究过程出现的问题和技术难点，撰写毕业论文。</a:t>
                      </a:r>
                    </a:p>
                  </a:txBody>
                  <a:tcPr/>
                </a:tc>
              </a:tr>
            </a:tbl>
          </a:graphicData>
        </a:graphic>
      </p:graphicFrame>
      <p:sp>
        <p:nvSpPr>
          <p:cNvPr id="5" name="灯片编号占位符 3"/>
          <p:cNvSpPr>
            <a:spLocks noGrp="1"/>
          </p:cNvSpPr>
          <p:nvPr>
            <p:ph type="sldNum" sz="quarter" idx="12"/>
          </p:nvPr>
        </p:nvSpPr>
        <p:spPr>
          <a:xfrm>
            <a:off x="0" y="880730"/>
            <a:ext cx="1123992" cy="285753"/>
          </a:xfrm>
        </p:spPr>
        <p:txBody>
          <a:bodyPr/>
          <a:lstStyle/>
          <a:p>
            <a:r>
              <a:rPr lang="en-US" altLang="zh-CN" dirty="0" smtClean="0"/>
              <a:t>22/23</a:t>
            </a:r>
            <a:endParaRPr lang="zh-CN" altLang="en-US" dirty="0"/>
          </a:p>
        </p:txBody>
      </p:sp>
    </p:spTree>
    <p:extLst>
      <p:ext uri="{BB962C8B-B14F-4D97-AF65-F5344CB8AC3E}">
        <p14:creationId xmlns:p14="http://schemas.microsoft.com/office/powerpoint/2010/main" val="386437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23/23</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3/22</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17"/>
          <a:stretch>
            <a:fillRect/>
          </a:stretch>
        </p:blipFill>
        <p:spPr>
          <a:xfrm>
            <a:off x="886450" y="1939588"/>
            <a:ext cx="4493352" cy="3321870"/>
          </a:xfrm>
          <a:prstGeom prst="rect">
            <a:avLst/>
          </a:prstGeom>
        </p:spPr>
      </p:pic>
      <p:sp>
        <p:nvSpPr>
          <p:cNvPr id="22" name="罐形 21"/>
          <p:cNvSpPr/>
          <p:nvPr/>
        </p:nvSpPr>
        <p:spPr>
          <a:xfrm>
            <a:off x="5837670" y="2552878"/>
            <a:ext cx="1310131" cy="94044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过时的过程模型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3" name="罐形 22"/>
          <p:cNvSpPr/>
          <p:nvPr/>
        </p:nvSpPr>
        <p:spPr>
          <a:xfrm>
            <a:off x="5837670" y="3699792"/>
            <a:ext cx="1310131" cy="934737"/>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坏损的事件日志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4" name="下弧形箭头 23"/>
          <p:cNvSpPr/>
          <p:nvPr/>
        </p:nvSpPr>
        <p:spPr>
          <a:xfrm>
            <a:off x="7297197" y="3786547"/>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5" name="上弧形箭头 24"/>
          <p:cNvSpPr/>
          <p:nvPr/>
        </p:nvSpPr>
        <p:spPr>
          <a:xfrm>
            <a:off x="7297197" y="3119752"/>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6" name="罐形 25"/>
          <p:cNvSpPr/>
          <p:nvPr/>
        </p:nvSpPr>
        <p:spPr>
          <a:xfrm>
            <a:off x="8606320" y="2573898"/>
            <a:ext cx="1473175" cy="91942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修复后的过程模型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7" name="罐形 26"/>
          <p:cNvSpPr/>
          <p:nvPr/>
        </p:nvSpPr>
        <p:spPr>
          <a:xfrm>
            <a:off x="8606319" y="3699792"/>
            <a:ext cx="1473175" cy="920233"/>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仿宋" panose="02010609060101010101" pitchFamily="49" charset="-122"/>
                <a:ea typeface="仿宋" panose="02010609060101010101" pitchFamily="49" charset="-122"/>
              </a:rPr>
              <a:t>修复后的事件</a:t>
            </a:r>
            <a:r>
              <a:rPr kumimoji="1" lang="zh-CN" altLang="en-US" sz="120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8" name="右箭头 27"/>
          <p:cNvSpPr/>
          <p:nvPr/>
        </p:nvSpPr>
        <p:spPr>
          <a:xfrm>
            <a:off x="10079494" y="3380889"/>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29" name="文本框 28"/>
          <p:cNvSpPr txBox="1"/>
          <p:nvPr/>
        </p:nvSpPr>
        <p:spPr>
          <a:xfrm>
            <a:off x="7193545" y="3467535"/>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
        <p:nvSpPr>
          <p:cNvPr id="30" name="矩形 29"/>
          <p:cNvSpPr/>
          <p:nvPr/>
        </p:nvSpPr>
        <p:spPr>
          <a:xfrm>
            <a:off x="10793171" y="3322946"/>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1" name="文本框 30"/>
          <p:cNvSpPr txBox="1"/>
          <p:nvPr/>
        </p:nvSpPr>
        <p:spPr>
          <a:xfrm>
            <a:off x="10834696" y="3446635"/>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317272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
                                        </p:tgtEl>
                                      </p:cBhvr>
                                    </p:animEffect>
                                    <p:set>
                                      <p:cBhvr>
                                        <p:cTn id="80" dur="1" fill="hold">
                                          <p:stCondLst>
                                            <p:cond delay="499"/>
                                          </p:stCondLst>
                                        </p:cTn>
                                        <p:tgtEl>
                                          <p:spTgt spid="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2" grpId="0" animBg="1"/>
      <p:bldP spid="23" grpId="0" animBg="1"/>
      <p:bldP spid="24" grpId="0" animBg="1"/>
      <p:bldP spid="25" grpId="0" animBg="1"/>
      <p:bldP spid="26" grpId="0" animBg="1"/>
      <p:bldP spid="27" grpId="0" animBg="1"/>
      <p:bldP spid="28" grpId="0" animBg="1"/>
      <p:bldP spid="29"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2768885"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pPr algn="ctr"/>
            <a:r>
              <a:rPr lang="zh-CN" altLang="en-US" sz="2000" dirty="0" smtClean="0">
                <a:solidFill>
                  <a:schemeClr val="tx1"/>
                </a:solidFill>
                <a:latin typeface="仿宋" panose="02010609060101010101" pitchFamily="49" charset="-122"/>
                <a:ea typeface="仿宋" panose="02010609060101010101" pitchFamily="49" charset="-122"/>
              </a:rPr>
              <a:t>设计一种新的</a:t>
            </a:r>
            <a:endParaRPr lang="en-US" altLang="zh-CN" sz="2000" dirty="0" smtClean="0">
              <a:solidFill>
                <a:schemeClr val="tx1"/>
              </a:solidFill>
              <a:latin typeface="仿宋" panose="02010609060101010101" pitchFamily="49" charset="-122"/>
              <a:ea typeface="仿宋" panose="02010609060101010101" pitchFamily="49" charset="-122"/>
            </a:endParaRPr>
          </a:p>
          <a:p>
            <a:pPr algn="ctr"/>
            <a:r>
              <a:rPr lang="zh-CN" altLang="en-US" sz="2000" dirty="0" smtClean="0">
                <a:solidFill>
                  <a:schemeClr val="tx1"/>
                </a:solidFill>
                <a:latin typeface="仿宋" panose="02010609060101010101" pitchFamily="49" charset="-122"/>
                <a:ea typeface="仿宋" panose="02010609060101010101" pitchFamily="49" charset="-122"/>
              </a:rPr>
              <a:t>日志修复算法</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3" y="2991217"/>
            <a:ext cx="2714168"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4/23</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9783253" y="1110057"/>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707713658"/>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09.23</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79012920"/>
              </p:ext>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09.23</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1251073508"/>
              </p:ext>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09.23</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ext uri="{D42A27DB-BD31-4B8C-83A1-F6EECF244321}">
                <p14:modId xmlns:p14="http://schemas.microsoft.com/office/powerpoint/2010/main" val="811888916"/>
              </p:ext>
            </p:extLst>
          </p:nvPr>
        </p:nvGraphicFramePr>
        <p:xfrm>
          <a:off x="9076196"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128111"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046171"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751282"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679608" y="3266018"/>
            <a:ext cx="1319949" cy="540902"/>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305918174"/>
              </p:ext>
            </p:extLst>
          </p:nvPr>
        </p:nvGraphicFramePr>
        <p:xfrm>
          <a:off x="8347928"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391182"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096293"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8802706"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8798336"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337701"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590074"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678881" y="4355138"/>
            <a:ext cx="1320676" cy="432486"/>
          </a:xfrm>
          <a:prstGeom prst="rect">
            <a:avLst/>
          </a:prstGeom>
        </p:spPr>
      </p:pic>
      <p:pic>
        <p:nvPicPr>
          <p:cNvPr id="18" name="图片 17"/>
          <p:cNvPicPr>
            <a:picLocks noChangeAspect="1"/>
          </p:cNvPicPr>
          <p:nvPr/>
        </p:nvPicPr>
        <p:blipFill>
          <a:blip r:embed="rId7"/>
          <a:stretch>
            <a:fillRect/>
          </a:stretch>
        </p:blipFill>
        <p:spPr>
          <a:xfrm>
            <a:off x="9363568" y="4316879"/>
            <a:ext cx="689294" cy="677720"/>
          </a:xfrm>
          <a:prstGeom prst="rect">
            <a:avLst/>
          </a:prstGeom>
        </p:spPr>
      </p:pic>
    </p:spTree>
    <p:extLst>
      <p:ext uri="{BB962C8B-B14F-4D97-AF65-F5344CB8AC3E}">
        <p14:creationId xmlns:p14="http://schemas.microsoft.com/office/powerpoint/2010/main" val="429047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5/23</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26" name="图表 25"/>
          <p:cNvGraphicFramePr/>
          <p:nvPr>
            <p:extLst>
              <p:ext uri="{D42A27DB-BD31-4B8C-83A1-F6EECF244321}">
                <p14:modId xmlns:p14="http://schemas.microsoft.com/office/powerpoint/2010/main" val="1353361922"/>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79552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4" name="矩形 3"/>
          <p:cNvSpPr/>
          <p:nvPr/>
        </p:nvSpPr>
        <p:spPr>
          <a:xfrm>
            <a:off x="781091" y="1803976"/>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 name="矩形 4"/>
          <p:cNvSpPr/>
          <p:nvPr/>
        </p:nvSpPr>
        <p:spPr>
          <a:xfrm>
            <a:off x="6470691" y="1803976"/>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矩形 5"/>
          <p:cNvSpPr/>
          <p:nvPr/>
        </p:nvSpPr>
        <p:spPr>
          <a:xfrm>
            <a:off x="781091" y="4548782"/>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p:cNvSpPr/>
          <p:nvPr/>
        </p:nvSpPr>
        <p:spPr>
          <a:xfrm>
            <a:off x="6470691" y="4548781"/>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文本框 7"/>
          <p:cNvSpPr txBox="1"/>
          <p:nvPr/>
        </p:nvSpPr>
        <p:spPr>
          <a:xfrm>
            <a:off x="987136" y="1619309"/>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p:txBody>
      </p:sp>
      <p:sp>
        <p:nvSpPr>
          <p:cNvPr id="9" name="文本框 8"/>
          <p:cNvSpPr txBox="1"/>
          <p:nvPr/>
        </p:nvSpPr>
        <p:spPr>
          <a:xfrm>
            <a:off x="6685972" y="1619309"/>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0" name="文本框 9"/>
          <p:cNvSpPr txBox="1"/>
          <p:nvPr/>
        </p:nvSpPr>
        <p:spPr>
          <a:xfrm>
            <a:off x="6685973" y="4364115"/>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11" name="文本框 10"/>
          <p:cNvSpPr txBox="1"/>
          <p:nvPr/>
        </p:nvSpPr>
        <p:spPr>
          <a:xfrm>
            <a:off x="987135" y="4364115"/>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sp>
        <p:nvSpPr>
          <p:cNvPr id="3" name="文本框 2"/>
          <p:cNvSpPr txBox="1"/>
          <p:nvPr/>
        </p:nvSpPr>
        <p:spPr>
          <a:xfrm>
            <a:off x="842994" y="2024677"/>
            <a:ext cx="1717282" cy="1502976"/>
          </a:xfrm>
          <a:prstGeom prst="rect">
            <a:avLst/>
          </a:prstGeom>
          <a:noFill/>
        </p:spPr>
        <p:txBody>
          <a:bodyPr wrap="square" rtlCol="0">
            <a:spAutoFit/>
          </a:bodyPr>
          <a:lstStyle/>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一种基于偏序的</a:t>
            </a:r>
            <a:r>
              <a:rPr lang="en-US" altLang="zh-CN" sz="1600" dirty="0" smtClean="0">
                <a:latin typeface="仿宋" panose="02010609060101010101" pitchFamily="49" charset="-122"/>
                <a:ea typeface="仿宋" panose="02010609060101010101" pitchFamily="49" charset="-122"/>
              </a:rPr>
              <a:t>Petri</a:t>
            </a:r>
            <a:r>
              <a:rPr lang="zh-CN" altLang="en-US" sz="1600"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简化对模型的分析难度</a:t>
            </a:r>
            <a:endParaRPr lang="en-US" altLang="zh-CN" sz="1600" dirty="0" smtClean="0">
              <a:latin typeface="仿宋" panose="02010609060101010101" pitchFamily="49" charset="-122"/>
              <a:ea typeface="仿宋" panose="02010609060101010101" pitchFamily="49" charset="-122"/>
            </a:endParaRPr>
          </a:p>
        </p:txBody>
      </p:sp>
      <p:sp>
        <p:nvSpPr>
          <p:cNvPr id="17" name="文本框 16"/>
          <p:cNvSpPr txBox="1"/>
          <p:nvPr/>
        </p:nvSpPr>
        <p:spPr>
          <a:xfrm>
            <a:off x="6530860" y="2036584"/>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sz="1600" dirty="0">
                <a:latin typeface="仿宋" panose="02010609060101010101" pitchFamily="49" charset="-122"/>
                <a:ea typeface="仿宋" panose="02010609060101010101" pitchFamily="49" charset="-122"/>
              </a:rPr>
              <a:t>Petri</a:t>
            </a:r>
            <a:r>
              <a:rPr lang="zh-CN" altLang="en-US" sz="1600"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在状态重复的位置产生截断</a:t>
            </a:r>
            <a:endParaRPr lang="zh-CN" altLang="zh-CN" sz="1600" dirty="0">
              <a:latin typeface="仿宋" panose="02010609060101010101" pitchFamily="49" charset="-122"/>
              <a:ea typeface="仿宋" panose="02010609060101010101" pitchFamily="49" charset="-122"/>
            </a:endParaRPr>
          </a:p>
        </p:txBody>
      </p:sp>
      <p:sp>
        <p:nvSpPr>
          <p:cNvPr id="18" name="文本框 17"/>
          <p:cNvSpPr txBox="1"/>
          <p:nvPr/>
        </p:nvSpPr>
        <p:spPr>
          <a:xfrm>
            <a:off x="842994" y="4794772"/>
            <a:ext cx="4342443" cy="1661993"/>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sz="1600" dirty="0" smtClean="0">
                <a:latin typeface="仿宋" panose="02010609060101010101" pitchFamily="49" charset="-122"/>
                <a:ea typeface="仿宋" panose="02010609060101010101" pitchFamily="49" charset="-122"/>
              </a:rPr>
              <a:t>A*</a:t>
            </a:r>
            <a:r>
              <a:rPr lang="zh-CN" altLang="en-US" sz="1600"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19" name="文本框 18"/>
          <p:cNvSpPr txBox="1"/>
          <p:nvPr/>
        </p:nvSpPr>
        <p:spPr>
          <a:xfrm>
            <a:off x="6530860" y="4733447"/>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sp>
        <p:nvSpPr>
          <p:cNvPr id="13" name="文本框 12"/>
          <p:cNvSpPr txBox="1"/>
          <p:nvPr/>
        </p:nvSpPr>
        <p:spPr>
          <a:xfrm>
            <a:off x="781091" y="1224467"/>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6/23</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7" name="文本框 26"/>
          <p:cNvSpPr txBox="1"/>
          <p:nvPr/>
        </p:nvSpPr>
        <p:spPr>
          <a:xfrm>
            <a:off x="781091" y="3961494"/>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pic>
        <p:nvPicPr>
          <p:cNvPr id="28" name="图片 2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9101" y="4822707"/>
            <a:ext cx="3427844" cy="1880743"/>
          </a:xfrm>
          <a:prstGeom prst="rect">
            <a:avLst/>
          </a:prstGeom>
          <a:noFill/>
          <a:ln>
            <a:noFill/>
          </a:ln>
        </p:spPr>
      </p:pic>
      <p:pic>
        <p:nvPicPr>
          <p:cNvPr id="29" name="图片 2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8807" y="2163725"/>
            <a:ext cx="2432799" cy="765899"/>
          </a:xfrm>
          <a:prstGeom prst="rect">
            <a:avLst/>
          </a:prstGeom>
          <a:noFill/>
          <a:ln>
            <a:noFill/>
          </a:ln>
        </p:spPr>
      </p:pic>
      <p:pic>
        <p:nvPicPr>
          <p:cNvPr id="30" name="图片 2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18806" y="3013439"/>
            <a:ext cx="2435305" cy="410668"/>
          </a:xfrm>
          <a:prstGeom prst="rect">
            <a:avLst/>
          </a:prstGeom>
          <a:noFill/>
          <a:ln>
            <a:noFill/>
          </a:ln>
        </p:spPr>
      </p:pic>
      <p:pic>
        <p:nvPicPr>
          <p:cNvPr id="31" name="图片 30" descr="branchin-examp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20445" y="2183163"/>
            <a:ext cx="3101730" cy="1344699"/>
          </a:xfrm>
          <a:prstGeom prst="rect">
            <a:avLst/>
          </a:prstGeom>
          <a:noFill/>
          <a:ln>
            <a:noFill/>
          </a:ln>
        </p:spPr>
      </p:pic>
    </p:spTree>
    <p:extLst>
      <p:ext uri="{BB962C8B-B14F-4D97-AF65-F5344CB8AC3E}">
        <p14:creationId xmlns:p14="http://schemas.microsoft.com/office/powerpoint/2010/main" val="152167174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研究内容</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7/23</a:t>
            </a:r>
            <a:endParaRPr lang="zh-CN" altLang="en-US" dirty="0"/>
          </a:p>
        </p:txBody>
      </p:sp>
      <p:graphicFrame>
        <p:nvGraphicFramePr>
          <p:cNvPr id="4" name="图表 3"/>
          <p:cNvGraphicFramePr/>
          <p:nvPr>
            <p:extLst>
              <p:ext uri="{D42A27DB-BD31-4B8C-83A1-F6EECF244321}">
                <p14:modId xmlns:p14="http://schemas.microsoft.com/office/powerpoint/2010/main" val="741433827"/>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0"/>
            <a:ext cx="10972800" cy="5359435"/>
          </a:xfrm>
        </p:spPr>
        <p:txBody>
          <a:bodyPr>
            <a:normAutofit/>
          </a:bodyPr>
          <a:lstStyle/>
          <a:p>
            <a:r>
              <a:rPr lang="zh-CN" altLang="en-US" dirty="0" smtClean="0">
                <a:latin typeface="仿宋" panose="02010609060101010101" pitchFamily="49" charset="-122"/>
                <a:ea typeface="仿宋" panose="02010609060101010101" pitchFamily="49" charset="-122"/>
              </a:rPr>
              <a:t>问题的形式化定义</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a:t>
            </a:r>
            <a:r>
              <a:rPr lang="zh-CN" altLang="en-US" sz="2400" dirty="0">
                <a:latin typeface="仿宋" panose="02010609060101010101" pitchFamily="49" charset="-122"/>
                <a:ea typeface="仿宋" panose="02010609060101010101" pitchFamily="49" charset="-122"/>
              </a:rPr>
              <a:t>定一个流程</a:t>
            </a:r>
            <a:r>
              <a:rPr lang="zh-CN" altLang="en-US" sz="2400" dirty="0" smtClean="0">
                <a:latin typeface="仿宋" panose="02010609060101010101" pitchFamily="49" charset="-122"/>
                <a:ea typeface="仿宋" panose="02010609060101010101" pitchFamily="49" charset="-122"/>
              </a:rPr>
              <a:t>模型和</a:t>
            </a:r>
            <a:r>
              <a:rPr lang="zh-CN" altLang="en-US" sz="2400" dirty="0">
                <a:latin typeface="仿宋" panose="02010609060101010101" pitchFamily="49" charset="-122"/>
                <a:ea typeface="仿宋" panose="02010609060101010101" pitchFamily="49" charset="-122"/>
              </a:rPr>
              <a:t>一个活动多集，判定该活动多集是否</a:t>
            </a:r>
            <a:r>
              <a:rPr lang="zh-CN" altLang="en-US" sz="2400" dirty="0" smtClean="0">
                <a:latin typeface="仿宋" panose="02010609060101010101" pitchFamily="49" charset="-122"/>
                <a:ea typeface="仿宋" panose="02010609060101010101" pitchFamily="49" charset="-122"/>
              </a:rPr>
              <a:t>能构成</a:t>
            </a:r>
            <a:r>
              <a:rPr lang="zh-CN" altLang="en-US" sz="2400" dirty="0">
                <a:latin typeface="仿宋" panose="02010609060101010101" pitchFamily="49" charset="-122"/>
                <a:ea typeface="仿宋" panose="02010609060101010101" pitchFamily="49" charset="-122"/>
              </a:rPr>
              <a:t>符合该流程模型的一条</a:t>
            </a:r>
            <a:r>
              <a:rPr lang="zh-CN" altLang="en-US" sz="2400" dirty="0" smtClean="0">
                <a:latin typeface="仿宋" panose="02010609060101010101" pitchFamily="49" charset="-122"/>
                <a:ea typeface="仿宋" panose="02010609060101010101" pitchFamily="49" charset="-122"/>
              </a:rPr>
              <a:t>轨迹。若</a:t>
            </a:r>
            <a:r>
              <a:rPr lang="zh-CN" altLang="en-US" sz="2400" dirty="0">
                <a:latin typeface="仿宋" panose="02010609060101010101" pitchFamily="49" charset="-122"/>
                <a:ea typeface="仿宋" panose="02010609060101010101" pitchFamily="49" charset="-122"/>
              </a:rPr>
              <a:t>可以，其轨迹是什么；若</a:t>
            </a:r>
            <a:r>
              <a:rPr lang="zh-CN" altLang="en-US" sz="2400" dirty="0" smtClean="0">
                <a:latin typeface="仿宋" panose="02010609060101010101" pitchFamily="49" charset="-122"/>
                <a:ea typeface="仿宋" panose="02010609060101010101" pitchFamily="49" charset="-122"/>
              </a:rPr>
              <a:t>不可以</a:t>
            </a:r>
            <a:r>
              <a:rPr lang="zh-CN" altLang="en-US" sz="2400" dirty="0">
                <a:latin typeface="仿宋" panose="02010609060101010101" pitchFamily="49" charset="-122"/>
                <a:ea typeface="仿宋" panose="02010609060101010101" pitchFamily="49" charset="-122"/>
              </a:rPr>
              <a:t>，多余或者欠缺的事件是哪些，其中最小代价的修复</a:t>
            </a:r>
            <a:r>
              <a:rPr lang="zh-CN" altLang="en-US" sz="2400" dirty="0" smtClean="0">
                <a:latin typeface="仿宋" panose="02010609060101010101" pitchFamily="49" charset="-122"/>
                <a:ea typeface="仿宋" panose="02010609060101010101" pitchFamily="49" charset="-122"/>
              </a:rPr>
              <a:t>方案是</a:t>
            </a:r>
            <a:r>
              <a:rPr lang="zh-CN" altLang="en-US" sz="2400" dirty="0">
                <a:latin typeface="仿宋" panose="02010609060101010101" pitchFamily="49" charset="-122"/>
                <a:ea typeface="仿宋" panose="02010609060101010101" pitchFamily="49" charset="-122"/>
              </a:rPr>
              <a:t>什么</a:t>
            </a:r>
            <a:r>
              <a:rPr lang="zh-CN" altLang="en-US" sz="2400" dirty="0" smtClean="0">
                <a:latin typeface="仿宋" panose="02010609060101010101" pitchFamily="49" charset="-122"/>
                <a:ea typeface="仿宋" panose="02010609060101010101" pitchFamily="49" charset="-122"/>
              </a:rPr>
              <a:t>？</a:t>
            </a:r>
          </a:p>
          <a:p>
            <a:pPr lvl="1">
              <a:buFont typeface="Wingdings" charset="2"/>
              <a:buChar char="Ø"/>
            </a:pPr>
            <a:r>
              <a:rPr lang="zh-CN" altLang="en-US" dirty="0" smtClean="0">
                <a:latin typeface="仿宋" panose="02010609060101010101" pitchFamily="49" charset="-122"/>
                <a:ea typeface="仿宋" panose="02010609060101010101" pitchFamily="49" charset="-122"/>
              </a:rPr>
              <a:t>问题输入</a:t>
            </a:r>
          </a:p>
          <a:p>
            <a:pPr lvl="2">
              <a:buFont typeface="Wingdings" charset="2"/>
              <a:buChar char="l"/>
            </a:pPr>
            <a:r>
              <a:rPr lang="zh-CN" altLang="en-US" dirty="0">
                <a:latin typeface="仿宋" panose="02010609060101010101" pitchFamily="49" charset="-122"/>
                <a:ea typeface="仿宋" panose="02010609060101010101" pitchFamily="49" charset="-122"/>
              </a:rPr>
              <a:t>一个流程</a:t>
            </a:r>
            <a:r>
              <a:rPr lang="zh-CN" altLang="en-US" dirty="0" smtClean="0">
                <a:latin typeface="仿宋" panose="02010609060101010101" pitchFamily="49" charset="-122"/>
                <a:ea typeface="仿宋" panose="02010609060101010101" pitchFamily="49" charset="-122"/>
              </a:rPr>
              <a:t>模型（</a:t>
            </a:r>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Declarative</a:t>
            </a:r>
            <a:r>
              <a:rPr lang="zh-CN" altLang="en-US" dirty="0">
                <a:latin typeface="仿宋" panose="02010609060101010101" pitchFamily="49" charset="-122"/>
                <a:ea typeface="仿宋" panose="02010609060101010101" pitchFamily="49" charset="-122"/>
              </a:rPr>
              <a:t>模型或者</a:t>
            </a:r>
            <a:r>
              <a:rPr lang="en-US" altLang="zh-CN" dirty="0">
                <a:latin typeface="仿宋" panose="02010609060101010101" pitchFamily="49" charset="-122"/>
                <a:ea typeface="仿宋" panose="02010609060101010101" pitchFamily="49" charset="-122"/>
              </a:rPr>
              <a:t>Hybrid</a:t>
            </a:r>
            <a:r>
              <a:rPr lang="zh-CN" altLang="en-US" dirty="0">
                <a:latin typeface="仿宋" panose="02010609060101010101" pitchFamily="49" charset="-122"/>
                <a:ea typeface="仿宋" panose="02010609060101010101" pitchFamily="49" charset="-122"/>
              </a:rPr>
              <a:t>模型）</a:t>
            </a:r>
            <a:endParaRPr lang="zh-CN" altLang="en-US" dirty="0" smtClean="0">
              <a:latin typeface="仿宋" panose="02010609060101010101" pitchFamily="49" charset="-122"/>
              <a:ea typeface="仿宋" panose="02010609060101010101" pitchFamily="49" charset="-122"/>
            </a:endParaRPr>
          </a:p>
          <a:p>
            <a:pPr lvl="2">
              <a:buFont typeface="Wingdings" charset="2"/>
              <a:buChar char="l"/>
            </a:pPr>
            <a:r>
              <a:rPr lang="zh-CN" altLang="en-US" dirty="0" smtClean="0">
                <a:latin typeface="仿宋" panose="02010609060101010101" pitchFamily="49" charset="-122"/>
                <a:ea typeface="仿宋" panose="02010609060101010101" pitchFamily="49" charset="-122"/>
              </a:rPr>
              <a:t>一</a:t>
            </a:r>
            <a:r>
              <a:rPr lang="zh-CN" altLang="en-US" dirty="0">
                <a:latin typeface="仿宋" panose="02010609060101010101" pitchFamily="49" charset="-122"/>
                <a:ea typeface="仿宋" panose="02010609060101010101" pitchFamily="49" charset="-122"/>
              </a:rPr>
              <a:t>个活动多集</a:t>
            </a:r>
            <a:endParaRPr lang="zh-CN" altLang="en-US" dirty="0" smtClean="0">
              <a:latin typeface="仿宋" panose="02010609060101010101" pitchFamily="49" charset="-122"/>
              <a:ea typeface="仿宋" panose="02010609060101010101" pitchFamily="49" charset="-122"/>
            </a:endParaRPr>
          </a:p>
          <a:p>
            <a:pPr lvl="1">
              <a:buFont typeface="Wingdings" charset="2"/>
              <a:buChar char="Ø"/>
            </a:pPr>
            <a:r>
              <a:rPr lang="zh-CN" altLang="en-US" dirty="0" smtClean="0">
                <a:latin typeface="仿宋" panose="02010609060101010101" pitchFamily="49" charset="-122"/>
                <a:ea typeface="仿宋" panose="02010609060101010101" pitchFamily="49" charset="-122"/>
              </a:rPr>
              <a:t>问题输出</a:t>
            </a:r>
          </a:p>
          <a:p>
            <a:pPr lvl="2">
              <a:buFont typeface="Wingdings" charset="2"/>
              <a:buChar char="Ø"/>
            </a:pPr>
            <a:r>
              <a:rPr lang="zh-CN" altLang="en-US" dirty="0" smtClean="0">
                <a:latin typeface="仿宋" panose="02010609060101010101" pitchFamily="49" charset="-122"/>
                <a:ea typeface="仿宋" panose="02010609060101010101" pitchFamily="49" charset="-122"/>
              </a:rPr>
              <a:t>一条有效的、修复代价最小的轨迹</a:t>
            </a:r>
            <a:endParaRPr lang="en-US" altLang="zh-CN" dirty="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8/23</a:t>
            </a:r>
            <a:endParaRPr lang="zh-CN" altLang="en-US" dirty="0"/>
          </a:p>
        </p:txBody>
      </p:sp>
    </p:spTree>
    <p:extLst>
      <p:ext uri="{BB962C8B-B14F-4D97-AF65-F5344CB8AC3E}">
        <p14:creationId xmlns:p14="http://schemas.microsoft.com/office/powerpoint/2010/main" val="318742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9/23</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3459</TotalTime>
  <Words>1892</Words>
  <Application>Microsoft Macintosh PowerPoint</Application>
  <PresentationFormat>宽屏</PresentationFormat>
  <Paragraphs>470</Paragraphs>
  <Slides>23</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Calibri</vt:lpstr>
      <vt:lpstr>Cambria</vt:lpstr>
      <vt:lpstr>Cambria Math</vt:lpstr>
      <vt:lpstr>Microsoft YaHei UI</vt:lpstr>
      <vt:lpstr>Wingdings</vt:lpstr>
      <vt:lpstr>Wingdings 3</vt:lpstr>
      <vt:lpstr>方正舒体</vt:lpstr>
      <vt:lpstr>仿宋</vt:lpstr>
      <vt:lpstr>黑体</vt:lpstr>
      <vt:lpstr>宋体</vt:lpstr>
      <vt:lpstr>Book</vt:lpstr>
      <vt:lpstr>基于完全前缀展开的无序日志修复研究</vt:lpstr>
      <vt:lpstr>主要内容</vt:lpstr>
      <vt:lpstr>选题背景与意义</vt:lpstr>
      <vt:lpstr>选题背景与意义</vt:lpstr>
      <vt:lpstr>国内外研究现状</vt:lpstr>
      <vt:lpstr>国内外研究现状</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预期成果及可能的创新点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207</cp:revision>
  <dcterms:created xsi:type="dcterms:W3CDTF">2013-09-21T08:13:58Z</dcterms:created>
  <dcterms:modified xsi:type="dcterms:W3CDTF">2015-09-27T08:48:33Z</dcterms:modified>
</cp:coreProperties>
</file>