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7" r:id="rId3"/>
    <p:sldId id="274" r:id="rId4"/>
    <p:sldId id="289" r:id="rId5"/>
    <p:sldId id="313" r:id="rId6"/>
    <p:sldId id="290" r:id="rId7"/>
    <p:sldId id="270" r:id="rId8"/>
    <p:sldId id="272" r:id="rId9"/>
    <p:sldId id="302" r:id="rId10"/>
    <p:sldId id="293" r:id="rId11"/>
    <p:sldId id="306" r:id="rId12"/>
    <p:sldId id="296" r:id="rId13"/>
    <p:sldId id="303" r:id="rId14"/>
    <p:sldId id="304" r:id="rId15"/>
    <p:sldId id="297" r:id="rId16"/>
    <p:sldId id="298" r:id="rId17"/>
    <p:sldId id="299" r:id="rId18"/>
    <p:sldId id="300" r:id="rId19"/>
    <p:sldId id="301" r:id="rId20"/>
    <p:sldId id="288" r:id="rId21"/>
    <p:sldId id="261"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67CB"/>
    <a:srgbClr val="8F68CB"/>
    <a:srgbClr val="58BDBE"/>
    <a:srgbClr val="3AA0ED"/>
    <a:srgbClr val="4EB3D5"/>
    <a:srgbClr val="5DB5F0"/>
    <a:srgbClr val="007FC2"/>
    <a:srgbClr val="D3C8DE"/>
    <a:srgbClr val="0098E3"/>
    <a:srgbClr val="C9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76982" autoAdjust="0"/>
  </p:normalViewPr>
  <p:slideViewPr>
    <p:cSldViewPr snapToGrid="0">
      <p:cViewPr>
        <p:scale>
          <a:sx n="120" d="100"/>
          <a:sy n="120" d="100"/>
        </p:scale>
        <p:origin x="86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流程分支</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1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包含一般数量事件</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包含较多数量事件</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custScaleX="10579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custScaleX="10579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分支流程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流程分支</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3505" y="96416"/>
          <a:ext cx="2324774" cy="9251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3505" y="96416"/>
        <a:ext cx="2324774" cy="925150"/>
      </dsp:txXfrm>
    </dsp:sp>
    <dsp:sp modelId="{9D9D0ED3-B53A-D647-90D8-E04E445B658F}">
      <dsp:nvSpPr>
        <dsp:cNvPr id="0" name=""/>
        <dsp:cNvSpPr/>
      </dsp:nvSpPr>
      <dsp:spPr>
        <a:xfrm>
          <a:off x="3505" y="1021566"/>
          <a:ext cx="2324774" cy="184824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dsp:txBody>
      <dsp:txXfrm>
        <a:off x="3505" y="1021566"/>
        <a:ext cx="2324774" cy="1848242"/>
      </dsp:txXfrm>
    </dsp:sp>
    <dsp:sp modelId="{9D1C6B3D-74D1-1F4B-9E2D-46B44DDEC53C}">
      <dsp:nvSpPr>
        <dsp:cNvPr id="0" name=""/>
        <dsp:cNvSpPr/>
      </dsp:nvSpPr>
      <dsp:spPr>
        <a:xfrm>
          <a:off x="2653749" y="96416"/>
          <a:ext cx="2324774" cy="92515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653749" y="96416"/>
        <a:ext cx="2324774" cy="925150"/>
      </dsp:txXfrm>
    </dsp:sp>
    <dsp:sp modelId="{0FF57D08-FBE7-1A45-B2B7-1BA52FF65693}">
      <dsp:nvSpPr>
        <dsp:cNvPr id="0" name=""/>
        <dsp:cNvSpPr/>
      </dsp:nvSpPr>
      <dsp:spPr>
        <a:xfrm>
          <a:off x="2653749" y="1021566"/>
          <a:ext cx="2324774" cy="1848242"/>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包含一般数量事件</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包含较多数量事件</a:t>
          </a:r>
          <a:endParaRPr lang="zh-CN" altLang="en-US" sz="2700" kern="1200" dirty="0">
            <a:latin typeface="仿宋" panose="02010609060101010101" pitchFamily="49" charset="-122"/>
            <a:ea typeface="仿宋" panose="02010609060101010101" pitchFamily="49" charset="-122"/>
          </a:endParaRPr>
        </a:p>
      </dsp:txBody>
      <dsp:txXfrm>
        <a:off x="2653749" y="1021566"/>
        <a:ext cx="2324774" cy="1848242"/>
      </dsp:txXfrm>
    </dsp:sp>
    <dsp:sp modelId="{28FAB5DE-7100-B045-8B9F-4FC87E4989D1}">
      <dsp:nvSpPr>
        <dsp:cNvPr id="0" name=""/>
        <dsp:cNvSpPr/>
      </dsp:nvSpPr>
      <dsp:spPr>
        <a:xfrm>
          <a:off x="5303992" y="96416"/>
          <a:ext cx="2459449" cy="92515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03992" y="96416"/>
        <a:ext cx="2459449" cy="925150"/>
      </dsp:txXfrm>
    </dsp:sp>
    <dsp:sp modelId="{77F37BE2-56F5-BF4F-9C8B-703F3C37C9EB}">
      <dsp:nvSpPr>
        <dsp:cNvPr id="0" name=""/>
        <dsp:cNvSpPr/>
      </dsp:nvSpPr>
      <dsp:spPr>
        <a:xfrm>
          <a:off x="5303992" y="1021566"/>
          <a:ext cx="2459449" cy="1848242"/>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5303992" y="1021566"/>
        <a:ext cx="2459449" cy="18482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大量的</a:t>
            </a:r>
            <a:r>
              <a:rPr lang="zh-CN" altLang="zh-CN" sz="1200" kern="1200" dirty="0" smtClean="0">
                <a:solidFill>
                  <a:schemeClr val="tx1"/>
                </a:solidFill>
                <a:effectLst/>
                <a:latin typeface="+mn-lt"/>
                <a:ea typeface="+mn-ea"/>
                <a:cs typeface="+mn-cs"/>
              </a:rPr>
              <a:t>过程感知信息系统（即</a:t>
            </a:r>
            <a:r>
              <a:rPr lang="en-US" altLang="zh-CN" sz="1200" kern="1200" dirty="0" smtClean="0">
                <a:solidFill>
                  <a:schemeClr val="tx1"/>
                </a:solidFill>
                <a:effectLst/>
                <a:latin typeface="+mn-lt"/>
                <a:ea typeface="+mn-ea"/>
                <a:cs typeface="+mn-cs"/>
              </a:rPr>
              <a:t>Process Aware Information System</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PAIS</a:t>
            </a:r>
            <a:r>
              <a:rPr lang="zh-CN" altLang="zh-CN" sz="1200" kern="1200" dirty="0" smtClean="0">
                <a:solidFill>
                  <a:schemeClr val="tx1"/>
                </a:solidFill>
                <a:effectLst/>
                <a:latin typeface="+mn-lt"/>
                <a:ea typeface="+mn-ea"/>
                <a:cs typeface="+mn-cs"/>
              </a:rPr>
              <a:t>）已经被广泛的应用于各行业，为企业提供业务流程建模</a:t>
            </a:r>
            <a:r>
              <a:rPr lang="zh-CN" altLang="en-US" sz="1200" kern="1200" dirty="0" smtClean="0">
                <a:solidFill>
                  <a:schemeClr val="tx1"/>
                </a:solidFill>
                <a:effectLst/>
                <a:latin typeface="+mn-lt"/>
                <a:ea typeface="+mn-ea"/>
                <a:cs typeface="+mn-cs"/>
              </a:rPr>
              <a:t>和业务执行</a:t>
            </a:r>
            <a:r>
              <a:rPr lang="zh-CN" altLang="en-US" sz="1200" kern="1200" dirty="0" smtClean="0">
                <a:solidFill>
                  <a:schemeClr val="tx1"/>
                </a:solidFill>
                <a:effectLst/>
                <a:latin typeface="+mn-lt"/>
                <a:ea typeface="+mn-ea"/>
                <a:cs typeface="+mn-cs"/>
              </a:rPr>
              <a:t>监测</a:t>
            </a:r>
            <a:r>
              <a:rPr lang="zh-CN" altLang="en-US" sz="1200" kern="1200" dirty="0" smtClean="0">
                <a:solidFill>
                  <a:schemeClr val="tx1"/>
                </a:solidFill>
                <a:effectLst/>
                <a:latin typeface="+mn-lt"/>
                <a:ea typeface="+mn-ea"/>
                <a:cs typeface="+mn-cs"/>
              </a:rPr>
              <a:t>等</a:t>
            </a:r>
            <a:r>
              <a:rPr lang="zh-CN" altLang="en-US" sz="1200" kern="1200" dirty="0" smtClean="0">
                <a:solidFill>
                  <a:schemeClr val="tx1"/>
                </a:solidFill>
                <a:effectLst/>
                <a:latin typeface="+mn-lt"/>
                <a:ea typeface="+mn-ea"/>
                <a:cs typeface="+mn-cs"/>
              </a:rPr>
              <a:t>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179765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r>
              <a:rPr lang="zh-CN" altLang="en-US" b="1" dirty="0" smtClean="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然</a:t>
            </a:r>
            <a:r>
              <a:rPr lang="zh-CN" altLang="en-US" b="1" dirty="0" smtClean="0">
                <a:solidFill>
                  <a:schemeClr val="tx1"/>
                </a:solidFill>
                <a:latin typeface="仿宋" panose="02010609060101010101" pitchFamily="49" charset="-122"/>
                <a:ea typeface="仿宋" panose="02010609060101010101" pitchFamily="49" charset="-122"/>
              </a:rPr>
              <a:t>而目前学术界</a:t>
            </a:r>
            <a:r>
              <a:rPr lang="zh-CN" altLang="en-US" b="1" dirty="0" smtClean="0">
                <a:solidFill>
                  <a:schemeClr val="tx1"/>
                </a:solidFill>
                <a:latin typeface="仿宋" panose="02010609060101010101" pitchFamily="49" charset="-122"/>
                <a:ea typeface="仿宋" panose="02010609060101010101" pitchFamily="49" charset="-122"/>
              </a:rPr>
              <a:t>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a:t>
            </a:r>
            <a:r>
              <a:rPr lang="zh-CN" altLang="en-US" b="1" dirty="0" smtClean="0">
                <a:solidFill>
                  <a:schemeClr val="tx1"/>
                </a:solidFill>
                <a:latin typeface="仿宋" panose="02010609060101010101" pitchFamily="49" charset="-122"/>
                <a:ea typeface="仿宋" panose="02010609060101010101" pitchFamily="49" charset="-122"/>
              </a:rPr>
              <a:t>旨在</a:t>
            </a:r>
            <a:r>
              <a:rPr lang="zh-CN" altLang="en-US" b="1" dirty="0" smtClean="0">
                <a:solidFill>
                  <a:schemeClr val="tx1"/>
                </a:solidFill>
                <a:latin typeface="仿宋" panose="02010609060101010101" pitchFamily="49" charset="-122"/>
                <a:ea typeface="仿宋" panose="02010609060101010101" pitchFamily="49" charset="-122"/>
              </a:rPr>
              <a:t>针对无序事件日志</a:t>
            </a:r>
            <a:r>
              <a:rPr lang="zh-CN" altLang="en-US" b="1" dirty="0" smtClean="0">
                <a:solidFill>
                  <a:schemeClr val="tx1"/>
                </a:solidFill>
                <a:latin typeface="仿宋" panose="02010609060101010101" pitchFamily="49" charset="-122"/>
                <a:ea typeface="仿宋" panose="02010609060101010101" pitchFamily="49" charset="-122"/>
              </a:rPr>
              <a:t>提</a:t>
            </a:r>
            <a:r>
              <a:rPr lang="zh-CN" altLang="en-US" b="1" dirty="0" smtClean="0">
                <a:solidFill>
                  <a:schemeClr val="tx1"/>
                </a:solidFill>
                <a:latin typeface="仿宋" panose="02010609060101010101" pitchFamily="49" charset="-122"/>
                <a:ea typeface="仿宋" panose="02010609060101010101" pitchFamily="49" charset="-122"/>
              </a:rPr>
              <a:t>出一</a:t>
            </a:r>
            <a:r>
              <a:rPr lang="zh-CN" altLang="en-US" b="1" dirty="0" smtClean="0">
                <a:solidFill>
                  <a:schemeClr val="tx1"/>
                </a:solidFill>
                <a:latin typeface="仿宋" panose="02010609060101010101" pitchFamily="49" charset="-122"/>
                <a:ea typeface="仿宋" panose="02010609060101010101" pitchFamily="49" charset="-122"/>
              </a:rPr>
              <a:t>种日志修复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a:t>
            </a:r>
            <a:r>
              <a:rPr lang="zh-CN" altLang="en-US" dirty="0" smtClean="0"/>
              <a:t>一种非结构化的、只规定一些约束规则的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a:t>
            </a:r>
            <a:r>
              <a:rPr lang="zh-CN" altLang="en-US" dirty="0" smtClean="0"/>
              <a:t>和</a:t>
            </a:r>
            <a:r>
              <a:rPr lang="zh-CN" altLang="en-US" dirty="0" smtClean="0"/>
              <a:t>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en-US" altLang="zh-CN" dirty="0" smtClean="0"/>
              <a:t>4</a:t>
            </a:r>
            <a:r>
              <a:rPr lang="zh-CN" altLang="en-US" dirty="0" smtClean="0"/>
              <a:t>个维度，</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endParaRPr lang="zh-CN" altLang="en-US" dirty="0" smtClean="0"/>
          </a:p>
          <a:p>
            <a:r>
              <a:rPr lang="zh-CN" altLang="en-US" dirty="0" smtClean="0"/>
              <a:t>一般检测方法：日志重演和日志模型对齐</a:t>
            </a:r>
          </a:p>
          <a:p>
            <a:endParaRPr lang="zh-CN" altLang="en-US" dirty="0" smtClean="0"/>
          </a:p>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2624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上述两个阶段的枚举相乘，搜索空间具有爆炸性</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利用任务索引，对轨迹</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E&gt;</a:t>
            </a:r>
            <a:r>
              <a:rPr kumimoji="1" lang="zh-CN" altLang="en-US" dirty="0" smtClean="0"/>
              <a:t>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本文希望验证解决修复无序事件日志的问题是否可以通过贪心策略来实现求解过程</a:t>
            </a:r>
            <a:r>
              <a:rPr kumimoji="1" lang="zh-CN" altLang="en-US" dirty="0" smtClean="0"/>
              <a:t>。</a:t>
            </a:r>
          </a:p>
          <a:p>
            <a:r>
              <a:rPr kumimoji="1" lang="zh-CN" altLang="en-US" dirty="0" smtClean="0"/>
              <a:t>通过</a:t>
            </a:r>
            <a:r>
              <a:rPr kumimoji="1" lang="zh-CN" altLang="en-US" dirty="0" smtClean="0"/>
              <a:t>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a:t>
            </a:r>
            <a:r>
              <a:rPr kumimoji="1" lang="zh-CN" altLang="en-US" dirty="0" smtClean="0"/>
              <a:t>后效性，最终</a:t>
            </a:r>
            <a:r>
              <a:rPr kumimoji="1" lang="zh-CN" altLang="en-US" dirty="0" smtClean="0"/>
              <a:t>得到高效的算法。</a:t>
            </a:r>
          </a:p>
          <a:p>
            <a:r>
              <a:rPr kumimoji="1" lang="zh-CN" altLang="en-US" dirty="0" smtClean="0"/>
              <a:t>为此，本文将试图寻找问题的最优子结构（即问题的最优解包含其子问题的最优解）</a:t>
            </a:r>
            <a:r>
              <a:rPr kumimoji="1" lang="en-US" altLang="zh-CN" dirty="0" smtClean="0"/>
              <a:t>[34]</a:t>
            </a:r>
            <a:r>
              <a:rPr kumimoji="1" lang="zh-CN" altLang="en-US" dirty="0" smtClean="0"/>
              <a:t>，验证由贪心选择得到的子问题的最优解与贪心选择组合在一起能否生成原问题的最优解。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1294651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29.emf"/><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0.png"/><Relationship Id="rId10"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25.png"/><Relationship Id="rId20" Type="http://schemas.openxmlformats.org/officeDocument/2006/relationships/diagramData" Target="../diagrams/data6.xml"/><Relationship Id="rId21" Type="http://schemas.openxmlformats.org/officeDocument/2006/relationships/diagramLayout" Target="../diagrams/layout6.xml"/><Relationship Id="rId22" Type="http://schemas.openxmlformats.org/officeDocument/2006/relationships/diagramQuickStyle" Target="../diagrams/quickStyle6.xml"/><Relationship Id="rId23" Type="http://schemas.openxmlformats.org/officeDocument/2006/relationships/diagramColors" Target="../diagrams/colors6.xml"/><Relationship Id="rId24" Type="http://schemas.microsoft.com/office/2007/relationships/diagramDrawing" Target="../diagrams/drawing6.xml"/><Relationship Id="rId25" Type="http://schemas.openxmlformats.org/officeDocument/2006/relationships/image" Target="../media/image26.emf"/><Relationship Id="rId26" Type="http://schemas.openxmlformats.org/officeDocument/2006/relationships/image" Target="../media/image18.emf"/><Relationship Id="rId10" Type="http://schemas.openxmlformats.org/officeDocument/2006/relationships/diagramData" Target="../diagrams/data4.xml"/><Relationship Id="rId11" Type="http://schemas.openxmlformats.org/officeDocument/2006/relationships/diagramLayout" Target="../diagrams/layout4.xml"/><Relationship Id="rId12" Type="http://schemas.openxmlformats.org/officeDocument/2006/relationships/diagramQuickStyle" Target="../diagrams/quickStyle4.xml"/><Relationship Id="rId13" Type="http://schemas.openxmlformats.org/officeDocument/2006/relationships/diagramColors" Target="../diagrams/colors4.xml"/><Relationship Id="rId14" Type="http://schemas.microsoft.com/office/2007/relationships/diagramDrawing" Target="../diagrams/drawing4.xml"/><Relationship Id="rId15" Type="http://schemas.openxmlformats.org/officeDocument/2006/relationships/diagramData" Target="../diagrams/data5.xml"/><Relationship Id="rId16" Type="http://schemas.openxmlformats.org/officeDocument/2006/relationships/diagramLayout" Target="../diagrams/layout5.xml"/><Relationship Id="rId17" Type="http://schemas.openxmlformats.org/officeDocument/2006/relationships/diagramQuickStyle" Target="../diagrams/quickStyle5.xml"/><Relationship Id="rId18" Type="http://schemas.openxmlformats.org/officeDocument/2006/relationships/diagramColors" Target="../diagrams/colors5.xml"/><Relationship Id="rId19"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/22</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4"/>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对齐修复阶段：出现模型中存在但在活动多集中不存在的活动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a:t>
            </a:r>
            <a:r>
              <a:rPr lang="zh-CN" altLang="en-US" dirty="0">
                <a:latin typeface="仿宋" panose="02010609060101010101" pitchFamily="49" charset="-122"/>
                <a:ea typeface="仿宋" panose="02010609060101010101" pitchFamily="49" charset="-122"/>
              </a:rPr>
              <a:t>齐修复阶段</a:t>
            </a:r>
            <a:r>
              <a:rPr lang="zh-CN" altLang="en-US" dirty="0" smtClean="0">
                <a:latin typeface="仿宋" panose="02010609060101010101" pitchFamily="49" charset="-122"/>
                <a:ea typeface="仿宋" panose="02010609060101010101" pitchFamily="49" charset="-122"/>
              </a:rPr>
              <a:t>：出现在活动多集中存在但在模型中不存在的活动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11/22</a:t>
            </a:r>
            <a:endParaRPr lang="zh-CN" altLang="en-US" dirty="0"/>
          </a:p>
        </p:txBody>
      </p: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12/22</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4"/>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a:t>
            </a:r>
            <a:r>
              <a:rPr lang="zh-CN" altLang="en-US" dirty="0" smtClean="0">
                <a:latin typeface="仿宋" panose="02010609060101010101" pitchFamily="49" charset="-122"/>
                <a:ea typeface="仿宋" panose="02010609060101010101" pitchFamily="49" charset="-122"/>
              </a:rPr>
              <a:t>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5"/>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a:t>
            </a:r>
            <a:r>
              <a:rPr kumimoji="1" lang="zh-CN" altLang="en-US" b="1" dirty="0" smtClean="0">
                <a:solidFill>
                  <a:srgbClr val="7030A0"/>
                </a:solidFill>
                <a:latin typeface="仿宋" panose="02010609060101010101" pitchFamily="49" charset="-122"/>
                <a:ea typeface="仿宋" panose="02010609060101010101" pitchFamily="49" charset="-122"/>
              </a:rPr>
              <a:t>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8" grpId="0" animBg="1"/>
      <p:bldP spid="1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13/22</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8" grpId="0"/>
      <p:bldP spid="19" grpId="0"/>
      <p:bldP spid="20" grpId="0"/>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14/22</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1706443" y="3557748"/>
            <a:ext cx="3603333" cy="2565628"/>
          </a:xfrm>
          <a:prstGeom prst="rect">
            <a:avLst/>
          </a:prstGeom>
        </p:spPr>
      </p:pic>
      <p:pic>
        <p:nvPicPr>
          <p:cNvPr id="5" name="图片 4"/>
          <p:cNvPicPr>
            <a:picLocks noChangeAspect="1"/>
          </p:cNvPicPr>
          <p:nvPr/>
        </p:nvPicPr>
        <p:blipFill>
          <a:blip r:embed="rId4"/>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1" grpId="0"/>
      <p:bldP spid="13" grpId="0" animBg="1"/>
      <p:bldP spid="15" grpId="0"/>
      <p:bldP spid="17" grpId="0"/>
      <p:bldP spid="18" grpId="0"/>
      <p:bldP spid="19" grpId="0"/>
      <p:bldP spid="20" grpId="0"/>
      <p:bldP spid="21" grpId="0"/>
      <p:bldP spid="22" grpId="0"/>
      <p:bldP spid="26" grpId="0"/>
      <p:bldP spid="27" grpId="0"/>
      <p:bldP spid="28" grpId="0"/>
      <p:bldP spid="29" grpId="0"/>
      <p:bldP spid="30" grpId="0"/>
      <p:bldP spid="31"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15/22</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16/22</a:t>
            </a:r>
            <a:endParaRPr lang="zh-CN" altLang="en-US" dirty="0"/>
          </a:p>
        </p:txBody>
      </p:sp>
      <p:graphicFrame>
        <p:nvGraphicFramePr>
          <p:cNvPr id="3" name="图表 2"/>
          <p:cNvGraphicFramePr/>
          <p:nvPr>
            <p:extLst>
              <p:ext uri="{D42A27DB-BD31-4B8C-83A1-F6EECF244321}">
                <p14:modId xmlns:p14="http://schemas.microsoft.com/office/powerpoint/2010/main" val="1505155602"/>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17/22</a:t>
            </a:r>
            <a:endParaRPr lang="zh-CN" altLang="en-US" dirty="0"/>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361452" y="4426849"/>
            <a:ext cx="2031757" cy="1413369"/>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619348" y="5028218"/>
            <a:ext cx="2013844" cy="1413368"/>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原始事件日志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5" name="矩形 4"/>
          <p:cNvSpPr/>
          <p:nvPr/>
        </p:nvSpPr>
        <p:spPr>
          <a:xfrm>
            <a:off x="6619348" y="3906181"/>
            <a:ext cx="2013844" cy="625642"/>
          </a:xfrm>
          <a:prstGeom prst="rect">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仿宋" panose="02010609060101010101" pitchFamily="49" charset="-122"/>
                <a:ea typeface="仿宋" panose="02010609060101010101" pitchFamily="49" charset="-122"/>
              </a:rPr>
              <a:t>乱序处理</a:t>
            </a:r>
            <a:endParaRPr kumimoji="1" lang="zh-CN" altLang="en-US" dirty="0">
              <a:latin typeface="仿宋" panose="02010609060101010101" pitchFamily="49" charset="-122"/>
              <a:ea typeface="仿宋" panose="02010609060101010101" pitchFamily="49" charset="-122"/>
            </a:endParaRPr>
          </a:p>
        </p:txBody>
      </p:sp>
      <p:sp>
        <p:nvSpPr>
          <p:cNvPr id="6" name="加号 5"/>
          <p:cNvSpPr/>
          <p:nvPr/>
        </p:nvSpPr>
        <p:spPr>
          <a:xfrm>
            <a:off x="5717406" y="4810669"/>
            <a:ext cx="462013" cy="435099"/>
          </a:xfrm>
          <a:prstGeom prst="mathPlus">
            <a:avLst/>
          </a:prstGeom>
          <a:solidFill>
            <a:srgbClr val="4EB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加号 12"/>
          <p:cNvSpPr/>
          <p:nvPr/>
        </p:nvSpPr>
        <p:spPr>
          <a:xfrm>
            <a:off x="7395263" y="4554773"/>
            <a:ext cx="462013" cy="435099"/>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中括号 10"/>
          <p:cNvSpPr/>
          <p:nvPr/>
        </p:nvSpPr>
        <p:spPr>
          <a:xfrm>
            <a:off x="6311110" y="4179442"/>
            <a:ext cx="192506" cy="1697552"/>
          </a:xfrm>
          <a:prstGeom prst="lef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右中括号 13"/>
          <p:cNvSpPr/>
          <p:nvPr/>
        </p:nvSpPr>
        <p:spPr>
          <a:xfrm>
            <a:off x="8748923" y="4179442"/>
            <a:ext cx="192506" cy="1697552"/>
          </a:xfrm>
          <a:prstGeom prst="righ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fade">
                                      <p:cBhvr>
                                        <p:cTn id="30"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18/22</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animBg="1"/>
      <p:bldP spid="9" grpId="0" animBg="1"/>
      <p:bldP spid="13" grpId="0" animBg="1"/>
      <p:bldP spid="14" grpId="0" animBg="1"/>
      <p:bldP spid="15" grpId="0" animBg="1"/>
      <p:bldP spid="16" grpId="0" animBg="1"/>
      <p:bldP spid="17" grpId="0" animBg="1"/>
      <p:bldP spid="18" grpId="0" animBg="1"/>
      <p:bldP spid="19"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a:t>
            </a:r>
            <a:r>
              <a:rPr lang="en-US" altLang="zh-CN" dirty="0" smtClean="0"/>
              <a:t>/22</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5" grpId="0" animBg="1"/>
      <p:bldP spid="11" grpId="0" animBg="1"/>
      <p:bldP spid="13" grpId="0" animBg="1"/>
      <p:bldP spid="14" grpId="0" animBg="1"/>
      <p:bldP spid="15" grpId="0" animBg="1"/>
      <p:bldP spid="16" grpId="0"/>
      <p:bldP spid="17" grpId="0"/>
      <p:bldP spid="19" grpId="0" animBg="1"/>
      <p:bldP spid="20" grpId="0" animBg="1"/>
      <p:bldP spid="21" grpId="0" animBg="1"/>
      <p:bldP spid="24" grpId="0" animBg="1"/>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/22</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8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7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20/22</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21/22</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22/22</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a:t>
            </a:r>
            <a:r>
              <a:rPr kumimoji="1" lang="zh-CN" altLang="en-US" sz="1200" dirty="0" smtClean="0">
                <a:solidFill>
                  <a:schemeClr val="tx1"/>
                </a:solidFill>
                <a:latin typeface="仿宋" panose="02010609060101010101" pitchFamily="49" charset="-122"/>
                <a:ea typeface="仿宋" panose="02010609060101010101" pitchFamily="49" charset="-122"/>
              </a:rPr>
              <a:t>过程</a:t>
            </a:r>
            <a:r>
              <a:rPr kumimoji="1" lang="zh-CN" altLang="en-US" sz="1200" dirty="0" smtClean="0">
                <a:solidFill>
                  <a:schemeClr val="tx1"/>
                </a:solidFill>
                <a:latin typeface="仿宋" panose="02010609060101010101" pitchFamily="49" charset="-122"/>
                <a:ea typeface="仿宋" panose="02010609060101010101" pitchFamily="49" charset="-122"/>
              </a:rPr>
              <a:t>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a:t>
            </a:r>
            <a:r>
              <a:rPr kumimoji="1" lang="zh-CN" altLang="en-US" sz="1200" dirty="0" smtClean="0">
                <a:solidFill>
                  <a:schemeClr val="tx1"/>
                </a:solidFill>
                <a:latin typeface="仿宋" panose="02010609060101010101" pitchFamily="49" charset="-122"/>
                <a:ea typeface="仿宋" panose="02010609060101010101" pitchFamily="49" charset="-122"/>
              </a:rPr>
              <a:t>事件</a:t>
            </a:r>
            <a:r>
              <a:rPr kumimoji="1" lang="zh-CN" altLang="en-US" sz="1200" dirty="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a:t>
            </a:r>
            <a:r>
              <a:rPr kumimoji="1" lang="zh-CN" altLang="en-US" sz="1200" dirty="0" smtClean="0">
                <a:solidFill>
                  <a:schemeClr val="tx1"/>
                </a:solidFill>
                <a:latin typeface="仿宋" panose="02010609060101010101" pitchFamily="49" charset="-122"/>
                <a:ea typeface="仿宋" panose="02010609060101010101" pitchFamily="49" charset="-122"/>
              </a:rPr>
              <a:t>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a:t>
            </a:r>
            <a:r>
              <a:rPr kumimoji="1" lang="zh-CN" altLang="en-US" sz="1200">
                <a:solidFill>
                  <a:schemeClr val="tx1"/>
                </a:solidFill>
                <a:latin typeface="仿宋" panose="02010609060101010101" pitchFamily="49" charset="-122"/>
                <a:ea typeface="仿宋" panose="02010609060101010101" pitchFamily="49" charset="-122"/>
              </a:rPr>
              <a:t>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4/22</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614799" y="4321344"/>
            <a:ext cx="1513312" cy="495569"/>
          </a:xfrm>
          <a:prstGeom prst="rect">
            <a:avLst/>
          </a:prstGeom>
        </p:spPr>
      </p:pic>
      <p:pic>
        <p:nvPicPr>
          <p:cNvPr id="18" name="图片 17"/>
          <p:cNvPicPr>
            <a:picLocks noChangeAspect="1"/>
          </p:cNvPicPr>
          <p:nvPr/>
        </p:nvPicPr>
        <p:blipFill>
          <a:blip r:embed="rId7"/>
          <a:stretch>
            <a:fillRect/>
          </a:stretch>
        </p:blipFill>
        <p:spPr>
          <a:xfrm>
            <a:off x="9406635"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par>
                                <p:cTn id="98" presetID="10"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par>
                                <p:cTn id="101" presetID="10"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par>
                                <p:cTn id="122" presetID="10" presetClass="entr" presetSubtype="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fade">
                                      <p:cBhvr>
                                        <p:cTn id="124" dur="500"/>
                                        <p:tgtEl>
                                          <p:spTgt spid="52"/>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fade">
                                      <p:cBhvr>
                                        <p:cTn id="1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P spid="29" grpId="0"/>
      <p:bldP spid="30" grpId="0"/>
      <p:bldP spid="14" grpId="0"/>
      <p:bldP spid="3" grpId="0" animBg="1"/>
      <p:bldP spid="27" grpId="0" animBg="1"/>
      <p:bldP spid="28" grpId="0" animBg="1"/>
      <p:bldP spid="33" grpId="0" animBg="1"/>
      <p:bldP spid="34" grpId="0" animBg="1"/>
      <p:bldP spid="35" grpId="0" animBg="1"/>
      <p:bldP spid="15" grpId="0" animBg="1"/>
      <p:bldP spid="16" grpId="0" animBg="1"/>
      <p:bldP spid="19" grpId="0" animBg="1"/>
      <p:bldP spid="20" grpId="0"/>
      <p:bldP spid="36" grpId="0"/>
      <p:bldP spid="37" grpId="0" animBg="1"/>
      <p:bldP spid="39" grpId="0" animBg="1"/>
      <p:bldP spid="40" grpId="0" animBg="1"/>
      <p:bldP spid="41" grpId="0" animBg="1"/>
      <p:bldP spid="46" grpId="0" animBg="1"/>
      <p:bldP spid="47" grpId="0" animBg="1"/>
      <p:bldP spid="48" grpId="0" animBg="1"/>
      <p:bldP spid="49" grpId="0" animBg="1"/>
      <p:bldP spid="50" grpId="0"/>
      <p:bldP spid="51"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5/22</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1353361922"/>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5"/>
          <p:cNvSpPr/>
          <p:nvPr/>
        </p:nvSpPr>
        <p:spPr>
          <a:xfrm>
            <a:off x="120468" y="2216058"/>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p:cNvSpPr txBox="1"/>
          <p:nvPr/>
        </p:nvSpPr>
        <p:spPr>
          <a:xfrm>
            <a:off x="326513" y="2031391"/>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8" name="文本框 7"/>
          <p:cNvSpPr txBox="1"/>
          <p:nvPr/>
        </p:nvSpPr>
        <p:spPr>
          <a:xfrm>
            <a:off x="182371" y="2436759"/>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pic>
        <p:nvPicPr>
          <p:cNvPr id="9" name="图片 8" descr="branchin-example"/>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59822" y="2595245"/>
            <a:ext cx="3101730" cy="1344699"/>
          </a:xfrm>
          <a:prstGeom prst="rect">
            <a:avLst/>
          </a:prstGeom>
          <a:noFill/>
          <a:ln>
            <a:noFill/>
          </a:ln>
        </p:spPr>
      </p:pic>
      <p:sp>
        <p:nvSpPr>
          <p:cNvPr id="10" name="矩形 9"/>
          <p:cNvSpPr/>
          <p:nvPr/>
        </p:nvSpPr>
        <p:spPr>
          <a:xfrm>
            <a:off x="120468" y="4535485"/>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335749" y="4350818"/>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80637" y="4768093"/>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在状态重复的位置产生截断</a:t>
            </a:r>
            <a:endParaRPr lang="zh-CN" altLang="zh-CN" sz="1600" dirty="0">
              <a:latin typeface="仿宋" panose="02010609060101010101" pitchFamily="49" charset="-122"/>
              <a:ea typeface="仿宋" panose="02010609060101010101" pitchFamily="49" charset="-122"/>
            </a:endParaRPr>
          </a:p>
        </p:txBody>
      </p:sp>
      <p:pic>
        <p:nvPicPr>
          <p:cNvPr id="13" name="图片 12"/>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84" y="4895234"/>
            <a:ext cx="2432799" cy="765899"/>
          </a:xfrm>
          <a:prstGeom prst="rect">
            <a:avLst/>
          </a:prstGeom>
          <a:noFill/>
          <a:ln>
            <a:noFill/>
          </a:ln>
        </p:spPr>
      </p:pic>
      <p:pic>
        <p:nvPicPr>
          <p:cNvPr id="14" name="图片 13"/>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68583" y="5744948"/>
            <a:ext cx="2435305" cy="410668"/>
          </a:xfrm>
          <a:prstGeom prst="rect">
            <a:avLst/>
          </a:prstGeom>
          <a:noFill/>
          <a:ln>
            <a:noFill/>
          </a:ln>
        </p:spPr>
      </p:pic>
      <p:sp>
        <p:nvSpPr>
          <p:cNvPr id="15" name="文本框 14"/>
          <p:cNvSpPr txBox="1"/>
          <p:nvPr/>
        </p:nvSpPr>
        <p:spPr>
          <a:xfrm>
            <a:off x="0" y="1380132"/>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16" name="矩形 15"/>
          <p:cNvSpPr/>
          <p:nvPr/>
        </p:nvSpPr>
        <p:spPr>
          <a:xfrm>
            <a:off x="119743" y="1970068"/>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文本框 16"/>
          <p:cNvSpPr txBox="1"/>
          <p:nvPr/>
        </p:nvSpPr>
        <p:spPr>
          <a:xfrm>
            <a:off x="325787" y="1785401"/>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18" name="文本框 17"/>
          <p:cNvSpPr txBox="1"/>
          <p:nvPr/>
        </p:nvSpPr>
        <p:spPr>
          <a:xfrm>
            <a:off x="181646" y="2216058"/>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0" y="1371440"/>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sp>
        <p:nvSpPr>
          <p:cNvPr id="20" name="矩形 19"/>
          <p:cNvSpPr/>
          <p:nvPr/>
        </p:nvSpPr>
        <p:spPr>
          <a:xfrm>
            <a:off x="119743" y="4460496"/>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335025" y="4275830"/>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22" name="文本框 21"/>
          <p:cNvSpPr txBox="1"/>
          <p:nvPr/>
        </p:nvSpPr>
        <p:spPr>
          <a:xfrm>
            <a:off x="179912" y="4645162"/>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pic>
        <p:nvPicPr>
          <p:cNvPr id="23" name="图片 22"/>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88153" y="4734422"/>
            <a:ext cx="3427844" cy="1880743"/>
          </a:xfrm>
          <a:prstGeom prst="rect">
            <a:avLst/>
          </a:prstGeom>
          <a:noFill/>
          <a:ln>
            <a:noFill/>
          </a:ln>
        </p:spPr>
      </p:pic>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17 -0.00625 L 0.13815 -0.00463 " pathEditMode="relative" rAng="0" ptsTypes="AA">
                                      <p:cBhvr>
                                        <p:cTn id="6" dur="1000" fill="hold"/>
                                        <p:tgtEl>
                                          <p:spTgt spid="26"/>
                                        </p:tgtEl>
                                        <p:attrNameLst>
                                          <p:attrName>ppt_x</p:attrName>
                                          <p:attrName>ppt_y</p:attrName>
                                        </p:attrNameLst>
                                      </p:cBhvr>
                                      <p:rCtr x="6966"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16"/>
                                        </p:tgtEl>
                                      </p:cBhvr>
                                    </p:animEffect>
                                    <p:set>
                                      <p:cBhvr>
                                        <p:cTn id="101" dur="1" fill="hold">
                                          <p:stCondLst>
                                            <p:cond delay="499"/>
                                          </p:stCondLst>
                                        </p:cTn>
                                        <p:tgtEl>
                                          <p:spTgt spid="1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0"/>
                                        </p:tgtEl>
                                      </p:cBhvr>
                                    </p:animEffect>
                                    <p:set>
                                      <p:cBhvr>
                                        <p:cTn id="113" dur="1" fill="hold">
                                          <p:stCondLst>
                                            <p:cond delay="499"/>
                                          </p:stCondLst>
                                        </p:cTn>
                                        <p:tgtEl>
                                          <p:spTgt spid="2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2"/>
                                        </p:tgtEl>
                                      </p:cBhvr>
                                    </p:animEffect>
                                    <p:set>
                                      <p:cBhvr>
                                        <p:cTn id="119" dur="1" fill="hold">
                                          <p:stCondLst>
                                            <p:cond delay="499"/>
                                          </p:stCondLst>
                                        </p:cTn>
                                        <p:tgtEl>
                                          <p:spTgt spid="22"/>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23"/>
                                        </p:tgtEl>
                                      </p:cBhvr>
                                    </p:animEffect>
                                    <p:set>
                                      <p:cBhvr>
                                        <p:cTn id="12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P spid="6" grpId="0" animBg="1"/>
      <p:bldP spid="6" grpId="1" animBg="1"/>
      <p:bldP spid="7" grpId="0" animBg="1"/>
      <p:bldP spid="7" grpId="1" animBg="1"/>
      <p:bldP spid="8" grpId="0"/>
      <p:bldP spid="8" grpId="1"/>
      <p:bldP spid="10" grpId="0" animBg="1"/>
      <p:bldP spid="10" grpId="1" animBg="1"/>
      <p:bldP spid="11" grpId="0" animBg="1"/>
      <p:bldP spid="11" grpId="1" animBg="1"/>
      <p:bldP spid="12" grpId="0"/>
      <p:bldP spid="12" grpId="1"/>
      <p:bldP spid="15" grpId="0"/>
      <p:bldP spid="15" grpId="1"/>
      <p:bldP spid="16" grpId="0" animBg="1"/>
      <p:bldP spid="16" grpId="1" animBg="1"/>
      <p:bldP spid="17" grpId="0" animBg="1"/>
      <p:bldP spid="17" grpId="1" animBg="1"/>
      <p:bldP spid="18" grpId="0"/>
      <p:bldP spid="18" grpId="1"/>
      <p:bldP spid="19" grpId="0"/>
      <p:bldP spid="19" grpId="1"/>
      <p:bldP spid="20" grpId="0" animBg="1"/>
      <p:bldP spid="20" grpId="1" animBg="1"/>
      <p:bldP spid="21" grpId="0" animBg="1"/>
      <p:bldP spid="21" grpId="1" animBg="1"/>
      <p:bldP spid="22" grpId="0"/>
      <p:bldP spid="2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6/22</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a:t>
            </a:r>
            <a:r>
              <a:rPr lang="zh-CN" altLang="en-US" smtClean="0">
                <a:latin typeface="仿宋" panose="02010609060101010101" pitchFamily="49" charset="-122"/>
                <a:ea typeface="仿宋" panose="02010609060101010101" pitchFamily="49" charset="-122"/>
              </a:rPr>
              <a:t>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7/22</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p:txBody>
      </p:sp>
      <p:sp>
        <p:nvSpPr>
          <p:cNvPr id="8" name="内容占位符 5"/>
          <p:cNvSpPr txBox="1">
            <a:spLocks/>
          </p:cNvSpPr>
          <p:nvPr/>
        </p:nvSpPr>
        <p:spPr>
          <a:xfrm>
            <a:off x="545047" y="3993750"/>
            <a:ext cx="10972800" cy="1374722"/>
          </a:xfrm>
          <a:prstGeom prst="rect">
            <a:avLst/>
          </a:prstGeom>
          <a:noFill/>
        </p:spPr>
        <p:txBody>
          <a:bodyPr vert="horz" rtlCol="0">
            <a:normAutofit lnSpcReduction="10000"/>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buFont typeface="Wingdings" charset="2"/>
              <a:buChar char="Ø"/>
            </a:pPr>
            <a:r>
              <a:rPr lang="zh-CN" altLang="en-US" dirty="0" smtClean="0">
                <a:latin typeface="仿宋" panose="02010609060101010101" pitchFamily="49" charset="-122"/>
                <a:ea typeface="仿宋" panose="02010609060101010101" pitchFamily="49" charset="-122"/>
              </a:rPr>
              <a:t>问题输入</a:t>
            </a:r>
          </a:p>
          <a:p>
            <a:pPr lvl="2">
              <a:buFont typeface="Wingdings" charset="2"/>
              <a:buChar char="l"/>
            </a:pPr>
            <a:r>
              <a:rPr lang="zh-CN" altLang="en-US" dirty="0" smtClean="0">
                <a:latin typeface="仿宋" panose="02010609060101010101" pitchFamily="49" charset="-122"/>
                <a:ea typeface="仿宋" panose="02010609060101010101" pitchFamily="49" charset="-122"/>
              </a:rPr>
              <a:t>一个流程模型（</a:t>
            </a:r>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模型或者</a:t>
            </a:r>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p>
          <a:p>
            <a:pPr lvl="2">
              <a:buFont typeface="Wingdings" charset="2"/>
              <a:buChar char="l"/>
            </a:pPr>
            <a:r>
              <a:rPr lang="zh-CN" altLang="en-US" dirty="0" smtClean="0">
                <a:latin typeface="仿宋" panose="02010609060101010101" pitchFamily="49" charset="-122"/>
                <a:ea typeface="仿宋" panose="02010609060101010101" pitchFamily="49" charset="-122"/>
              </a:rPr>
              <a:t>一个活动多集</a:t>
            </a:r>
            <a:endParaRPr lang="en-US" altLang="zh-CN" dirty="0">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45047" y="5398916"/>
            <a:ext cx="10972800" cy="110852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buFont typeface="Wingdings" charset="2"/>
              <a:buChar char="Ø"/>
            </a:pPr>
            <a:r>
              <a:rPr lang="zh-CN" altLang="en-US" dirty="0" smtClean="0">
                <a:latin typeface="仿宋" panose="02010609060101010101" pitchFamily="49" charset="-122"/>
                <a:ea typeface="仿宋" panose="02010609060101010101" pitchFamily="49" charset="-122"/>
              </a:rPr>
              <a:t>问题输出</a:t>
            </a:r>
          </a:p>
          <a:p>
            <a:pPr lvl="2">
              <a:buFont typeface="Wingdings" charset="2"/>
              <a:buChar char="Ø"/>
            </a:pPr>
            <a:r>
              <a:rPr lang="zh-CN" altLang="en-US" dirty="0" smtClean="0">
                <a:latin typeface="仿宋" panose="02010609060101010101" pitchFamily="49" charset="-122"/>
                <a:ea typeface="仿宋" panose="02010609060101010101" pitchFamily="49" charset="-122"/>
              </a:rPr>
              <a:t>一条有效的、修复代价最小的轨迹</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1264933"/>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8/22</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7" grpId="0" animBg="1"/>
      <p:bldP spid="8" grpId="0" animBg="1"/>
      <p:bldP spid="9" grpId="0"/>
      <p:bldP spid="6"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9/22</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2173729107"/>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9" name="图片 8"/>
          <p:cNvPicPr>
            <a:picLocks noChangeAspect="1"/>
          </p:cNvPicPr>
          <p:nvPr/>
        </p:nvPicPr>
        <p:blipFill>
          <a:blip r:embed="rId25"/>
          <a:stretch>
            <a:fillRect/>
          </a:stretch>
        </p:blipFill>
        <p:spPr>
          <a:xfrm>
            <a:off x="5483606" y="5554089"/>
            <a:ext cx="1512990" cy="1077272"/>
          </a:xfrm>
          <a:prstGeom prst="rect">
            <a:avLst/>
          </a:prstGeom>
        </p:spPr>
      </p:pic>
      <p:pic>
        <p:nvPicPr>
          <p:cNvPr id="25" name="图片 24"/>
          <p:cNvPicPr>
            <a:picLocks noChangeAspect="1"/>
          </p:cNvPicPr>
          <p:nvPr/>
        </p:nvPicPr>
        <p:blipFill>
          <a:blip r:embed="rId25"/>
          <a:stretch>
            <a:fillRect/>
          </a:stretch>
        </p:blipFill>
        <p:spPr>
          <a:xfrm>
            <a:off x="9539276" y="4153887"/>
            <a:ext cx="929151" cy="661570"/>
          </a:xfrm>
          <a:prstGeom prst="rect">
            <a:avLst/>
          </a:prstGeom>
        </p:spPr>
      </p:pic>
      <p:pic>
        <p:nvPicPr>
          <p:cNvPr id="28" name="图片 27"/>
          <p:cNvPicPr>
            <a:picLocks noChangeAspect="1"/>
          </p:cNvPicPr>
          <p:nvPr/>
        </p:nvPicPr>
        <p:blipFill>
          <a:blip r:embed="rId26"/>
          <a:stretch>
            <a:fillRect/>
          </a:stretch>
        </p:blipFill>
        <p:spPr>
          <a:xfrm>
            <a:off x="1918185" y="5769353"/>
            <a:ext cx="2344533" cy="767771"/>
          </a:xfrm>
          <a:prstGeom prst="rect">
            <a:avLst/>
          </a:prstGeom>
        </p:spPr>
      </p:pic>
      <p:pic>
        <p:nvPicPr>
          <p:cNvPr id="29" name="图片 28"/>
          <p:cNvPicPr>
            <a:picLocks noChangeAspect="1"/>
          </p:cNvPicPr>
          <p:nvPr/>
        </p:nvPicPr>
        <p:blipFill>
          <a:blip r:embed="rId26"/>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17" grpId="0" animBg="1"/>
      <p:bldP spid="15" grpId="0" animBg="1"/>
      <p:bldP spid="16" grpId="0" animBg="1"/>
      <p:bldP spid="22" grpId="0" animBg="1"/>
      <p:bldGraphic spid="24" grpId="0">
        <p:bldAsOne/>
      </p:bldGraphic>
      <p:bldGraphic spid="26" grpId="0">
        <p:bldAsOne/>
      </p:bldGraphic>
      <p:bldGraphic spid="27"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3498</TotalTime>
  <Words>1938</Words>
  <Application>Microsoft Macintosh PowerPoint</Application>
  <PresentationFormat>宽屏</PresentationFormat>
  <Paragraphs>474</Paragraphs>
  <Slides>22</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Calibri</vt:lpstr>
      <vt:lpstr>Cambria</vt:lpstr>
      <vt:lpstr>Cambria Math</vt:lpstr>
      <vt:lpstr>Microsoft YaHei UI</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选题背景与意义</vt:lpstr>
      <vt:lpstr>选题背景与意义</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208</cp:revision>
  <dcterms:created xsi:type="dcterms:W3CDTF">2013-09-21T08:13:58Z</dcterms:created>
  <dcterms:modified xsi:type="dcterms:W3CDTF">2015-09-27T08:24:34Z</dcterms:modified>
</cp:coreProperties>
</file>