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74" r:id="rId3"/>
    <p:sldId id="276" r:id="rId4"/>
    <p:sldId id="257" r:id="rId5"/>
    <p:sldId id="258" r:id="rId6"/>
    <p:sldId id="275" r:id="rId7"/>
    <p:sldId id="278" r:id="rId8"/>
    <p:sldId id="277" r:id="rId9"/>
    <p:sldId id="279" r:id="rId10"/>
    <p:sldId id="280" r:id="rId11"/>
    <p:sldId id="281" r:id="rId12"/>
    <p:sldId id="282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DADBA0-4F11-4446-8184-FA364F9F95D5}">
          <p14:sldIdLst>
            <p14:sldId id="256"/>
            <p14:sldId id="274"/>
            <p14:sldId id="276"/>
            <p14:sldId id="257"/>
            <p14:sldId id="258"/>
            <p14:sldId id="275"/>
            <p14:sldId id="278"/>
            <p14:sldId id="277"/>
            <p14:sldId id="279"/>
            <p14:sldId id="280"/>
            <p14:sldId id="281"/>
            <p14:sldId id="282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C2B2-C31D-49F0-8228-B8CFAF353BD6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DFF0D-4EBA-4858-9C31-07B351979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651352"/>
            <a:ext cx="8906004" cy="2830883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题目：路网空间环绕近邻查询系统的设计与实现</a:t>
            </a:r>
            <a:endParaRPr lang="zh-CN" altLang="en-US" sz="3200">
              <a:solidFill>
                <a:schemeClr val="tx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08947" y="4369621"/>
            <a:ext cx="2783053" cy="1454981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姓名：彭飞鸿</a:t>
            </a:r>
            <a:endParaRPr lang="en-US" altLang="zh-CN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班级：计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1401</a:t>
            </a:r>
          </a:p>
          <a:p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指导老师：郭茜</a:t>
            </a:r>
          </a:p>
        </p:txBody>
      </p:sp>
    </p:spTree>
    <p:extLst>
      <p:ext uri="{BB962C8B-B14F-4D97-AF65-F5344CB8AC3E}">
        <p14:creationId xmlns:p14="http://schemas.microsoft.com/office/powerpoint/2010/main" val="185112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目前进展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（根据论文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，采用算法求出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i="1" dirty="0" err="1"/>
              <a:t>Vi</a:t>
            </a:r>
            <a:r>
              <a:rPr lang="en-US" altLang="zh-CN" dirty="0" err="1"/>
              <a:t>,</a:t>
            </a:r>
            <a:r>
              <a:rPr lang="en-US" altLang="zh-CN" i="1" dirty="0" err="1"/>
              <a:t>Sp</a:t>
            </a:r>
            <a:r>
              <a:rPr lang="en-US" altLang="zh-CN" dirty="0"/>
              <a:t>)=0.5*</a:t>
            </a:r>
            <a:r>
              <a:rPr lang="zh-CN" altLang="zh-CN" dirty="0"/>
              <a:t>（</a:t>
            </a:r>
            <a:r>
              <a:rPr lang="en-US" altLang="zh-CN" dirty="0"/>
              <a:t>|e|+||</a:t>
            </a:r>
            <a:r>
              <a:rPr lang="en-US" altLang="zh-CN" dirty="0" err="1"/>
              <a:t>Sp</a:t>
            </a:r>
            <a:r>
              <a:rPr lang="zh-CN" altLang="zh-CN" dirty="0"/>
              <a:t>（</a:t>
            </a:r>
            <a:r>
              <a:rPr lang="en-US" altLang="zh-CN" i="1" dirty="0" err="1"/>
              <a:t>Vj</a:t>
            </a:r>
            <a:r>
              <a:rPr lang="zh-CN" altLang="zh-CN" dirty="0"/>
              <a:t>，</a:t>
            </a:r>
            <a:r>
              <a:rPr lang="en-US" altLang="zh-CN" i="1" dirty="0"/>
              <a:t>P</a:t>
            </a:r>
            <a:r>
              <a:rPr lang="zh-CN" altLang="zh-CN" dirty="0"/>
              <a:t>）</a:t>
            </a:r>
            <a:r>
              <a:rPr lang="en-US" altLang="zh-CN" dirty="0"/>
              <a:t>|-|</a:t>
            </a:r>
            <a:r>
              <a:rPr lang="en-US" altLang="zh-CN" dirty="0" err="1"/>
              <a:t>Sp</a:t>
            </a:r>
            <a:r>
              <a:rPr lang="zh-CN" altLang="zh-CN" dirty="0"/>
              <a:t>（</a:t>
            </a:r>
            <a:r>
              <a:rPr lang="en-US" altLang="zh-CN" i="1" dirty="0"/>
              <a:t>Vi</a:t>
            </a:r>
            <a:r>
              <a:rPr lang="zh-CN" altLang="zh-CN" dirty="0"/>
              <a:t>，</a:t>
            </a:r>
            <a:r>
              <a:rPr lang="en-US" altLang="zh-CN" i="1" dirty="0"/>
              <a:t>p</a:t>
            </a:r>
            <a:r>
              <a:rPr lang="zh-CN" altLang="zh-CN" dirty="0"/>
              <a:t>）</a:t>
            </a:r>
            <a:r>
              <a:rPr lang="en-US" altLang="zh-CN" dirty="0"/>
              <a:t>||</a:t>
            </a:r>
            <a:r>
              <a:rPr lang="zh-CN" altLang="zh-CN" dirty="0"/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4575" y="627201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运行截图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858519" y="615610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代码截图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3025A5-EF5E-42FA-9122-FC5EA3FA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96" y="3298156"/>
            <a:ext cx="3537018" cy="19895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9B8EA9-A1E2-464F-B511-186C60D6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86" y="5246757"/>
            <a:ext cx="3040643" cy="8154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8D34B9-1658-4415-81D7-2C30A33D7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397" y="1801733"/>
            <a:ext cx="3998933" cy="37781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E1CE0B-09CD-471E-8784-DE6EBCA50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026" y="1837399"/>
            <a:ext cx="2990788" cy="16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问题定义：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：反向环绕近邻查询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给定两个数据点集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（如：行人）和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（如：建筑物），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中的所有点都在图的边上。根据查询点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p∈ 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的位置，找出其反向环绕近邻。如果一个点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q∈ 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认为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是它的环绕近邻，则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的反向环绕近邻。（该问题论文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未解决，是新问题）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5998C-2567-4C92-97D4-B66F846B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61" y="2722731"/>
            <a:ext cx="3619185" cy="2276796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32695D-E001-4ECA-8093-C29CD602C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8747"/>
              </p:ext>
            </p:extLst>
          </p:nvPr>
        </p:nvGraphicFramePr>
        <p:xfrm>
          <a:off x="7661206" y="3113326"/>
          <a:ext cx="3504634" cy="173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317">
                  <a:extLst>
                    <a:ext uri="{9D8B030D-6E8A-4147-A177-3AD203B41FA5}">
                      <a16:colId xmlns:a16="http://schemas.microsoft.com/office/drawing/2014/main" val="1535196898"/>
                    </a:ext>
                  </a:extLst>
                </a:gridCol>
                <a:gridCol w="1752317">
                  <a:extLst>
                    <a:ext uri="{9D8B030D-6E8A-4147-A177-3AD203B41FA5}">
                      <a16:colId xmlns:a16="http://schemas.microsoft.com/office/drawing/2014/main" val="1443588992"/>
                    </a:ext>
                  </a:extLst>
                </a:gridCol>
              </a:tblGrid>
              <a:tr h="637945">
                <a:tc>
                  <a:txBody>
                    <a:bodyPr/>
                    <a:lstStyle/>
                    <a:p>
                      <a:r>
                        <a:rPr lang="zh-CN" altLang="en-US" dirty="0"/>
                        <a:t>建筑物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反向环绕近邻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12878"/>
                  </a:ext>
                </a:extLst>
              </a:tr>
              <a:tr h="3645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5624"/>
                  </a:ext>
                </a:extLst>
              </a:tr>
              <a:tr h="3645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84560"/>
                  </a:ext>
                </a:extLst>
              </a:tr>
              <a:tr h="3645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90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27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目前进展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（反复运行问题一的方法，求得支配矩阵，然后筛选出来）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4575" y="627201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运行截图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858519" y="615610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代码截图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3025A5-EF5E-42FA-9122-FC5EA3FA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31" y="2891098"/>
            <a:ext cx="3644141" cy="2049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7C7609-BE0A-4078-9E1E-861B9C83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75" y="4830106"/>
            <a:ext cx="1958510" cy="1325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9D99B3-1E73-4199-A2A9-28EACF4D4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617" y="1650659"/>
            <a:ext cx="4281844" cy="37986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A9F618-785D-49DE-BF5A-4BBB3A78C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46" y="1503616"/>
            <a:ext cx="2722127" cy="15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0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后续工作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计划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优化软件的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及运行速度；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基本算法：把建筑物（或行人）当作图中节点（慢）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改进算法：把建筑物或行人当作边上的位置（快）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比较这两种算法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将得到的结果可视化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（更好看，美观）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撰写毕业论文</a:t>
            </a:r>
          </a:p>
          <a:p>
            <a:pPr lvl="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进行毕业答辩的准备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8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答辩人：彭飞鸿</a:t>
            </a:r>
          </a:p>
        </p:txBody>
      </p:sp>
    </p:spTree>
    <p:extLst>
      <p:ext uri="{BB962C8B-B14F-4D97-AF65-F5344CB8AC3E}">
        <p14:creationId xmlns:p14="http://schemas.microsoft.com/office/powerpoint/2010/main" val="366250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pPr algn="ctr"/>
            <a:r>
              <a:rPr lang="zh-CN" altLang="en-US" sz="2800">
                <a:ea typeface="宋体" panose="02010600030101010101" pitchFamily="2" charset="-122"/>
              </a:rPr>
              <a:t>选题背景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基于位置的推荐服务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如移动推荐和汽车导航，根据用户的偏好喜好和空间邻近度向用户推荐对象。一般来说，考虑到它们与用户的空间接近度，最近的物体是很好的选择。但是，不仅对象与用户的距离而且他们的方向关系也很重要。当我们想推荐用户周围的地区信息，这些传统的空间查询可能没有帮助。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）显示了一个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top-4 query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的结果，如图返回的所有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POI objects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都位于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user 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的东北部，若用户想向相反方向（即南部）移动，这些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answer 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bojects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一点用也没有）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12ADAE-02D6-467E-8296-31CF0E7C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83" y="3331159"/>
            <a:ext cx="5325206" cy="32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pPr algn="ctr"/>
            <a:r>
              <a:rPr lang="zh-CN" altLang="en-US" sz="2800">
                <a:ea typeface="宋体" panose="02010600030101010101" pitchFamily="2" charset="-122"/>
              </a:rPr>
              <a:t>选题背景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提出了一种空间查询方式，即基于方向的环绕近邻查询：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direction-based 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surrounder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queries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DBS queries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）如下图所示，为用户返回不同方向最近的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POI objects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direction-based 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surrounder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DBS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231D56-8C50-4C4E-91FB-B7732F52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36" y="2094540"/>
            <a:ext cx="4854873" cy="35294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8B4685E-2289-4059-9BEA-742A876C5F09}"/>
              </a:ext>
            </a:extLst>
          </p:cNvPr>
          <p:cNvSpPr/>
          <p:nvPr/>
        </p:nvSpPr>
        <p:spPr>
          <a:xfrm>
            <a:off x="3571741" y="5872733"/>
            <a:ext cx="8620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6730" lvl="0" algn="just">
              <a:spcAft>
                <a:spcPts val="0"/>
              </a:spcAft>
              <a:tabLst>
                <a:tab pos="697230" algn="l"/>
              </a:tabLst>
            </a:pPr>
            <a:r>
              <a:rPr lang="en-US" altLang="zh-CN" sz="1600" kern="100">
                <a:latin typeface="Arial" panose="020B0604020202020204" pitchFamily="34" charset="0"/>
                <a:ea typeface="宋体" panose="02010600030101010101" pitchFamily="2" charset="-122"/>
              </a:rPr>
              <a:t>[1] Direction-Based </a:t>
            </a:r>
            <a:r>
              <a:rPr lang="en-US" altLang="zh-CN" sz="1600" kern="100" err="1">
                <a:latin typeface="Arial" panose="020B0604020202020204" pitchFamily="34" charset="0"/>
                <a:ea typeface="宋体" panose="02010600030101010101" pitchFamily="2" charset="-122"/>
              </a:rPr>
              <a:t>Surrounder</a:t>
            </a:r>
            <a:r>
              <a:rPr lang="en-US" altLang="zh-CN" sz="1600" kern="100">
                <a:latin typeface="Arial" panose="020B0604020202020204" pitchFamily="34" charset="0"/>
                <a:ea typeface="宋体" panose="02010600030101010101" pitchFamily="2" charset="-122"/>
              </a:rPr>
              <a:t> Queries for Mobile Recommendations. In The VLDB Journal, 20(5), pp. 743-766, 2011.</a:t>
            </a:r>
            <a:r>
              <a:rPr lang="zh-CN" altLang="zh-CN" sz="1600" kern="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kern="100">
                <a:latin typeface="Arial" panose="020B0604020202020204" pitchFamily="34" charset="0"/>
                <a:ea typeface="宋体" panose="02010600030101010101" pitchFamily="2" charset="-122"/>
              </a:rPr>
              <a:t>CCF A Journal</a:t>
            </a:r>
            <a:r>
              <a:rPr lang="zh-CN" altLang="zh-CN" sz="1600" kern="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38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pPr algn="ctr"/>
            <a:r>
              <a:rPr lang="zh-CN" altLang="en-US" sz="2800">
                <a:ea typeface="宋体" panose="02010600030101010101" pitchFamily="2" charset="-122"/>
              </a:rPr>
              <a:t>毕设内容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提纲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：环绕近邻的快照查询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：环绕近邻的支配能力排序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：环绕近邻的连续查询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：反向环绕近邻查询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1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问题定义：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：环绕近邻的快照查询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根据用户给出的查询点位置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如：用户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中找出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的环绕近邻。假设有两个点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p1,p2∈ 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出发前往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的最短路径上，则认为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可支配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中所有不可被任何点支配的点，被称为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的环绕近邻。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5998C-2567-4C92-97D4-B66F846B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18" y="2749364"/>
            <a:ext cx="3619185" cy="22767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53B7D6-ACBA-4F0A-900A-98A42BD3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148" y="3084051"/>
            <a:ext cx="2724770" cy="18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目前进展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（目前已经实现了一种较为基础的算法，采用迪杰斯特拉算法，求得最短路径，然后比较是否重合）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4575" y="627201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运行截图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858519" y="615610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代码截图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9D6DD-E465-45FF-9B08-3F01F747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374" y="1670260"/>
            <a:ext cx="3719761" cy="28153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8326E3-4F05-4403-B917-C40A8339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75" y="1803793"/>
            <a:ext cx="3076535" cy="34243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5339DE-B576-42DE-A8E1-E00FD1D16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897" y="5228151"/>
            <a:ext cx="297967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7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问题定义：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：计算环绕近邻的支配能力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p∈ 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的环绕近邻，它的支配能力是被它支配的所有点的数量。计算每个环绕近邻的支配能力，并按支配能力对环绕近邻进行排序。（该问题论文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未解决）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5998C-2567-4C92-97D4-B66F846B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18" y="2749364"/>
            <a:ext cx="3619185" cy="22767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53B7D6-ACBA-4F0A-900A-98A42BD3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148" y="3084051"/>
            <a:ext cx="2724770" cy="1838242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99EF779-D9E4-4E0B-96AC-F2BE47A0A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28640"/>
              </p:ext>
            </p:extLst>
          </p:nvPr>
        </p:nvGraphicFramePr>
        <p:xfrm>
          <a:off x="7811896" y="4698303"/>
          <a:ext cx="31732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637">
                  <a:extLst>
                    <a:ext uri="{9D8B030D-6E8A-4147-A177-3AD203B41FA5}">
                      <a16:colId xmlns:a16="http://schemas.microsoft.com/office/drawing/2014/main" val="3633526937"/>
                    </a:ext>
                  </a:extLst>
                </a:gridCol>
                <a:gridCol w="1586637">
                  <a:extLst>
                    <a:ext uri="{9D8B030D-6E8A-4147-A177-3AD203B41FA5}">
                      <a16:colId xmlns:a16="http://schemas.microsoft.com/office/drawing/2014/main" val="156727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环绕近邻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支配力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3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9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9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4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0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目前进展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（目前已经实现了一种较为基础的算法，在问题一的基础上进行）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4575" y="627201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运行截图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858519" y="6156101"/>
            <a:ext cx="296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代码截图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3025A5-EF5E-42FA-9122-FC5EA3FA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859" y="3249979"/>
            <a:ext cx="3595036" cy="20222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EBCFA6-8C72-4BE6-9EAA-DCA1AA15E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003" y="5272187"/>
            <a:ext cx="2796782" cy="1044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9AE587-9C9F-45C3-A63B-08D4C435A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540" y="1759311"/>
            <a:ext cx="3878351" cy="33302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CE368F-339C-4AEB-81EF-DC60666E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232" y="4914633"/>
            <a:ext cx="3125014" cy="12806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7FBA13-94B9-4CF2-833F-FC0698214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461" y="1567993"/>
            <a:ext cx="2501532" cy="14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 anchorCtr="1">
            <a:norm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046" y="786686"/>
            <a:ext cx="7315200" cy="5120640"/>
          </a:xfrm>
        </p:spPr>
        <p:txBody>
          <a:bodyPr anchor="t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问题定义：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：环绕近邻的连续查询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沿某条边运动时，当其环绕近邻发生变化时，对环绕近邻进行更新。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5998C-2567-4C92-97D4-B66F846B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1778352"/>
            <a:ext cx="3619185" cy="22767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C22379-9434-4B94-A669-C98F99A7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3976409"/>
            <a:ext cx="3621338" cy="228010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CF6D77-7AA8-4E72-BB7B-F02573C7B95E}"/>
              </a:ext>
            </a:extLst>
          </p:cNvPr>
          <p:cNvCxnSpPr/>
          <p:nvPr/>
        </p:nvCxnSpPr>
        <p:spPr>
          <a:xfrm flipH="1">
            <a:off x="4468454" y="3014741"/>
            <a:ext cx="630315" cy="6800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ADB8C06A-304D-494F-ACCD-63F44A8C166D}"/>
              </a:ext>
            </a:extLst>
          </p:cNvPr>
          <p:cNvSpPr/>
          <p:nvPr/>
        </p:nvSpPr>
        <p:spPr>
          <a:xfrm rot="2603107">
            <a:off x="4613523" y="2738595"/>
            <a:ext cx="175457" cy="700409"/>
          </a:xfrm>
          <a:prstGeom prst="leftBrace">
            <a:avLst>
              <a:gd name="adj1" fmla="val 3624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BC33371-BD2E-40B2-BEA7-074695710D51}"/>
              </a:ext>
            </a:extLst>
          </p:cNvPr>
          <p:cNvSpPr/>
          <p:nvPr/>
        </p:nvSpPr>
        <p:spPr>
          <a:xfrm rot="2603107">
            <a:off x="4209116" y="5513356"/>
            <a:ext cx="240524" cy="434846"/>
          </a:xfrm>
          <a:prstGeom prst="leftBrace">
            <a:avLst>
              <a:gd name="adj1" fmla="val 3624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E685F97-05BD-444F-8D33-2D3E0CAAA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2211"/>
              </p:ext>
            </p:extLst>
          </p:nvPr>
        </p:nvGraphicFramePr>
        <p:xfrm>
          <a:off x="6819586" y="2147684"/>
          <a:ext cx="27247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257">
                  <a:extLst>
                    <a:ext uri="{9D8B030D-6E8A-4147-A177-3AD203B41FA5}">
                      <a16:colId xmlns:a16="http://schemas.microsoft.com/office/drawing/2014/main" val="78255809"/>
                    </a:ext>
                  </a:extLst>
                </a:gridCol>
                <a:gridCol w="908257">
                  <a:extLst>
                    <a:ext uri="{9D8B030D-6E8A-4147-A177-3AD203B41FA5}">
                      <a16:colId xmlns:a16="http://schemas.microsoft.com/office/drawing/2014/main" val="519045192"/>
                    </a:ext>
                  </a:extLst>
                </a:gridCol>
                <a:gridCol w="908257">
                  <a:extLst>
                    <a:ext uri="{9D8B030D-6E8A-4147-A177-3AD203B41FA5}">
                      <a16:colId xmlns:a16="http://schemas.microsoft.com/office/drawing/2014/main" val="1034829691"/>
                    </a:ext>
                  </a:extLst>
                </a:gridCol>
              </a:tblGrid>
              <a:tr h="168232">
                <a:tc>
                  <a:txBody>
                    <a:bodyPr/>
                    <a:lstStyle/>
                    <a:p>
                      <a:r>
                        <a:rPr lang="en-US" altLang="zh-CN" dirty="0"/>
                        <a:t>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wi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15191"/>
                  </a:ext>
                </a:extLst>
              </a:tr>
              <a:tr h="168232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{v6,v3}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774982"/>
                  </a:ext>
                </a:extLst>
              </a:tr>
              <a:tr h="168232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{v6,v3}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3575"/>
                  </a:ext>
                </a:extLst>
              </a:tr>
              <a:tr h="168232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11449"/>
                  </a:ext>
                </a:extLst>
              </a:tr>
              <a:tr h="168232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{v4,v5}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8560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45F6AE4-E844-4DD8-923F-23EC995EE826}"/>
              </a:ext>
            </a:extLst>
          </p:cNvPr>
          <p:cNvSpPr txBox="1"/>
          <p:nvPr/>
        </p:nvSpPr>
        <p:spPr>
          <a:xfrm>
            <a:off x="6819586" y="4395403"/>
            <a:ext cx="31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q</a:t>
            </a:r>
            <a:r>
              <a:rPr lang="zh-CN" altLang="en-US" dirty="0"/>
              <a:t>在（</a:t>
            </a:r>
            <a:r>
              <a:rPr lang="en-US" altLang="zh-CN" dirty="0"/>
              <a:t>3.5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）时，如在</a:t>
            </a:r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5BC1E2F-4175-4A8A-B86E-999276E15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011"/>
              </p:ext>
            </p:extLst>
          </p:nvPr>
        </p:nvGraphicFramePr>
        <p:xfrm>
          <a:off x="6977617" y="4788317"/>
          <a:ext cx="2571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19">
                  <a:extLst>
                    <a:ext uri="{9D8B030D-6E8A-4147-A177-3AD203B41FA5}">
                      <a16:colId xmlns:a16="http://schemas.microsoft.com/office/drawing/2014/main" val="1111842012"/>
                    </a:ext>
                  </a:extLst>
                </a:gridCol>
                <a:gridCol w="781682">
                  <a:extLst>
                    <a:ext uri="{9D8B030D-6E8A-4147-A177-3AD203B41FA5}">
                      <a16:colId xmlns:a16="http://schemas.microsoft.com/office/drawing/2014/main" val="2342345890"/>
                    </a:ext>
                  </a:extLst>
                </a:gridCol>
                <a:gridCol w="932356">
                  <a:extLst>
                    <a:ext uri="{9D8B030D-6E8A-4147-A177-3AD203B41FA5}">
                      <a16:colId xmlns:a16="http://schemas.microsoft.com/office/drawing/2014/main" val="3372564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77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{v4,v3}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12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{v4,v3}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2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7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{v4,v5}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11689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D3262C7F-F5C4-4680-8856-53FEA7DF9539}"/>
              </a:ext>
            </a:extLst>
          </p:cNvPr>
          <p:cNvSpPr txBox="1"/>
          <p:nvPr/>
        </p:nvSpPr>
        <p:spPr>
          <a:xfrm>
            <a:off x="6670847" y="1802719"/>
            <a:ext cx="31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q</a:t>
            </a:r>
            <a:r>
              <a:rPr lang="zh-CN" altLang="en-US" dirty="0"/>
              <a:t>在（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3.5</a:t>
            </a:r>
            <a:r>
              <a:rPr lang="zh-CN" altLang="en-US" dirty="0"/>
              <a:t>）时，如在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3450EAA-FD45-4E3D-9396-DC54E3958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7700"/>
              </p:ext>
            </p:extLst>
          </p:nvPr>
        </p:nvGraphicFramePr>
        <p:xfrm>
          <a:off x="9693096" y="2765990"/>
          <a:ext cx="1934900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50">
                  <a:extLst>
                    <a:ext uri="{9D8B030D-6E8A-4147-A177-3AD203B41FA5}">
                      <a16:colId xmlns:a16="http://schemas.microsoft.com/office/drawing/2014/main" val="2285396"/>
                    </a:ext>
                  </a:extLst>
                </a:gridCol>
                <a:gridCol w="967450">
                  <a:extLst>
                    <a:ext uri="{9D8B030D-6E8A-4147-A177-3AD203B41FA5}">
                      <a16:colId xmlns:a16="http://schemas.microsoft.com/office/drawing/2014/main" val="1099306814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r>
                        <a:rPr lang="en-US" altLang="zh-CN" dirty="0"/>
                        <a:t>(0,3.5)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a,c,d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8158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B755FA8-DE41-4859-B4D9-C68891B56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99597"/>
              </p:ext>
            </p:extLst>
          </p:nvPr>
        </p:nvGraphicFramePr>
        <p:xfrm>
          <a:off x="9693096" y="5152987"/>
          <a:ext cx="1934900" cy="369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50">
                  <a:extLst>
                    <a:ext uri="{9D8B030D-6E8A-4147-A177-3AD203B41FA5}">
                      <a16:colId xmlns:a16="http://schemas.microsoft.com/office/drawing/2014/main" val="3595791682"/>
                    </a:ext>
                  </a:extLst>
                </a:gridCol>
                <a:gridCol w="967450">
                  <a:extLst>
                    <a:ext uri="{9D8B030D-6E8A-4147-A177-3AD203B41FA5}">
                      <a16:colId xmlns:a16="http://schemas.microsoft.com/office/drawing/2014/main" val="3230602974"/>
                    </a:ext>
                  </a:extLst>
                </a:gridCol>
              </a:tblGrid>
              <a:tr h="369334">
                <a:tc>
                  <a:txBody>
                    <a:bodyPr/>
                    <a:lstStyle/>
                    <a:p>
                      <a:r>
                        <a:rPr lang="en-US" altLang="zh-CN" dirty="0"/>
                        <a:t>(3.5,6)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c,d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8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46737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386</TotalTime>
  <Words>900</Words>
  <Application>Microsoft Office PowerPoint</Application>
  <PresentationFormat>宽屏</PresentationFormat>
  <Paragraphs>114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宋体</vt:lpstr>
      <vt:lpstr>幼圆</vt:lpstr>
      <vt:lpstr>Arial</vt:lpstr>
      <vt:lpstr>Corbel</vt:lpstr>
      <vt:lpstr>Times New Roman</vt:lpstr>
      <vt:lpstr>Wingdings 2</vt:lpstr>
      <vt:lpstr>框架</vt:lpstr>
      <vt:lpstr>题目：路网空间环绕近邻查询系统的设计与实现</vt:lpstr>
      <vt:lpstr>选题背景</vt:lpstr>
      <vt:lpstr>选题背景</vt:lpstr>
      <vt:lpstr>毕设内容</vt:lpstr>
      <vt:lpstr>问题1</vt:lpstr>
      <vt:lpstr>问题1</vt:lpstr>
      <vt:lpstr>问题2</vt:lpstr>
      <vt:lpstr>问题2</vt:lpstr>
      <vt:lpstr>问题3</vt:lpstr>
      <vt:lpstr>问题3</vt:lpstr>
      <vt:lpstr>问题4</vt:lpstr>
      <vt:lpstr>问题4</vt:lpstr>
      <vt:lpstr>后续工作计划 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题目：移动环境下环绕近邻查询系统的设计与实现</dc:title>
  <dc:creator>张曦</dc:creator>
  <cp:lastModifiedBy>彭飞鸿</cp:lastModifiedBy>
  <cp:revision>76</cp:revision>
  <dcterms:created xsi:type="dcterms:W3CDTF">2017-04-25T05:41:06Z</dcterms:created>
  <dcterms:modified xsi:type="dcterms:W3CDTF">2018-05-05T09:45:55Z</dcterms:modified>
</cp:coreProperties>
</file>