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69" r:id="rId8"/>
    <p:sldId id="258" r:id="rId9"/>
    <p:sldId id="264" r:id="rId10"/>
    <p:sldId id="267" r:id="rId11"/>
    <p:sldId id="268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2F269-4ABE-D2F0-C82F-BC88DAB0F09A}" v="1030" dt="2024-03-03T19:17:1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ignup-form-using-php-and-mysql-database/?ref=ml_lbp" TargetMode="External"/><Relationship Id="rId2" Type="http://schemas.openxmlformats.org/officeDocument/2006/relationships/hyperlink" Target="https://uagc.instructure.com/courses/127817/modules/items/65129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ground.com/tutorials/phpmyadmin/create-populate-tabl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362" y="720435"/>
            <a:ext cx="4855352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Course Enrollment System Project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362" y="2427316"/>
            <a:ext cx="4855352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Shawn R Smith</a:t>
            </a:r>
          </a:p>
          <a:p>
            <a:r>
              <a:rPr lang="en-US"/>
              <a:t>The University of Arizona Global Campus</a:t>
            </a:r>
          </a:p>
          <a:p>
            <a:r>
              <a:rPr lang="en-US"/>
              <a:t>Capstone for Computer Software Technology : CST499</a:t>
            </a:r>
          </a:p>
          <a:p>
            <a:r>
              <a:rPr lang="en-US"/>
              <a:t>Dr. Butler</a:t>
            </a:r>
          </a:p>
          <a:p>
            <a:r>
              <a:rPr lang="en-US"/>
              <a:t>March 5, 2024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2" r="19619" b="-1"/>
          <a:stretch/>
        </p:blipFill>
        <p:spPr>
          <a:xfrm>
            <a:off x="6967903" y="-14"/>
            <a:ext cx="5236733" cy="6858000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EEE355-5790-420E-99D4-7AE26DFD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79" y="1597961"/>
            <a:ext cx="3251953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View of DB in </a:t>
            </a:r>
            <a:r>
              <a:rPr lang="en-US" dirty="0" err="1"/>
              <a:t>MyPHPadmin</a:t>
            </a:r>
            <a:r>
              <a:rPr lang="en-US" dirty="0"/>
              <a:t> after tables are added</a:t>
            </a:r>
            <a:endParaRPr lang="en-US" b="1" kern="1200" dirty="0"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3AA04-DA7E-481C-A338-4C179288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1349" y="0"/>
            <a:ext cx="6960649" cy="3441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5" r="10850" b="-3"/>
          <a:stretch/>
        </p:blipFill>
        <p:spPr>
          <a:xfrm>
            <a:off x="8767157" y="3416310"/>
            <a:ext cx="3424844" cy="344169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5EB177-C6ED-15D0-DDB2-9BCBEB1A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02" y="974452"/>
            <a:ext cx="7303698" cy="45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EEE355-5790-420E-99D4-7AE26DFD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" y="663433"/>
            <a:ext cx="4545914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>
                <a:ea typeface="+mj-lt"/>
                <a:cs typeface="+mj-lt"/>
              </a:rPr>
              <a:t>View of </a:t>
            </a:r>
            <a:r>
              <a:rPr lang="en-US" dirty="0" err="1">
                <a:ea typeface="+mj-lt"/>
                <a:cs typeface="+mj-lt"/>
              </a:rPr>
              <a:t>TblUser</a:t>
            </a:r>
            <a:r>
              <a:rPr lang="en-US" dirty="0">
                <a:ea typeface="+mj-lt"/>
                <a:cs typeface="+mj-lt"/>
              </a:rPr>
              <a:t> Table in </a:t>
            </a:r>
            <a:r>
              <a:rPr lang="en-US" dirty="0" err="1">
                <a:ea typeface="+mj-lt"/>
                <a:cs typeface="+mj-lt"/>
              </a:rPr>
              <a:t>MyPHPadmin</a:t>
            </a:r>
            <a:r>
              <a:rPr lang="en-US" dirty="0">
                <a:ea typeface="+mj-lt"/>
                <a:cs typeface="+mj-lt"/>
              </a:rPr>
              <a:t> after users are added via the web interface</a:t>
            </a:r>
          </a:p>
          <a:p>
            <a:endParaRPr lang="en-US" b="1" kern="12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14" y="3033434"/>
            <a:ext cx="4186481" cy="2192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The server-side code in the PHP scripts "talk" to the DB to add the fields in the </a:t>
            </a:r>
            <a:r>
              <a:rPr lang="en-US" sz="2000" err="1"/>
              <a:t>TblUser</a:t>
            </a:r>
            <a:r>
              <a:rPr lang="en-US" sz="2000" dirty="0"/>
              <a:t> table in this example. </a:t>
            </a:r>
            <a:r>
              <a:rPr lang="en-US" dirty="0"/>
              <a:t> 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3AA04-DA7E-481C-A338-4C179288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1349" y="0"/>
            <a:ext cx="6960649" cy="3441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5" r="10850" b="-3"/>
          <a:stretch/>
        </p:blipFill>
        <p:spPr>
          <a:xfrm>
            <a:off x="8767157" y="3416310"/>
            <a:ext cx="3424844" cy="344169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83D3A4-16EE-67A7-4461-34FBAB70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24" y="-1797"/>
            <a:ext cx="755763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6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EEE355-5790-420E-99D4-7AE26DFD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093803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PHP </a:t>
            </a:r>
            <a:br>
              <a:rPr lang="en-US" dirty="0"/>
            </a:br>
            <a:r>
              <a:rPr lang="en-US" dirty="0"/>
              <a:t>CODE</a:t>
            </a:r>
            <a:endParaRPr lang="en-US" b="1" kern="1200" dirty="0">
              <a:effectLst/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615" y="4126112"/>
            <a:ext cx="6544368" cy="2523452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page on the site is created using a separate PHP file.  Pages that interact with other pages or the DB utilize </a:t>
            </a:r>
            <a:r>
              <a:rPr lang="en-US" sz="2400" dirty="0" err="1"/>
              <a:t>SuperGlobals</a:t>
            </a:r>
            <a:r>
              <a:rPr lang="en-US" sz="2400" dirty="0"/>
              <a:t> that run DB queries. 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3AA04-DA7E-481C-A338-4C179288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1349" y="0"/>
            <a:ext cx="6960649" cy="3441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5" r="10850" b="-3"/>
          <a:stretch/>
        </p:blipFill>
        <p:spPr>
          <a:xfrm>
            <a:off x="8767157" y="3416310"/>
            <a:ext cx="3424844" cy="3441691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2AC331-0246-58ED-D1F4-69E85837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47" y="5751"/>
            <a:ext cx="3773323" cy="411480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FB3F775-3D87-EB1E-F351-8B9CBDBA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494" y="5751"/>
            <a:ext cx="3269954" cy="6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AD0-4D8A-17D3-2847-680FE194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4F64-11DA-FF7D-8EB5-EA7252C6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Connolly, R., &amp; Hoar, R. (2018). </a:t>
            </a:r>
            <a:r>
              <a:rPr lang="en-US" sz="2400" i="1" u="sng" dirty="0">
                <a:latin typeface="Times New Roman"/>
                <a:cs typeface="Times New Roman"/>
                <a:hlinkClick r:id="rId2"/>
              </a:rPr>
              <a:t>Fundamentals of web development </a:t>
            </a:r>
            <a:r>
              <a:rPr lang="en-US" sz="2400" dirty="0">
                <a:latin typeface="Times New Roman"/>
                <a:cs typeface="Times New Roman"/>
              </a:rPr>
              <a:t>(2nd ed.). Pearson.</a:t>
            </a:r>
          </a:p>
          <a:p>
            <a:r>
              <a:rPr lang="en-US" sz="2400" err="1">
                <a:latin typeface="Times New Roman"/>
                <a:cs typeface="Times New Roman"/>
              </a:rPr>
              <a:t>GeeksforGeeks</a:t>
            </a:r>
            <a:r>
              <a:rPr lang="en-US" sz="2400" dirty="0">
                <a:latin typeface="Times New Roman"/>
                <a:cs typeface="Times New Roman"/>
              </a:rPr>
              <a:t>. (2020, September 9). </a:t>
            </a:r>
            <a:r>
              <a:rPr lang="en-US" sz="2400" i="1" dirty="0">
                <a:latin typeface="Times New Roman"/>
                <a:cs typeface="Times New Roman"/>
              </a:rPr>
              <a:t>Signup form using PHP and MySQL Database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dirty="0">
                <a:latin typeface="Times New Roman"/>
                <a:cs typeface="Times New Roman"/>
                <a:hlinkClick r:id="rId3"/>
              </a:rPr>
              <a:t>https://www.geeksforgeeks.org/signup-form-using-php-and-mysql-database/?ref=ml_lbp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err="1">
                <a:latin typeface="Times New Roman"/>
                <a:cs typeface="Times New Roman"/>
              </a:rPr>
              <a:t>SiteGround</a:t>
            </a:r>
            <a:r>
              <a:rPr lang="en-US" sz="2400">
                <a:latin typeface="Times New Roman"/>
                <a:cs typeface="Times New Roman"/>
              </a:rPr>
              <a:t>. (n.d.). </a:t>
            </a:r>
            <a:r>
              <a:rPr lang="en-US" sz="2400" i="1" u="sng" dirty="0">
                <a:latin typeface="Times New Roman"/>
                <a:cs typeface="Times New Roman"/>
                <a:hlinkClick r:id="rId4"/>
              </a:rPr>
              <a:t>phpMyAdmin create and populate tables tutorial.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Tsui, F., Karam, O., &amp; Bernal, B. (2018). </a:t>
            </a:r>
            <a:r>
              <a:rPr lang="en-US" sz="2400" i="1" u="sng" dirty="0">
                <a:latin typeface="Times New Roman"/>
                <a:cs typeface="Times New Roman"/>
                <a:hlinkClick r:id="rId2"/>
              </a:rPr>
              <a:t>Essentials of software engineering</a:t>
            </a:r>
            <a:r>
              <a:rPr lang="en-US" sz="2400" u="sng" dirty="0">
                <a:latin typeface="Times New Roman"/>
                <a:cs typeface="Times New Roman"/>
                <a:hlinkClick r:id="rId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(4th ed.).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7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0AD0-4D8A-17D3-2847-680FE194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53" y="1784359"/>
            <a:ext cx="9950103" cy="150737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 UAGC!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4F64-11DA-FF7D-8EB5-EA7252C6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73" y="131470"/>
            <a:ext cx="3176721" cy="2385923"/>
          </a:xfrm>
        </p:spPr>
        <p:txBody>
          <a:bodyPr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Software Requirements Specifications (SRS) Key Points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06943B-82AF-A9E5-F174-092D7FAF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74" y="2458339"/>
            <a:ext cx="3967475" cy="4033074"/>
          </a:xfrm>
        </p:spPr>
        <p:txBody>
          <a:bodyPr anchor="b">
            <a:normAutofit/>
          </a:bodyPr>
          <a:lstStyle/>
          <a:p>
            <a:r>
              <a:rPr lang="en-US" sz="2400" dirty="0"/>
              <a:t>The SRS shows that we will develop a Course Registration Site that connects to a SQL Database using PHP.  The Students should be able to Register on the site and then be able to browse, enroll and drop courses.  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0" r="10068"/>
          <a:stretch/>
        </p:blipFill>
        <p:spPr>
          <a:xfrm>
            <a:off x="5224099" y="2"/>
            <a:ext cx="6967903" cy="6858005"/>
          </a:xfrm>
          <a:prstGeom prst="rect">
            <a:avLst/>
          </a:prstGeom>
        </p:spPr>
      </p:pic>
      <p:pic>
        <p:nvPicPr>
          <p:cNvPr id="3" name="Picture 2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6B800165-1E12-065A-A2F3-088D41A3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55" y="5751"/>
            <a:ext cx="4101401" cy="3582838"/>
          </a:xfrm>
          <a:prstGeom prst="rect">
            <a:avLst/>
          </a:prstGeom>
        </p:spPr>
      </p:pic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9069E047-A6E5-18BE-0A8A-87C89D21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383" y="3283788"/>
            <a:ext cx="3829083" cy="35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1" y="260867"/>
            <a:ext cx="4111249" cy="991319"/>
          </a:xfrm>
        </p:spPr>
        <p:txBody>
          <a:bodyPr anchor="t">
            <a:normAutofit/>
          </a:bodyPr>
          <a:lstStyle/>
          <a:p>
            <a:r>
              <a:rPr lang="en-US" dirty="0"/>
              <a:t>UML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06943B-82AF-A9E5-F174-092D7FAF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0" y="963092"/>
            <a:ext cx="3679928" cy="1502660"/>
          </a:xfrm>
        </p:spPr>
        <p:txBody>
          <a:bodyPr anchor="b">
            <a:normAutofit fontScale="85000" lnSpcReduction="20000"/>
          </a:bodyPr>
          <a:lstStyle/>
          <a:p>
            <a:r>
              <a:rPr lang="en-US" dirty="0"/>
              <a:t>UML models will "illustrate" the requirements of the SRS and helps visualize how the system will function.  Case Diagrams, Use Diagrams and Sequence Diagrams are common UML models.  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0" r="10068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  <p:pic>
        <p:nvPicPr>
          <p:cNvPr id="2" name="Picture 1" descr="A diagram of a course&#10;&#10;Description automatically generated">
            <a:extLst>
              <a:ext uri="{FF2B5EF4-FFF2-40B4-BE49-F238E27FC236}">
                <a16:creationId xmlns:a16="http://schemas.microsoft.com/office/drawing/2014/main" id="{309AEE81-5226-E798-33F5-5A418093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00" y="71258"/>
            <a:ext cx="5272359" cy="3581222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7A70CB9-8FF9-DCDE-1B3A-B2906D0C0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0" y="2469401"/>
            <a:ext cx="4300988" cy="4320217"/>
          </a:xfrm>
          <a:prstGeom prst="rect">
            <a:avLst/>
          </a:prstGeom>
        </p:spPr>
      </p:pic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DEE50578-77B2-84FF-91DA-F35119DA1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33" y="3566753"/>
            <a:ext cx="5005837" cy="32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7" r="19555" b="3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067" y="131470"/>
            <a:ext cx="9144000" cy="31623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Website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06943B-82AF-A9E5-F174-092D7FAF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2357696"/>
            <a:ext cx="4298831" cy="3529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site and pages were created using HTML.  Each page uses PHP to connect to and manipulate the back-end DB.  </a:t>
            </a:r>
          </a:p>
        </p:txBody>
      </p:sp>
    </p:spTree>
    <p:extLst>
      <p:ext uri="{BB962C8B-B14F-4D97-AF65-F5344CB8AC3E}">
        <p14:creationId xmlns:p14="http://schemas.microsoft.com/office/powerpoint/2010/main" val="20319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7" r="19555" b="3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1149470"/>
          </a:xfrm>
        </p:spPr>
        <p:txBody>
          <a:bodyPr/>
          <a:lstStyle/>
          <a:p>
            <a:r>
              <a:rPr lang="en-US" dirty="0"/>
              <a:t>Landing Page 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17CC02B-E091-6AA0-F930-5F183531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5" y="727683"/>
            <a:ext cx="6958641" cy="4683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615C6-764F-6B9D-D355-C9EBBFAEEB70}"/>
              </a:ext>
            </a:extLst>
          </p:cNvPr>
          <p:cNvSpPr txBox="1"/>
          <p:nvPr/>
        </p:nvSpPr>
        <p:spPr>
          <a:xfrm>
            <a:off x="778933" y="3623733"/>
            <a:ext cx="38646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Landing Page is the main page of the site.  From here, users can register or login to select courses.</a:t>
            </a:r>
          </a:p>
        </p:txBody>
      </p:sp>
    </p:spTree>
    <p:extLst>
      <p:ext uri="{BB962C8B-B14F-4D97-AF65-F5344CB8AC3E}">
        <p14:creationId xmlns:p14="http://schemas.microsoft.com/office/powerpoint/2010/main" val="348745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7" r="19555" b="3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38" y="1597961"/>
            <a:ext cx="9144000" cy="1091961"/>
          </a:xfrm>
        </p:spPr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D04EEDF-3636-7A99-EAD4-DD1BFEB5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63" y="552091"/>
            <a:ext cx="5131542" cy="5380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12A28-1646-BDE8-8FF3-A06181CB7DAF}"/>
              </a:ext>
            </a:extLst>
          </p:cNvPr>
          <p:cNvSpPr txBox="1"/>
          <p:nvPr/>
        </p:nvSpPr>
        <p:spPr>
          <a:xfrm>
            <a:off x="745066" y="335280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Registration Page is where users input their personal information and when they hit the "register" button. The information is sent to and saved in the DB via PHP scripting.  </a:t>
            </a:r>
          </a:p>
        </p:txBody>
      </p:sp>
    </p:spTree>
    <p:extLst>
      <p:ext uri="{BB962C8B-B14F-4D97-AF65-F5344CB8AC3E}">
        <p14:creationId xmlns:p14="http://schemas.microsoft.com/office/powerpoint/2010/main" val="28222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7" r="19555" b="3"/>
          <a:stretch/>
        </p:blipFill>
        <p:spPr>
          <a:xfrm>
            <a:off x="7370469" y="-14"/>
            <a:ext cx="52367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1336376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299431-1267-6B43-2912-95024660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14" y="322053"/>
            <a:ext cx="7253960" cy="5106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7A493-905C-3603-1986-D2D137B71E18}"/>
              </a:ext>
            </a:extLst>
          </p:cNvPr>
          <p:cNvSpPr txBox="1"/>
          <p:nvPr/>
        </p:nvSpPr>
        <p:spPr>
          <a:xfrm>
            <a:off x="203839" y="3492420"/>
            <a:ext cx="4813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registration, users can login on this page.  There is code on this PHP page to authenticate the users login info against the DB.</a:t>
            </a:r>
          </a:p>
        </p:txBody>
      </p:sp>
    </p:spTree>
    <p:extLst>
      <p:ext uri="{BB962C8B-B14F-4D97-AF65-F5344CB8AC3E}">
        <p14:creationId xmlns:p14="http://schemas.microsoft.com/office/powerpoint/2010/main" val="403123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7" r="19555" b="3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8E89151-F296-BB02-EB87-26984E83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665507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Adding / Removing 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A74034E-BB0C-5201-AD46-8BE2AF1F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74" y="-94891"/>
            <a:ext cx="4412332" cy="41148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C4F770-B206-6D36-754F-6AFC35075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292" y="2737449"/>
            <a:ext cx="44424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EEE355-5790-420E-99D4-7AE26DFD9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351" y="347131"/>
            <a:ext cx="3093803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MySQL Database Construction</a:t>
            </a:r>
            <a:endParaRPr lang="en-US" b="1" kern="1200" dirty="0"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3AA04-DA7E-481C-A338-4C179288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1349" y="0"/>
            <a:ext cx="6960649" cy="3441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60FC09-E1EE-2966-6529-5A97C67A3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9" r="2" b="19351"/>
          <a:stretch/>
        </p:blipFill>
        <p:spPr>
          <a:xfrm>
            <a:off x="5231349" y="-14"/>
            <a:ext cx="6960651" cy="3443094"/>
          </a:xfrm>
          <a:custGeom>
            <a:avLst/>
            <a:gdLst/>
            <a:ahLst/>
            <a:cxnLst/>
            <a:rect l="l" t="t" r="r" b="b"/>
            <a:pathLst>
              <a:path w="6960651" h="3443094">
                <a:moveTo>
                  <a:pt x="0" y="0"/>
                </a:moveTo>
                <a:lnTo>
                  <a:pt x="3480325" y="0"/>
                </a:lnTo>
                <a:lnTo>
                  <a:pt x="6960651" y="0"/>
                </a:lnTo>
                <a:cubicBezTo>
                  <a:pt x="6960651" y="1901568"/>
                  <a:pt x="5402456" y="3443094"/>
                  <a:pt x="3480325" y="3443094"/>
                </a:cubicBezTo>
                <a:cubicBezTo>
                  <a:pt x="1558196" y="3443094"/>
                  <a:pt x="0" y="1901568"/>
                  <a:pt x="0" y="0"/>
                </a:cubicBezTo>
                <a:close/>
              </a:path>
            </a:pathLst>
          </a:cu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2A999D4-162A-8B1E-802B-3ABF4CE35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31" b="-2"/>
          <a:stretch/>
        </p:blipFill>
        <p:spPr>
          <a:xfrm>
            <a:off x="5231349" y="3416309"/>
            <a:ext cx="3535807" cy="3441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7B5CC5-0E27-7798-123B-568C2CD7CB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5" r="10850" b="-3"/>
          <a:stretch/>
        </p:blipFill>
        <p:spPr>
          <a:xfrm>
            <a:off x="8767157" y="3416310"/>
            <a:ext cx="3424844" cy="3441691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4FA56E8-EBF5-3663-19C9-9CB531392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603" y="3430489"/>
            <a:ext cx="3939397" cy="34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4B6F5-8FD3-367B-12CE-1A0F54788BFA}"/>
              </a:ext>
            </a:extLst>
          </p:cNvPr>
          <p:cNvSpPr txBox="1"/>
          <p:nvPr/>
        </p:nvSpPr>
        <p:spPr>
          <a:xfrm>
            <a:off x="847625" y="3245449"/>
            <a:ext cx="340455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simple SQL script was written to construct the DB and relevant tables including </a:t>
            </a:r>
            <a:r>
              <a:rPr lang="en-US" sz="2000" err="1"/>
              <a:t>TblUser</a:t>
            </a:r>
            <a:r>
              <a:rPr lang="en-US" sz="2000" dirty="0"/>
              <a:t>, </a:t>
            </a:r>
            <a:r>
              <a:rPr lang="en-US" sz="2000" err="1"/>
              <a:t>TblSchedule</a:t>
            </a:r>
            <a:r>
              <a:rPr lang="en-US" sz="2000" dirty="0"/>
              <a:t>, </a:t>
            </a:r>
            <a:r>
              <a:rPr lang="en-US" sz="2000" err="1"/>
              <a:t>TblCourses</a:t>
            </a:r>
            <a:r>
              <a:rPr lang="en-US" sz="2000" dirty="0"/>
              <a:t> and </a:t>
            </a:r>
            <a:r>
              <a:rPr lang="en-US" sz="2000" err="1"/>
              <a:t>TblSemester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67747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BlocksVTI</vt:lpstr>
      <vt:lpstr>Course Enrollment System Project </vt:lpstr>
      <vt:lpstr>Software Requirements Specifications (SRS) Key Points</vt:lpstr>
      <vt:lpstr>UML DESIGN</vt:lpstr>
      <vt:lpstr>Website Design</vt:lpstr>
      <vt:lpstr>Landing Page </vt:lpstr>
      <vt:lpstr>Registration Page</vt:lpstr>
      <vt:lpstr>Login Page</vt:lpstr>
      <vt:lpstr>    Adding / Removing  Courses</vt:lpstr>
      <vt:lpstr> MySQL Database Construction</vt:lpstr>
      <vt:lpstr> View of DB in MyPHPadmin after tables are added</vt:lpstr>
      <vt:lpstr> View of TblUser Table in MyPHPadmin after users are added via the web interface </vt:lpstr>
      <vt:lpstr> PHP  CODE</vt:lpstr>
      <vt:lpstr>References: </vt:lpstr>
      <vt:lpstr>THANK YOU UAGC!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318</cp:revision>
  <dcterms:created xsi:type="dcterms:W3CDTF">2024-03-01T16:23:49Z</dcterms:created>
  <dcterms:modified xsi:type="dcterms:W3CDTF">2024-03-03T19:34:45Z</dcterms:modified>
</cp:coreProperties>
</file>