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Raleway"/>
      <p:regular r:id="rId45"/>
      <p:bold r:id="rId46"/>
      <p:italic r:id="rId47"/>
      <p:boldItalic r:id="rId48"/>
    </p:embeddedFont>
    <p:embeddedFont>
      <p:font typeface="Lexend ExtraBold"/>
      <p:bold r:id="rId49"/>
    </p:embeddedFont>
    <p:embeddedFont>
      <p:font typeface="Roboto"/>
      <p:regular r:id="rId50"/>
      <p:bold r:id="rId51"/>
      <p:italic r:id="rId52"/>
      <p:boldItalic r:id="rId53"/>
    </p:embeddedFont>
    <p:embeddedFont>
      <p:font typeface="Lato"/>
      <p:regular r:id="rId54"/>
      <p:bold r:id="rId55"/>
      <p:italic r:id="rId56"/>
      <p:boldItalic r:id="rId57"/>
    </p:embeddedFont>
    <p:embeddedFont>
      <p:font typeface="Lexend"/>
      <p:regular r:id="rId58"/>
      <p:bold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179A0C7-6E6C-4F1E-A232-78AEA9C05F34}">
  <a:tblStyle styleId="{B179A0C7-6E6C-4F1E-A232-78AEA9C05F3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aleway-bold.fntdata"/><Relationship Id="rId45"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aleway-boldItalic.fntdata"/><Relationship Id="rId47" Type="http://schemas.openxmlformats.org/officeDocument/2006/relationships/font" Target="fonts/Raleway-italic.fntdata"/><Relationship Id="rId49" Type="http://schemas.openxmlformats.org/officeDocument/2006/relationships/font" Target="fonts/LexendExtraBo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5.xml"/><Relationship Id="rId55" Type="http://schemas.openxmlformats.org/officeDocument/2006/relationships/font" Target="fonts/Lato-bold.fntdata"/><Relationship Id="rId10" Type="http://schemas.openxmlformats.org/officeDocument/2006/relationships/slide" Target="slides/slide4.xml"/><Relationship Id="rId54" Type="http://schemas.openxmlformats.org/officeDocument/2006/relationships/font" Target="fonts/Lato-regular.fntdata"/><Relationship Id="rId13" Type="http://schemas.openxmlformats.org/officeDocument/2006/relationships/slide" Target="slides/slide7.xml"/><Relationship Id="rId57" Type="http://schemas.openxmlformats.org/officeDocument/2006/relationships/font" Target="fonts/Lato-boldItalic.fntdata"/><Relationship Id="rId12" Type="http://schemas.openxmlformats.org/officeDocument/2006/relationships/slide" Target="slides/slide6.xml"/><Relationship Id="rId56" Type="http://schemas.openxmlformats.org/officeDocument/2006/relationships/font" Target="fonts/Lato-italic.fntdata"/><Relationship Id="rId15" Type="http://schemas.openxmlformats.org/officeDocument/2006/relationships/slide" Target="slides/slide9.xml"/><Relationship Id="rId59" Type="http://schemas.openxmlformats.org/officeDocument/2006/relationships/font" Target="fonts/Lexend-bold.fntdata"/><Relationship Id="rId14" Type="http://schemas.openxmlformats.org/officeDocument/2006/relationships/slide" Target="slides/slide8.xml"/><Relationship Id="rId58" Type="http://schemas.openxmlformats.org/officeDocument/2006/relationships/font" Target="fonts/Lexend-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99bc9eb2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099bc9eb2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1c672f79d_1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1c672f79d_1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099bc9eb2e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099bc9eb2e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ce75a120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2ce75a120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41c672f79d_1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41c672f79d_1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099bc9eb2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099bc9eb2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Meeting 3</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ba3994b5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2ba3994b5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2ba3994b5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2ba3994b5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2ba3994b5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2ba3994b5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2ce75a1209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2ce75a1209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2ce75a1209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2ce75a1209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099bc9eb2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099bc9eb2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2ba3994b5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2ba3994b5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41c672f79d_1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41c672f79d_1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41c672f79d_1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41c672f79d_1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2ce75a120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2ce75a120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2ce75a120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2ce75a120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41c672f79d_1_9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41c672f79d_1_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41c672f79d_1_10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41c672f79d_1_1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41c672f79d_1_9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41c672f79d_1_9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41c672f79d_1_1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41c672f79d_1_1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41c672f79d_1_1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41c672f79d_1_1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Meeting 1</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41c672f79d_1_10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41c672f79d_1_1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41c672f79d_1_1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41c672f79d_1_1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41c672f79d_1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41c672f79d_1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41c672f79d_1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41c672f79d_1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374c5d96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374c5d96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2187fc41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2187fc41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2187fc417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2187fc417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3f78bbeb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3f78bbeb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3f78bbeb03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3f78bbeb03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099bc9eb2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099bc9eb2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099bc9eb2e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099bc9eb2e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Meeting 1</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1c672f79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1c672f79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1c672f79d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1c672f79d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099bc9eb2e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099bc9eb2e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099bc9eb2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099bc9eb2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Meeting 2</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13.png"/><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23.png"/><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25.png"/><Relationship Id="rId4" Type="http://schemas.openxmlformats.org/officeDocument/2006/relationships/image" Target="../media/image27.png"/><Relationship Id="rId5"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28.png"/><Relationship Id="rId5" Type="http://schemas.openxmlformats.org/officeDocument/2006/relationships/hyperlink" Target="https://www.eia.gov/energyexplained/us-energy-facts/images/consumption-by-source-and-sector.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9.png"/><Relationship Id="rId4" Type="http://schemas.openxmlformats.org/officeDocument/2006/relationships/hyperlink" Target="https://www.eia.gov/totalenergy/" TargetMode="External"/><Relationship Id="rId5" Type="http://schemas.openxmlformats.org/officeDocument/2006/relationships/image" Target="../media/image6.png"/><Relationship Id="rId6" Type="http://schemas.openxmlformats.org/officeDocument/2006/relationships/hyperlink" Target="https://www.ca.gov/"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hyperlink" Target="https://docs.google.com/presentation/d/1zvVwxJ04zf214ujSyKs-WahalehKll8IFVgxumDou5M/edit?usp=sharing" TargetMode="External"/><Relationship Id="rId4" Type="http://schemas.openxmlformats.org/officeDocument/2006/relationships/hyperlink" Target="https://docs.google.com/presentation/d/1zvVwxJ04zf214ujSyKs-WahalehKll8IFVgxumDou5M/edit?usp=sharing" TargetMode="External"/><Relationship Id="rId5" Type="http://schemas.openxmlformats.org/officeDocument/2006/relationships/hyperlink" Target="https://github.com/Tian-ing/EnergyPredictionC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426675" y="1322450"/>
            <a:ext cx="86538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44"/>
              <a:t>Predicting Energy Usage in California </a:t>
            </a:r>
            <a:endParaRPr/>
          </a:p>
          <a:p>
            <a:pPr indent="0" lvl="0" marL="0" rtl="0" algn="l">
              <a:spcBef>
                <a:spcPts val="0"/>
              </a:spcBef>
              <a:spcAft>
                <a:spcPts val="0"/>
              </a:spcAft>
              <a:buNone/>
            </a:pPr>
            <a:r>
              <a:rPr lang="en" sz="2088"/>
              <a:t>-UCI Capstone 2023</a:t>
            </a:r>
            <a:endParaRPr sz="2088"/>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Frank Dong, Yang Weng, Nima Hendi, Sean Lee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165" name="Google Shape;165;p22"/>
          <p:cNvCxnSpPr/>
          <p:nvPr/>
        </p:nvCxnSpPr>
        <p:spPr>
          <a:xfrm flipH="1">
            <a:off x="1147150" y="918338"/>
            <a:ext cx="1567800" cy="7800"/>
          </a:xfrm>
          <a:prstGeom prst="straightConnector1">
            <a:avLst/>
          </a:prstGeom>
          <a:noFill/>
          <a:ln cap="flat" cmpd="sng" w="28575">
            <a:solidFill>
              <a:srgbClr val="FFFFFF"/>
            </a:solidFill>
            <a:prstDash val="solid"/>
            <a:round/>
            <a:headEnd len="med" w="med" type="none"/>
            <a:tailEnd len="med" w="med" type="none"/>
          </a:ln>
        </p:spPr>
      </p:cxnSp>
      <p:sp>
        <p:nvSpPr>
          <p:cNvPr id="166" name="Google Shape;166;p22"/>
          <p:cNvSpPr txBox="1"/>
          <p:nvPr/>
        </p:nvSpPr>
        <p:spPr>
          <a:xfrm>
            <a:off x="913050" y="368125"/>
            <a:ext cx="6301200" cy="547500"/>
          </a:xfrm>
          <a:prstGeom prst="rect">
            <a:avLst/>
          </a:prstGeom>
          <a:noFill/>
          <a:ln>
            <a:noFill/>
          </a:ln>
        </p:spPr>
        <p:txBody>
          <a:bodyPr anchorCtr="0" anchor="b" bIns="91425" lIns="274300" spcFirstLastPara="1" rIns="91425" wrap="square" tIns="91425">
            <a:noAutofit/>
          </a:bodyPr>
          <a:lstStyle/>
          <a:p>
            <a:pPr indent="0" lvl="0" marL="0" rtl="0" algn="l">
              <a:spcBef>
                <a:spcPts val="0"/>
              </a:spcBef>
              <a:spcAft>
                <a:spcPts val="0"/>
              </a:spcAft>
              <a:buNone/>
            </a:pPr>
            <a:r>
              <a:rPr lang="en" sz="2400">
                <a:solidFill>
                  <a:srgbClr val="E49576"/>
                </a:solidFill>
                <a:latin typeface="Lexend ExtraBold"/>
                <a:ea typeface="Lexend ExtraBold"/>
                <a:cs typeface="Lexend ExtraBold"/>
                <a:sym typeface="Lexend ExtraBold"/>
              </a:rPr>
              <a:t>DATABASE AND PIPELINES</a:t>
            </a:r>
            <a:endParaRPr sz="2400">
              <a:solidFill>
                <a:srgbClr val="E49576"/>
              </a:solidFill>
              <a:latin typeface="Lexend ExtraBold"/>
              <a:ea typeface="Lexend ExtraBold"/>
              <a:cs typeface="Lexend ExtraBold"/>
              <a:sym typeface="Lexend ExtraBold"/>
            </a:endParaRPr>
          </a:p>
        </p:txBody>
      </p:sp>
      <p:sp>
        <p:nvSpPr>
          <p:cNvPr id="167" name="Google Shape;167;p22"/>
          <p:cNvSpPr/>
          <p:nvPr/>
        </p:nvSpPr>
        <p:spPr>
          <a:xfrm>
            <a:off x="483184" y="413927"/>
            <a:ext cx="530700" cy="5307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8" name="Google Shape;168;p22"/>
          <p:cNvPicPr preferRelativeResize="0"/>
          <p:nvPr/>
        </p:nvPicPr>
        <p:blipFill>
          <a:blip r:embed="rId3">
            <a:alphaModFix amt="90000"/>
          </a:blip>
          <a:stretch>
            <a:fillRect/>
          </a:stretch>
        </p:blipFill>
        <p:spPr>
          <a:xfrm>
            <a:off x="551724" y="482474"/>
            <a:ext cx="393600" cy="393600"/>
          </a:xfrm>
          <a:prstGeom prst="rect">
            <a:avLst/>
          </a:prstGeom>
          <a:noFill/>
          <a:ln>
            <a:noFill/>
          </a:ln>
        </p:spPr>
      </p:pic>
      <p:sp>
        <p:nvSpPr>
          <p:cNvPr id="169" name="Google Shape;169;p22"/>
          <p:cNvSpPr txBox="1"/>
          <p:nvPr>
            <p:ph idx="4294967295" type="title"/>
          </p:nvPr>
        </p:nvSpPr>
        <p:spPr>
          <a:xfrm>
            <a:off x="729450" y="1318650"/>
            <a:ext cx="37530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Lexend"/>
                <a:ea typeface="Lexend"/>
                <a:cs typeface="Lexend"/>
                <a:sym typeface="Lexend"/>
              </a:rPr>
              <a:t>Database (PostgreSql)</a:t>
            </a:r>
            <a:endParaRPr sz="1400">
              <a:latin typeface="Lexend"/>
              <a:ea typeface="Lexend"/>
              <a:cs typeface="Lexend"/>
              <a:sym typeface="Lexend"/>
            </a:endParaRPr>
          </a:p>
        </p:txBody>
      </p:sp>
      <p:sp>
        <p:nvSpPr>
          <p:cNvPr id="170" name="Google Shape;170;p22"/>
          <p:cNvSpPr txBox="1"/>
          <p:nvPr>
            <p:ph idx="4294967295" type="body"/>
          </p:nvPr>
        </p:nvSpPr>
        <p:spPr>
          <a:xfrm>
            <a:off x="513050" y="1853850"/>
            <a:ext cx="3819300" cy="28959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Clr>
                <a:schemeClr val="dk2"/>
              </a:buClr>
              <a:buSzPts val="900"/>
              <a:buFont typeface="Lexend"/>
              <a:buChar char="●"/>
            </a:pPr>
            <a:r>
              <a:rPr lang="en" sz="900">
                <a:solidFill>
                  <a:schemeClr val="dk2"/>
                </a:solidFill>
                <a:latin typeface="Lexend"/>
                <a:ea typeface="Lexend"/>
                <a:cs typeface="Lexend"/>
                <a:sym typeface="Lexend"/>
              </a:rPr>
              <a:t>Database store more than three hundred different features, combined from different category of energy uses, and price. </a:t>
            </a:r>
            <a:endParaRPr sz="900">
              <a:solidFill>
                <a:schemeClr val="dk2"/>
              </a:solidFill>
              <a:latin typeface="Lexend"/>
              <a:ea typeface="Lexend"/>
              <a:cs typeface="Lexend"/>
              <a:sym typeface="Lexend"/>
            </a:endParaRPr>
          </a:p>
          <a:p>
            <a:pPr indent="0" lvl="0" marL="457200" rtl="0" algn="l">
              <a:spcBef>
                <a:spcPts val="1200"/>
              </a:spcBef>
              <a:spcAft>
                <a:spcPts val="0"/>
              </a:spcAft>
              <a:buNone/>
            </a:pPr>
            <a:r>
              <a:t/>
            </a:r>
            <a:endParaRPr sz="900">
              <a:solidFill>
                <a:schemeClr val="dk2"/>
              </a:solidFill>
              <a:latin typeface="Lexend"/>
              <a:ea typeface="Lexend"/>
              <a:cs typeface="Lexend"/>
              <a:sym typeface="Lexend"/>
            </a:endParaRPr>
          </a:p>
          <a:p>
            <a:pPr indent="-285750" lvl="0" marL="457200" rtl="0" algn="l">
              <a:spcBef>
                <a:spcPts val="1200"/>
              </a:spcBef>
              <a:spcAft>
                <a:spcPts val="0"/>
              </a:spcAft>
              <a:buClr>
                <a:schemeClr val="dk2"/>
              </a:buClr>
              <a:buSzPts val="900"/>
              <a:buFont typeface="Lexend"/>
              <a:buChar char="●"/>
            </a:pPr>
            <a:r>
              <a:rPr lang="en" sz="900">
                <a:solidFill>
                  <a:schemeClr val="dk2"/>
                </a:solidFill>
                <a:latin typeface="Lexend"/>
                <a:ea typeface="Lexend"/>
                <a:cs typeface="Lexend"/>
                <a:sym typeface="Lexend"/>
              </a:rPr>
              <a:t>Data are linked together by MSN index, MSN translation included in data file.</a:t>
            </a:r>
            <a:endParaRPr sz="900">
              <a:solidFill>
                <a:schemeClr val="dk2"/>
              </a:solidFill>
              <a:latin typeface="Lexend"/>
              <a:ea typeface="Lexend"/>
              <a:cs typeface="Lexend"/>
              <a:sym typeface="Lexend"/>
            </a:endParaRPr>
          </a:p>
          <a:p>
            <a:pPr indent="0" lvl="0" marL="457200" rtl="0" algn="l">
              <a:spcBef>
                <a:spcPts val="1200"/>
              </a:spcBef>
              <a:spcAft>
                <a:spcPts val="0"/>
              </a:spcAft>
              <a:buNone/>
            </a:pPr>
            <a:r>
              <a:t/>
            </a:r>
            <a:endParaRPr sz="900">
              <a:solidFill>
                <a:schemeClr val="dk2"/>
              </a:solidFill>
              <a:latin typeface="Lexend"/>
              <a:ea typeface="Lexend"/>
              <a:cs typeface="Lexend"/>
              <a:sym typeface="Lexend"/>
            </a:endParaRPr>
          </a:p>
          <a:p>
            <a:pPr indent="-285750" lvl="0" marL="457200" rtl="0" algn="l">
              <a:spcBef>
                <a:spcPts val="1200"/>
              </a:spcBef>
              <a:spcAft>
                <a:spcPts val="0"/>
              </a:spcAft>
              <a:buClr>
                <a:schemeClr val="dk2"/>
              </a:buClr>
              <a:buSzPts val="900"/>
              <a:buFont typeface="Lexend"/>
              <a:buChar char="●"/>
            </a:pPr>
            <a:r>
              <a:rPr lang="en" sz="900">
                <a:solidFill>
                  <a:schemeClr val="dk2"/>
                </a:solidFill>
                <a:latin typeface="Lexend"/>
                <a:ea typeface="Lexend"/>
                <a:cs typeface="Lexend"/>
                <a:sym typeface="Lexend"/>
              </a:rPr>
              <a:t>Independent variable: price and consumption table named (Price_CA, Use_energy_source)</a:t>
            </a:r>
            <a:endParaRPr sz="900">
              <a:solidFill>
                <a:schemeClr val="dk2"/>
              </a:solidFill>
              <a:latin typeface="Lexend"/>
              <a:ea typeface="Lexend"/>
              <a:cs typeface="Lexend"/>
              <a:sym typeface="Lexend"/>
            </a:endParaRPr>
          </a:p>
          <a:p>
            <a:pPr indent="0" lvl="0" marL="457200" rtl="0" algn="l">
              <a:spcBef>
                <a:spcPts val="1200"/>
              </a:spcBef>
              <a:spcAft>
                <a:spcPts val="0"/>
              </a:spcAft>
              <a:buNone/>
            </a:pPr>
            <a:r>
              <a:t/>
            </a:r>
            <a:endParaRPr sz="900">
              <a:solidFill>
                <a:schemeClr val="dk2"/>
              </a:solidFill>
              <a:latin typeface="Lexend"/>
              <a:ea typeface="Lexend"/>
              <a:cs typeface="Lexend"/>
              <a:sym typeface="Lexend"/>
            </a:endParaRPr>
          </a:p>
          <a:p>
            <a:pPr indent="-285750" lvl="0" marL="457200" rtl="0" algn="l">
              <a:spcBef>
                <a:spcPts val="1200"/>
              </a:spcBef>
              <a:spcAft>
                <a:spcPts val="0"/>
              </a:spcAft>
              <a:buClr>
                <a:schemeClr val="dk2"/>
              </a:buClr>
              <a:buSzPts val="900"/>
              <a:buFont typeface="Lexend"/>
              <a:buChar char="●"/>
            </a:pPr>
            <a:r>
              <a:rPr lang="en" sz="900">
                <a:solidFill>
                  <a:schemeClr val="dk2"/>
                </a:solidFill>
                <a:latin typeface="Lexend"/>
                <a:ea typeface="Lexend"/>
                <a:cs typeface="Lexend"/>
                <a:sym typeface="Lexend"/>
              </a:rPr>
              <a:t>Target variable: 5 energy source table and 5 energy sector table.</a:t>
            </a:r>
            <a:endParaRPr sz="900">
              <a:solidFill>
                <a:schemeClr val="dk2"/>
              </a:solidFill>
              <a:latin typeface="Lexend"/>
              <a:ea typeface="Lexend"/>
              <a:cs typeface="Lexend"/>
              <a:sym typeface="Lexend"/>
            </a:endParaRPr>
          </a:p>
        </p:txBody>
      </p:sp>
      <p:sp>
        <p:nvSpPr>
          <p:cNvPr id="171" name="Google Shape;171;p22"/>
          <p:cNvSpPr txBox="1"/>
          <p:nvPr>
            <p:ph idx="4294967295" type="title"/>
          </p:nvPr>
        </p:nvSpPr>
        <p:spPr>
          <a:xfrm>
            <a:off x="4643350" y="1318638"/>
            <a:ext cx="25173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Lexend"/>
                <a:ea typeface="Lexend"/>
                <a:cs typeface="Lexend"/>
                <a:sym typeface="Lexend"/>
              </a:rPr>
              <a:t>Data Pipeline</a:t>
            </a:r>
            <a:endParaRPr sz="1400">
              <a:latin typeface="Lexend"/>
              <a:ea typeface="Lexend"/>
              <a:cs typeface="Lexend"/>
              <a:sym typeface="Lexend"/>
            </a:endParaRPr>
          </a:p>
        </p:txBody>
      </p:sp>
      <p:sp>
        <p:nvSpPr>
          <p:cNvPr id="172" name="Google Shape;172;p22"/>
          <p:cNvSpPr txBox="1"/>
          <p:nvPr>
            <p:ph idx="4294967295" type="body"/>
          </p:nvPr>
        </p:nvSpPr>
        <p:spPr>
          <a:xfrm>
            <a:off x="4572000" y="1657200"/>
            <a:ext cx="3976500" cy="2186400"/>
          </a:xfrm>
          <a:prstGeom prst="rect">
            <a:avLst/>
          </a:prstGeom>
        </p:spPr>
        <p:txBody>
          <a:bodyPr anchorCtr="0" anchor="t" bIns="91425" lIns="91425" spcFirstLastPara="1" rIns="91425" wrap="square" tIns="91425">
            <a:noAutofit/>
          </a:bodyPr>
          <a:lstStyle/>
          <a:p>
            <a:pPr indent="-292100" lvl="0" marL="457200" rtl="0" algn="l">
              <a:lnSpc>
                <a:spcPct val="200000"/>
              </a:lnSpc>
              <a:spcBef>
                <a:spcPts val="0"/>
              </a:spcBef>
              <a:spcAft>
                <a:spcPts val="0"/>
              </a:spcAft>
              <a:buClr>
                <a:schemeClr val="dk2"/>
              </a:buClr>
              <a:buSzPts val="1000"/>
              <a:buFont typeface="Lexend"/>
              <a:buChar char="●"/>
            </a:pPr>
            <a:r>
              <a:rPr lang="en" sz="1000">
                <a:solidFill>
                  <a:schemeClr val="dk2"/>
                </a:solidFill>
                <a:latin typeface="Lexend"/>
                <a:ea typeface="Lexend"/>
                <a:cs typeface="Lexend"/>
                <a:sym typeface="Lexend"/>
              </a:rPr>
              <a:t>Concatenate data from different sources</a:t>
            </a:r>
            <a:endParaRPr sz="1000">
              <a:solidFill>
                <a:schemeClr val="dk2"/>
              </a:solidFill>
              <a:latin typeface="Lexend"/>
              <a:ea typeface="Lexend"/>
              <a:cs typeface="Lexend"/>
              <a:sym typeface="Lexend"/>
            </a:endParaRPr>
          </a:p>
          <a:p>
            <a:pPr indent="-292100" lvl="0" marL="457200" rtl="0" algn="l">
              <a:lnSpc>
                <a:spcPct val="200000"/>
              </a:lnSpc>
              <a:spcBef>
                <a:spcPts val="0"/>
              </a:spcBef>
              <a:spcAft>
                <a:spcPts val="0"/>
              </a:spcAft>
              <a:buClr>
                <a:schemeClr val="dk2"/>
              </a:buClr>
              <a:buSzPts val="1000"/>
              <a:buFont typeface="Lexend"/>
              <a:buChar char="●"/>
            </a:pPr>
            <a:r>
              <a:rPr lang="en" sz="1000">
                <a:solidFill>
                  <a:schemeClr val="dk2"/>
                </a:solidFill>
                <a:latin typeface="Lexend"/>
                <a:ea typeface="Lexend"/>
                <a:cs typeface="Lexend"/>
                <a:sym typeface="Lexend"/>
              </a:rPr>
              <a:t>Transform the data base to be list of features</a:t>
            </a:r>
            <a:endParaRPr sz="1000">
              <a:solidFill>
                <a:schemeClr val="dk2"/>
              </a:solidFill>
              <a:latin typeface="Lexend"/>
              <a:ea typeface="Lexend"/>
              <a:cs typeface="Lexend"/>
              <a:sym typeface="Lexend"/>
            </a:endParaRPr>
          </a:p>
          <a:p>
            <a:pPr indent="-292100" lvl="0" marL="457200" rtl="0" algn="l">
              <a:lnSpc>
                <a:spcPct val="200000"/>
              </a:lnSpc>
              <a:spcBef>
                <a:spcPts val="0"/>
              </a:spcBef>
              <a:spcAft>
                <a:spcPts val="0"/>
              </a:spcAft>
              <a:buClr>
                <a:schemeClr val="dk2"/>
              </a:buClr>
              <a:buSzPts val="1000"/>
              <a:buFont typeface="Lexend"/>
              <a:buChar char="●"/>
            </a:pPr>
            <a:r>
              <a:rPr lang="en" sz="1000">
                <a:solidFill>
                  <a:schemeClr val="dk2"/>
                </a:solidFill>
                <a:latin typeface="Lexend"/>
                <a:ea typeface="Lexend"/>
                <a:cs typeface="Lexend"/>
                <a:sym typeface="Lexend"/>
              </a:rPr>
              <a:t>Convert the data to machine readable formate</a:t>
            </a:r>
            <a:endParaRPr sz="1000">
              <a:solidFill>
                <a:schemeClr val="dk2"/>
              </a:solidFill>
              <a:latin typeface="Lexend"/>
              <a:ea typeface="Lexend"/>
              <a:cs typeface="Lexend"/>
              <a:sym typeface="Lexend"/>
            </a:endParaRPr>
          </a:p>
          <a:p>
            <a:pPr indent="-292100" lvl="0" marL="457200" rtl="0" algn="l">
              <a:lnSpc>
                <a:spcPct val="200000"/>
              </a:lnSpc>
              <a:spcBef>
                <a:spcPts val="0"/>
              </a:spcBef>
              <a:spcAft>
                <a:spcPts val="0"/>
              </a:spcAft>
              <a:buClr>
                <a:schemeClr val="dk2"/>
              </a:buClr>
              <a:buSzPts val="1000"/>
              <a:buFont typeface="Lexend"/>
              <a:buChar char="●"/>
            </a:pPr>
            <a:r>
              <a:rPr lang="en" sz="1000">
                <a:solidFill>
                  <a:schemeClr val="dk2"/>
                </a:solidFill>
                <a:latin typeface="Lexend"/>
                <a:ea typeface="Lexend"/>
                <a:cs typeface="Lexend"/>
                <a:sym typeface="Lexend"/>
              </a:rPr>
              <a:t>Manual inspection to NA data</a:t>
            </a:r>
            <a:endParaRPr sz="1000">
              <a:solidFill>
                <a:schemeClr val="dk2"/>
              </a:solidFill>
              <a:latin typeface="Lexend"/>
              <a:ea typeface="Lexend"/>
              <a:cs typeface="Lexend"/>
              <a:sym typeface="Lexend"/>
            </a:endParaRPr>
          </a:p>
          <a:p>
            <a:pPr indent="-292100" lvl="0" marL="457200" rtl="0" algn="l">
              <a:lnSpc>
                <a:spcPct val="200000"/>
              </a:lnSpc>
              <a:spcBef>
                <a:spcPts val="0"/>
              </a:spcBef>
              <a:spcAft>
                <a:spcPts val="0"/>
              </a:spcAft>
              <a:buClr>
                <a:schemeClr val="dk2"/>
              </a:buClr>
              <a:buSzPts val="1000"/>
              <a:buFont typeface="Lexend"/>
              <a:buChar char="●"/>
            </a:pPr>
            <a:r>
              <a:rPr lang="en" sz="1000">
                <a:solidFill>
                  <a:schemeClr val="dk2"/>
                </a:solidFill>
                <a:latin typeface="Lexend"/>
                <a:ea typeface="Lexend"/>
                <a:cs typeface="Lexend"/>
                <a:sym typeface="Lexend"/>
              </a:rPr>
              <a:t>Data Normalization</a:t>
            </a:r>
            <a:endParaRPr sz="1000">
              <a:solidFill>
                <a:schemeClr val="dk2"/>
              </a:solidFill>
              <a:latin typeface="Lexend"/>
              <a:ea typeface="Lexend"/>
              <a:cs typeface="Lexend"/>
              <a:sym typeface="Lexend"/>
            </a:endParaRPr>
          </a:p>
        </p:txBody>
      </p:sp>
      <p:pic>
        <p:nvPicPr>
          <p:cNvPr id="173" name="Google Shape;173;p22"/>
          <p:cNvPicPr preferRelativeResize="0"/>
          <p:nvPr/>
        </p:nvPicPr>
        <p:blipFill>
          <a:blip r:embed="rId4">
            <a:alphaModFix/>
          </a:blip>
          <a:stretch>
            <a:fillRect/>
          </a:stretch>
        </p:blipFill>
        <p:spPr>
          <a:xfrm>
            <a:off x="4901200" y="3174000"/>
            <a:ext cx="2888026" cy="1660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Sample:</a:t>
            </a:r>
            <a:endParaRPr/>
          </a:p>
        </p:txBody>
      </p:sp>
      <p:sp>
        <p:nvSpPr>
          <p:cNvPr id="179" name="Google Shape;179;p23"/>
          <p:cNvSpPr txBox="1"/>
          <p:nvPr>
            <p:ph idx="1" type="body"/>
          </p:nvPr>
        </p:nvSpPr>
        <p:spPr>
          <a:xfrm>
            <a:off x="115950" y="2781725"/>
            <a:ext cx="3906300" cy="19680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en" sz="2788"/>
              <a:t>Residential Energy Consumption Prediction vs price features (named in MSB index):</a:t>
            </a:r>
            <a:endParaRPr sz="2788"/>
          </a:p>
          <a:p>
            <a:pPr indent="0" lvl="0" marL="0" rtl="0" algn="l">
              <a:spcBef>
                <a:spcPts val="1200"/>
              </a:spcBef>
              <a:spcAft>
                <a:spcPts val="0"/>
              </a:spcAft>
              <a:buNone/>
            </a:pPr>
            <a:r>
              <a:t/>
            </a:r>
            <a:endParaRPr sz="2788"/>
          </a:p>
          <a:p>
            <a:pPr indent="0" lvl="0" marL="0" rtl="0" algn="l">
              <a:spcBef>
                <a:spcPts val="1200"/>
              </a:spcBef>
              <a:spcAft>
                <a:spcPts val="1200"/>
              </a:spcAft>
              <a:buNone/>
            </a:pPr>
            <a:r>
              <a:rPr lang="en" sz="2788"/>
              <a:t>Predict next year(or specified year) energy consumption based on other given prices.</a:t>
            </a:r>
            <a:endParaRPr/>
          </a:p>
        </p:txBody>
      </p:sp>
      <p:sp>
        <p:nvSpPr>
          <p:cNvPr id="180" name="Google Shape;180;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1" name="Google Shape;181;p23"/>
          <p:cNvPicPr preferRelativeResize="0"/>
          <p:nvPr/>
        </p:nvPicPr>
        <p:blipFill>
          <a:blip r:embed="rId3">
            <a:alphaModFix/>
          </a:blip>
          <a:stretch>
            <a:fillRect/>
          </a:stretch>
        </p:blipFill>
        <p:spPr>
          <a:xfrm>
            <a:off x="4197625" y="1598275"/>
            <a:ext cx="4808301" cy="27809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522775" y="1257950"/>
            <a:ext cx="52194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Sample (unnormalized):</a:t>
            </a:r>
            <a:endParaRPr/>
          </a:p>
        </p:txBody>
      </p:sp>
      <p:sp>
        <p:nvSpPr>
          <p:cNvPr id="187" name="Google Shape;187;p24"/>
          <p:cNvSpPr txBox="1"/>
          <p:nvPr>
            <p:ph idx="1" type="body"/>
          </p:nvPr>
        </p:nvSpPr>
        <p:spPr>
          <a:xfrm>
            <a:off x="0" y="2344850"/>
            <a:ext cx="4032300" cy="19305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en" sz="2788"/>
              <a:t>Residential Energy Consumption Prediction vs price features (named in MSB index):</a:t>
            </a:r>
            <a:endParaRPr sz="2788"/>
          </a:p>
          <a:p>
            <a:pPr indent="0" lvl="0" marL="0" rtl="0" algn="l">
              <a:spcBef>
                <a:spcPts val="1200"/>
              </a:spcBef>
              <a:spcAft>
                <a:spcPts val="0"/>
              </a:spcAft>
              <a:buNone/>
            </a:pPr>
            <a:r>
              <a:t/>
            </a:r>
            <a:endParaRPr sz="2788"/>
          </a:p>
          <a:p>
            <a:pPr indent="0" lvl="0" marL="0" rtl="0" algn="l">
              <a:spcBef>
                <a:spcPts val="1200"/>
              </a:spcBef>
              <a:spcAft>
                <a:spcPts val="1200"/>
              </a:spcAft>
              <a:buNone/>
            </a:pPr>
            <a:r>
              <a:rPr lang="en" sz="2788"/>
              <a:t>Predict next year(or specified year) energy consumption based on other given prices.</a:t>
            </a:r>
            <a:endParaRPr/>
          </a:p>
        </p:txBody>
      </p:sp>
      <p:sp>
        <p:nvSpPr>
          <p:cNvPr id="188" name="Google Shape;188;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89" name="Google Shape;189;p24"/>
          <p:cNvGraphicFramePr/>
          <p:nvPr/>
        </p:nvGraphicFramePr>
        <p:xfrm>
          <a:off x="4032250" y="2344850"/>
          <a:ext cx="3000000" cy="3000000"/>
        </p:xfrm>
        <a:graphic>
          <a:graphicData uri="http://schemas.openxmlformats.org/drawingml/2006/table">
            <a:tbl>
              <a:tblPr>
                <a:noFill/>
                <a:tableStyleId>{B179A0C7-6E6C-4F1E-A232-78AEA9C05F34}</a:tableStyleId>
              </a:tblPr>
              <a:tblGrid>
                <a:gridCol w="1010550"/>
                <a:gridCol w="1010550"/>
                <a:gridCol w="1010550"/>
                <a:gridCol w="1010550"/>
                <a:gridCol w="1010550"/>
              </a:tblGrid>
              <a:tr h="609575">
                <a:tc>
                  <a:txBody>
                    <a:bodyPr/>
                    <a:lstStyle/>
                    <a:p>
                      <a:pPr indent="0" lvl="0" marL="0" rtl="0" algn="l">
                        <a:spcBef>
                          <a:spcPts val="0"/>
                        </a:spcBef>
                        <a:spcAft>
                          <a:spcPts val="0"/>
                        </a:spcAft>
                        <a:buNone/>
                      </a:pPr>
                      <a:r>
                        <a:rPr lang="en"/>
                        <a:t>Years</a:t>
                      </a:r>
                      <a:endParaRPr/>
                    </a:p>
                  </a:txBody>
                  <a:tcPr marT="91425" marB="91425" marR="91425" marL="91425"/>
                </a:tc>
                <a:tc>
                  <a:txBody>
                    <a:bodyPr/>
                    <a:lstStyle/>
                    <a:p>
                      <a:pPr indent="0" lvl="0" marL="0" rtl="0" algn="l">
                        <a:spcBef>
                          <a:spcPts val="0"/>
                        </a:spcBef>
                        <a:spcAft>
                          <a:spcPts val="0"/>
                        </a:spcAft>
                        <a:buNone/>
                      </a:pPr>
                      <a:r>
                        <a:rPr lang="en"/>
                        <a:t>ARICD</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ZWCDP</a:t>
                      </a:r>
                      <a:endParaRPr/>
                    </a:p>
                  </a:txBody>
                  <a:tcPr marT="91425" marB="91425" marR="91425" marL="91425"/>
                </a:tc>
                <a:tc>
                  <a:txBody>
                    <a:bodyPr/>
                    <a:lstStyle/>
                    <a:p>
                      <a:pPr indent="0" lvl="0" marL="0" rtl="0" algn="l">
                        <a:spcBef>
                          <a:spcPts val="0"/>
                        </a:spcBef>
                        <a:spcAft>
                          <a:spcPts val="0"/>
                        </a:spcAft>
                        <a:buNone/>
                      </a:pPr>
                      <a:r>
                        <a:rPr lang="en"/>
                        <a:t>Residential  CA</a:t>
                      </a:r>
                      <a:endParaRPr/>
                    </a:p>
                  </a:txBody>
                  <a:tcPr marT="91425" marB="91425" marR="91425" marL="91425"/>
                </a:tc>
              </a:tr>
              <a:tr h="440325">
                <a:tc>
                  <a:txBody>
                    <a:bodyPr/>
                    <a:lstStyle/>
                    <a:p>
                      <a:pPr indent="0" lvl="0" marL="0" rtl="0" algn="l">
                        <a:spcBef>
                          <a:spcPts val="0"/>
                        </a:spcBef>
                        <a:spcAft>
                          <a:spcPts val="0"/>
                        </a:spcAft>
                        <a:buNone/>
                      </a:pPr>
                      <a:r>
                        <a:rPr lang="en"/>
                        <a:t>1970</a:t>
                      </a:r>
                      <a:endParaRPr/>
                    </a:p>
                  </a:txBody>
                  <a:tcPr marT="91425" marB="91425" marR="91425" marL="91425"/>
                </a:tc>
                <a:tc>
                  <a:txBody>
                    <a:bodyPr/>
                    <a:lstStyle/>
                    <a:p>
                      <a:pPr indent="0" lvl="0" marL="0" rtl="0" algn="l">
                        <a:spcBef>
                          <a:spcPts val="0"/>
                        </a:spcBef>
                        <a:spcAft>
                          <a:spcPts val="0"/>
                        </a:spcAft>
                        <a:buNone/>
                      </a:pPr>
                      <a:r>
                        <a:rPr lang="en"/>
                        <a:t>0.49</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3169</a:t>
                      </a:r>
                      <a:endParaRPr/>
                    </a:p>
                  </a:txBody>
                  <a:tcPr marT="91425" marB="91425" marR="91425" marL="91425"/>
                </a:tc>
                <a:tc>
                  <a:txBody>
                    <a:bodyPr/>
                    <a:lstStyle/>
                    <a:p>
                      <a:pPr indent="0" lvl="0" marL="0" rtl="0" algn="l">
                        <a:spcBef>
                          <a:spcPts val="0"/>
                        </a:spcBef>
                        <a:spcAft>
                          <a:spcPts val="0"/>
                        </a:spcAft>
                        <a:buNone/>
                      </a:pPr>
                      <a:r>
                        <a:rPr lang="en"/>
                        <a:t>1192848</a:t>
                      </a:r>
                      <a:endParaRPr/>
                    </a:p>
                  </a:txBody>
                  <a:tcPr marT="91425" marB="91425" marR="91425" marL="91425"/>
                </a:tc>
              </a:tr>
              <a:tr h="440325">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440325">
                <a:tc>
                  <a:txBody>
                    <a:bodyPr/>
                    <a:lstStyle/>
                    <a:p>
                      <a:pPr indent="0" lvl="0" marL="0" rtl="0" algn="l">
                        <a:spcBef>
                          <a:spcPts val="0"/>
                        </a:spcBef>
                        <a:spcAft>
                          <a:spcPts val="0"/>
                        </a:spcAft>
                        <a:buNone/>
                      </a:pPr>
                      <a:r>
                        <a:rPr lang="en"/>
                        <a:t>2020</a:t>
                      </a:r>
                      <a:endParaRPr/>
                    </a:p>
                  </a:txBody>
                  <a:tcPr marT="91425" marB="91425" marR="91425" marL="91425"/>
                </a:tc>
                <a:tc>
                  <a:txBody>
                    <a:bodyPr/>
                    <a:lstStyle/>
                    <a:p>
                      <a:pPr indent="0" lvl="0" marL="0" rtl="0" algn="l">
                        <a:spcBef>
                          <a:spcPts val="0"/>
                        </a:spcBef>
                        <a:spcAft>
                          <a:spcPts val="0"/>
                        </a:spcAft>
                        <a:buNone/>
                      </a:pPr>
                      <a:r>
                        <a:rPr lang="en"/>
                        <a:t>12.56</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2539</a:t>
                      </a:r>
                      <a:endParaRPr/>
                    </a:p>
                  </a:txBody>
                  <a:tcPr marT="91425" marB="91425" marR="91425" marL="91425"/>
                </a:tc>
                <a:tc>
                  <a:txBody>
                    <a:bodyPr/>
                    <a:lstStyle/>
                    <a:p>
                      <a:pPr indent="0" lvl="0" marL="0" rtl="0" algn="l">
                        <a:spcBef>
                          <a:spcPts val="0"/>
                        </a:spcBef>
                        <a:spcAft>
                          <a:spcPts val="0"/>
                        </a:spcAft>
                        <a:buNone/>
                      </a:pPr>
                      <a:r>
                        <a:rPr lang="en"/>
                        <a:t>1507721</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195" name="Google Shape;195;p25"/>
          <p:cNvCxnSpPr/>
          <p:nvPr/>
        </p:nvCxnSpPr>
        <p:spPr>
          <a:xfrm flipH="1">
            <a:off x="1147150" y="918338"/>
            <a:ext cx="1567800" cy="7800"/>
          </a:xfrm>
          <a:prstGeom prst="straightConnector1">
            <a:avLst/>
          </a:prstGeom>
          <a:noFill/>
          <a:ln cap="flat" cmpd="sng" w="28575">
            <a:solidFill>
              <a:srgbClr val="FFFFFF"/>
            </a:solidFill>
            <a:prstDash val="solid"/>
            <a:round/>
            <a:headEnd len="med" w="med" type="none"/>
            <a:tailEnd len="med" w="med" type="none"/>
          </a:ln>
        </p:spPr>
      </p:cxnSp>
      <p:sp>
        <p:nvSpPr>
          <p:cNvPr id="196" name="Google Shape;196;p25"/>
          <p:cNvSpPr txBox="1"/>
          <p:nvPr/>
        </p:nvSpPr>
        <p:spPr>
          <a:xfrm>
            <a:off x="913050" y="368125"/>
            <a:ext cx="6301200" cy="547500"/>
          </a:xfrm>
          <a:prstGeom prst="rect">
            <a:avLst/>
          </a:prstGeom>
          <a:noFill/>
          <a:ln>
            <a:noFill/>
          </a:ln>
        </p:spPr>
        <p:txBody>
          <a:bodyPr anchorCtr="0" anchor="b" bIns="91425" lIns="274300" spcFirstLastPara="1" rIns="91425" wrap="square" tIns="91425">
            <a:noAutofit/>
          </a:bodyPr>
          <a:lstStyle/>
          <a:p>
            <a:pPr indent="0" lvl="0" marL="0" rtl="0" algn="l">
              <a:spcBef>
                <a:spcPts val="0"/>
              </a:spcBef>
              <a:spcAft>
                <a:spcPts val="0"/>
              </a:spcAft>
              <a:buNone/>
            </a:pPr>
            <a:r>
              <a:rPr lang="en" sz="2400">
                <a:solidFill>
                  <a:srgbClr val="E49576"/>
                </a:solidFill>
                <a:latin typeface="Lexend ExtraBold"/>
                <a:ea typeface="Lexend ExtraBold"/>
                <a:cs typeface="Lexend ExtraBold"/>
                <a:sym typeface="Lexend ExtraBold"/>
              </a:rPr>
              <a:t>Feature Explanation</a:t>
            </a:r>
            <a:endParaRPr sz="2400">
              <a:solidFill>
                <a:srgbClr val="E49576"/>
              </a:solidFill>
              <a:latin typeface="Lexend ExtraBold"/>
              <a:ea typeface="Lexend ExtraBold"/>
              <a:cs typeface="Lexend ExtraBold"/>
              <a:sym typeface="Lexend ExtraBold"/>
            </a:endParaRPr>
          </a:p>
        </p:txBody>
      </p:sp>
      <p:sp>
        <p:nvSpPr>
          <p:cNvPr id="197" name="Google Shape;197;p25"/>
          <p:cNvSpPr/>
          <p:nvPr/>
        </p:nvSpPr>
        <p:spPr>
          <a:xfrm>
            <a:off x="483184" y="413927"/>
            <a:ext cx="530700" cy="5307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8" name="Google Shape;198;p25"/>
          <p:cNvPicPr preferRelativeResize="0"/>
          <p:nvPr/>
        </p:nvPicPr>
        <p:blipFill>
          <a:blip r:embed="rId3">
            <a:alphaModFix/>
          </a:blip>
          <a:stretch>
            <a:fillRect/>
          </a:stretch>
        </p:blipFill>
        <p:spPr>
          <a:xfrm>
            <a:off x="533588" y="464338"/>
            <a:ext cx="429875" cy="429875"/>
          </a:xfrm>
          <a:prstGeom prst="rect">
            <a:avLst/>
          </a:prstGeom>
          <a:noFill/>
          <a:ln>
            <a:noFill/>
          </a:ln>
        </p:spPr>
      </p:pic>
      <p:sp>
        <p:nvSpPr>
          <p:cNvPr id="199" name="Google Shape;199;p25"/>
          <p:cNvSpPr txBox="1"/>
          <p:nvPr>
            <p:ph idx="4294967295" type="body"/>
          </p:nvPr>
        </p:nvSpPr>
        <p:spPr>
          <a:xfrm>
            <a:off x="67025" y="1501925"/>
            <a:ext cx="9409800" cy="3185400"/>
          </a:xfrm>
          <a:prstGeom prst="rect">
            <a:avLst/>
          </a:prstGeom>
          <a:no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00">
                <a:solidFill>
                  <a:schemeClr val="dk2"/>
                </a:solidFill>
                <a:latin typeface="Courier New"/>
                <a:ea typeface="Courier New"/>
                <a:cs typeface="Courier New"/>
                <a:sym typeface="Courier New"/>
              </a:rPr>
              <a:t>"DFSCB":"Distillate fuel oil total consumption adjusted for process fuel."</a:t>
            </a:r>
            <a:endParaRPr b="1" sz="100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00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000">
                <a:solidFill>
                  <a:schemeClr val="dk2"/>
                </a:solidFill>
                <a:latin typeface="Courier New"/>
                <a:ea typeface="Courier New"/>
                <a:cs typeface="Courier New"/>
                <a:sym typeface="Courier New"/>
              </a:rPr>
              <a:t>"ESSCB":"Electricity total consumption adjusted for process fuel."</a:t>
            </a:r>
            <a:endParaRPr b="1" sz="100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00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000">
                <a:solidFill>
                  <a:schemeClr val="dk2"/>
                </a:solidFill>
                <a:latin typeface="Courier New"/>
                <a:ea typeface="Courier New"/>
                <a:cs typeface="Courier New"/>
                <a:sym typeface="Courier New"/>
              </a:rPr>
              <a:t>"NGRCV":"Natural gas expenditures in the residential sector"</a:t>
            </a:r>
            <a:endParaRPr b="1" sz="100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00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000">
                <a:solidFill>
                  <a:schemeClr val="dk2"/>
                </a:solidFill>
                <a:latin typeface="Courier New"/>
                <a:ea typeface="Courier New"/>
                <a:cs typeface="Courier New"/>
                <a:sym typeface="Courier New"/>
              </a:rPr>
              <a:t>"OPISB":"Other petroleum products consumed by the industrial sector excluding refinery fuel and intermediate products."</a:t>
            </a:r>
            <a:endParaRPr b="1" sz="100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00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000">
                <a:solidFill>
                  <a:schemeClr val="dk2"/>
                </a:solidFill>
                <a:latin typeface="Courier New"/>
                <a:ea typeface="Courier New"/>
                <a:cs typeface="Courier New"/>
                <a:sym typeface="Courier New"/>
              </a:rPr>
              <a:t>"TEPFB":"Total energy used as process fuel and other consumption that has no direct fuel costs"</a:t>
            </a:r>
            <a:endParaRPr b="1" sz="100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00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000">
                <a:solidFill>
                  <a:schemeClr val="dk2"/>
                </a:solidFill>
                <a:latin typeface="Courier New"/>
                <a:ea typeface="Courier New"/>
                <a:cs typeface="Courier New"/>
                <a:sym typeface="Courier New"/>
              </a:rPr>
              <a:t>"TNSCB":"Total net energy consumption"</a:t>
            </a:r>
            <a:endParaRPr b="1" sz="100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00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000">
                <a:solidFill>
                  <a:schemeClr val="dk2"/>
                </a:solidFill>
                <a:latin typeface="Courier New"/>
                <a:ea typeface="Courier New"/>
                <a:cs typeface="Courier New"/>
                <a:sym typeface="Courier New"/>
              </a:rPr>
              <a:t>"WWIXB" : "Wood and waste consumed by the industrial sector, at no cost."</a:t>
            </a:r>
            <a:endParaRPr b="1" sz="1000">
              <a:solidFill>
                <a:schemeClr val="dk2"/>
              </a:solidFill>
              <a:latin typeface="Courier New"/>
              <a:ea typeface="Courier New"/>
              <a:cs typeface="Courier New"/>
              <a:sym typeface="Courier New"/>
            </a:endParaRPr>
          </a:p>
          <a:p>
            <a:pPr indent="0" lvl="0" marL="0" rtl="0" algn="l">
              <a:spcBef>
                <a:spcPts val="0"/>
              </a:spcBef>
              <a:spcAft>
                <a:spcPts val="1200"/>
              </a:spcAft>
              <a:buNone/>
            </a:pPr>
            <a:r>
              <a:t/>
            </a:r>
            <a:endParaRPr b="1" sz="14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04 Analysis</a:t>
            </a:r>
            <a:endParaRPr/>
          </a:p>
        </p:txBody>
      </p:sp>
      <p:sp>
        <p:nvSpPr>
          <p:cNvPr id="205" name="Google Shape;205;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211" name="Google Shape;211;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Split training and test data (45 years training, 5 years validation)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Eliminate features that are similar. Pick high confident features, by linear regression.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Removed features that were the same except in different units.</a:t>
            </a:r>
            <a:endParaRPr/>
          </a:p>
          <a:p>
            <a:pPr indent="0" lvl="0" marL="0" rtl="0" algn="l">
              <a:spcBef>
                <a:spcPts val="1200"/>
              </a:spcBef>
              <a:spcAft>
                <a:spcPts val="1200"/>
              </a:spcAft>
              <a:buNone/>
            </a:pPr>
            <a:r>
              <a:t/>
            </a:r>
            <a:endParaRPr/>
          </a:p>
        </p:txBody>
      </p:sp>
      <p:sp>
        <p:nvSpPr>
          <p:cNvPr id="212" name="Google Shape;212;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Metric Definitions</a:t>
            </a:r>
            <a:endParaRPr/>
          </a:p>
        </p:txBody>
      </p:sp>
      <p:sp>
        <p:nvSpPr>
          <p:cNvPr id="218" name="Google Shape;218;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309562" lvl="0" marL="457200" rtl="0" algn="l">
              <a:spcBef>
                <a:spcPts val="0"/>
              </a:spcBef>
              <a:spcAft>
                <a:spcPts val="0"/>
              </a:spcAft>
              <a:buSzPct val="100000"/>
              <a:buChar char="●"/>
            </a:pPr>
            <a:r>
              <a:rPr lang="en" sz="1500"/>
              <a:t>Mean Squared Error (MSE) is a popular statistical metric used to evaluate the accuracy and precision of models in various fields. It measures the average of the squared differences between predicted and actual values in a dataset.</a:t>
            </a:r>
            <a:endParaRPr sz="1500"/>
          </a:p>
          <a:p>
            <a:pPr indent="0" lvl="0" marL="457200" rtl="0" algn="l">
              <a:spcBef>
                <a:spcPts val="1200"/>
              </a:spcBef>
              <a:spcAft>
                <a:spcPts val="0"/>
              </a:spcAft>
              <a:buNone/>
            </a:pPr>
            <a:r>
              <a:t/>
            </a:r>
            <a:endParaRPr sz="1500"/>
          </a:p>
          <a:p>
            <a:pPr indent="-309562" lvl="0" marL="457200" rtl="0" algn="l">
              <a:spcBef>
                <a:spcPts val="1200"/>
              </a:spcBef>
              <a:spcAft>
                <a:spcPts val="0"/>
              </a:spcAft>
              <a:buSzPct val="100000"/>
              <a:buChar char="●"/>
            </a:pPr>
            <a:r>
              <a:rPr lang="en" sz="1500"/>
              <a:t>MAPE (Mean Absolute Percentage Error) is a commonly used metric in forecasting and time series analysis to measure the accuracy of a model's predictions as a percentage of the actual values.</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a:p>
        </p:txBody>
      </p:sp>
      <p:sp>
        <p:nvSpPr>
          <p:cNvPr id="219" name="Google Shape;219;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analysis</a:t>
            </a:r>
            <a:endParaRPr/>
          </a:p>
        </p:txBody>
      </p:sp>
      <p:sp>
        <p:nvSpPr>
          <p:cNvPr id="225" name="Google Shape;225;p29"/>
          <p:cNvSpPr txBox="1"/>
          <p:nvPr>
            <p:ph idx="1" type="body"/>
          </p:nvPr>
        </p:nvSpPr>
        <p:spPr>
          <a:xfrm>
            <a:off x="101625" y="2488750"/>
            <a:ext cx="4942800" cy="22611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Select features with high </a:t>
            </a:r>
            <a:r>
              <a:rPr lang="en"/>
              <a:t>correlation with target (&gt;0.85)</a:t>
            </a:r>
            <a:endParaRPr/>
          </a:p>
          <a:p>
            <a:pPr indent="0" lvl="0" marL="0" rtl="0" algn="l">
              <a:spcBef>
                <a:spcPts val="1200"/>
              </a:spcBef>
              <a:spcAft>
                <a:spcPts val="0"/>
              </a:spcAft>
              <a:buNone/>
            </a:pPr>
            <a:r>
              <a:t/>
            </a:r>
            <a:endParaRPr/>
          </a:p>
          <a:p>
            <a:pPr indent="-298767" lvl="0" marL="457200" rtl="0" algn="l">
              <a:spcBef>
                <a:spcPts val="1200"/>
              </a:spcBef>
              <a:spcAft>
                <a:spcPts val="0"/>
              </a:spcAft>
              <a:buSzPct val="100000"/>
              <a:buChar char="●"/>
            </a:pPr>
            <a:r>
              <a:rPr lang="en"/>
              <a:t>Eliminate duplicate features: </a:t>
            </a:r>
            <a:endParaRPr/>
          </a:p>
          <a:p>
            <a:pPr indent="0" lvl="0" marL="457200" rtl="0" algn="l">
              <a:spcBef>
                <a:spcPts val="1200"/>
              </a:spcBef>
              <a:spcAft>
                <a:spcPts val="0"/>
              </a:spcAft>
              <a:buNone/>
            </a:pPr>
            <a:r>
              <a:rPr lang="en"/>
              <a:t># TNASB &amp; PEASB </a:t>
            </a:r>
            <a:endParaRPr/>
          </a:p>
          <a:p>
            <a:pPr indent="0" lvl="0" marL="457200" rtl="0" algn="l">
              <a:spcBef>
                <a:spcPts val="1200"/>
              </a:spcBef>
              <a:spcAft>
                <a:spcPts val="0"/>
              </a:spcAft>
              <a:buNone/>
            </a:pPr>
            <a:r>
              <a:rPr lang="en"/>
              <a:t># OPSCB &amp; OPISB</a:t>
            </a:r>
            <a:endParaRPr/>
          </a:p>
          <a:p>
            <a:pPr indent="0" lvl="0" marL="0" rtl="0" algn="l">
              <a:spcBef>
                <a:spcPts val="1200"/>
              </a:spcBef>
              <a:spcAft>
                <a:spcPts val="0"/>
              </a:spcAft>
              <a:buNone/>
            </a:pPr>
            <a:r>
              <a:t/>
            </a:r>
            <a:endParaRPr/>
          </a:p>
          <a:p>
            <a:pPr indent="-298767" lvl="0" marL="457200" rtl="0" algn="l">
              <a:spcBef>
                <a:spcPts val="1200"/>
              </a:spcBef>
              <a:spcAft>
                <a:spcPts val="0"/>
              </a:spcAft>
              <a:buSzPct val="100000"/>
              <a:buChar char="●"/>
            </a:pPr>
            <a:r>
              <a:rPr lang="en"/>
              <a:t>Manual cluster</a:t>
            </a:r>
            <a:endParaRPr/>
          </a:p>
        </p:txBody>
      </p:sp>
      <p:sp>
        <p:nvSpPr>
          <p:cNvPr id="226" name="Google Shape;226;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7" name="Google Shape;227;p29"/>
          <p:cNvPicPr preferRelativeResize="0"/>
          <p:nvPr/>
        </p:nvPicPr>
        <p:blipFill>
          <a:blip r:embed="rId3">
            <a:alphaModFix/>
          </a:blip>
          <a:stretch>
            <a:fillRect/>
          </a:stretch>
        </p:blipFill>
        <p:spPr>
          <a:xfrm>
            <a:off x="5044425" y="1480100"/>
            <a:ext cx="4099575" cy="3269742"/>
          </a:xfrm>
          <a:prstGeom prst="rect">
            <a:avLst/>
          </a:prstGeom>
          <a:noFill/>
          <a:ln>
            <a:noFill/>
          </a:ln>
        </p:spPr>
      </p:pic>
      <p:sp>
        <p:nvSpPr>
          <p:cNvPr id="228" name="Google Shape;228;p29"/>
          <p:cNvSpPr txBox="1"/>
          <p:nvPr/>
        </p:nvSpPr>
        <p:spPr>
          <a:xfrm>
            <a:off x="5073850" y="1079900"/>
            <a:ext cx="404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Two year Residential Sector Prediction Sample</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PCA analysis</a:t>
            </a:r>
            <a:endParaRPr/>
          </a:p>
        </p:txBody>
      </p:sp>
      <p:pic>
        <p:nvPicPr>
          <p:cNvPr id="234" name="Google Shape;234;p30"/>
          <p:cNvPicPr preferRelativeResize="0"/>
          <p:nvPr/>
        </p:nvPicPr>
        <p:blipFill>
          <a:blip r:embed="rId3">
            <a:alphaModFix/>
          </a:blip>
          <a:stretch>
            <a:fillRect/>
          </a:stretch>
        </p:blipFill>
        <p:spPr>
          <a:xfrm>
            <a:off x="373450" y="2254050"/>
            <a:ext cx="3646875" cy="2711625"/>
          </a:xfrm>
          <a:prstGeom prst="rect">
            <a:avLst/>
          </a:prstGeom>
          <a:noFill/>
          <a:ln>
            <a:noFill/>
          </a:ln>
        </p:spPr>
      </p:pic>
      <p:sp>
        <p:nvSpPr>
          <p:cNvPr id="235" name="Google Shape;235;p30"/>
          <p:cNvSpPr txBox="1"/>
          <p:nvPr/>
        </p:nvSpPr>
        <p:spPr>
          <a:xfrm>
            <a:off x="234750" y="1853850"/>
            <a:ext cx="41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Select 10 as hyperparameter for pca analysis</a:t>
            </a:r>
            <a:endParaRPr>
              <a:latin typeface="Lato"/>
              <a:ea typeface="Lato"/>
              <a:cs typeface="Lato"/>
              <a:sym typeface="Lato"/>
            </a:endParaRPr>
          </a:p>
        </p:txBody>
      </p:sp>
      <p:pic>
        <p:nvPicPr>
          <p:cNvPr id="236" name="Google Shape;236;p30"/>
          <p:cNvPicPr preferRelativeResize="0"/>
          <p:nvPr/>
        </p:nvPicPr>
        <p:blipFill>
          <a:blip r:embed="rId4">
            <a:alphaModFix/>
          </a:blip>
          <a:stretch>
            <a:fillRect/>
          </a:stretch>
        </p:blipFill>
        <p:spPr>
          <a:xfrm>
            <a:off x="4785851" y="1853850"/>
            <a:ext cx="3646875" cy="295999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Sample Relation</a:t>
            </a:r>
            <a:endParaRPr/>
          </a:p>
        </p:txBody>
      </p:sp>
      <p:sp>
        <p:nvSpPr>
          <p:cNvPr id="242" name="Google Shape;242;p31"/>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Residential Consumption in CA</a:t>
            </a:r>
            <a:endParaRPr/>
          </a:p>
        </p:txBody>
      </p:sp>
      <p:sp>
        <p:nvSpPr>
          <p:cNvPr id="243" name="Google Shape;243;p31"/>
          <p:cNvSpPr txBox="1"/>
          <p:nvPr/>
        </p:nvSpPr>
        <p:spPr>
          <a:xfrm>
            <a:off x="4939750" y="4486775"/>
            <a:ext cx="382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Residential consumption Compare with main features</a:t>
            </a:r>
            <a:endParaRPr>
              <a:latin typeface="Lato"/>
              <a:ea typeface="Lato"/>
              <a:cs typeface="Lato"/>
              <a:sym typeface="Lato"/>
            </a:endParaRPr>
          </a:p>
        </p:txBody>
      </p:sp>
      <p:pic>
        <p:nvPicPr>
          <p:cNvPr id="244" name="Google Shape;244;p31"/>
          <p:cNvPicPr preferRelativeResize="0"/>
          <p:nvPr/>
        </p:nvPicPr>
        <p:blipFill>
          <a:blip r:embed="rId3">
            <a:alphaModFix/>
          </a:blip>
          <a:stretch>
            <a:fillRect/>
          </a:stretch>
        </p:blipFill>
        <p:spPr>
          <a:xfrm>
            <a:off x="4515425" y="917148"/>
            <a:ext cx="4549250" cy="3462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418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94" name="Google Shape;94;p14"/>
          <p:cNvSpPr txBox="1"/>
          <p:nvPr>
            <p:ph idx="1" type="body"/>
          </p:nvPr>
        </p:nvSpPr>
        <p:spPr>
          <a:xfrm>
            <a:off x="729450" y="1888375"/>
            <a:ext cx="7688700" cy="3064500"/>
          </a:xfrm>
          <a:prstGeom prst="rect">
            <a:avLst/>
          </a:prstGeom>
        </p:spPr>
        <p:txBody>
          <a:bodyPr anchorCtr="0" anchor="ctr"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01 UC Irvine Relationship</a:t>
            </a:r>
            <a:endParaRPr/>
          </a:p>
          <a:p>
            <a:pPr indent="-311150" lvl="0" marL="457200" rtl="0" algn="l">
              <a:lnSpc>
                <a:spcPct val="200000"/>
              </a:lnSpc>
              <a:spcBef>
                <a:spcPts val="0"/>
              </a:spcBef>
              <a:spcAft>
                <a:spcPts val="0"/>
              </a:spcAft>
              <a:buSzPts val="1300"/>
              <a:buChar char="●"/>
            </a:pPr>
            <a:r>
              <a:rPr lang="en"/>
              <a:t>02 Introduction</a:t>
            </a:r>
            <a:endParaRPr/>
          </a:p>
          <a:p>
            <a:pPr indent="-311150" lvl="0" marL="457200" rtl="0" algn="l">
              <a:lnSpc>
                <a:spcPct val="200000"/>
              </a:lnSpc>
              <a:spcBef>
                <a:spcPts val="0"/>
              </a:spcBef>
              <a:spcAft>
                <a:spcPts val="0"/>
              </a:spcAft>
              <a:buSzPts val="1300"/>
              <a:buChar char="●"/>
            </a:pPr>
            <a:r>
              <a:rPr lang="en"/>
              <a:t>03 Data</a:t>
            </a:r>
            <a:endParaRPr/>
          </a:p>
          <a:p>
            <a:pPr indent="-311150" lvl="0" marL="457200" rtl="0" algn="l">
              <a:lnSpc>
                <a:spcPct val="200000"/>
              </a:lnSpc>
              <a:spcBef>
                <a:spcPts val="0"/>
              </a:spcBef>
              <a:spcAft>
                <a:spcPts val="0"/>
              </a:spcAft>
              <a:buSzPts val="1300"/>
              <a:buChar char="●"/>
            </a:pPr>
            <a:r>
              <a:rPr lang="en"/>
              <a:t>04 Analysis</a:t>
            </a:r>
            <a:endParaRPr/>
          </a:p>
          <a:p>
            <a:pPr indent="-311150" lvl="0" marL="457200" rtl="0" algn="l">
              <a:lnSpc>
                <a:spcPct val="200000"/>
              </a:lnSpc>
              <a:spcBef>
                <a:spcPts val="0"/>
              </a:spcBef>
              <a:spcAft>
                <a:spcPts val="0"/>
              </a:spcAft>
              <a:buSzPts val="1300"/>
              <a:buChar char="●"/>
            </a:pPr>
            <a:r>
              <a:rPr lang="en"/>
              <a:t>05 Prediction &amp; Validation  —  </a:t>
            </a:r>
            <a:r>
              <a:rPr lang="en"/>
              <a:t>Visualization</a:t>
            </a:r>
            <a:endParaRPr/>
          </a:p>
          <a:p>
            <a:pPr indent="-311150" lvl="0" marL="457200" rtl="0" algn="l">
              <a:lnSpc>
                <a:spcPct val="200000"/>
              </a:lnSpc>
              <a:spcBef>
                <a:spcPts val="0"/>
              </a:spcBef>
              <a:spcAft>
                <a:spcPts val="0"/>
              </a:spcAft>
              <a:buSzPts val="1300"/>
              <a:buChar char="●"/>
            </a:pPr>
            <a:r>
              <a:rPr lang="en"/>
              <a:t>06 Report</a:t>
            </a:r>
            <a:endParaRPr/>
          </a:p>
          <a:p>
            <a:pPr indent="-311150" lvl="0" marL="457200" rtl="0" algn="l">
              <a:lnSpc>
                <a:spcPct val="200000"/>
              </a:lnSpc>
              <a:spcBef>
                <a:spcPts val="0"/>
              </a:spcBef>
              <a:spcAft>
                <a:spcPts val="0"/>
              </a:spcAft>
              <a:buSzPts val="1300"/>
              <a:buChar char="●"/>
            </a:pPr>
            <a:r>
              <a:rPr lang="en"/>
              <a:t>07 Additional Support</a:t>
            </a:r>
            <a:endParaRPr/>
          </a:p>
        </p:txBody>
      </p:sp>
      <p:sp>
        <p:nvSpPr>
          <p:cNvPr id="95" name="Google Shape;95;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05 Prediction &amp; Validation</a:t>
            </a:r>
            <a:endParaRPr/>
          </a:p>
          <a:p>
            <a:pPr indent="0" lvl="0" marL="0" rtl="0" algn="l">
              <a:spcBef>
                <a:spcPts val="0"/>
              </a:spcBef>
              <a:spcAft>
                <a:spcPts val="0"/>
              </a:spcAft>
              <a:buNone/>
            </a:pPr>
            <a:r>
              <a:rPr lang="en"/>
              <a:t>— Visualization</a:t>
            </a:r>
            <a:endParaRPr/>
          </a:p>
        </p:txBody>
      </p:sp>
      <p:sp>
        <p:nvSpPr>
          <p:cNvPr id="250" name="Google Shape;250;p3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1" name="Google Shape;251;p32"/>
          <p:cNvSpPr txBox="1"/>
          <p:nvPr/>
        </p:nvSpPr>
        <p:spPr>
          <a:xfrm>
            <a:off x="1098600" y="3197900"/>
            <a:ext cx="415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 still working</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257" name="Google Shape;257;p33"/>
          <p:cNvCxnSpPr/>
          <p:nvPr/>
        </p:nvCxnSpPr>
        <p:spPr>
          <a:xfrm flipH="1">
            <a:off x="1147150" y="918338"/>
            <a:ext cx="1567800" cy="7800"/>
          </a:xfrm>
          <a:prstGeom prst="straightConnector1">
            <a:avLst/>
          </a:prstGeom>
          <a:noFill/>
          <a:ln cap="flat" cmpd="sng" w="28575">
            <a:solidFill>
              <a:srgbClr val="FFFFFF"/>
            </a:solidFill>
            <a:prstDash val="solid"/>
            <a:round/>
            <a:headEnd len="med" w="med" type="none"/>
            <a:tailEnd len="med" w="med" type="none"/>
          </a:ln>
        </p:spPr>
      </p:cxnSp>
      <p:sp>
        <p:nvSpPr>
          <p:cNvPr id="258" name="Google Shape;258;p33"/>
          <p:cNvSpPr txBox="1"/>
          <p:nvPr/>
        </p:nvSpPr>
        <p:spPr>
          <a:xfrm>
            <a:off x="913050" y="368125"/>
            <a:ext cx="6301200" cy="547500"/>
          </a:xfrm>
          <a:prstGeom prst="rect">
            <a:avLst/>
          </a:prstGeom>
          <a:noFill/>
          <a:ln>
            <a:noFill/>
          </a:ln>
        </p:spPr>
        <p:txBody>
          <a:bodyPr anchorCtr="0" anchor="b" bIns="91425" lIns="274300" spcFirstLastPara="1" rIns="91425" wrap="square" tIns="91425">
            <a:noAutofit/>
          </a:bodyPr>
          <a:lstStyle/>
          <a:p>
            <a:pPr indent="0" lvl="0" marL="0" rtl="0" algn="l">
              <a:spcBef>
                <a:spcPts val="0"/>
              </a:spcBef>
              <a:spcAft>
                <a:spcPts val="0"/>
              </a:spcAft>
              <a:buNone/>
            </a:pPr>
            <a:r>
              <a:rPr lang="en" sz="2400">
                <a:solidFill>
                  <a:srgbClr val="E49576"/>
                </a:solidFill>
                <a:latin typeface="Lexend ExtraBold"/>
                <a:ea typeface="Lexend ExtraBold"/>
                <a:cs typeface="Lexend ExtraBold"/>
                <a:sym typeface="Lexend ExtraBold"/>
              </a:rPr>
              <a:t>SARIMAX </a:t>
            </a:r>
            <a:endParaRPr sz="2400">
              <a:solidFill>
                <a:srgbClr val="E49576"/>
              </a:solidFill>
              <a:latin typeface="Lexend ExtraBold"/>
              <a:ea typeface="Lexend ExtraBold"/>
              <a:cs typeface="Lexend ExtraBold"/>
              <a:sym typeface="Lexend ExtraBold"/>
            </a:endParaRPr>
          </a:p>
        </p:txBody>
      </p:sp>
      <p:sp>
        <p:nvSpPr>
          <p:cNvPr id="259" name="Google Shape;259;p33"/>
          <p:cNvSpPr/>
          <p:nvPr/>
        </p:nvSpPr>
        <p:spPr>
          <a:xfrm>
            <a:off x="483184" y="413927"/>
            <a:ext cx="530700" cy="5307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3"/>
          <p:cNvSpPr txBox="1"/>
          <p:nvPr>
            <p:ph idx="4294967295" type="body"/>
          </p:nvPr>
        </p:nvSpPr>
        <p:spPr>
          <a:xfrm>
            <a:off x="483175" y="1383475"/>
            <a:ext cx="8053200" cy="33663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SARIMAX, short for Seasonal Autoregressive Integrated Moving Average with Exogenous Variables, is a time series forecasting model that extends the traditional ARIMA model to incorporate seasonality and exogenous variables. It is a powerful tool for analyzing and forecasting time series data that exhibits seasonal patterns and is influenced by external factors.</a:t>
            </a:r>
            <a:endParaRPr sz="1200">
              <a:solidFill>
                <a:schemeClr val="dk2"/>
              </a:solidFill>
              <a:latin typeface="Roboto"/>
              <a:ea typeface="Roboto"/>
              <a:cs typeface="Roboto"/>
              <a:sym typeface="Roboto"/>
            </a:endParaRPr>
          </a:p>
          <a:p>
            <a:pPr indent="0" lvl="0" marL="0" rtl="0" algn="l">
              <a:spcBef>
                <a:spcPts val="1200"/>
              </a:spcBef>
              <a:spcAft>
                <a:spcPts val="0"/>
              </a:spcAft>
              <a:buNone/>
            </a:pPr>
            <a:r>
              <a:t/>
            </a:r>
            <a:endParaRPr sz="1200">
              <a:solidFill>
                <a:schemeClr val="dk2"/>
              </a:solidFill>
              <a:latin typeface="Roboto"/>
              <a:ea typeface="Roboto"/>
              <a:cs typeface="Roboto"/>
              <a:sym typeface="Roboto"/>
            </a:endParaRPr>
          </a:p>
          <a:p>
            <a:pPr indent="0" lvl="0" marL="0" rtl="0" algn="l">
              <a:spcBef>
                <a:spcPts val="1200"/>
              </a:spcBef>
              <a:spcAft>
                <a:spcPts val="0"/>
              </a:spcAft>
              <a:buNone/>
            </a:pPr>
            <a:r>
              <a:rPr lang="en" sz="1200">
                <a:solidFill>
                  <a:schemeClr val="dk2"/>
                </a:solidFill>
                <a:latin typeface="Roboto"/>
                <a:ea typeface="Roboto"/>
                <a:cs typeface="Roboto"/>
                <a:sym typeface="Roboto"/>
              </a:rPr>
              <a:t>SARIMAX is generally preferred when the data exhibits clear seasonal patterns and there are known external factors that influence the time series.</a:t>
            </a:r>
            <a:endParaRPr sz="1200">
              <a:solidFill>
                <a:schemeClr val="dk2"/>
              </a:solidFill>
              <a:latin typeface="Roboto"/>
              <a:ea typeface="Roboto"/>
              <a:cs typeface="Roboto"/>
              <a:sym typeface="Roboto"/>
            </a:endParaRPr>
          </a:p>
          <a:p>
            <a:pPr indent="0" lvl="0" marL="0" rtl="0" algn="l">
              <a:spcBef>
                <a:spcPts val="1200"/>
              </a:spcBef>
              <a:spcAft>
                <a:spcPts val="0"/>
              </a:spcAft>
              <a:buNone/>
            </a:pPr>
            <a:r>
              <a:t/>
            </a:r>
            <a:endParaRPr sz="1200">
              <a:solidFill>
                <a:schemeClr val="dk2"/>
              </a:solidFill>
              <a:latin typeface="Roboto"/>
              <a:ea typeface="Roboto"/>
              <a:cs typeface="Roboto"/>
              <a:sym typeface="Roboto"/>
            </a:endParaRPr>
          </a:p>
          <a:p>
            <a:pPr indent="0" lvl="0" marL="0" rtl="0" algn="l">
              <a:spcBef>
                <a:spcPts val="1200"/>
              </a:spcBef>
              <a:spcAft>
                <a:spcPts val="0"/>
              </a:spcAft>
              <a:buNone/>
            </a:pPr>
            <a:r>
              <a:rPr lang="en" sz="1200">
                <a:solidFill>
                  <a:schemeClr val="dk2"/>
                </a:solidFill>
                <a:latin typeface="Roboto"/>
                <a:ea typeface="Roboto"/>
                <a:cs typeface="Roboto"/>
                <a:sym typeface="Roboto"/>
              </a:rPr>
              <a:t>It relies on the assumption that future values depend on past values and can capture linear relationships.</a:t>
            </a:r>
            <a:endParaRPr sz="1200">
              <a:solidFill>
                <a:schemeClr val="dk2"/>
              </a:solidFill>
              <a:latin typeface="Roboto"/>
              <a:ea typeface="Roboto"/>
              <a:cs typeface="Roboto"/>
              <a:sym typeface="Roboto"/>
            </a:endParaRPr>
          </a:p>
          <a:p>
            <a:pPr indent="0" lvl="0" marL="0" rtl="0" algn="l">
              <a:spcBef>
                <a:spcPts val="1200"/>
              </a:spcBef>
              <a:spcAft>
                <a:spcPts val="1200"/>
              </a:spcAft>
              <a:buNone/>
            </a:pPr>
            <a:r>
              <a:t/>
            </a:r>
            <a:endParaRPr sz="1200">
              <a:solidFill>
                <a:schemeClr val="dk2"/>
              </a:solidFill>
              <a:latin typeface="Roboto"/>
              <a:ea typeface="Roboto"/>
              <a:cs typeface="Roboto"/>
              <a:sym typeface="Roboto"/>
            </a:endParaRPr>
          </a:p>
        </p:txBody>
      </p:sp>
      <p:pic>
        <p:nvPicPr>
          <p:cNvPr id="261" name="Google Shape;261;p33"/>
          <p:cNvPicPr preferRelativeResize="0"/>
          <p:nvPr/>
        </p:nvPicPr>
        <p:blipFill>
          <a:blip r:embed="rId3">
            <a:alphaModFix/>
          </a:blip>
          <a:stretch>
            <a:fillRect/>
          </a:stretch>
        </p:blipFill>
        <p:spPr>
          <a:xfrm>
            <a:off x="551725" y="482475"/>
            <a:ext cx="393600" cy="393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267" name="Google Shape;267;p34"/>
          <p:cNvCxnSpPr/>
          <p:nvPr/>
        </p:nvCxnSpPr>
        <p:spPr>
          <a:xfrm flipH="1">
            <a:off x="1147150" y="918338"/>
            <a:ext cx="1567800" cy="7800"/>
          </a:xfrm>
          <a:prstGeom prst="straightConnector1">
            <a:avLst/>
          </a:prstGeom>
          <a:noFill/>
          <a:ln cap="flat" cmpd="sng" w="28575">
            <a:solidFill>
              <a:srgbClr val="FFFFFF"/>
            </a:solidFill>
            <a:prstDash val="solid"/>
            <a:round/>
            <a:headEnd len="med" w="med" type="none"/>
            <a:tailEnd len="med" w="med" type="none"/>
          </a:ln>
        </p:spPr>
      </p:cxnSp>
      <p:sp>
        <p:nvSpPr>
          <p:cNvPr id="268" name="Google Shape;268;p34"/>
          <p:cNvSpPr txBox="1"/>
          <p:nvPr/>
        </p:nvSpPr>
        <p:spPr>
          <a:xfrm>
            <a:off x="913050" y="368125"/>
            <a:ext cx="6301200" cy="547500"/>
          </a:xfrm>
          <a:prstGeom prst="rect">
            <a:avLst/>
          </a:prstGeom>
          <a:noFill/>
          <a:ln>
            <a:noFill/>
          </a:ln>
        </p:spPr>
        <p:txBody>
          <a:bodyPr anchorCtr="0" anchor="b" bIns="91425" lIns="274300" spcFirstLastPara="1" rIns="91425" wrap="square" tIns="91425">
            <a:noAutofit/>
          </a:bodyPr>
          <a:lstStyle/>
          <a:p>
            <a:pPr indent="0" lvl="0" marL="0" rtl="0" algn="l">
              <a:spcBef>
                <a:spcPts val="0"/>
              </a:spcBef>
              <a:spcAft>
                <a:spcPts val="0"/>
              </a:spcAft>
              <a:buNone/>
            </a:pPr>
            <a:r>
              <a:rPr lang="en" sz="2400">
                <a:solidFill>
                  <a:srgbClr val="E49576"/>
                </a:solidFill>
                <a:latin typeface="Lexend ExtraBold"/>
                <a:ea typeface="Lexend ExtraBold"/>
                <a:cs typeface="Lexend ExtraBold"/>
                <a:sym typeface="Lexend ExtraBold"/>
              </a:rPr>
              <a:t>SARIMAX Assumption</a:t>
            </a:r>
            <a:endParaRPr sz="2400">
              <a:solidFill>
                <a:srgbClr val="E49576"/>
              </a:solidFill>
              <a:latin typeface="Lexend ExtraBold"/>
              <a:ea typeface="Lexend ExtraBold"/>
              <a:cs typeface="Lexend ExtraBold"/>
              <a:sym typeface="Lexend ExtraBold"/>
            </a:endParaRPr>
          </a:p>
        </p:txBody>
      </p:sp>
      <p:sp>
        <p:nvSpPr>
          <p:cNvPr id="269" name="Google Shape;269;p34"/>
          <p:cNvSpPr/>
          <p:nvPr/>
        </p:nvSpPr>
        <p:spPr>
          <a:xfrm>
            <a:off x="483184" y="413927"/>
            <a:ext cx="530700" cy="5307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0" name="Google Shape;270;p34"/>
          <p:cNvPicPr preferRelativeResize="0"/>
          <p:nvPr/>
        </p:nvPicPr>
        <p:blipFill>
          <a:blip r:embed="rId3">
            <a:alphaModFix/>
          </a:blip>
          <a:stretch>
            <a:fillRect/>
          </a:stretch>
        </p:blipFill>
        <p:spPr>
          <a:xfrm>
            <a:off x="551725" y="482475"/>
            <a:ext cx="393600" cy="393600"/>
          </a:xfrm>
          <a:prstGeom prst="rect">
            <a:avLst/>
          </a:prstGeom>
          <a:noFill/>
          <a:ln>
            <a:noFill/>
          </a:ln>
        </p:spPr>
      </p:pic>
      <p:pic>
        <p:nvPicPr>
          <p:cNvPr id="271" name="Google Shape;271;p34"/>
          <p:cNvPicPr preferRelativeResize="0"/>
          <p:nvPr/>
        </p:nvPicPr>
        <p:blipFill>
          <a:blip r:embed="rId4">
            <a:alphaModFix/>
          </a:blip>
          <a:stretch>
            <a:fillRect/>
          </a:stretch>
        </p:blipFill>
        <p:spPr>
          <a:xfrm>
            <a:off x="1391725" y="1097700"/>
            <a:ext cx="5367693" cy="4045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SARIMAX</a:t>
            </a:r>
            <a:r>
              <a:rPr lang="en"/>
              <a:t> Prediction &amp; Validation</a:t>
            </a:r>
            <a:endParaRPr/>
          </a:p>
        </p:txBody>
      </p:sp>
      <p:sp>
        <p:nvSpPr>
          <p:cNvPr id="277" name="Google Shape;277;p35"/>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year prediction based on pca data</a:t>
            </a:r>
            <a:endParaRPr/>
          </a:p>
          <a:p>
            <a:pPr indent="0" lvl="0" marL="0" rtl="0" algn="l">
              <a:spcBef>
                <a:spcPts val="1200"/>
              </a:spcBef>
              <a:spcAft>
                <a:spcPts val="0"/>
              </a:spcAft>
              <a:buNone/>
            </a:pPr>
            <a:r>
              <a:t/>
            </a:r>
            <a:endParaRPr sz="105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278" name="Google Shape;278;p35"/>
          <p:cNvPicPr preferRelativeResize="0"/>
          <p:nvPr/>
        </p:nvPicPr>
        <p:blipFill>
          <a:blip r:embed="rId3">
            <a:alphaModFix/>
          </a:blip>
          <a:stretch>
            <a:fillRect/>
          </a:stretch>
        </p:blipFill>
        <p:spPr>
          <a:xfrm>
            <a:off x="4022125" y="902500"/>
            <a:ext cx="4808300" cy="3691479"/>
          </a:xfrm>
          <a:prstGeom prst="rect">
            <a:avLst/>
          </a:prstGeom>
          <a:noFill/>
          <a:ln>
            <a:noFill/>
          </a:ln>
        </p:spPr>
      </p:pic>
      <p:pic>
        <p:nvPicPr>
          <p:cNvPr id="279" name="Google Shape;279;p35"/>
          <p:cNvPicPr preferRelativeResize="0"/>
          <p:nvPr/>
        </p:nvPicPr>
        <p:blipFill>
          <a:blip r:embed="rId4">
            <a:alphaModFix/>
          </a:blip>
          <a:stretch>
            <a:fillRect/>
          </a:stretch>
        </p:blipFill>
        <p:spPr>
          <a:xfrm>
            <a:off x="4288775" y="4379225"/>
            <a:ext cx="2254050" cy="200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SARIMAX Prediction</a:t>
            </a:r>
            <a:endParaRPr/>
          </a:p>
        </p:txBody>
      </p:sp>
      <p:sp>
        <p:nvSpPr>
          <p:cNvPr id="285" name="Google Shape;285;p36"/>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year prediction based on top feature data</a:t>
            </a:r>
            <a:endParaRPr/>
          </a:p>
          <a:p>
            <a:pPr indent="0" lvl="0" marL="0" rtl="0" algn="l">
              <a:spcBef>
                <a:spcPts val="1200"/>
              </a:spcBef>
              <a:spcAft>
                <a:spcPts val="0"/>
              </a:spcAft>
              <a:buNone/>
            </a:pPr>
            <a:r>
              <a:t/>
            </a:r>
            <a:endParaRPr sz="1050">
              <a:solidFill>
                <a:srgbClr val="000000"/>
              </a:solidFill>
              <a:latin typeface="Arial"/>
              <a:ea typeface="Arial"/>
              <a:cs typeface="Arial"/>
              <a:sym typeface="Arial"/>
            </a:endParaRPr>
          </a:p>
          <a:p>
            <a:pPr indent="0" lvl="0" marL="0" rtl="0" algn="l">
              <a:spcBef>
                <a:spcPts val="0"/>
              </a:spcBef>
              <a:spcAft>
                <a:spcPts val="0"/>
              </a:spcAft>
              <a:buNone/>
            </a:pPr>
            <a:r>
              <a:t/>
            </a:r>
            <a:endParaRPr sz="105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286" name="Google Shape;286;p36"/>
          <p:cNvPicPr preferRelativeResize="0"/>
          <p:nvPr/>
        </p:nvPicPr>
        <p:blipFill>
          <a:blip r:embed="rId3">
            <a:alphaModFix/>
          </a:blip>
          <a:stretch>
            <a:fillRect/>
          </a:stretch>
        </p:blipFill>
        <p:spPr>
          <a:xfrm>
            <a:off x="4066125" y="1240500"/>
            <a:ext cx="4755350" cy="3448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SARIMAX Prediction</a:t>
            </a:r>
            <a:endParaRPr/>
          </a:p>
        </p:txBody>
      </p:sp>
      <p:sp>
        <p:nvSpPr>
          <p:cNvPr id="292" name="Google Shape;292;p37"/>
          <p:cNvSpPr txBox="1"/>
          <p:nvPr>
            <p:ph idx="1" type="body"/>
          </p:nvPr>
        </p:nvSpPr>
        <p:spPr>
          <a:xfrm>
            <a:off x="164375" y="2811050"/>
            <a:ext cx="3652500" cy="15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a:t>
            </a:r>
            <a:r>
              <a:rPr lang="en"/>
              <a:t> year prediction based on top feature  data</a:t>
            </a:r>
            <a:endParaRPr/>
          </a:p>
          <a:p>
            <a:pPr indent="0" lvl="0" marL="0" rtl="0" algn="l">
              <a:spcBef>
                <a:spcPts val="1200"/>
              </a:spcBef>
              <a:spcAft>
                <a:spcPts val="0"/>
              </a:spcAft>
              <a:buNone/>
            </a:pPr>
            <a:r>
              <a:t/>
            </a:r>
            <a:endParaRPr sz="1050">
              <a:solidFill>
                <a:srgbClr val="000000"/>
              </a:solidFill>
              <a:latin typeface="Arial"/>
              <a:ea typeface="Arial"/>
              <a:cs typeface="Arial"/>
              <a:sym typeface="Arial"/>
            </a:endParaRPr>
          </a:p>
          <a:p>
            <a:pPr indent="0" lvl="0" marL="0" rtl="0" algn="l">
              <a:spcBef>
                <a:spcPts val="0"/>
              </a:spcBef>
              <a:spcAft>
                <a:spcPts val="0"/>
              </a:spcAft>
              <a:buNone/>
            </a:pPr>
            <a:r>
              <a:t/>
            </a:r>
            <a:endParaRPr sz="105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293" name="Google Shape;293;p37"/>
          <p:cNvPicPr preferRelativeResize="0"/>
          <p:nvPr/>
        </p:nvPicPr>
        <p:blipFill>
          <a:blip r:embed="rId3">
            <a:alphaModFix/>
          </a:blip>
          <a:stretch>
            <a:fillRect/>
          </a:stretch>
        </p:blipFill>
        <p:spPr>
          <a:xfrm>
            <a:off x="3816950" y="1104900"/>
            <a:ext cx="4808300" cy="3973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8"/>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SARIMAX Prediction</a:t>
            </a:r>
            <a:endParaRPr/>
          </a:p>
        </p:txBody>
      </p:sp>
      <p:sp>
        <p:nvSpPr>
          <p:cNvPr id="299" name="Google Shape;299;p38"/>
          <p:cNvSpPr txBox="1"/>
          <p:nvPr>
            <p:ph idx="1" type="body"/>
          </p:nvPr>
        </p:nvSpPr>
        <p:spPr>
          <a:xfrm>
            <a:off x="468925" y="2884300"/>
            <a:ext cx="4470900" cy="15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10</a:t>
            </a:r>
            <a:r>
              <a:rPr lang="en"/>
              <a:t> year prediction based on top feature data</a:t>
            </a:r>
            <a:endParaRPr/>
          </a:p>
          <a:p>
            <a:pPr indent="0" lvl="0" marL="0" rtl="0" algn="l">
              <a:spcBef>
                <a:spcPts val="1200"/>
              </a:spcBef>
              <a:spcAft>
                <a:spcPts val="0"/>
              </a:spcAft>
              <a:buNone/>
            </a:pPr>
            <a:r>
              <a:t/>
            </a:r>
            <a:endParaRPr sz="1050">
              <a:solidFill>
                <a:srgbClr val="000000"/>
              </a:solidFill>
              <a:latin typeface="Arial"/>
              <a:ea typeface="Arial"/>
              <a:cs typeface="Arial"/>
              <a:sym typeface="Arial"/>
            </a:endParaRPr>
          </a:p>
          <a:p>
            <a:pPr indent="0" lvl="0" marL="0" rtl="0" algn="l">
              <a:spcBef>
                <a:spcPts val="0"/>
              </a:spcBef>
              <a:spcAft>
                <a:spcPts val="0"/>
              </a:spcAft>
              <a:buNone/>
            </a:pPr>
            <a:r>
              <a:t/>
            </a:r>
            <a:endParaRPr sz="105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300" name="Google Shape;300;p38"/>
          <p:cNvPicPr preferRelativeResize="0"/>
          <p:nvPr/>
        </p:nvPicPr>
        <p:blipFill>
          <a:blip r:embed="rId3">
            <a:alphaModFix/>
          </a:blip>
          <a:stretch>
            <a:fillRect/>
          </a:stretch>
        </p:blipFill>
        <p:spPr>
          <a:xfrm>
            <a:off x="4242300" y="1318650"/>
            <a:ext cx="4368300" cy="372367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9"/>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06 Report</a:t>
            </a:r>
            <a:endParaRPr/>
          </a:p>
        </p:txBody>
      </p:sp>
      <p:sp>
        <p:nvSpPr>
          <p:cNvPr id="306" name="Google Shape;306;p3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Outcomes</a:t>
            </a:r>
            <a:endParaRPr/>
          </a:p>
          <a:p>
            <a:pPr indent="0" lvl="0" marL="0" rtl="0" algn="l">
              <a:spcBef>
                <a:spcPts val="0"/>
              </a:spcBef>
              <a:spcAft>
                <a:spcPts val="0"/>
              </a:spcAft>
              <a:buNone/>
            </a:pPr>
            <a:r>
              <a:t/>
            </a:r>
            <a:endParaRPr/>
          </a:p>
        </p:txBody>
      </p:sp>
      <p:sp>
        <p:nvSpPr>
          <p:cNvPr id="312" name="Google Shape;312;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This analysis identified an accurate model for</a:t>
            </a:r>
            <a:r>
              <a:rPr lang="en" sz="1800">
                <a:solidFill>
                  <a:schemeClr val="accent3"/>
                </a:solidFill>
              </a:rPr>
              <a:t> yearly data prediction</a:t>
            </a:r>
            <a:r>
              <a:rPr lang="en" sz="1800"/>
              <a:t> with </a:t>
            </a:r>
            <a:r>
              <a:rPr lang="en" sz="1800">
                <a:solidFill>
                  <a:schemeClr val="accent3"/>
                </a:solidFill>
              </a:rPr>
              <a:t>seasonal pattern</a:t>
            </a:r>
            <a:r>
              <a:rPr lang="en" sz="1800"/>
              <a:t> and identified </a:t>
            </a:r>
            <a:r>
              <a:rPr lang="en" sz="1800">
                <a:solidFill>
                  <a:schemeClr val="accent3"/>
                </a:solidFill>
              </a:rPr>
              <a:t>top factors</a:t>
            </a:r>
            <a:endParaRPr sz="1500">
              <a:solidFill>
                <a:schemeClr val="accent3"/>
              </a:solidFill>
            </a:endParaRPr>
          </a:p>
        </p:txBody>
      </p:sp>
      <p:sp>
        <p:nvSpPr>
          <p:cNvPr id="313" name="Google Shape;313;p4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most accurate model for yearly prediction</a:t>
            </a:r>
            <a:endParaRPr/>
          </a:p>
          <a:p>
            <a:pPr indent="0" lvl="0" marL="0" rtl="0" algn="l">
              <a:spcBef>
                <a:spcPts val="0"/>
              </a:spcBef>
              <a:spcAft>
                <a:spcPts val="0"/>
              </a:spcAft>
              <a:buNone/>
            </a:pPr>
            <a:r>
              <a:t/>
            </a:r>
            <a:endParaRPr/>
          </a:p>
        </p:txBody>
      </p:sp>
      <p:sp>
        <p:nvSpPr>
          <p:cNvPr id="319" name="Google Shape;319;p41"/>
          <p:cNvSpPr txBox="1"/>
          <p:nvPr>
            <p:ph idx="1" type="body"/>
          </p:nvPr>
        </p:nvSpPr>
        <p:spPr>
          <a:xfrm>
            <a:off x="729450" y="2078875"/>
            <a:ext cx="8414700" cy="30645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SARIMAX perform the best over other stats models and machine learning models</a:t>
            </a:r>
            <a:endParaRPr sz="1700"/>
          </a:p>
          <a:p>
            <a:pPr indent="0" lvl="0" marL="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Able to apply this model on other Energy Source and Sector, even other states. (Data trained based on the US.)</a:t>
            </a:r>
            <a:endParaRPr sz="1700"/>
          </a:p>
          <a:p>
            <a:pPr indent="0" lvl="0" marL="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Residential energy consumption will keep in high level for 5 years, and will have a sharp decrease in 10 years. </a:t>
            </a:r>
            <a:endParaRPr sz="1700"/>
          </a:p>
        </p:txBody>
      </p:sp>
      <p:sp>
        <p:nvSpPr>
          <p:cNvPr id="320" name="Google Shape;320;p4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01 UC Irvine Relationship</a:t>
            </a:r>
            <a:endParaRPr/>
          </a:p>
        </p:txBody>
      </p:sp>
      <p:sp>
        <p:nvSpPr>
          <p:cNvPr id="101" name="Google Shape;101;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features for Residential Energy Consumption</a:t>
            </a:r>
            <a:endParaRPr/>
          </a:p>
          <a:p>
            <a:pPr indent="0" lvl="0" marL="0" rtl="0" algn="l">
              <a:spcBef>
                <a:spcPts val="0"/>
              </a:spcBef>
              <a:spcAft>
                <a:spcPts val="0"/>
              </a:spcAft>
              <a:buNone/>
            </a:pPr>
            <a:r>
              <a:t/>
            </a:r>
            <a:endParaRPr/>
          </a:p>
        </p:txBody>
      </p:sp>
      <p:sp>
        <p:nvSpPr>
          <p:cNvPr id="326" name="Google Shape;326;p42"/>
          <p:cNvSpPr txBox="1"/>
          <p:nvPr>
            <p:ph idx="1" type="body"/>
          </p:nvPr>
        </p:nvSpPr>
        <p:spPr>
          <a:xfrm>
            <a:off x="729450" y="2078875"/>
            <a:ext cx="8414700" cy="20415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Resident population</a:t>
            </a:r>
            <a:endParaRPr sz="1700"/>
          </a:p>
          <a:p>
            <a:pPr indent="-336550" lvl="0" marL="457200" rtl="0" algn="l">
              <a:spcBef>
                <a:spcPts val="0"/>
              </a:spcBef>
              <a:spcAft>
                <a:spcPts val="0"/>
              </a:spcAft>
              <a:buSzPts val="1700"/>
              <a:buChar char="●"/>
            </a:pPr>
            <a:r>
              <a:rPr lang="en" sz="1700"/>
              <a:t>Electric total consumption</a:t>
            </a:r>
            <a:endParaRPr sz="1700"/>
          </a:p>
          <a:p>
            <a:pPr indent="-336550" lvl="0" marL="457200" rtl="0" algn="l">
              <a:spcBef>
                <a:spcPts val="0"/>
              </a:spcBef>
              <a:spcAft>
                <a:spcPts val="0"/>
              </a:spcAft>
              <a:buSzPts val="1700"/>
              <a:buChar char="●"/>
            </a:pPr>
            <a:r>
              <a:rPr lang="en" sz="1700"/>
              <a:t>Natural Gas expenditures</a:t>
            </a:r>
            <a:endParaRPr sz="1700"/>
          </a:p>
          <a:p>
            <a:pPr indent="-336550" lvl="0" marL="457200" rtl="0" algn="l">
              <a:spcBef>
                <a:spcPts val="0"/>
              </a:spcBef>
              <a:spcAft>
                <a:spcPts val="0"/>
              </a:spcAft>
              <a:buSzPts val="1700"/>
              <a:buChar char="●"/>
            </a:pPr>
            <a:r>
              <a:rPr lang="en" sz="1700"/>
              <a:t>Total net energy consumption</a:t>
            </a:r>
            <a:endParaRPr sz="1700"/>
          </a:p>
          <a:p>
            <a:pPr indent="-336550" lvl="0" marL="457200" rtl="0" algn="l">
              <a:spcBef>
                <a:spcPts val="0"/>
              </a:spcBef>
              <a:spcAft>
                <a:spcPts val="0"/>
              </a:spcAft>
              <a:buSzPts val="1700"/>
              <a:buChar char="●"/>
            </a:pPr>
            <a:r>
              <a:rPr lang="en" sz="1700"/>
              <a:t>Natural Gas expenditures in residential sector</a:t>
            </a:r>
            <a:endParaRPr sz="1700"/>
          </a:p>
          <a:p>
            <a:pPr indent="-336550" lvl="0" marL="457200" rtl="0" algn="l">
              <a:spcBef>
                <a:spcPts val="0"/>
              </a:spcBef>
              <a:spcAft>
                <a:spcPts val="0"/>
              </a:spcAft>
              <a:buSzPts val="1700"/>
              <a:buChar char="●"/>
            </a:pPr>
            <a:r>
              <a:rPr lang="en" sz="1700"/>
              <a:t>Natural Gas expenditures in commercial sector</a:t>
            </a:r>
            <a:endParaRPr sz="1700"/>
          </a:p>
        </p:txBody>
      </p:sp>
      <p:sp>
        <p:nvSpPr>
          <p:cNvPr id="327" name="Google Shape;327;p4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8" name="Google Shape;328;p42"/>
          <p:cNvSpPr txBox="1"/>
          <p:nvPr/>
        </p:nvSpPr>
        <p:spPr>
          <a:xfrm>
            <a:off x="690125" y="4120450"/>
            <a:ext cx="738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3"/>
                </a:solidFill>
                <a:latin typeface="Lato"/>
                <a:ea typeface="Lato"/>
                <a:cs typeface="Lato"/>
                <a:sym typeface="Lato"/>
              </a:rPr>
              <a:t>Natural Gas</a:t>
            </a:r>
            <a:r>
              <a:rPr b="1" lang="en">
                <a:latin typeface="Lato"/>
                <a:ea typeface="Lato"/>
                <a:cs typeface="Lato"/>
                <a:sym typeface="Lato"/>
              </a:rPr>
              <a:t> is still the most important energy source for CA residents’ daily lives.</a:t>
            </a:r>
            <a:endParaRPr b="1">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07 Additional Support</a:t>
            </a:r>
            <a:endParaRPr/>
          </a:p>
        </p:txBody>
      </p:sp>
      <p:sp>
        <p:nvSpPr>
          <p:cNvPr id="334" name="Google Shape;334;p4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5" name="Google Shape;335;p43"/>
          <p:cNvSpPr txBox="1"/>
          <p:nvPr/>
        </p:nvSpPr>
        <p:spPr>
          <a:xfrm>
            <a:off x="895275" y="2567150"/>
            <a:ext cx="40152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LSTM</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Decision Tree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Linear Regression</a:t>
            </a:r>
            <a:endParaRPr>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341" name="Google Shape;341;p44"/>
          <p:cNvCxnSpPr/>
          <p:nvPr/>
        </p:nvCxnSpPr>
        <p:spPr>
          <a:xfrm flipH="1">
            <a:off x="1147150" y="918338"/>
            <a:ext cx="1567800" cy="7800"/>
          </a:xfrm>
          <a:prstGeom prst="straightConnector1">
            <a:avLst/>
          </a:prstGeom>
          <a:noFill/>
          <a:ln cap="flat" cmpd="sng" w="28575">
            <a:solidFill>
              <a:srgbClr val="FFFFFF"/>
            </a:solidFill>
            <a:prstDash val="solid"/>
            <a:round/>
            <a:headEnd len="med" w="med" type="none"/>
            <a:tailEnd len="med" w="med" type="none"/>
          </a:ln>
        </p:spPr>
      </p:cxnSp>
      <p:sp>
        <p:nvSpPr>
          <p:cNvPr id="342" name="Google Shape;342;p44"/>
          <p:cNvSpPr txBox="1"/>
          <p:nvPr/>
        </p:nvSpPr>
        <p:spPr>
          <a:xfrm>
            <a:off x="913050" y="368125"/>
            <a:ext cx="6301200" cy="547500"/>
          </a:xfrm>
          <a:prstGeom prst="rect">
            <a:avLst/>
          </a:prstGeom>
          <a:noFill/>
          <a:ln>
            <a:noFill/>
          </a:ln>
        </p:spPr>
        <p:txBody>
          <a:bodyPr anchorCtr="0" anchor="b" bIns="91425" lIns="274300" spcFirstLastPara="1" rIns="91425" wrap="square" tIns="91425">
            <a:noAutofit/>
          </a:bodyPr>
          <a:lstStyle/>
          <a:p>
            <a:pPr indent="0" lvl="0" marL="0" rtl="0" algn="l">
              <a:spcBef>
                <a:spcPts val="0"/>
              </a:spcBef>
              <a:spcAft>
                <a:spcPts val="0"/>
              </a:spcAft>
              <a:buNone/>
            </a:pPr>
            <a:r>
              <a:rPr lang="en" sz="2400">
                <a:solidFill>
                  <a:srgbClr val="E49576"/>
                </a:solidFill>
                <a:latin typeface="Lexend ExtraBold"/>
                <a:ea typeface="Lexend ExtraBold"/>
                <a:cs typeface="Lexend ExtraBold"/>
                <a:sym typeface="Lexend ExtraBold"/>
              </a:rPr>
              <a:t>LSTM </a:t>
            </a:r>
            <a:endParaRPr sz="2400">
              <a:solidFill>
                <a:srgbClr val="E49576"/>
              </a:solidFill>
              <a:latin typeface="Lexend ExtraBold"/>
              <a:ea typeface="Lexend ExtraBold"/>
              <a:cs typeface="Lexend ExtraBold"/>
              <a:sym typeface="Lexend ExtraBold"/>
            </a:endParaRPr>
          </a:p>
        </p:txBody>
      </p:sp>
      <p:sp>
        <p:nvSpPr>
          <p:cNvPr id="343" name="Google Shape;343;p44"/>
          <p:cNvSpPr/>
          <p:nvPr/>
        </p:nvSpPr>
        <p:spPr>
          <a:xfrm>
            <a:off x="483184" y="413927"/>
            <a:ext cx="530700" cy="5307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4"/>
          <p:cNvSpPr txBox="1"/>
          <p:nvPr>
            <p:ph idx="4294967295" type="body"/>
          </p:nvPr>
        </p:nvSpPr>
        <p:spPr>
          <a:xfrm>
            <a:off x="483175" y="1383475"/>
            <a:ext cx="8053200" cy="336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LSTM, short for Long Short-Term Memory, is a type of recurrent neural network (RNN) architecture that has gained significant popularity in the field of deep learning, particularly for modeling sequential data. It is designed to address the vanishing gradient problem of traditional RNNs, allowing it to capture long-term dependencies in time series or sequential data.</a:t>
            </a:r>
            <a:endParaRPr sz="1200">
              <a:solidFill>
                <a:schemeClr val="dk2"/>
              </a:solidFill>
              <a:latin typeface="Roboto"/>
              <a:ea typeface="Roboto"/>
              <a:cs typeface="Roboto"/>
              <a:sym typeface="Roboto"/>
            </a:endParaRPr>
          </a:p>
          <a:p>
            <a:pPr indent="0" lvl="0" marL="0" rtl="0" algn="l">
              <a:spcBef>
                <a:spcPts val="1200"/>
              </a:spcBef>
              <a:spcAft>
                <a:spcPts val="0"/>
              </a:spcAft>
              <a:buNone/>
            </a:pPr>
            <a:r>
              <a:t/>
            </a:r>
            <a:endParaRPr sz="1200">
              <a:solidFill>
                <a:schemeClr val="dk2"/>
              </a:solidFill>
              <a:latin typeface="Roboto"/>
              <a:ea typeface="Roboto"/>
              <a:cs typeface="Roboto"/>
              <a:sym typeface="Roboto"/>
            </a:endParaRPr>
          </a:p>
          <a:p>
            <a:pPr indent="0" lvl="0" marL="0" rtl="0" algn="l">
              <a:spcBef>
                <a:spcPts val="1200"/>
              </a:spcBef>
              <a:spcAft>
                <a:spcPts val="0"/>
              </a:spcAft>
              <a:buNone/>
            </a:pPr>
            <a:r>
              <a:rPr lang="en" sz="1200">
                <a:solidFill>
                  <a:schemeClr val="dk2"/>
                </a:solidFill>
                <a:latin typeface="Roboto"/>
                <a:ea typeface="Roboto"/>
                <a:cs typeface="Roboto"/>
                <a:sym typeface="Roboto"/>
              </a:rPr>
              <a:t>LSTM, on the other hand, is a type of recurrent neural network (RNN) that can model complex nonlinear relationships in time series data. It can capture long-term dependencies and has the ability to learn and extract features from raw data without manual feature engineering. </a:t>
            </a:r>
            <a:endParaRPr sz="1200">
              <a:solidFill>
                <a:schemeClr val="dk2"/>
              </a:solidFill>
              <a:latin typeface="Roboto"/>
              <a:ea typeface="Roboto"/>
              <a:cs typeface="Roboto"/>
              <a:sym typeface="Roboto"/>
            </a:endParaRPr>
          </a:p>
          <a:p>
            <a:pPr indent="0" lvl="0" marL="0" rtl="0" algn="l">
              <a:spcBef>
                <a:spcPts val="1200"/>
              </a:spcBef>
              <a:spcAft>
                <a:spcPts val="0"/>
              </a:spcAft>
              <a:buNone/>
            </a:pPr>
            <a:r>
              <a:t/>
            </a:r>
            <a:endParaRPr sz="1200">
              <a:solidFill>
                <a:schemeClr val="dk2"/>
              </a:solidFill>
              <a:latin typeface="Roboto"/>
              <a:ea typeface="Roboto"/>
              <a:cs typeface="Roboto"/>
              <a:sym typeface="Roboto"/>
            </a:endParaRPr>
          </a:p>
          <a:p>
            <a:pPr indent="0" lvl="0" marL="0" rtl="0" algn="l">
              <a:spcBef>
                <a:spcPts val="1200"/>
              </a:spcBef>
              <a:spcAft>
                <a:spcPts val="1200"/>
              </a:spcAft>
              <a:buNone/>
            </a:pPr>
            <a:r>
              <a:rPr lang="en" sz="1200">
                <a:solidFill>
                  <a:schemeClr val="dk2"/>
                </a:solidFill>
                <a:latin typeface="Roboto"/>
                <a:ea typeface="Roboto"/>
                <a:cs typeface="Roboto"/>
                <a:sym typeface="Roboto"/>
              </a:rPr>
              <a:t>Do not fit for small seasonal data, causes underfitting due to yearly data. </a:t>
            </a:r>
            <a:endParaRPr sz="1200">
              <a:solidFill>
                <a:schemeClr val="dk2"/>
              </a:solidFill>
              <a:latin typeface="Roboto"/>
              <a:ea typeface="Roboto"/>
              <a:cs typeface="Roboto"/>
              <a:sym typeface="Roboto"/>
            </a:endParaRPr>
          </a:p>
        </p:txBody>
      </p:sp>
      <p:pic>
        <p:nvPicPr>
          <p:cNvPr id="345" name="Google Shape;345;p44"/>
          <p:cNvPicPr preferRelativeResize="0"/>
          <p:nvPr/>
        </p:nvPicPr>
        <p:blipFill>
          <a:blip r:embed="rId3">
            <a:alphaModFix/>
          </a:blip>
          <a:stretch>
            <a:fillRect/>
          </a:stretch>
        </p:blipFill>
        <p:spPr>
          <a:xfrm>
            <a:off x="551725" y="482475"/>
            <a:ext cx="393600" cy="393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351" name="Google Shape;351;p45"/>
          <p:cNvCxnSpPr/>
          <p:nvPr/>
        </p:nvCxnSpPr>
        <p:spPr>
          <a:xfrm flipH="1">
            <a:off x="1147150" y="918338"/>
            <a:ext cx="1567800" cy="7800"/>
          </a:xfrm>
          <a:prstGeom prst="straightConnector1">
            <a:avLst/>
          </a:prstGeom>
          <a:noFill/>
          <a:ln cap="flat" cmpd="sng" w="28575">
            <a:solidFill>
              <a:srgbClr val="FFFFFF"/>
            </a:solidFill>
            <a:prstDash val="solid"/>
            <a:round/>
            <a:headEnd len="med" w="med" type="none"/>
            <a:tailEnd len="med" w="med" type="none"/>
          </a:ln>
        </p:spPr>
      </p:cxnSp>
      <p:sp>
        <p:nvSpPr>
          <p:cNvPr id="352" name="Google Shape;352;p45"/>
          <p:cNvSpPr txBox="1"/>
          <p:nvPr/>
        </p:nvSpPr>
        <p:spPr>
          <a:xfrm>
            <a:off x="913050" y="368125"/>
            <a:ext cx="6301200" cy="547500"/>
          </a:xfrm>
          <a:prstGeom prst="rect">
            <a:avLst/>
          </a:prstGeom>
          <a:noFill/>
          <a:ln>
            <a:noFill/>
          </a:ln>
        </p:spPr>
        <p:txBody>
          <a:bodyPr anchorCtr="0" anchor="b" bIns="91425" lIns="274300" spcFirstLastPara="1" rIns="91425" wrap="square" tIns="91425">
            <a:noAutofit/>
          </a:bodyPr>
          <a:lstStyle/>
          <a:p>
            <a:pPr indent="0" lvl="0" marL="0" rtl="0" algn="l">
              <a:spcBef>
                <a:spcPts val="0"/>
              </a:spcBef>
              <a:spcAft>
                <a:spcPts val="0"/>
              </a:spcAft>
              <a:buNone/>
            </a:pPr>
            <a:r>
              <a:rPr lang="en" sz="2400">
                <a:solidFill>
                  <a:srgbClr val="E49576"/>
                </a:solidFill>
                <a:latin typeface="Lexend ExtraBold"/>
                <a:ea typeface="Lexend ExtraBold"/>
                <a:cs typeface="Lexend ExtraBold"/>
                <a:sym typeface="Lexend ExtraBold"/>
              </a:rPr>
              <a:t>LSTM </a:t>
            </a:r>
            <a:endParaRPr sz="2400">
              <a:solidFill>
                <a:srgbClr val="E49576"/>
              </a:solidFill>
              <a:latin typeface="Lexend ExtraBold"/>
              <a:ea typeface="Lexend ExtraBold"/>
              <a:cs typeface="Lexend ExtraBold"/>
              <a:sym typeface="Lexend ExtraBold"/>
            </a:endParaRPr>
          </a:p>
        </p:txBody>
      </p:sp>
      <p:sp>
        <p:nvSpPr>
          <p:cNvPr id="353" name="Google Shape;353;p45"/>
          <p:cNvSpPr/>
          <p:nvPr/>
        </p:nvSpPr>
        <p:spPr>
          <a:xfrm>
            <a:off x="483184" y="413927"/>
            <a:ext cx="530700" cy="5307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4" name="Google Shape;354;p45"/>
          <p:cNvPicPr preferRelativeResize="0"/>
          <p:nvPr/>
        </p:nvPicPr>
        <p:blipFill>
          <a:blip r:embed="rId3">
            <a:alphaModFix/>
          </a:blip>
          <a:stretch>
            <a:fillRect/>
          </a:stretch>
        </p:blipFill>
        <p:spPr>
          <a:xfrm>
            <a:off x="551725" y="482475"/>
            <a:ext cx="393600" cy="393600"/>
          </a:xfrm>
          <a:prstGeom prst="rect">
            <a:avLst/>
          </a:prstGeom>
          <a:noFill/>
          <a:ln>
            <a:noFill/>
          </a:ln>
        </p:spPr>
      </p:pic>
      <p:pic>
        <p:nvPicPr>
          <p:cNvPr id="355" name="Google Shape;355;p45"/>
          <p:cNvPicPr preferRelativeResize="0"/>
          <p:nvPr/>
        </p:nvPicPr>
        <p:blipFill>
          <a:blip r:embed="rId4">
            <a:alphaModFix/>
          </a:blip>
          <a:stretch>
            <a:fillRect/>
          </a:stretch>
        </p:blipFill>
        <p:spPr>
          <a:xfrm>
            <a:off x="483175" y="1273590"/>
            <a:ext cx="6301200" cy="354443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6"/>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LSTM</a:t>
            </a:r>
            <a:r>
              <a:rPr lang="en"/>
              <a:t> Prediction &amp; Validation</a:t>
            </a:r>
            <a:endParaRPr/>
          </a:p>
        </p:txBody>
      </p:sp>
      <p:sp>
        <p:nvSpPr>
          <p:cNvPr id="361" name="Google Shape;361;p46"/>
          <p:cNvSpPr txBox="1"/>
          <p:nvPr>
            <p:ph idx="1" type="body"/>
          </p:nvPr>
        </p:nvSpPr>
        <p:spPr>
          <a:xfrm>
            <a:off x="333250" y="2781725"/>
            <a:ext cx="3300900" cy="15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year prediction</a:t>
            </a:r>
            <a:endParaRPr sz="105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362" name="Google Shape;362;p46"/>
          <p:cNvPicPr preferRelativeResize="0"/>
          <p:nvPr/>
        </p:nvPicPr>
        <p:blipFill>
          <a:blip r:embed="rId3">
            <a:alphaModFix/>
          </a:blip>
          <a:stretch>
            <a:fillRect/>
          </a:stretch>
        </p:blipFill>
        <p:spPr>
          <a:xfrm>
            <a:off x="2486766" y="2781724"/>
            <a:ext cx="6657234" cy="1381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Decision Tree Prediction &amp; Validation</a:t>
            </a:r>
            <a:endParaRPr/>
          </a:p>
        </p:txBody>
      </p:sp>
      <p:sp>
        <p:nvSpPr>
          <p:cNvPr id="368" name="Google Shape;368;p4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a:t>
            </a:r>
            <a:r>
              <a:rPr lang="en"/>
              <a:t> year prediction</a:t>
            </a:r>
            <a:endParaRPr/>
          </a:p>
          <a:p>
            <a:pPr indent="0" lvl="0" marL="0" rtl="0" algn="l">
              <a:spcBef>
                <a:spcPts val="1200"/>
              </a:spcBef>
              <a:spcAft>
                <a:spcPts val="0"/>
              </a:spcAft>
              <a:buNone/>
            </a:pPr>
            <a:r>
              <a:t/>
            </a:r>
            <a:endParaRPr/>
          </a:p>
          <a:p>
            <a:pPr indent="0" lvl="0" marL="0" rtl="0" algn="l">
              <a:lnSpc>
                <a:spcPct val="110795"/>
              </a:lnSpc>
              <a:spcBef>
                <a:spcPts val="1200"/>
              </a:spcBef>
              <a:spcAft>
                <a:spcPts val="0"/>
              </a:spcAft>
              <a:buNone/>
            </a:pPr>
            <a:r>
              <a:rPr lang="en" sz="1100">
                <a:solidFill>
                  <a:srgbClr val="000000"/>
                </a:solidFill>
                <a:highlight>
                  <a:srgbClr val="FFFFFF"/>
                </a:highlight>
                <a:latin typeface="Arial"/>
                <a:ea typeface="Arial"/>
                <a:cs typeface="Arial"/>
                <a:sym typeface="Arial"/>
              </a:rPr>
              <a:t>MAPE: 0.027555422500944136</a:t>
            </a:r>
            <a:endParaRPr/>
          </a:p>
        </p:txBody>
      </p:sp>
      <p:pic>
        <p:nvPicPr>
          <p:cNvPr id="369" name="Google Shape;369;p47"/>
          <p:cNvPicPr preferRelativeResize="0"/>
          <p:nvPr/>
        </p:nvPicPr>
        <p:blipFill>
          <a:blip r:embed="rId3">
            <a:alphaModFix/>
          </a:blip>
          <a:stretch>
            <a:fillRect/>
          </a:stretch>
        </p:blipFill>
        <p:spPr>
          <a:xfrm>
            <a:off x="3472275" y="1452300"/>
            <a:ext cx="4229150" cy="3222225"/>
          </a:xfrm>
          <a:prstGeom prst="rect">
            <a:avLst/>
          </a:prstGeom>
          <a:noFill/>
          <a:ln>
            <a:noFill/>
          </a:ln>
        </p:spPr>
      </p:pic>
      <p:pic>
        <p:nvPicPr>
          <p:cNvPr id="370" name="Google Shape;370;p47"/>
          <p:cNvPicPr preferRelativeResize="0"/>
          <p:nvPr/>
        </p:nvPicPr>
        <p:blipFill>
          <a:blip r:embed="rId4">
            <a:alphaModFix/>
          </a:blip>
          <a:stretch>
            <a:fillRect/>
          </a:stretch>
        </p:blipFill>
        <p:spPr>
          <a:xfrm>
            <a:off x="7540725" y="3228426"/>
            <a:ext cx="1565475" cy="7040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48"/>
          <p:cNvPicPr preferRelativeResize="0"/>
          <p:nvPr/>
        </p:nvPicPr>
        <p:blipFill>
          <a:blip r:embed="rId3">
            <a:alphaModFix/>
          </a:blip>
          <a:stretch>
            <a:fillRect/>
          </a:stretch>
        </p:blipFill>
        <p:spPr>
          <a:xfrm>
            <a:off x="3282550" y="1460776"/>
            <a:ext cx="4203175" cy="3281825"/>
          </a:xfrm>
          <a:prstGeom prst="rect">
            <a:avLst/>
          </a:prstGeom>
          <a:noFill/>
          <a:ln>
            <a:noFill/>
          </a:ln>
        </p:spPr>
      </p:pic>
      <p:sp>
        <p:nvSpPr>
          <p:cNvPr id="376" name="Google Shape;376;p48"/>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Decision Tree Prediction &amp; Validation</a:t>
            </a:r>
            <a:endParaRPr/>
          </a:p>
        </p:txBody>
      </p:sp>
      <p:sp>
        <p:nvSpPr>
          <p:cNvPr id="377" name="Google Shape;377;p48"/>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a:t>
            </a:r>
            <a:r>
              <a:rPr lang="en"/>
              <a:t> year prediction</a:t>
            </a:r>
            <a:endParaRPr/>
          </a:p>
          <a:p>
            <a:pPr indent="0" lvl="0" marL="0" rtl="0" algn="l">
              <a:spcBef>
                <a:spcPts val="1200"/>
              </a:spcBef>
              <a:spcAft>
                <a:spcPts val="0"/>
              </a:spcAft>
              <a:buNone/>
            </a:pPr>
            <a:r>
              <a:t/>
            </a:r>
            <a:endParaRPr/>
          </a:p>
          <a:p>
            <a:pPr indent="0" lvl="0" marL="0" rtl="0" algn="l">
              <a:lnSpc>
                <a:spcPct val="110795"/>
              </a:lnSpc>
              <a:spcBef>
                <a:spcPts val="1200"/>
              </a:spcBef>
              <a:spcAft>
                <a:spcPts val="0"/>
              </a:spcAft>
              <a:buNone/>
            </a:pPr>
            <a:r>
              <a:rPr lang="en" sz="1050">
                <a:solidFill>
                  <a:srgbClr val="000000"/>
                </a:solidFill>
                <a:highlight>
                  <a:srgbClr val="FFFFFF"/>
                </a:highlight>
                <a:latin typeface="Arial"/>
                <a:ea typeface="Arial"/>
                <a:cs typeface="Arial"/>
                <a:sym typeface="Arial"/>
              </a:rPr>
              <a:t>MAPE: 0.03058845284341623</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pic>
        <p:nvPicPr>
          <p:cNvPr id="378" name="Google Shape;378;p48"/>
          <p:cNvPicPr preferRelativeResize="0"/>
          <p:nvPr/>
        </p:nvPicPr>
        <p:blipFill>
          <a:blip r:embed="rId4">
            <a:alphaModFix/>
          </a:blip>
          <a:stretch>
            <a:fillRect/>
          </a:stretch>
        </p:blipFill>
        <p:spPr>
          <a:xfrm>
            <a:off x="7405375" y="2700162"/>
            <a:ext cx="1655400" cy="167259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9"/>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LinearRegression</a:t>
            </a:r>
            <a:endParaRPr/>
          </a:p>
          <a:p>
            <a:pPr indent="0" lvl="0" marL="0" rtl="0" algn="l">
              <a:spcBef>
                <a:spcPts val="0"/>
              </a:spcBef>
              <a:spcAft>
                <a:spcPts val="0"/>
              </a:spcAft>
              <a:buNone/>
            </a:pPr>
            <a:r>
              <a:rPr lang="en"/>
              <a:t>Prediction</a:t>
            </a:r>
            <a:endParaRPr/>
          </a:p>
        </p:txBody>
      </p:sp>
      <p:sp>
        <p:nvSpPr>
          <p:cNvPr id="384" name="Google Shape;384;p49"/>
          <p:cNvSpPr txBox="1"/>
          <p:nvPr>
            <p:ph idx="1" type="body"/>
          </p:nvPr>
        </p:nvSpPr>
        <p:spPr>
          <a:xfrm>
            <a:off x="721225" y="2781725"/>
            <a:ext cx="3300900" cy="15975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1200"/>
              </a:spcAft>
              <a:buNone/>
            </a:pPr>
            <a:r>
              <a:rPr lang="en"/>
              <a:t>Nine variables were selected and explored for their relationship with ResidUS, positive or negative correlation.</a:t>
            </a:r>
            <a:br>
              <a:rPr lang="en"/>
            </a:br>
            <a:r>
              <a:rPr lang="en"/>
              <a:t>The regression model derived using LinearRegression with scikit-learn was then used. </a:t>
            </a:r>
            <a:br>
              <a:rPr lang="en"/>
            </a:br>
            <a:r>
              <a:rPr lang="en"/>
              <a:t>The weights and constant term values of each variable were obtained and tested by each coefficient.</a:t>
            </a:r>
            <a:endParaRPr/>
          </a:p>
        </p:txBody>
      </p:sp>
      <p:sp>
        <p:nvSpPr>
          <p:cNvPr id="385" name="Google Shape;385;p4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86" name="Google Shape;386;p49"/>
          <p:cNvPicPr preferRelativeResize="0"/>
          <p:nvPr/>
        </p:nvPicPr>
        <p:blipFill>
          <a:blip r:embed="rId3">
            <a:alphaModFix/>
          </a:blip>
          <a:stretch>
            <a:fillRect/>
          </a:stretch>
        </p:blipFill>
        <p:spPr>
          <a:xfrm>
            <a:off x="4205900" y="1277275"/>
            <a:ext cx="3795126" cy="792850"/>
          </a:xfrm>
          <a:prstGeom prst="rect">
            <a:avLst/>
          </a:prstGeom>
          <a:noFill/>
          <a:ln>
            <a:noFill/>
          </a:ln>
        </p:spPr>
      </p:pic>
      <p:pic>
        <p:nvPicPr>
          <p:cNvPr id="387" name="Google Shape;387;p49"/>
          <p:cNvPicPr preferRelativeResize="0"/>
          <p:nvPr/>
        </p:nvPicPr>
        <p:blipFill>
          <a:blip r:embed="rId4">
            <a:alphaModFix/>
          </a:blip>
          <a:stretch>
            <a:fillRect/>
          </a:stretch>
        </p:blipFill>
        <p:spPr>
          <a:xfrm>
            <a:off x="4321975" y="2192013"/>
            <a:ext cx="3300901" cy="508133"/>
          </a:xfrm>
          <a:prstGeom prst="rect">
            <a:avLst/>
          </a:prstGeom>
          <a:noFill/>
          <a:ln>
            <a:noFill/>
          </a:ln>
        </p:spPr>
      </p:pic>
      <p:pic>
        <p:nvPicPr>
          <p:cNvPr id="388" name="Google Shape;388;p49"/>
          <p:cNvPicPr preferRelativeResize="0"/>
          <p:nvPr/>
        </p:nvPicPr>
        <p:blipFill>
          <a:blip r:embed="rId5">
            <a:alphaModFix/>
          </a:blip>
          <a:stretch>
            <a:fillRect/>
          </a:stretch>
        </p:blipFill>
        <p:spPr>
          <a:xfrm>
            <a:off x="4205900" y="2822050"/>
            <a:ext cx="3947883" cy="1526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0"/>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LinearRegression</a:t>
            </a:r>
            <a:endParaRPr/>
          </a:p>
          <a:p>
            <a:pPr indent="0" lvl="0" marL="0" rtl="0" algn="l">
              <a:spcBef>
                <a:spcPts val="0"/>
              </a:spcBef>
              <a:spcAft>
                <a:spcPts val="0"/>
              </a:spcAft>
              <a:buNone/>
            </a:pPr>
            <a:r>
              <a:rPr lang="en"/>
              <a:t>Prediction</a:t>
            </a:r>
            <a:endParaRPr/>
          </a:p>
          <a:p>
            <a:pPr indent="0" lvl="0" marL="0" rtl="0" algn="l">
              <a:spcBef>
                <a:spcPts val="0"/>
              </a:spcBef>
              <a:spcAft>
                <a:spcPts val="0"/>
              </a:spcAft>
              <a:buNone/>
            </a:pPr>
            <a:r>
              <a:t/>
            </a:r>
            <a:endParaRPr/>
          </a:p>
        </p:txBody>
      </p:sp>
      <p:sp>
        <p:nvSpPr>
          <p:cNvPr id="394" name="Google Shape;394;p50"/>
          <p:cNvSpPr txBox="1"/>
          <p:nvPr>
            <p:ph idx="1" type="body"/>
          </p:nvPr>
        </p:nvSpPr>
        <p:spPr>
          <a:xfrm>
            <a:off x="721225" y="2781725"/>
            <a:ext cx="3300900" cy="15975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t>The regression was built using the OLS model that is statsmodel and compared with LinearRegression.</a:t>
            </a:r>
            <a:endParaRPr/>
          </a:p>
          <a:p>
            <a:pPr indent="0" lvl="0" marL="0" rtl="0" algn="l">
              <a:spcBef>
                <a:spcPts val="1200"/>
              </a:spcBef>
              <a:spcAft>
                <a:spcPts val="0"/>
              </a:spcAft>
              <a:buNone/>
            </a:pPr>
            <a:r>
              <a:rPr lang="en"/>
              <a:t>By comparing the difference between the predicted and true values of the two models and drawing line graphs of the values</a:t>
            </a:r>
            <a:endParaRPr/>
          </a:p>
          <a:p>
            <a:pPr indent="0" lvl="0" marL="0" rtl="0" algn="l">
              <a:spcBef>
                <a:spcPts val="1200"/>
              </a:spcBef>
              <a:spcAft>
                <a:spcPts val="1200"/>
              </a:spcAft>
              <a:buNone/>
            </a:pPr>
            <a:r>
              <a:rPr lang="en"/>
              <a:t>The difference between the predicted and true values of LinearRegression model is smaller and the model is more accurate.</a:t>
            </a:r>
            <a:endParaRPr/>
          </a:p>
        </p:txBody>
      </p:sp>
      <p:sp>
        <p:nvSpPr>
          <p:cNvPr id="395" name="Google Shape;395;p5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96" name="Google Shape;396;p50"/>
          <p:cNvPicPr preferRelativeResize="0"/>
          <p:nvPr/>
        </p:nvPicPr>
        <p:blipFill>
          <a:blip r:embed="rId3">
            <a:alphaModFix/>
          </a:blip>
          <a:stretch>
            <a:fillRect/>
          </a:stretch>
        </p:blipFill>
        <p:spPr>
          <a:xfrm>
            <a:off x="4030900" y="866750"/>
            <a:ext cx="4526550" cy="3571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a:t>
            </a:r>
            <a:endParaRPr/>
          </a:p>
        </p:txBody>
      </p:sp>
      <p:sp>
        <p:nvSpPr>
          <p:cNvPr id="107" name="Google Shape;107;p16"/>
          <p:cNvSpPr txBox="1"/>
          <p:nvPr>
            <p:ph idx="1" type="body"/>
          </p:nvPr>
        </p:nvSpPr>
        <p:spPr>
          <a:xfrm>
            <a:off x="729450" y="2488750"/>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Frank Dong</a:t>
            </a:r>
            <a:endParaRPr/>
          </a:p>
          <a:p>
            <a:pPr indent="0" lvl="0" marL="0" rtl="0" algn="l">
              <a:spcBef>
                <a:spcPts val="1200"/>
              </a:spcBef>
              <a:spcAft>
                <a:spcPts val="0"/>
              </a:spcAft>
              <a:buNone/>
            </a:pPr>
            <a:r>
              <a:rPr lang="en"/>
              <a:t>Nima Hendi</a:t>
            </a:r>
            <a:endParaRPr/>
          </a:p>
          <a:p>
            <a:pPr indent="0" lvl="0" marL="0" rtl="0" algn="l">
              <a:spcBef>
                <a:spcPts val="1200"/>
              </a:spcBef>
              <a:spcAft>
                <a:spcPts val="0"/>
              </a:spcAft>
              <a:buNone/>
            </a:pPr>
            <a:r>
              <a:rPr lang="en"/>
              <a:t>Yang Weng</a:t>
            </a:r>
            <a:endParaRPr/>
          </a:p>
          <a:p>
            <a:pPr indent="0" lvl="0" marL="0" rtl="0" algn="l">
              <a:spcBef>
                <a:spcPts val="1200"/>
              </a:spcBef>
              <a:spcAft>
                <a:spcPts val="1200"/>
              </a:spcAft>
              <a:buNone/>
            </a:pPr>
            <a:r>
              <a:rPr lang="en"/>
              <a:t>Sean Lee</a:t>
            </a:r>
            <a:endParaRPr/>
          </a:p>
        </p:txBody>
      </p:sp>
      <p:sp>
        <p:nvSpPr>
          <p:cNvPr id="108" name="Google Shape;108;p16"/>
          <p:cNvSpPr txBox="1"/>
          <p:nvPr>
            <p:ph idx="2" type="body"/>
          </p:nvPr>
        </p:nvSpPr>
        <p:spPr>
          <a:xfrm>
            <a:off x="4643554" y="2488750"/>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Shawna Tuli</a:t>
            </a:r>
            <a:endParaRPr/>
          </a:p>
          <a:p>
            <a:pPr indent="0" lvl="0" marL="0" rtl="0" algn="l">
              <a:spcBef>
                <a:spcPts val="1200"/>
              </a:spcBef>
              <a:spcAft>
                <a:spcPts val="0"/>
              </a:spcAft>
              <a:buNone/>
            </a:pPr>
            <a:r>
              <a:rPr lang="en"/>
              <a:t>Vishrut Chokshi</a:t>
            </a:r>
            <a:endParaRPr/>
          </a:p>
          <a:p>
            <a:pPr indent="0" lvl="0" marL="0" rtl="0" algn="l">
              <a:spcBef>
                <a:spcPts val="1200"/>
              </a:spcBef>
              <a:spcAft>
                <a:spcPts val="0"/>
              </a:spcAft>
              <a:buNone/>
            </a:pPr>
            <a:r>
              <a:rPr lang="en"/>
              <a:t>Jeff Lu</a:t>
            </a:r>
            <a:endParaRPr/>
          </a:p>
          <a:p>
            <a:pPr indent="0" lvl="0" marL="0" rtl="0" algn="l">
              <a:spcBef>
                <a:spcPts val="1200"/>
              </a:spcBef>
              <a:spcAft>
                <a:spcPts val="1200"/>
              </a:spcAft>
              <a:buNone/>
            </a:pPr>
            <a:r>
              <a:rPr lang="en"/>
              <a:t>Ella Liang</a:t>
            </a:r>
            <a:endParaRPr/>
          </a:p>
        </p:txBody>
      </p:sp>
      <p:sp>
        <p:nvSpPr>
          <p:cNvPr id="109" name="Google Shape;109;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0" name="Google Shape;110;p16"/>
          <p:cNvSpPr txBox="1"/>
          <p:nvPr/>
        </p:nvSpPr>
        <p:spPr>
          <a:xfrm>
            <a:off x="729450" y="1955750"/>
            <a:ext cx="13014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accent1"/>
                </a:solidFill>
                <a:latin typeface="Lato"/>
                <a:ea typeface="Lato"/>
                <a:cs typeface="Lato"/>
                <a:sym typeface="Lato"/>
              </a:rPr>
              <a:t> </a:t>
            </a:r>
            <a:r>
              <a:rPr b="1" lang="en" sz="1600">
                <a:solidFill>
                  <a:schemeClr val="accent1"/>
                </a:solidFill>
                <a:latin typeface="Lato"/>
                <a:ea typeface="Lato"/>
                <a:cs typeface="Lato"/>
                <a:sym typeface="Lato"/>
              </a:rPr>
              <a:t>UC Irvine: </a:t>
            </a:r>
            <a:endParaRPr>
              <a:latin typeface="Lato"/>
              <a:ea typeface="Lato"/>
              <a:cs typeface="Lato"/>
              <a:sym typeface="Lato"/>
            </a:endParaRPr>
          </a:p>
        </p:txBody>
      </p:sp>
      <p:sp>
        <p:nvSpPr>
          <p:cNvPr id="111" name="Google Shape;111;p16"/>
          <p:cNvSpPr txBox="1"/>
          <p:nvPr/>
        </p:nvSpPr>
        <p:spPr>
          <a:xfrm>
            <a:off x="4643550" y="1955750"/>
            <a:ext cx="13014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600">
                <a:solidFill>
                  <a:schemeClr val="accent1"/>
                </a:solidFill>
                <a:latin typeface="Lato"/>
                <a:ea typeface="Lato"/>
                <a:cs typeface="Lato"/>
                <a:sym typeface="Lato"/>
              </a:rPr>
              <a:t>Accenture</a:t>
            </a:r>
            <a:r>
              <a:rPr b="1" lang="en" sz="1600">
                <a:solidFill>
                  <a:schemeClr val="accent1"/>
                </a:solidFill>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02 Introduction</a:t>
            </a:r>
            <a:endParaRPr/>
          </a:p>
        </p:txBody>
      </p:sp>
      <p:sp>
        <p:nvSpPr>
          <p:cNvPr id="117" name="Google Shape;117;p17"/>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In this project, we want to develop a system to forecast energy usage per sector (residential, commercial, industrial) and per source for California.</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en" sz="1400"/>
              <a:t> </a:t>
            </a:r>
            <a:endParaRPr sz="1400"/>
          </a:p>
        </p:txBody>
      </p:sp>
      <p:sp>
        <p:nvSpPr>
          <p:cNvPr id="118" name="Google Shape;118;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4" name="Google Shape;124;p18"/>
          <p:cNvSpPr txBox="1"/>
          <p:nvPr/>
        </p:nvSpPr>
        <p:spPr>
          <a:xfrm>
            <a:off x="363750" y="1669525"/>
            <a:ext cx="3508200" cy="2924100"/>
          </a:xfrm>
          <a:prstGeom prst="rect">
            <a:avLst/>
          </a:prstGeom>
          <a:noFill/>
          <a:ln>
            <a:noFill/>
          </a:ln>
        </p:spPr>
        <p:txBody>
          <a:bodyPr anchorCtr="0" anchor="t" bIns="91425" lIns="274300" spcFirstLastPara="1" rIns="91425" wrap="square" tIns="91425">
            <a:noAutofit/>
          </a:bodyPr>
          <a:lstStyle/>
          <a:p>
            <a:pPr indent="0" lvl="0" marL="0" rtl="0" algn="l">
              <a:spcBef>
                <a:spcPts val="0"/>
              </a:spcBef>
              <a:spcAft>
                <a:spcPts val="0"/>
              </a:spcAft>
              <a:buNone/>
            </a:pPr>
            <a:r>
              <a:rPr lang="en" sz="1100">
                <a:solidFill>
                  <a:schemeClr val="dk2"/>
                </a:solidFill>
                <a:latin typeface="Lexend"/>
                <a:ea typeface="Lexend"/>
                <a:cs typeface="Lexend"/>
                <a:sym typeface="Lexend"/>
              </a:rPr>
              <a:t>Predicting energy consumption in California based on various price data using machine learning models: </a:t>
            </a:r>
            <a:endParaRPr sz="1100">
              <a:solidFill>
                <a:schemeClr val="dk2"/>
              </a:solidFill>
              <a:latin typeface="Lexend"/>
              <a:ea typeface="Lexend"/>
              <a:cs typeface="Lexend"/>
              <a:sym typeface="Lexend"/>
            </a:endParaRPr>
          </a:p>
          <a:p>
            <a:pPr indent="0" lvl="0" marL="0" rtl="0" algn="l">
              <a:spcBef>
                <a:spcPts val="0"/>
              </a:spcBef>
              <a:spcAft>
                <a:spcPts val="0"/>
              </a:spcAft>
              <a:buNone/>
            </a:pPr>
            <a:r>
              <a:rPr lang="en" sz="1100">
                <a:solidFill>
                  <a:srgbClr val="E49576"/>
                </a:solidFill>
                <a:latin typeface="Lexend"/>
                <a:ea typeface="Lexend"/>
                <a:cs typeface="Lexend"/>
                <a:sym typeface="Lexend"/>
              </a:rPr>
              <a:t>Time Series models such as ARIMA, SARIMAX, Linear, Dense, Multi-Step Dense, and LSTM models</a:t>
            </a:r>
            <a:endParaRPr sz="1100">
              <a:solidFill>
                <a:srgbClr val="E49576"/>
              </a:solidFill>
              <a:latin typeface="Lexend"/>
              <a:ea typeface="Lexend"/>
              <a:cs typeface="Lexend"/>
              <a:sym typeface="Lexend"/>
            </a:endParaRPr>
          </a:p>
          <a:p>
            <a:pPr indent="0" lvl="0" marL="0" rtl="0" algn="l">
              <a:spcBef>
                <a:spcPts val="0"/>
              </a:spcBef>
              <a:spcAft>
                <a:spcPts val="0"/>
              </a:spcAft>
              <a:buNone/>
            </a:pPr>
            <a:r>
              <a:t/>
            </a:r>
            <a:endParaRPr sz="1100">
              <a:solidFill>
                <a:schemeClr val="dk2"/>
              </a:solidFill>
              <a:latin typeface="Lexend"/>
              <a:ea typeface="Lexend"/>
              <a:cs typeface="Lexend"/>
              <a:sym typeface="Lexend"/>
            </a:endParaRPr>
          </a:p>
          <a:p>
            <a:pPr indent="0" lvl="0" marL="0" rtl="0" algn="l">
              <a:spcBef>
                <a:spcPts val="0"/>
              </a:spcBef>
              <a:spcAft>
                <a:spcPts val="0"/>
              </a:spcAft>
              <a:buNone/>
            </a:pPr>
            <a:r>
              <a:rPr lang="en" sz="1100">
                <a:solidFill>
                  <a:schemeClr val="dk2"/>
                </a:solidFill>
                <a:latin typeface="Lexend"/>
                <a:ea typeface="Lexend"/>
                <a:cs typeface="Lexend"/>
                <a:sym typeface="Lexend"/>
              </a:rPr>
              <a:t>Predictions were made for:</a:t>
            </a:r>
            <a:endParaRPr sz="1100">
              <a:solidFill>
                <a:schemeClr val="dk2"/>
              </a:solidFill>
              <a:latin typeface="Lexend"/>
              <a:ea typeface="Lexend"/>
              <a:cs typeface="Lexend"/>
              <a:sym typeface="Lexend"/>
            </a:endParaRPr>
          </a:p>
          <a:p>
            <a:pPr indent="0" lvl="0" marL="0" rtl="0" algn="l">
              <a:spcBef>
                <a:spcPts val="0"/>
              </a:spcBef>
              <a:spcAft>
                <a:spcPts val="0"/>
              </a:spcAft>
              <a:buNone/>
            </a:pPr>
            <a:r>
              <a:rPr lang="en" sz="1100">
                <a:solidFill>
                  <a:srgbClr val="E49576"/>
                </a:solidFill>
                <a:latin typeface="Lexend"/>
                <a:ea typeface="Lexend"/>
                <a:cs typeface="Lexend"/>
                <a:sym typeface="Lexend"/>
              </a:rPr>
              <a:t>2 years, 5 years, and 10 years into the future</a:t>
            </a:r>
            <a:endParaRPr sz="1100">
              <a:solidFill>
                <a:srgbClr val="FFFFFF"/>
              </a:solidFill>
              <a:latin typeface="Lexend"/>
              <a:ea typeface="Lexend"/>
              <a:cs typeface="Lexend"/>
              <a:sym typeface="Lexend"/>
            </a:endParaRPr>
          </a:p>
          <a:p>
            <a:pPr indent="0" lvl="0" marL="0" rtl="0" algn="l">
              <a:spcBef>
                <a:spcPts val="0"/>
              </a:spcBef>
              <a:spcAft>
                <a:spcPts val="0"/>
              </a:spcAft>
              <a:buNone/>
            </a:pPr>
            <a:r>
              <a:t/>
            </a:r>
            <a:endParaRPr sz="1100">
              <a:solidFill>
                <a:schemeClr val="dk2"/>
              </a:solidFill>
              <a:latin typeface="Lexend"/>
              <a:ea typeface="Lexend"/>
              <a:cs typeface="Lexend"/>
              <a:sym typeface="Lexend"/>
            </a:endParaRPr>
          </a:p>
          <a:p>
            <a:pPr indent="0" lvl="0" marL="0" rtl="0" algn="l">
              <a:spcBef>
                <a:spcPts val="0"/>
              </a:spcBef>
              <a:spcAft>
                <a:spcPts val="0"/>
              </a:spcAft>
              <a:buNone/>
            </a:pPr>
            <a:r>
              <a:rPr lang="en" sz="1100">
                <a:solidFill>
                  <a:schemeClr val="dk2"/>
                </a:solidFill>
                <a:latin typeface="Lexend"/>
                <a:ea typeface="Lexend"/>
                <a:cs typeface="Lexend"/>
                <a:sym typeface="Lexend"/>
              </a:rPr>
              <a:t>Taking into account factors such as:</a:t>
            </a:r>
            <a:r>
              <a:rPr lang="en" sz="1100">
                <a:solidFill>
                  <a:schemeClr val="lt1"/>
                </a:solidFill>
                <a:latin typeface="Lexend"/>
                <a:ea typeface="Lexend"/>
                <a:cs typeface="Lexend"/>
                <a:sym typeface="Lexend"/>
              </a:rPr>
              <a:t> </a:t>
            </a:r>
            <a:r>
              <a:rPr lang="en" sz="1100">
                <a:solidFill>
                  <a:srgbClr val="E49576"/>
                </a:solidFill>
                <a:latin typeface="Lexend"/>
                <a:ea typeface="Lexend"/>
                <a:cs typeface="Lexend"/>
                <a:sym typeface="Lexend"/>
              </a:rPr>
              <a:t>trends and seasonality, price data, policy changes, and technological advancements. </a:t>
            </a:r>
            <a:endParaRPr sz="1100">
              <a:solidFill>
                <a:srgbClr val="E49576"/>
              </a:solidFill>
              <a:latin typeface="Lexend"/>
              <a:ea typeface="Lexend"/>
              <a:cs typeface="Lexend"/>
              <a:sym typeface="Lexend"/>
            </a:endParaRPr>
          </a:p>
        </p:txBody>
      </p:sp>
      <p:pic>
        <p:nvPicPr>
          <p:cNvPr id="125" name="Google Shape;125;p18"/>
          <p:cNvPicPr preferRelativeResize="0"/>
          <p:nvPr/>
        </p:nvPicPr>
        <p:blipFill>
          <a:blip r:embed="rId3">
            <a:alphaModFix/>
          </a:blip>
          <a:stretch>
            <a:fillRect/>
          </a:stretch>
        </p:blipFill>
        <p:spPr>
          <a:xfrm>
            <a:off x="7539550" y="368125"/>
            <a:ext cx="971000" cy="1008650"/>
          </a:xfrm>
          <a:prstGeom prst="rect">
            <a:avLst/>
          </a:prstGeom>
          <a:noFill/>
          <a:ln>
            <a:noFill/>
          </a:ln>
        </p:spPr>
      </p:pic>
      <p:pic>
        <p:nvPicPr>
          <p:cNvPr id="126" name="Google Shape;126;p18"/>
          <p:cNvPicPr preferRelativeResize="0"/>
          <p:nvPr/>
        </p:nvPicPr>
        <p:blipFill>
          <a:blip r:embed="rId4">
            <a:alphaModFix/>
          </a:blip>
          <a:stretch>
            <a:fillRect/>
          </a:stretch>
        </p:blipFill>
        <p:spPr>
          <a:xfrm>
            <a:off x="4472485" y="1643450"/>
            <a:ext cx="4286692" cy="2924101"/>
          </a:xfrm>
          <a:prstGeom prst="rect">
            <a:avLst/>
          </a:prstGeom>
          <a:noFill/>
          <a:ln>
            <a:noFill/>
          </a:ln>
        </p:spPr>
      </p:pic>
      <p:sp>
        <p:nvSpPr>
          <p:cNvPr id="127" name="Google Shape;127;p18"/>
          <p:cNvSpPr txBox="1"/>
          <p:nvPr/>
        </p:nvSpPr>
        <p:spPr>
          <a:xfrm>
            <a:off x="4621238" y="4620175"/>
            <a:ext cx="3987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lt1"/>
                </a:solidFill>
                <a:latin typeface="Lato"/>
                <a:ea typeface="Lato"/>
                <a:cs typeface="Lato"/>
                <a:sym typeface="Lato"/>
              </a:rPr>
              <a:t>Source: Energy Information Administration. </a:t>
            </a:r>
            <a:r>
              <a:rPr lang="en" sz="700" u="sng">
                <a:solidFill>
                  <a:schemeClr val="hlink"/>
                </a:solidFill>
                <a:hlinkClick r:id="rId5"/>
              </a:rPr>
              <a:t>https://www.eia.gov/energyexplained/us-energy-facts/images/consumption-by-source-and-sector.pdf</a:t>
            </a:r>
            <a:endParaRPr sz="700">
              <a:solidFill>
                <a:schemeClr val="lt1"/>
              </a:solidFill>
              <a:latin typeface="Lato"/>
              <a:ea typeface="Lato"/>
              <a:cs typeface="Lato"/>
              <a:sym typeface="Lato"/>
            </a:endParaRPr>
          </a:p>
        </p:txBody>
      </p:sp>
      <p:cxnSp>
        <p:nvCxnSpPr>
          <p:cNvPr id="128" name="Google Shape;128;p18"/>
          <p:cNvCxnSpPr/>
          <p:nvPr/>
        </p:nvCxnSpPr>
        <p:spPr>
          <a:xfrm flipH="1">
            <a:off x="1147150" y="918338"/>
            <a:ext cx="1567800" cy="7800"/>
          </a:xfrm>
          <a:prstGeom prst="straightConnector1">
            <a:avLst/>
          </a:prstGeom>
          <a:noFill/>
          <a:ln cap="flat" cmpd="sng" w="28575">
            <a:solidFill>
              <a:srgbClr val="FFFFFF"/>
            </a:solidFill>
            <a:prstDash val="solid"/>
            <a:round/>
            <a:headEnd len="med" w="med" type="none"/>
            <a:tailEnd len="med" w="med" type="none"/>
          </a:ln>
        </p:spPr>
      </p:cxnSp>
      <p:sp>
        <p:nvSpPr>
          <p:cNvPr id="129" name="Google Shape;129;p18"/>
          <p:cNvSpPr txBox="1"/>
          <p:nvPr/>
        </p:nvSpPr>
        <p:spPr>
          <a:xfrm>
            <a:off x="820800" y="1260375"/>
            <a:ext cx="2594100" cy="547500"/>
          </a:xfrm>
          <a:prstGeom prst="rect">
            <a:avLst/>
          </a:prstGeom>
          <a:noFill/>
          <a:ln>
            <a:noFill/>
          </a:ln>
        </p:spPr>
        <p:txBody>
          <a:bodyPr anchorCtr="0" anchor="b" bIns="91425" lIns="274300" spcFirstLastPara="1" rIns="91425" wrap="square" tIns="91425">
            <a:noAutofit/>
          </a:bodyPr>
          <a:lstStyle/>
          <a:p>
            <a:pPr indent="0" lvl="0" marL="0" rtl="0" algn="l">
              <a:spcBef>
                <a:spcPts val="0"/>
              </a:spcBef>
              <a:spcAft>
                <a:spcPts val="0"/>
              </a:spcAft>
              <a:buNone/>
            </a:pPr>
            <a:r>
              <a:rPr lang="en" sz="2400">
                <a:solidFill>
                  <a:srgbClr val="E49576"/>
                </a:solidFill>
                <a:latin typeface="Lexend ExtraBold"/>
                <a:ea typeface="Lexend ExtraBold"/>
                <a:cs typeface="Lexend ExtraBold"/>
                <a:sym typeface="Lexend ExtraBold"/>
              </a:rPr>
              <a:t>OBJECTIVE</a:t>
            </a:r>
            <a:endParaRPr sz="2400">
              <a:solidFill>
                <a:srgbClr val="E49576"/>
              </a:solidFill>
              <a:latin typeface="Lexend ExtraBold"/>
              <a:ea typeface="Lexend ExtraBold"/>
              <a:cs typeface="Lexend ExtraBold"/>
              <a:sym typeface="Lexend Extra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135" name="Google Shape;135;p19"/>
          <p:cNvCxnSpPr/>
          <p:nvPr/>
        </p:nvCxnSpPr>
        <p:spPr>
          <a:xfrm flipH="1">
            <a:off x="1280275" y="936250"/>
            <a:ext cx="1326600" cy="8400"/>
          </a:xfrm>
          <a:prstGeom prst="straightConnector1">
            <a:avLst/>
          </a:prstGeom>
          <a:noFill/>
          <a:ln cap="flat" cmpd="sng" w="28575">
            <a:solidFill>
              <a:srgbClr val="FFFFFF"/>
            </a:solidFill>
            <a:prstDash val="solid"/>
            <a:round/>
            <a:headEnd len="med" w="med" type="none"/>
            <a:tailEnd len="med" w="med" type="none"/>
          </a:ln>
        </p:spPr>
      </p:cxnSp>
      <p:sp>
        <p:nvSpPr>
          <p:cNvPr id="136" name="Google Shape;136;p19"/>
          <p:cNvSpPr txBox="1"/>
          <p:nvPr/>
        </p:nvSpPr>
        <p:spPr>
          <a:xfrm>
            <a:off x="965900" y="397150"/>
            <a:ext cx="2594100" cy="547500"/>
          </a:xfrm>
          <a:prstGeom prst="rect">
            <a:avLst/>
          </a:prstGeom>
          <a:noFill/>
          <a:ln>
            <a:noFill/>
          </a:ln>
        </p:spPr>
        <p:txBody>
          <a:bodyPr anchorCtr="0" anchor="b" bIns="91425" lIns="274300" spcFirstLastPara="1" rIns="91425" wrap="square" tIns="91425">
            <a:noAutofit/>
          </a:bodyPr>
          <a:lstStyle/>
          <a:p>
            <a:pPr indent="0" lvl="0" marL="0" rtl="0" algn="l">
              <a:spcBef>
                <a:spcPts val="0"/>
              </a:spcBef>
              <a:spcAft>
                <a:spcPts val="0"/>
              </a:spcAft>
              <a:buNone/>
            </a:pPr>
            <a:r>
              <a:rPr lang="en" sz="2400">
                <a:solidFill>
                  <a:srgbClr val="E49576"/>
                </a:solidFill>
                <a:latin typeface="Lexend ExtraBold"/>
                <a:ea typeface="Lexend ExtraBold"/>
                <a:cs typeface="Lexend ExtraBold"/>
                <a:sym typeface="Lexend ExtraBold"/>
              </a:rPr>
              <a:t>SOURCES</a:t>
            </a:r>
            <a:endParaRPr sz="2400">
              <a:solidFill>
                <a:srgbClr val="E49576"/>
              </a:solidFill>
              <a:latin typeface="Lexend ExtraBold"/>
              <a:ea typeface="Lexend ExtraBold"/>
              <a:cs typeface="Lexend ExtraBold"/>
              <a:sym typeface="Lexend ExtraBold"/>
            </a:endParaRPr>
          </a:p>
        </p:txBody>
      </p:sp>
      <p:grpSp>
        <p:nvGrpSpPr>
          <p:cNvPr id="137" name="Google Shape;137;p19"/>
          <p:cNvGrpSpPr/>
          <p:nvPr/>
        </p:nvGrpSpPr>
        <p:grpSpPr>
          <a:xfrm>
            <a:off x="518428" y="413960"/>
            <a:ext cx="530700" cy="530700"/>
            <a:chOff x="7806928" y="4049560"/>
            <a:chExt cx="530700" cy="530700"/>
          </a:xfrm>
        </p:grpSpPr>
        <p:sp>
          <p:nvSpPr>
            <p:cNvPr id="138" name="Google Shape;138;p19"/>
            <p:cNvSpPr/>
            <p:nvPr/>
          </p:nvSpPr>
          <p:spPr>
            <a:xfrm>
              <a:off x="7806928" y="4049560"/>
              <a:ext cx="530700" cy="5307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p:nvPr/>
          </p:nvSpPr>
          <p:spPr>
            <a:xfrm>
              <a:off x="7956838" y="4180925"/>
              <a:ext cx="230900" cy="267975"/>
            </a:xfrm>
            <a:custGeom>
              <a:rect b="b" l="l" r="r" t="t"/>
              <a:pathLst>
                <a:path extrusionOk="0" h="10719" w="9236">
                  <a:moveTo>
                    <a:pt x="4626" y="1"/>
                  </a:moveTo>
                  <a:cubicBezTo>
                    <a:pt x="4539" y="1"/>
                    <a:pt x="4469" y="71"/>
                    <a:pt x="4469" y="157"/>
                  </a:cubicBezTo>
                  <a:lnTo>
                    <a:pt x="4469" y="908"/>
                  </a:lnTo>
                  <a:cubicBezTo>
                    <a:pt x="4469" y="995"/>
                    <a:pt x="4540" y="1066"/>
                    <a:pt x="4627" y="1066"/>
                  </a:cubicBezTo>
                  <a:cubicBezTo>
                    <a:pt x="4633" y="1066"/>
                    <a:pt x="4640" y="1065"/>
                    <a:pt x="4646" y="1064"/>
                  </a:cubicBezTo>
                  <a:cubicBezTo>
                    <a:pt x="4726" y="1054"/>
                    <a:pt x="4784" y="983"/>
                    <a:pt x="4784" y="903"/>
                  </a:cubicBezTo>
                  <a:lnTo>
                    <a:pt x="4784" y="164"/>
                  </a:lnTo>
                  <a:cubicBezTo>
                    <a:pt x="4784" y="83"/>
                    <a:pt x="4726" y="11"/>
                    <a:pt x="4646" y="2"/>
                  </a:cubicBezTo>
                  <a:cubicBezTo>
                    <a:pt x="4639" y="1"/>
                    <a:pt x="4632" y="1"/>
                    <a:pt x="4626" y="1"/>
                  </a:cubicBezTo>
                  <a:close/>
                  <a:moveTo>
                    <a:pt x="2393" y="596"/>
                  </a:moveTo>
                  <a:cubicBezTo>
                    <a:pt x="2366" y="596"/>
                    <a:pt x="2339" y="603"/>
                    <a:pt x="2314" y="618"/>
                  </a:cubicBezTo>
                  <a:cubicBezTo>
                    <a:pt x="2239" y="661"/>
                    <a:pt x="2213" y="757"/>
                    <a:pt x="2256" y="832"/>
                  </a:cubicBezTo>
                  <a:lnTo>
                    <a:pt x="2633" y="1483"/>
                  </a:lnTo>
                  <a:cubicBezTo>
                    <a:pt x="2662" y="1533"/>
                    <a:pt x="2714" y="1561"/>
                    <a:pt x="2768" y="1561"/>
                  </a:cubicBezTo>
                  <a:cubicBezTo>
                    <a:pt x="2795" y="1561"/>
                    <a:pt x="2822" y="1554"/>
                    <a:pt x="2847" y="1540"/>
                  </a:cubicBezTo>
                  <a:cubicBezTo>
                    <a:pt x="2922" y="1496"/>
                    <a:pt x="2947" y="1401"/>
                    <a:pt x="2904" y="1326"/>
                  </a:cubicBezTo>
                  <a:lnTo>
                    <a:pt x="2529" y="675"/>
                  </a:lnTo>
                  <a:cubicBezTo>
                    <a:pt x="2500" y="625"/>
                    <a:pt x="2447" y="596"/>
                    <a:pt x="2393" y="596"/>
                  </a:cubicBezTo>
                  <a:close/>
                  <a:moveTo>
                    <a:pt x="6842" y="596"/>
                  </a:moveTo>
                  <a:cubicBezTo>
                    <a:pt x="6788" y="596"/>
                    <a:pt x="6736" y="625"/>
                    <a:pt x="6706" y="675"/>
                  </a:cubicBezTo>
                  <a:lnTo>
                    <a:pt x="6331" y="1326"/>
                  </a:lnTo>
                  <a:cubicBezTo>
                    <a:pt x="6288" y="1401"/>
                    <a:pt x="6313" y="1496"/>
                    <a:pt x="6388" y="1540"/>
                  </a:cubicBezTo>
                  <a:cubicBezTo>
                    <a:pt x="6413" y="1554"/>
                    <a:pt x="6440" y="1561"/>
                    <a:pt x="6467" y="1561"/>
                  </a:cubicBezTo>
                  <a:cubicBezTo>
                    <a:pt x="6521" y="1561"/>
                    <a:pt x="6574" y="1533"/>
                    <a:pt x="6603" y="1483"/>
                  </a:cubicBezTo>
                  <a:lnTo>
                    <a:pt x="6979" y="832"/>
                  </a:lnTo>
                  <a:cubicBezTo>
                    <a:pt x="7022" y="757"/>
                    <a:pt x="6996" y="661"/>
                    <a:pt x="6921" y="618"/>
                  </a:cubicBezTo>
                  <a:cubicBezTo>
                    <a:pt x="6896" y="603"/>
                    <a:pt x="6869" y="596"/>
                    <a:pt x="6842" y="596"/>
                  </a:cubicBezTo>
                  <a:close/>
                  <a:moveTo>
                    <a:pt x="764" y="2225"/>
                  </a:moveTo>
                  <a:cubicBezTo>
                    <a:pt x="710" y="2225"/>
                    <a:pt x="657" y="2253"/>
                    <a:pt x="628" y="2304"/>
                  </a:cubicBezTo>
                  <a:cubicBezTo>
                    <a:pt x="584" y="2379"/>
                    <a:pt x="610" y="2475"/>
                    <a:pt x="685" y="2519"/>
                  </a:cubicBezTo>
                  <a:lnTo>
                    <a:pt x="1336" y="2894"/>
                  </a:lnTo>
                  <a:cubicBezTo>
                    <a:pt x="1360" y="2908"/>
                    <a:pt x="1387" y="2915"/>
                    <a:pt x="1414" y="2915"/>
                  </a:cubicBezTo>
                  <a:cubicBezTo>
                    <a:pt x="1468" y="2915"/>
                    <a:pt x="1521" y="2887"/>
                    <a:pt x="1550" y="2836"/>
                  </a:cubicBezTo>
                  <a:cubicBezTo>
                    <a:pt x="1594" y="2761"/>
                    <a:pt x="1568" y="2666"/>
                    <a:pt x="1493" y="2622"/>
                  </a:cubicBezTo>
                  <a:lnTo>
                    <a:pt x="842" y="2246"/>
                  </a:lnTo>
                  <a:cubicBezTo>
                    <a:pt x="818" y="2232"/>
                    <a:pt x="791" y="2225"/>
                    <a:pt x="764" y="2225"/>
                  </a:cubicBezTo>
                  <a:close/>
                  <a:moveTo>
                    <a:pt x="8471" y="2225"/>
                  </a:moveTo>
                  <a:cubicBezTo>
                    <a:pt x="8445" y="2225"/>
                    <a:pt x="8418" y="2232"/>
                    <a:pt x="8393" y="2246"/>
                  </a:cubicBezTo>
                  <a:lnTo>
                    <a:pt x="7743" y="2622"/>
                  </a:lnTo>
                  <a:cubicBezTo>
                    <a:pt x="7668" y="2666"/>
                    <a:pt x="7642" y="2761"/>
                    <a:pt x="7685" y="2836"/>
                  </a:cubicBezTo>
                  <a:cubicBezTo>
                    <a:pt x="7715" y="2887"/>
                    <a:pt x="7768" y="2915"/>
                    <a:pt x="7822" y="2915"/>
                  </a:cubicBezTo>
                  <a:cubicBezTo>
                    <a:pt x="7848" y="2915"/>
                    <a:pt x="7875" y="2908"/>
                    <a:pt x="7899" y="2894"/>
                  </a:cubicBezTo>
                  <a:lnTo>
                    <a:pt x="8550" y="2519"/>
                  </a:lnTo>
                  <a:cubicBezTo>
                    <a:pt x="8625" y="2475"/>
                    <a:pt x="8651" y="2379"/>
                    <a:pt x="8608" y="2304"/>
                  </a:cubicBezTo>
                  <a:cubicBezTo>
                    <a:pt x="8579" y="2253"/>
                    <a:pt x="8526" y="2225"/>
                    <a:pt x="8471" y="2225"/>
                  </a:cubicBezTo>
                  <a:close/>
                  <a:moveTo>
                    <a:pt x="174" y="4459"/>
                  </a:moveTo>
                  <a:cubicBezTo>
                    <a:pt x="94" y="4459"/>
                    <a:pt x="22" y="4517"/>
                    <a:pt x="12" y="4597"/>
                  </a:cubicBezTo>
                  <a:cubicBezTo>
                    <a:pt x="0" y="4693"/>
                    <a:pt x="74" y="4774"/>
                    <a:pt x="168" y="4774"/>
                  </a:cubicBezTo>
                  <a:lnTo>
                    <a:pt x="913" y="4774"/>
                  </a:lnTo>
                  <a:cubicBezTo>
                    <a:pt x="993" y="4774"/>
                    <a:pt x="1064" y="4716"/>
                    <a:pt x="1075" y="4636"/>
                  </a:cubicBezTo>
                  <a:cubicBezTo>
                    <a:pt x="1086" y="4540"/>
                    <a:pt x="1012" y="4459"/>
                    <a:pt x="918" y="4459"/>
                  </a:cubicBezTo>
                  <a:close/>
                  <a:moveTo>
                    <a:pt x="8323" y="4459"/>
                  </a:moveTo>
                  <a:cubicBezTo>
                    <a:pt x="8243" y="4459"/>
                    <a:pt x="8171" y="4517"/>
                    <a:pt x="8160" y="4597"/>
                  </a:cubicBezTo>
                  <a:cubicBezTo>
                    <a:pt x="8149" y="4693"/>
                    <a:pt x="8223" y="4774"/>
                    <a:pt x="8317" y="4774"/>
                  </a:cubicBezTo>
                  <a:lnTo>
                    <a:pt x="9061" y="4774"/>
                  </a:lnTo>
                  <a:cubicBezTo>
                    <a:pt x="9142" y="4774"/>
                    <a:pt x="9214" y="4716"/>
                    <a:pt x="9224" y="4636"/>
                  </a:cubicBezTo>
                  <a:cubicBezTo>
                    <a:pt x="9235" y="4540"/>
                    <a:pt x="9161" y="4459"/>
                    <a:pt x="9067" y="4459"/>
                  </a:cubicBezTo>
                  <a:close/>
                  <a:moveTo>
                    <a:pt x="4627" y="2787"/>
                  </a:moveTo>
                  <a:lnTo>
                    <a:pt x="5516" y="3677"/>
                  </a:lnTo>
                  <a:cubicBezTo>
                    <a:pt x="5765" y="3925"/>
                    <a:pt x="5902" y="4256"/>
                    <a:pt x="5902" y="4607"/>
                  </a:cubicBezTo>
                  <a:cubicBezTo>
                    <a:pt x="5902" y="4959"/>
                    <a:pt x="5765" y="5289"/>
                    <a:pt x="5516" y="5538"/>
                  </a:cubicBezTo>
                  <a:lnTo>
                    <a:pt x="4784" y="6271"/>
                  </a:lnTo>
                  <a:lnTo>
                    <a:pt x="4784" y="5622"/>
                  </a:lnTo>
                  <a:lnTo>
                    <a:pt x="5142" y="5264"/>
                  </a:lnTo>
                  <a:cubicBezTo>
                    <a:pt x="5199" y="5208"/>
                    <a:pt x="5209" y="5116"/>
                    <a:pt x="5160" y="5053"/>
                  </a:cubicBezTo>
                  <a:cubicBezTo>
                    <a:pt x="5128" y="5012"/>
                    <a:pt x="5081" y="4992"/>
                    <a:pt x="5035" y="4992"/>
                  </a:cubicBezTo>
                  <a:cubicBezTo>
                    <a:pt x="4995" y="4992"/>
                    <a:pt x="4955" y="5008"/>
                    <a:pt x="4924" y="5038"/>
                  </a:cubicBezTo>
                  <a:lnTo>
                    <a:pt x="4783" y="5178"/>
                  </a:lnTo>
                  <a:lnTo>
                    <a:pt x="4783" y="4992"/>
                  </a:lnTo>
                  <a:lnTo>
                    <a:pt x="5142" y="4633"/>
                  </a:lnTo>
                  <a:cubicBezTo>
                    <a:pt x="5199" y="4576"/>
                    <a:pt x="5209" y="4485"/>
                    <a:pt x="5160" y="4422"/>
                  </a:cubicBezTo>
                  <a:cubicBezTo>
                    <a:pt x="5128" y="4381"/>
                    <a:pt x="5081" y="4361"/>
                    <a:pt x="5035" y="4361"/>
                  </a:cubicBezTo>
                  <a:cubicBezTo>
                    <a:pt x="4995" y="4361"/>
                    <a:pt x="4955" y="4376"/>
                    <a:pt x="4924" y="4407"/>
                  </a:cubicBezTo>
                  <a:lnTo>
                    <a:pt x="4783" y="4548"/>
                  </a:lnTo>
                  <a:lnTo>
                    <a:pt x="4783" y="4193"/>
                  </a:lnTo>
                  <a:cubicBezTo>
                    <a:pt x="4783" y="4113"/>
                    <a:pt x="4726" y="4041"/>
                    <a:pt x="4646" y="4030"/>
                  </a:cubicBezTo>
                  <a:cubicBezTo>
                    <a:pt x="4640" y="4030"/>
                    <a:pt x="4633" y="4029"/>
                    <a:pt x="4627" y="4029"/>
                  </a:cubicBezTo>
                  <a:cubicBezTo>
                    <a:pt x="4540" y="4029"/>
                    <a:pt x="4469" y="4099"/>
                    <a:pt x="4469" y="4187"/>
                  </a:cubicBezTo>
                  <a:lnTo>
                    <a:pt x="4469" y="4757"/>
                  </a:lnTo>
                  <a:lnTo>
                    <a:pt x="4334" y="4622"/>
                  </a:lnTo>
                  <a:cubicBezTo>
                    <a:pt x="4301" y="4590"/>
                    <a:pt x="4258" y="4573"/>
                    <a:pt x="4215" y="4573"/>
                  </a:cubicBezTo>
                  <a:cubicBezTo>
                    <a:pt x="4182" y="4573"/>
                    <a:pt x="4149" y="4583"/>
                    <a:pt x="4122" y="4604"/>
                  </a:cubicBezTo>
                  <a:cubicBezTo>
                    <a:pt x="4046" y="4664"/>
                    <a:pt x="4042" y="4774"/>
                    <a:pt x="4107" y="4840"/>
                  </a:cubicBezTo>
                  <a:lnTo>
                    <a:pt x="4469" y="5202"/>
                  </a:lnTo>
                  <a:lnTo>
                    <a:pt x="4469" y="5389"/>
                  </a:lnTo>
                  <a:lnTo>
                    <a:pt x="4334" y="5252"/>
                  </a:lnTo>
                  <a:cubicBezTo>
                    <a:pt x="4301" y="5220"/>
                    <a:pt x="4259" y="5204"/>
                    <a:pt x="4216" y="5204"/>
                  </a:cubicBezTo>
                  <a:cubicBezTo>
                    <a:pt x="4183" y="5204"/>
                    <a:pt x="4149" y="5214"/>
                    <a:pt x="4122" y="5236"/>
                  </a:cubicBezTo>
                  <a:cubicBezTo>
                    <a:pt x="4046" y="5294"/>
                    <a:pt x="4042" y="5404"/>
                    <a:pt x="4107" y="5470"/>
                  </a:cubicBezTo>
                  <a:lnTo>
                    <a:pt x="4469" y="5833"/>
                  </a:lnTo>
                  <a:lnTo>
                    <a:pt x="4469" y="6271"/>
                  </a:lnTo>
                  <a:lnTo>
                    <a:pt x="3737" y="5538"/>
                  </a:lnTo>
                  <a:cubicBezTo>
                    <a:pt x="3470" y="5272"/>
                    <a:pt x="3332" y="4911"/>
                    <a:pt x="3354" y="4531"/>
                  </a:cubicBezTo>
                  <a:cubicBezTo>
                    <a:pt x="3372" y="4203"/>
                    <a:pt x="3518" y="3896"/>
                    <a:pt x="3751" y="3663"/>
                  </a:cubicBezTo>
                  <a:lnTo>
                    <a:pt x="4627" y="2787"/>
                  </a:lnTo>
                  <a:close/>
                  <a:moveTo>
                    <a:pt x="5550" y="8416"/>
                  </a:moveTo>
                  <a:cubicBezTo>
                    <a:pt x="5612" y="8416"/>
                    <a:pt x="5663" y="8467"/>
                    <a:pt x="5663" y="8529"/>
                  </a:cubicBezTo>
                  <a:lnTo>
                    <a:pt x="5663" y="8814"/>
                  </a:lnTo>
                  <a:cubicBezTo>
                    <a:pt x="5663" y="8871"/>
                    <a:pt x="5616" y="8918"/>
                    <a:pt x="5559" y="8918"/>
                  </a:cubicBezTo>
                  <a:lnTo>
                    <a:pt x="5252" y="8918"/>
                  </a:lnTo>
                  <a:cubicBezTo>
                    <a:pt x="5172" y="8918"/>
                    <a:pt x="5100" y="8976"/>
                    <a:pt x="5090" y="9056"/>
                  </a:cubicBezTo>
                  <a:cubicBezTo>
                    <a:pt x="5078" y="9151"/>
                    <a:pt x="5152" y="9232"/>
                    <a:pt x="5246" y="9232"/>
                  </a:cubicBezTo>
                  <a:lnTo>
                    <a:pt x="5550" y="9232"/>
                  </a:lnTo>
                  <a:cubicBezTo>
                    <a:pt x="5612" y="9232"/>
                    <a:pt x="5663" y="9284"/>
                    <a:pt x="5663" y="9345"/>
                  </a:cubicBezTo>
                  <a:lnTo>
                    <a:pt x="5663" y="9622"/>
                  </a:lnTo>
                  <a:cubicBezTo>
                    <a:pt x="5663" y="9685"/>
                    <a:pt x="5613" y="9735"/>
                    <a:pt x="5550" y="9735"/>
                  </a:cubicBezTo>
                  <a:lnTo>
                    <a:pt x="3703" y="9735"/>
                  </a:lnTo>
                  <a:cubicBezTo>
                    <a:pt x="3642" y="9735"/>
                    <a:pt x="3590" y="9684"/>
                    <a:pt x="3590" y="9622"/>
                  </a:cubicBezTo>
                  <a:lnTo>
                    <a:pt x="3590" y="9345"/>
                  </a:lnTo>
                  <a:cubicBezTo>
                    <a:pt x="3590" y="9282"/>
                    <a:pt x="3641" y="9232"/>
                    <a:pt x="3703" y="9232"/>
                  </a:cubicBezTo>
                  <a:lnTo>
                    <a:pt x="4616" y="9232"/>
                  </a:lnTo>
                  <a:cubicBezTo>
                    <a:pt x="4696" y="9232"/>
                    <a:pt x="4768" y="9175"/>
                    <a:pt x="4778" y="9095"/>
                  </a:cubicBezTo>
                  <a:cubicBezTo>
                    <a:pt x="4789" y="9000"/>
                    <a:pt x="4715" y="8918"/>
                    <a:pt x="4622" y="8918"/>
                  </a:cubicBezTo>
                  <a:lnTo>
                    <a:pt x="3703" y="8918"/>
                  </a:lnTo>
                  <a:cubicBezTo>
                    <a:pt x="3642" y="8918"/>
                    <a:pt x="3590" y="8867"/>
                    <a:pt x="3590" y="8805"/>
                  </a:cubicBezTo>
                  <a:lnTo>
                    <a:pt x="3590" y="8529"/>
                  </a:lnTo>
                  <a:cubicBezTo>
                    <a:pt x="3590" y="8466"/>
                    <a:pt x="3641" y="8416"/>
                    <a:pt x="3703" y="8416"/>
                  </a:cubicBezTo>
                  <a:close/>
                  <a:moveTo>
                    <a:pt x="5077" y="10028"/>
                  </a:moveTo>
                  <a:lnTo>
                    <a:pt x="5077" y="10382"/>
                  </a:lnTo>
                  <a:cubicBezTo>
                    <a:pt x="5077" y="10394"/>
                    <a:pt x="5067" y="10404"/>
                    <a:pt x="5054" y="10404"/>
                  </a:cubicBezTo>
                  <a:lnTo>
                    <a:pt x="4200" y="10404"/>
                  </a:lnTo>
                  <a:cubicBezTo>
                    <a:pt x="4187" y="10404"/>
                    <a:pt x="4176" y="10394"/>
                    <a:pt x="4176" y="10382"/>
                  </a:cubicBezTo>
                  <a:lnTo>
                    <a:pt x="4176" y="10028"/>
                  </a:lnTo>
                  <a:close/>
                  <a:moveTo>
                    <a:pt x="4618" y="1647"/>
                  </a:moveTo>
                  <a:lnTo>
                    <a:pt x="4618" y="1655"/>
                  </a:lnTo>
                  <a:cubicBezTo>
                    <a:pt x="4239" y="1655"/>
                    <a:pt x="3871" y="1725"/>
                    <a:pt x="3522" y="1863"/>
                  </a:cubicBezTo>
                  <a:cubicBezTo>
                    <a:pt x="3447" y="1892"/>
                    <a:pt x="3401" y="1974"/>
                    <a:pt x="3422" y="2052"/>
                  </a:cubicBezTo>
                  <a:cubicBezTo>
                    <a:pt x="3441" y="2124"/>
                    <a:pt x="3504" y="2168"/>
                    <a:pt x="3572" y="2168"/>
                  </a:cubicBezTo>
                  <a:cubicBezTo>
                    <a:pt x="3592" y="2168"/>
                    <a:pt x="3612" y="2164"/>
                    <a:pt x="3631" y="2157"/>
                  </a:cubicBezTo>
                  <a:cubicBezTo>
                    <a:pt x="3945" y="2032"/>
                    <a:pt x="4277" y="1968"/>
                    <a:pt x="4618" y="1968"/>
                  </a:cubicBezTo>
                  <a:lnTo>
                    <a:pt x="4627" y="1968"/>
                  </a:lnTo>
                  <a:cubicBezTo>
                    <a:pt x="6089" y="1968"/>
                    <a:pt x="7279" y="3155"/>
                    <a:pt x="7279" y="4614"/>
                  </a:cubicBezTo>
                  <a:cubicBezTo>
                    <a:pt x="7279" y="5467"/>
                    <a:pt x="6862" y="6272"/>
                    <a:pt x="6164" y="6768"/>
                  </a:cubicBezTo>
                  <a:cubicBezTo>
                    <a:pt x="5720" y="7084"/>
                    <a:pt x="5439" y="7574"/>
                    <a:pt x="5395" y="8102"/>
                  </a:cubicBezTo>
                  <a:lnTo>
                    <a:pt x="4784" y="8102"/>
                  </a:lnTo>
                  <a:lnTo>
                    <a:pt x="4784" y="6703"/>
                  </a:lnTo>
                  <a:cubicBezTo>
                    <a:pt x="4803" y="6692"/>
                    <a:pt x="4820" y="6678"/>
                    <a:pt x="4837" y="6661"/>
                  </a:cubicBezTo>
                  <a:lnTo>
                    <a:pt x="5722" y="5779"/>
                  </a:lnTo>
                  <a:cubicBezTo>
                    <a:pt x="6044" y="5457"/>
                    <a:pt x="6228" y="5020"/>
                    <a:pt x="6216" y="4565"/>
                  </a:cubicBezTo>
                  <a:cubicBezTo>
                    <a:pt x="6204" y="4148"/>
                    <a:pt x="6036" y="3756"/>
                    <a:pt x="5739" y="3460"/>
                  </a:cubicBezTo>
                  <a:lnTo>
                    <a:pt x="4837" y="2560"/>
                  </a:lnTo>
                  <a:cubicBezTo>
                    <a:pt x="4779" y="2502"/>
                    <a:pt x="4702" y="2473"/>
                    <a:pt x="4626" y="2473"/>
                  </a:cubicBezTo>
                  <a:cubicBezTo>
                    <a:pt x="4550" y="2473"/>
                    <a:pt x="4474" y="2502"/>
                    <a:pt x="4416" y="2560"/>
                  </a:cubicBezTo>
                  <a:lnTo>
                    <a:pt x="3532" y="3443"/>
                  </a:lnTo>
                  <a:cubicBezTo>
                    <a:pt x="3210" y="3764"/>
                    <a:pt x="3026" y="4202"/>
                    <a:pt x="3038" y="4656"/>
                  </a:cubicBezTo>
                  <a:cubicBezTo>
                    <a:pt x="3049" y="5074"/>
                    <a:pt x="3218" y="5465"/>
                    <a:pt x="3515" y="5761"/>
                  </a:cubicBezTo>
                  <a:lnTo>
                    <a:pt x="4416" y="6661"/>
                  </a:lnTo>
                  <a:cubicBezTo>
                    <a:pt x="4432" y="6678"/>
                    <a:pt x="4451" y="6692"/>
                    <a:pt x="4469" y="6703"/>
                  </a:cubicBezTo>
                  <a:lnTo>
                    <a:pt x="4469" y="8102"/>
                  </a:lnTo>
                  <a:lnTo>
                    <a:pt x="3857" y="8102"/>
                  </a:lnTo>
                  <a:cubicBezTo>
                    <a:pt x="3812" y="7572"/>
                    <a:pt x="3536" y="7086"/>
                    <a:pt x="3097" y="6780"/>
                  </a:cubicBezTo>
                  <a:cubicBezTo>
                    <a:pt x="2386" y="6285"/>
                    <a:pt x="1962" y="5475"/>
                    <a:pt x="1964" y="4615"/>
                  </a:cubicBezTo>
                  <a:cubicBezTo>
                    <a:pt x="1966" y="3743"/>
                    <a:pt x="2399" y="2932"/>
                    <a:pt x="3123" y="2440"/>
                  </a:cubicBezTo>
                  <a:cubicBezTo>
                    <a:pt x="3194" y="2392"/>
                    <a:pt x="3219" y="2295"/>
                    <a:pt x="3173" y="2223"/>
                  </a:cubicBezTo>
                  <a:cubicBezTo>
                    <a:pt x="3143" y="2176"/>
                    <a:pt x="3092" y="2151"/>
                    <a:pt x="3040" y="2151"/>
                  </a:cubicBezTo>
                  <a:cubicBezTo>
                    <a:pt x="3010" y="2151"/>
                    <a:pt x="2979" y="2160"/>
                    <a:pt x="2952" y="2178"/>
                  </a:cubicBezTo>
                  <a:cubicBezTo>
                    <a:pt x="2138" y="2727"/>
                    <a:pt x="1651" y="3638"/>
                    <a:pt x="1649" y="4614"/>
                  </a:cubicBezTo>
                  <a:cubicBezTo>
                    <a:pt x="1646" y="5576"/>
                    <a:pt x="2121" y="6482"/>
                    <a:pt x="2916" y="7036"/>
                  </a:cubicBezTo>
                  <a:cubicBezTo>
                    <a:pt x="3279" y="7289"/>
                    <a:pt x="3508" y="7694"/>
                    <a:pt x="3543" y="8134"/>
                  </a:cubicBezTo>
                  <a:cubicBezTo>
                    <a:pt x="3387" y="8198"/>
                    <a:pt x="3277" y="8350"/>
                    <a:pt x="3277" y="8528"/>
                  </a:cubicBezTo>
                  <a:lnTo>
                    <a:pt x="3277" y="8796"/>
                  </a:lnTo>
                  <a:cubicBezTo>
                    <a:pt x="3277" y="8898"/>
                    <a:pt x="3313" y="8991"/>
                    <a:pt x="3373" y="9064"/>
                  </a:cubicBezTo>
                  <a:cubicBezTo>
                    <a:pt x="3313" y="9139"/>
                    <a:pt x="3277" y="9232"/>
                    <a:pt x="3277" y="9334"/>
                  </a:cubicBezTo>
                  <a:lnTo>
                    <a:pt x="3277" y="9601"/>
                  </a:lnTo>
                  <a:cubicBezTo>
                    <a:pt x="3277" y="9837"/>
                    <a:pt x="3468" y="10028"/>
                    <a:pt x="3703" y="10028"/>
                  </a:cubicBezTo>
                  <a:lnTo>
                    <a:pt x="3863" y="10028"/>
                  </a:lnTo>
                  <a:lnTo>
                    <a:pt x="3863" y="10382"/>
                  </a:lnTo>
                  <a:cubicBezTo>
                    <a:pt x="3863" y="10568"/>
                    <a:pt x="4013" y="10718"/>
                    <a:pt x="4199" y="10718"/>
                  </a:cubicBezTo>
                  <a:lnTo>
                    <a:pt x="5054" y="10718"/>
                  </a:lnTo>
                  <a:cubicBezTo>
                    <a:pt x="5240" y="10718"/>
                    <a:pt x="5391" y="10568"/>
                    <a:pt x="5391" y="10382"/>
                  </a:cubicBezTo>
                  <a:lnTo>
                    <a:pt x="5391" y="10049"/>
                  </a:lnTo>
                  <a:lnTo>
                    <a:pt x="5536" y="10049"/>
                  </a:lnTo>
                  <a:cubicBezTo>
                    <a:pt x="5771" y="10037"/>
                    <a:pt x="5963" y="9846"/>
                    <a:pt x="5956" y="9611"/>
                  </a:cubicBezTo>
                  <a:lnTo>
                    <a:pt x="5956" y="9341"/>
                  </a:lnTo>
                  <a:cubicBezTo>
                    <a:pt x="5963" y="9238"/>
                    <a:pt x="5927" y="9145"/>
                    <a:pt x="5866" y="9072"/>
                  </a:cubicBezTo>
                  <a:cubicBezTo>
                    <a:pt x="5927" y="8998"/>
                    <a:pt x="5963" y="8904"/>
                    <a:pt x="5956" y="8801"/>
                  </a:cubicBezTo>
                  <a:lnTo>
                    <a:pt x="5956" y="8532"/>
                  </a:lnTo>
                  <a:cubicBezTo>
                    <a:pt x="5963" y="8354"/>
                    <a:pt x="5853" y="8201"/>
                    <a:pt x="5697" y="8137"/>
                  </a:cubicBezTo>
                  <a:cubicBezTo>
                    <a:pt x="5733" y="7698"/>
                    <a:pt x="5967" y="7288"/>
                    <a:pt x="6337" y="7024"/>
                  </a:cubicBezTo>
                  <a:cubicBezTo>
                    <a:pt x="7118" y="6469"/>
                    <a:pt x="7584" y="5566"/>
                    <a:pt x="7584" y="4610"/>
                  </a:cubicBezTo>
                  <a:cubicBezTo>
                    <a:pt x="7584" y="2976"/>
                    <a:pt x="6253" y="1647"/>
                    <a:pt x="4618" y="1647"/>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0" name="Google Shape;140;p19"/>
          <p:cNvPicPr preferRelativeResize="0"/>
          <p:nvPr/>
        </p:nvPicPr>
        <p:blipFill>
          <a:blip r:embed="rId3">
            <a:alphaModFix amt="96000"/>
          </a:blip>
          <a:stretch>
            <a:fillRect/>
          </a:stretch>
        </p:blipFill>
        <p:spPr>
          <a:xfrm>
            <a:off x="1136524" y="1878050"/>
            <a:ext cx="2252851" cy="1657974"/>
          </a:xfrm>
          <a:prstGeom prst="rect">
            <a:avLst/>
          </a:prstGeom>
          <a:noFill/>
          <a:ln>
            <a:noFill/>
          </a:ln>
          <a:effectLst>
            <a:outerShdw blurRad="57150" rotWithShape="0" algn="bl" dir="5400000" dist="19050">
              <a:srgbClr val="000000">
                <a:alpha val="72000"/>
              </a:srgbClr>
            </a:outerShdw>
          </a:effectLst>
        </p:spPr>
      </p:pic>
      <p:sp>
        <p:nvSpPr>
          <p:cNvPr id="141" name="Google Shape;141;p19"/>
          <p:cNvSpPr txBox="1"/>
          <p:nvPr/>
        </p:nvSpPr>
        <p:spPr>
          <a:xfrm>
            <a:off x="1436150" y="4423300"/>
            <a:ext cx="165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rgbClr val="6FA8DC"/>
                </a:solidFill>
              </a:rPr>
              <a:t>Website:</a:t>
            </a:r>
            <a:endParaRPr sz="600">
              <a:solidFill>
                <a:srgbClr val="E49576"/>
              </a:solidFill>
            </a:endParaRPr>
          </a:p>
          <a:p>
            <a:pPr indent="0" lvl="0" marL="0" rtl="0" algn="l">
              <a:spcBef>
                <a:spcPts val="0"/>
              </a:spcBef>
              <a:spcAft>
                <a:spcPts val="0"/>
              </a:spcAft>
              <a:buNone/>
            </a:pPr>
            <a:r>
              <a:rPr lang="en" sz="600" u="sng">
                <a:solidFill>
                  <a:srgbClr val="E49576"/>
                </a:solidFill>
                <a:hlinkClick r:id="rId4">
                  <a:extLst>
                    <a:ext uri="{A12FA001-AC4F-418D-AE19-62706E023703}">
                      <ahyp:hlinkClr val="tx"/>
                    </a:ext>
                  </a:extLst>
                </a:hlinkClick>
              </a:rPr>
              <a:t>https://www.eia.gov/totalenergy/</a:t>
            </a:r>
            <a:endParaRPr sz="600">
              <a:solidFill>
                <a:srgbClr val="E49576"/>
              </a:solidFill>
            </a:endParaRPr>
          </a:p>
          <a:p>
            <a:pPr indent="0" lvl="0" marL="0" rtl="0" algn="l">
              <a:spcBef>
                <a:spcPts val="0"/>
              </a:spcBef>
              <a:spcAft>
                <a:spcPts val="0"/>
              </a:spcAft>
              <a:buNone/>
            </a:pPr>
            <a:r>
              <a:t/>
            </a:r>
            <a:endParaRPr sz="600">
              <a:solidFill>
                <a:srgbClr val="E49576"/>
              </a:solidFill>
            </a:endParaRPr>
          </a:p>
        </p:txBody>
      </p:sp>
      <p:pic>
        <p:nvPicPr>
          <p:cNvPr id="142" name="Google Shape;142;p19"/>
          <p:cNvPicPr preferRelativeResize="0"/>
          <p:nvPr/>
        </p:nvPicPr>
        <p:blipFill>
          <a:blip r:embed="rId5">
            <a:alphaModFix/>
          </a:blip>
          <a:stretch>
            <a:fillRect/>
          </a:stretch>
        </p:blipFill>
        <p:spPr>
          <a:xfrm>
            <a:off x="5944650" y="2597075"/>
            <a:ext cx="2665775" cy="938950"/>
          </a:xfrm>
          <a:prstGeom prst="rect">
            <a:avLst/>
          </a:prstGeom>
          <a:noFill/>
          <a:ln>
            <a:noFill/>
          </a:ln>
        </p:spPr>
      </p:pic>
      <p:sp>
        <p:nvSpPr>
          <p:cNvPr id="143" name="Google Shape;143;p19"/>
          <p:cNvSpPr txBox="1"/>
          <p:nvPr/>
        </p:nvSpPr>
        <p:spPr>
          <a:xfrm>
            <a:off x="6472750" y="4469500"/>
            <a:ext cx="1653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rgbClr val="6FA8DC"/>
                </a:solidFill>
              </a:rPr>
              <a:t>Website:</a:t>
            </a:r>
            <a:endParaRPr sz="600">
              <a:solidFill>
                <a:srgbClr val="E49576"/>
              </a:solidFill>
            </a:endParaRPr>
          </a:p>
          <a:p>
            <a:pPr indent="0" lvl="0" marL="0" rtl="0" algn="l">
              <a:spcBef>
                <a:spcPts val="0"/>
              </a:spcBef>
              <a:spcAft>
                <a:spcPts val="0"/>
              </a:spcAft>
              <a:buNone/>
            </a:pPr>
            <a:r>
              <a:rPr lang="en" sz="600" u="sng">
                <a:solidFill>
                  <a:srgbClr val="E49576"/>
                </a:solidFill>
                <a:hlinkClick r:id="rId6">
                  <a:extLst>
                    <a:ext uri="{A12FA001-AC4F-418D-AE19-62706E023703}">
                      <ahyp:hlinkClr val="tx"/>
                    </a:ext>
                  </a:extLst>
                </a:hlinkClick>
              </a:rPr>
              <a:t>https://www.ca.gov/</a:t>
            </a:r>
            <a:endParaRPr sz="600">
              <a:solidFill>
                <a:srgbClr val="E4957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Process</a:t>
            </a:r>
            <a:endParaRPr/>
          </a:p>
        </p:txBody>
      </p:sp>
      <p:sp>
        <p:nvSpPr>
          <p:cNvPr id="149" name="Google Shape;149;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180000"/>
              </a:lnSpc>
              <a:spcBef>
                <a:spcPts val="0"/>
              </a:spcBef>
              <a:spcAft>
                <a:spcPts val="0"/>
              </a:spcAft>
              <a:buSzPts val="1300"/>
              <a:buChar char="●"/>
            </a:pPr>
            <a:r>
              <a:rPr lang="en"/>
              <a:t>Scrap and wrangle the data from U.S. Energy Information Administration and California Energy Commission website.</a:t>
            </a:r>
            <a:endParaRPr/>
          </a:p>
          <a:p>
            <a:pPr indent="-311150" lvl="0" marL="457200" rtl="0" algn="l">
              <a:lnSpc>
                <a:spcPct val="180000"/>
              </a:lnSpc>
              <a:spcBef>
                <a:spcPts val="0"/>
              </a:spcBef>
              <a:spcAft>
                <a:spcPts val="0"/>
              </a:spcAft>
              <a:buSzPts val="1300"/>
              <a:buChar char="●"/>
            </a:pPr>
            <a:r>
              <a:rPr lang="en"/>
              <a:t>Preprocess the data and store it in SQL database</a:t>
            </a:r>
            <a:endParaRPr/>
          </a:p>
          <a:p>
            <a:pPr indent="-311150" lvl="0" marL="457200" rtl="0" algn="l">
              <a:lnSpc>
                <a:spcPct val="180000"/>
              </a:lnSpc>
              <a:spcBef>
                <a:spcPts val="0"/>
              </a:spcBef>
              <a:spcAft>
                <a:spcPts val="0"/>
              </a:spcAft>
              <a:buSzPts val="1300"/>
              <a:buChar char="●"/>
            </a:pPr>
            <a:r>
              <a:rPr lang="en"/>
              <a:t>Build statistical and machine learning models to forecast energy usage per sector and per source</a:t>
            </a:r>
            <a:endParaRPr/>
          </a:p>
          <a:p>
            <a:pPr indent="-311150" lvl="0" marL="457200" rtl="0" algn="l">
              <a:lnSpc>
                <a:spcPct val="180000"/>
              </a:lnSpc>
              <a:spcBef>
                <a:spcPts val="0"/>
              </a:spcBef>
              <a:spcAft>
                <a:spcPts val="0"/>
              </a:spcAft>
              <a:buSzPts val="1300"/>
              <a:buChar char="●"/>
            </a:pPr>
            <a:r>
              <a:rPr lang="en"/>
              <a:t>Validate and communicate the results using appropriate visualizations</a:t>
            </a:r>
            <a:endParaRPr/>
          </a:p>
          <a:p>
            <a:pPr indent="0" lvl="0" marL="0" rtl="0" algn="l">
              <a:lnSpc>
                <a:spcPct val="95000"/>
              </a:lnSpc>
              <a:spcBef>
                <a:spcPts val="1200"/>
              </a:spcBef>
              <a:spcAft>
                <a:spcPts val="0"/>
              </a:spcAft>
              <a:buSzPts val="275"/>
              <a:buNone/>
            </a:pPr>
            <a:r>
              <a:t/>
            </a:r>
            <a:endParaRPr/>
          </a:p>
          <a:p>
            <a:pPr indent="0" lvl="0" marL="0" rtl="0" algn="l">
              <a:lnSpc>
                <a:spcPct val="95000"/>
              </a:lnSpc>
              <a:spcBef>
                <a:spcPts val="1200"/>
              </a:spcBef>
              <a:spcAft>
                <a:spcPts val="1200"/>
              </a:spcAft>
              <a:buSzPts val="275"/>
              <a:buNone/>
            </a:pPr>
            <a:r>
              <a:t/>
            </a:r>
            <a:endParaRPr/>
          </a:p>
        </p:txBody>
      </p:sp>
      <p:sp>
        <p:nvSpPr>
          <p:cNvPr id="150" name="Google Shape;150;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03 </a:t>
            </a:r>
            <a:r>
              <a:rPr lang="en" u="sng">
                <a:solidFill>
                  <a:schemeClr val="hlink"/>
                </a:solidFill>
                <a:hlinkClick r:id="rId3"/>
              </a:rPr>
              <a:t>Data</a:t>
            </a:r>
            <a:endParaRPr/>
          </a:p>
          <a:p>
            <a:pPr indent="0" lvl="0" marL="0" rtl="0" algn="l">
              <a:spcBef>
                <a:spcPts val="0"/>
              </a:spcBef>
              <a:spcAft>
                <a:spcPts val="0"/>
              </a:spcAft>
              <a:buNone/>
            </a:pPr>
            <a:r>
              <a:t/>
            </a:r>
            <a:endParaRPr/>
          </a:p>
        </p:txBody>
      </p:sp>
      <p:sp>
        <p:nvSpPr>
          <p:cNvPr id="156" name="Google Shape;156;p21"/>
          <p:cNvSpPr txBox="1"/>
          <p:nvPr>
            <p:ph idx="1" type="subTitle"/>
          </p:nvPr>
        </p:nvSpPr>
        <p:spPr>
          <a:xfrm>
            <a:off x="730000" y="2571750"/>
            <a:ext cx="3300900" cy="1507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Predicting energy uses: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4"/>
              </a:rPr>
              <a:t>https://docs.google.com/presentation/d/1zvVwxJ04zf214ujSyKs-WahalehKll8IFVgxumDou5M/edit?usp=sharing</a:t>
            </a:r>
            <a:endParaRPr/>
          </a:p>
        </p:txBody>
      </p:sp>
      <p:sp>
        <p:nvSpPr>
          <p:cNvPr id="157" name="Google Shape;157;p21"/>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project, we will be using data from </a:t>
            </a:r>
            <a:r>
              <a:rPr lang="en">
                <a:solidFill>
                  <a:schemeClr val="accent3"/>
                </a:solidFill>
              </a:rPr>
              <a:t>U.S. Energy Information Administration </a:t>
            </a:r>
            <a:r>
              <a:rPr lang="en"/>
              <a:t>(https://www.eia.gov/totalenergy/data) and </a:t>
            </a:r>
            <a:r>
              <a:rPr lang="en">
                <a:solidFill>
                  <a:schemeClr val="accent3"/>
                </a:solidFill>
              </a:rPr>
              <a:t>California Energy Commission</a:t>
            </a:r>
            <a:r>
              <a:rPr lang="en"/>
              <a:t> website (https://www.energy.ca.gov/data-reports). We will be working on datasets that provide </a:t>
            </a:r>
            <a:r>
              <a:rPr lang="en">
                <a:solidFill>
                  <a:schemeClr val="accent3"/>
                </a:solidFill>
              </a:rPr>
              <a:t>yearly</a:t>
            </a:r>
            <a:r>
              <a:rPr lang="en"/>
              <a:t> energy usage, prices and different needs of resources for different sectors. The data sets will be in </a:t>
            </a:r>
            <a:r>
              <a:rPr lang="en">
                <a:solidFill>
                  <a:schemeClr val="accent3"/>
                </a:solidFill>
              </a:rPr>
              <a:t>CSV and EXCEL</a:t>
            </a:r>
            <a:r>
              <a:rPr lang="en"/>
              <a:t> formats.</a:t>
            </a:r>
            <a:endParaRPr/>
          </a:p>
        </p:txBody>
      </p:sp>
      <p:sp>
        <p:nvSpPr>
          <p:cNvPr id="158" name="Google Shape;158;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9" name="Google Shape;159;p21"/>
          <p:cNvSpPr txBox="1"/>
          <p:nvPr>
            <p:ph idx="1" type="subTitle"/>
          </p:nvPr>
        </p:nvSpPr>
        <p:spPr>
          <a:xfrm>
            <a:off x="730002" y="43191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5"/>
              </a:rPr>
              <a:t>SQL database Github Repository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