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99bc9eb2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99bc9eb2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ba3994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ba3994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99bc9eb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99bc9eb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ba3994b5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ba3994b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ba3994b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ba3994b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ba3994b5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ba3994b5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a3994b5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ba3994b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ba3994b5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ba3994b5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ba3994b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ba3994b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ba3994b5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ba3994b5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99bc9eb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99bc9eb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99bc9eb2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99bc9eb2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99bc9eb2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99bc9eb2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ba3994b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ba3994b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99bc9eb2e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99bc9eb2e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99bc9eb2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99bc9eb2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Meeting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99bc9eb2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99bc9eb2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docs.google.com/presentation/d/1zvVwxJ04zf214ujSyKs-WahalehKll8IFVgxumDou5M/edit?usp=sharing" TargetMode="External"/><Relationship Id="rId4" Type="http://schemas.openxmlformats.org/officeDocument/2006/relationships/hyperlink" Target="https://docs.google.com/presentation/d/1zvVwxJ04zf214ujSyKs-WahalehKll8IFVgxumDou5M/edit?usp=sharing" TargetMode="External"/><Relationship Id="rId5" Type="http://schemas.openxmlformats.org/officeDocument/2006/relationships/hyperlink" Target="https://github.com/Tian-ing/EnergyPredictionC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26675" y="1322450"/>
            <a:ext cx="86538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44"/>
              <a:t>Predicting Energy Usage in California </a:t>
            </a:r>
            <a:endParaRPr/>
          </a:p>
          <a:p>
            <a:pPr indent="0" lvl="0" marL="0" rtl="0" algn="l">
              <a:spcBef>
                <a:spcPts val="0"/>
              </a:spcBef>
              <a:spcAft>
                <a:spcPts val="0"/>
              </a:spcAft>
              <a:buNone/>
            </a:pPr>
            <a:r>
              <a:rPr lang="en" sz="2088"/>
              <a:t>-UCI Capstone 2023</a:t>
            </a:r>
            <a:endParaRPr sz="2088"/>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Frank Dong, Yang Weng, Nima Hendi, Sean Lee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155" name="Google Shape;155;p22"/>
          <p:cNvSpPr txBox="1"/>
          <p:nvPr>
            <p:ph idx="1" type="body"/>
          </p:nvPr>
        </p:nvSpPr>
        <p:spPr>
          <a:xfrm>
            <a:off x="729450" y="2078875"/>
            <a:ext cx="7688700" cy="2670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Database store more than ten thousands different features, combined from different category of energy uses, and price.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Data are linked together by MSN index, MSN translation included in data file.</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Independent variable: price and consumption table named (All and Price_CA)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Target variable: 5 energy source table and 5 energy sector table.</a:t>
            </a:r>
            <a:endParaRPr/>
          </a:p>
        </p:txBody>
      </p:sp>
      <p:sp>
        <p:nvSpPr>
          <p:cNvPr id="156" name="Google Shape;156;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04 Analysis</a:t>
            </a:r>
            <a:endParaRPr/>
          </a:p>
        </p:txBody>
      </p:sp>
      <p:sp>
        <p:nvSpPr>
          <p:cNvPr id="162" name="Google Shape;162;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68" name="Google Shape;16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Split training and test data (70%/30%)</a:t>
            </a:r>
            <a:endParaRPr/>
          </a:p>
          <a:p>
            <a:pPr indent="0" lvl="0" marL="0" rtl="0" algn="l">
              <a:spcBef>
                <a:spcPts val="1200"/>
              </a:spcBef>
              <a:spcAft>
                <a:spcPts val="0"/>
              </a:spcAft>
              <a:buNone/>
            </a:pPr>
            <a:r>
              <a:rPr lang="en"/>
              <a:t>Fill NA with average data.</a:t>
            </a:r>
            <a:endParaRPr/>
          </a:p>
          <a:p>
            <a:pPr indent="0" lvl="0" marL="0" rtl="0" algn="l">
              <a:spcBef>
                <a:spcPts val="1200"/>
              </a:spcBef>
              <a:spcAft>
                <a:spcPts val="0"/>
              </a:spcAft>
              <a:buNone/>
            </a:pPr>
            <a:r>
              <a:rPr lang="en"/>
              <a:t>Eliminate features that are similar. Pick high confident features, by linear regression.</a:t>
            </a:r>
            <a:endParaRPr/>
          </a:p>
          <a:p>
            <a:pPr indent="0" lvl="0" marL="0" rtl="0" algn="l">
              <a:spcBef>
                <a:spcPts val="1200"/>
              </a:spcBef>
              <a:spcAft>
                <a:spcPts val="0"/>
              </a:spcAft>
              <a:buNone/>
            </a:pPr>
            <a:r>
              <a:rPr lang="en"/>
              <a:t>Removed features that were the same except in different units.</a:t>
            </a:r>
            <a:endParaRPr/>
          </a:p>
          <a:p>
            <a:pPr indent="0" lvl="0" marL="0" rtl="0" algn="l">
              <a:spcBef>
                <a:spcPts val="1200"/>
              </a:spcBef>
              <a:spcAft>
                <a:spcPts val="1200"/>
              </a:spcAft>
              <a:buNone/>
            </a:pPr>
            <a:r>
              <a:t/>
            </a:r>
            <a:endParaRPr/>
          </a:p>
        </p:txBody>
      </p:sp>
      <p:sp>
        <p:nvSpPr>
          <p:cNvPr id="169" name="Google Shape;169;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Metric Definitions</a:t>
            </a:r>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Mean Squared Error (MSE) is a popular statistical metric used to evaluate the accuracy and precision of models in various fields. It measures the average of the squared differences between predicted and actual values in a dataset.</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rPr lang="en"/>
              <a:t>Equation: </a:t>
            </a:r>
            <a:endParaRPr/>
          </a:p>
          <a:p>
            <a:pPr indent="0" lvl="0" marL="0" rtl="0" algn="l">
              <a:spcBef>
                <a:spcPts val="1200"/>
              </a:spcBef>
              <a:spcAft>
                <a:spcPts val="0"/>
              </a:spcAft>
              <a:buNone/>
            </a:pPr>
            <a:r>
              <a:rPr lang="en" sz="1500"/>
              <a:t>MSE = 1/n * Σ(yi - ŷi)^2</a:t>
            </a:r>
            <a:endParaRPr sz="1500"/>
          </a:p>
          <a:p>
            <a:pPr indent="0" lvl="0" marL="0" rtl="0" algn="l">
              <a:spcBef>
                <a:spcPts val="1200"/>
              </a:spcBef>
              <a:spcAft>
                <a:spcPts val="1200"/>
              </a:spcAft>
              <a:buNone/>
            </a:pPr>
            <a:r>
              <a:t/>
            </a:r>
            <a:endParaRPr/>
          </a:p>
        </p:txBody>
      </p:sp>
      <p:sp>
        <p:nvSpPr>
          <p:cNvPr id="176" name="Google Shape;176;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82" name="Google Shape;18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A simple and commonly used method that models the linear relationship between independent and dependent variables.</a:t>
            </a:r>
            <a:endParaRPr/>
          </a:p>
          <a:p>
            <a:pPr indent="0" lvl="0" marL="0" rtl="0" algn="l">
              <a:spcBef>
                <a:spcPts val="1200"/>
              </a:spcBef>
              <a:spcAft>
                <a:spcPts val="0"/>
              </a:spcAft>
              <a:buNone/>
            </a:pPr>
            <a:r>
              <a:rPr lang="en"/>
              <a:t>Logistic regression: A statistical model that predicts binary outcomes and estimates the probability of an event occurring.</a:t>
            </a:r>
            <a:endParaRPr/>
          </a:p>
          <a:p>
            <a:pPr indent="0" lvl="0" marL="0" rtl="0" algn="l">
              <a:spcBef>
                <a:spcPts val="1200"/>
              </a:spcBef>
              <a:spcAft>
                <a:spcPts val="1200"/>
              </a:spcAft>
              <a:buNone/>
            </a:pPr>
            <a:r>
              <a:rPr lang="en"/>
              <a:t>SARIMAX (Seasonal AutoRegressive Integrated Moving Average with eXogenous regressors) is a statistical model used for time series analysis that extends the capabilities of the classic ARIMA model by incorporating exogenous variables and accounting for seasonality.</a:t>
            </a:r>
            <a:endParaRPr/>
          </a:p>
        </p:txBody>
      </p:sp>
      <p:sp>
        <p:nvSpPr>
          <p:cNvPr id="183" name="Google Shape;183;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sp>
        <p:nvSpPr>
          <p:cNvPr id="189" name="Google Shape;189;p27"/>
          <p:cNvSpPr txBox="1"/>
          <p:nvPr>
            <p:ph idx="1" type="body"/>
          </p:nvPr>
        </p:nvSpPr>
        <p:spPr>
          <a:xfrm>
            <a:off x="101625" y="2488750"/>
            <a:ext cx="49428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Select features with high </a:t>
            </a:r>
            <a:r>
              <a:rPr lang="en"/>
              <a:t>correlation with target (&gt;0.85)</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Eliminate duplicate features: </a:t>
            </a:r>
            <a:endParaRPr/>
          </a:p>
          <a:p>
            <a:pPr indent="0" lvl="0" marL="457200" rtl="0" algn="l">
              <a:spcBef>
                <a:spcPts val="1200"/>
              </a:spcBef>
              <a:spcAft>
                <a:spcPts val="0"/>
              </a:spcAft>
              <a:buNone/>
            </a:pPr>
            <a:r>
              <a:rPr lang="en"/>
              <a:t># TNASB &amp; PEASB </a:t>
            </a:r>
            <a:endParaRPr/>
          </a:p>
          <a:p>
            <a:pPr indent="0" lvl="0" marL="457200" rtl="0" algn="l">
              <a:spcBef>
                <a:spcPts val="1200"/>
              </a:spcBef>
              <a:spcAft>
                <a:spcPts val="0"/>
              </a:spcAft>
              <a:buNone/>
            </a:pPr>
            <a:r>
              <a:rPr lang="en"/>
              <a:t># OPSCB &amp; OPISB</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Features from 306 down to 11</a:t>
            </a:r>
            <a:endParaRPr/>
          </a:p>
        </p:txBody>
      </p:sp>
      <p:sp>
        <p:nvSpPr>
          <p:cNvPr id="190" name="Google Shape;190;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7"/>
          <p:cNvPicPr preferRelativeResize="0"/>
          <p:nvPr/>
        </p:nvPicPr>
        <p:blipFill>
          <a:blip r:embed="rId3">
            <a:alphaModFix/>
          </a:blip>
          <a:stretch>
            <a:fillRect/>
          </a:stretch>
        </p:blipFill>
        <p:spPr>
          <a:xfrm>
            <a:off x="5044425" y="1480100"/>
            <a:ext cx="4099575" cy="3269742"/>
          </a:xfrm>
          <a:prstGeom prst="rect">
            <a:avLst/>
          </a:prstGeom>
          <a:noFill/>
          <a:ln>
            <a:noFill/>
          </a:ln>
        </p:spPr>
      </p:pic>
      <p:sp>
        <p:nvSpPr>
          <p:cNvPr id="192" name="Google Shape;192;p27"/>
          <p:cNvSpPr txBox="1"/>
          <p:nvPr/>
        </p:nvSpPr>
        <p:spPr>
          <a:xfrm>
            <a:off x="5073850" y="1079900"/>
            <a:ext cx="404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Two year Residential Sector Prediction Sample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05 Prediction &amp; Validation</a:t>
            </a:r>
            <a:endParaRPr/>
          </a:p>
          <a:p>
            <a:pPr indent="0" lvl="0" marL="0" rtl="0" algn="l">
              <a:spcBef>
                <a:spcPts val="0"/>
              </a:spcBef>
              <a:spcAft>
                <a:spcPts val="0"/>
              </a:spcAft>
              <a:buNone/>
            </a:pPr>
            <a:r>
              <a:rPr lang="en"/>
              <a:t>— Visualization</a:t>
            </a:r>
            <a:endParaRPr/>
          </a:p>
        </p:txBody>
      </p:sp>
      <p:sp>
        <p:nvSpPr>
          <p:cNvPr id="198" name="Google Shape;198;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8"/>
          <p:cNvSpPr txBox="1"/>
          <p:nvPr/>
        </p:nvSpPr>
        <p:spPr>
          <a:xfrm>
            <a:off x="1098600" y="3197900"/>
            <a:ext cx="41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still working</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
            </a:r>
            <a:r>
              <a:rPr lang="en"/>
              <a:t>rediction</a:t>
            </a:r>
            <a:endParaRPr/>
          </a:p>
        </p:txBody>
      </p:sp>
      <p:sp>
        <p:nvSpPr>
          <p:cNvPr id="205" name="Google Shape;205;p2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Two year</a:t>
            </a:r>
            <a:br>
              <a:rPr lang="en"/>
            </a:br>
            <a:endParaRPr/>
          </a:p>
          <a:p>
            <a:pPr indent="-311150" lvl="0" marL="457200" rtl="0" algn="l">
              <a:spcBef>
                <a:spcPts val="0"/>
              </a:spcBef>
              <a:spcAft>
                <a:spcPts val="0"/>
              </a:spcAft>
              <a:buSzPts val="1300"/>
              <a:buChar char="●"/>
            </a:pPr>
            <a:r>
              <a:rPr lang="en"/>
              <a:t>SARIMAX model</a:t>
            </a:r>
            <a:endParaRPr/>
          </a:p>
        </p:txBody>
      </p:sp>
      <p:sp>
        <p:nvSpPr>
          <p:cNvPr id="206" name="Google Shape;206;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9"/>
          <p:cNvSpPr txBox="1"/>
          <p:nvPr/>
        </p:nvSpPr>
        <p:spPr>
          <a:xfrm>
            <a:off x="4572000" y="776400"/>
            <a:ext cx="18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Predict: 1982 - 2022</a:t>
            </a:r>
            <a:endParaRPr>
              <a:latin typeface="Lato"/>
              <a:ea typeface="Lato"/>
              <a:cs typeface="Lato"/>
              <a:sym typeface="Lato"/>
            </a:endParaRPr>
          </a:p>
        </p:txBody>
      </p:sp>
      <p:sp>
        <p:nvSpPr>
          <p:cNvPr id="208" name="Google Shape;208;p29"/>
          <p:cNvSpPr txBox="1"/>
          <p:nvPr/>
        </p:nvSpPr>
        <p:spPr>
          <a:xfrm>
            <a:off x="6717100" y="776400"/>
            <a:ext cx="18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Lato"/>
                <a:ea typeface="Lato"/>
                <a:cs typeface="Lato"/>
                <a:sym typeface="Lato"/>
              </a:rPr>
              <a:t>Real: 1982 - 2020</a:t>
            </a:r>
            <a:endParaRPr>
              <a:latin typeface="Lato"/>
              <a:ea typeface="Lato"/>
              <a:cs typeface="Lato"/>
              <a:sym typeface="Lato"/>
            </a:endParaRPr>
          </a:p>
        </p:txBody>
      </p:sp>
      <p:pic>
        <p:nvPicPr>
          <p:cNvPr id="209" name="Google Shape;209;p29"/>
          <p:cNvPicPr preferRelativeResize="0"/>
          <p:nvPr/>
        </p:nvPicPr>
        <p:blipFill>
          <a:blip r:embed="rId3">
            <a:alphaModFix/>
          </a:blip>
          <a:stretch>
            <a:fillRect/>
          </a:stretch>
        </p:blipFill>
        <p:spPr>
          <a:xfrm>
            <a:off x="4236900" y="1318650"/>
            <a:ext cx="4299388" cy="3268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Validation</a:t>
            </a:r>
            <a:endParaRPr/>
          </a:p>
        </p:txBody>
      </p:sp>
      <p:sp>
        <p:nvSpPr>
          <p:cNvPr id="215" name="Google Shape;215;p30"/>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Font typeface="Arial"/>
              <a:buChar char="●"/>
            </a:pPr>
            <a:r>
              <a:rPr lang="en"/>
              <a:t>Two year</a:t>
            </a:r>
            <a:br>
              <a:rPr lang="en"/>
            </a:br>
            <a:endParaRPr/>
          </a:p>
          <a:p>
            <a:pPr indent="-317500" lvl="0" marL="457200" rtl="0" algn="l">
              <a:lnSpc>
                <a:spcPct val="100000"/>
              </a:lnSpc>
              <a:spcBef>
                <a:spcPts val="0"/>
              </a:spcBef>
              <a:spcAft>
                <a:spcPts val="0"/>
              </a:spcAft>
              <a:buClr>
                <a:srgbClr val="000000"/>
              </a:buClr>
              <a:buSzPts val="1400"/>
              <a:buFont typeface="Arial"/>
              <a:buChar char="●"/>
            </a:pPr>
            <a:r>
              <a:rPr lang="en"/>
              <a:t>SARIMAX model</a:t>
            </a:r>
            <a:endParaRPr/>
          </a:p>
          <a:p>
            <a:pPr indent="0" lvl="0" marL="0" rtl="0" algn="l">
              <a:spcBef>
                <a:spcPts val="0"/>
              </a:spcBef>
              <a:spcAft>
                <a:spcPts val="1200"/>
              </a:spcAft>
              <a:buNone/>
            </a:pPr>
            <a:r>
              <a:t/>
            </a:r>
            <a:endParaRPr/>
          </a:p>
        </p:txBody>
      </p:sp>
      <p:sp>
        <p:nvSpPr>
          <p:cNvPr id="216" name="Google Shape;216;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418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4" name="Google Shape;94;p1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20000"/>
          </a:bodyPr>
          <a:lstStyle/>
          <a:p>
            <a:pPr indent="-311150" lvl="0" marL="457200" rtl="0" algn="l">
              <a:lnSpc>
                <a:spcPct val="200000"/>
              </a:lnSpc>
              <a:spcBef>
                <a:spcPts val="0"/>
              </a:spcBef>
              <a:spcAft>
                <a:spcPts val="0"/>
              </a:spcAft>
              <a:buSzPts val="1300"/>
              <a:buChar char="●"/>
            </a:pPr>
            <a:r>
              <a:rPr lang="en"/>
              <a:t>01 UC Irvine Relationship</a:t>
            </a:r>
            <a:endParaRPr/>
          </a:p>
          <a:p>
            <a:pPr indent="-311150" lvl="0" marL="457200" rtl="0" algn="l">
              <a:lnSpc>
                <a:spcPct val="200000"/>
              </a:lnSpc>
              <a:spcBef>
                <a:spcPts val="0"/>
              </a:spcBef>
              <a:spcAft>
                <a:spcPts val="0"/>
              </a:spcAft>
              <a:buSzPts val="1300"/>
              <a:buChar char="●"/>
            </a:pPr>
            <a:r>
              <a:rPr lang="en"/>
              <a:t>02 Introduction</a:t>
            </a:r>
            <a:endParaRPr/>
          </a:p>
          <a:p>
            <a:pPr indent="-311150" lvl="0" marL="457200" rtl="0" algn="l">
              <a:lnSpc>
                <a:spcPct val="200000"/>
              </a:lnSpc>
              <a:spcBef>
                <a:spcPts val="0"/>
              </a:spcBef>
              <a:spcAft>
                <a:spcPts val="0"/>
              </a:spcAft>
              <a:buSzPts val="1300"/>
              <a:buChar char="●"/>
            </a:pPr>
            <a:r>
              <a:rPr lang="en"/>
              <a:t>03 Data</a:t>
            </a:r>
            <a:endParaRPr/>
          </a:p>
          <a:p>
            <a:pPr indent="-311150" lvl="0" marL="457200" rtl="0" algn="l">
              <a:lnSpc>
                <a:spcPct val="200000"/>
              </a:lnSpc>
              <a:spcBef>
                <a:spcPts val="0"/>
              </a:spcBef>
              <a:spcAft>
                <a:spcPts val="0"/>
              </a:spcAft>
              <a:buSzPts val="1300"/>
              <a:buChar char="●"/>
            </a:pPr>
            <a:r>
              <a:rPr lang="en"/>
              <a:t>04 Analysis</a:t>
            </a:r>
            <a:endParaRPr/>
          </a:p>
          <a:p>
            <a:pPr indent="-311150" lvl="0" marL="457200" rtl="0" algn="l">
              <a:lnSpc>
                <a:spcPct val="200000"/>
              </a:lnSpc>
              <a:spcBef>
                <a:spcPts val="0"/>
              </a:spcBef>
              <a:spcAft>
                <a:spcPts val="0"/>
              </a:spcAft>
              <a:buSzPts val="1300"/>
              <a:buChar char="●"/>
            </a:pPr>
            <a:r>
              <a:rPr lang="en"/>
              <a:t>05 Prediction &amp; Validation  —  </a:t>
            </a:r>
            <a:r>
              <a:rPr lang="en"/>
              <a:t>Visualization</a:t>
            </a:r>
            <a:endParaRPr/>
          </a:p>
          <a:p>
            <a:pPr indent="-311150" lvl="0" marL="457200" rtl="0" algn="l">
              <a:lnSpc>
                <a:spcPct val="200000"/>
              </a:lnSpc>
              <a:spcBef>
                <a:spcPts val="0"/>
              </a:spcBef>
              <a:spcAft>
                <a:spcPts val="0"/>
              </a:spcAft>
              <a:buSzPts val="1300"/>
              <a:buChar char="●"/>
            </a:pPr>
            <a:r>
              <a:rPr lang="en"/>
              <a:t>07 Report</a:t>
            </a:r>
            <a:endParaRPr/>
          </a:p>
        </p:txBody>
      </p:sp>
      <p:sp>
        <p:nvSpPr>
          <p:cNvPr id="95" name="Google Shape;95;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01 UC Irvine Relationship</a:t>
            </a:r>
            <a:endParaRPr/>
          </a:p>
        </p:txBody>
      </p:sp>
      <p:sp>
        <p:nvSpPr>
          <p:cNvPr id="101" name="Google Shape;101;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sp>
        <p:nvSpPr>
          <p:cNvPr id="107" name="Google Shape;107;p16"/>
          <p:cNvSpPr txBox="1"/>
          <p:nvPr>
            <p:ph idx="1" type="body"/>
          </p:nvPr>
        </p:nvSpPr>
        <p:spPr>
          <a:xfrm>
            <a:off x="729450" y="24887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Frank Dong</a:t>
            </a:r>
            <a:endParaRPr/>
          </a:p>
          <a:p>
            <a:pPr indent="0" lvl="0" marL="0" rtl="0" algn="l">
              <a:spcBef>
                <a:spcPts val="1200"/>
              </a:spcBef>
              <a:spcAft>
                <a:spcPts val="0"/>
              </a:spcAft>
              <a:buNone/>
            </a:pPr>
            <a:r>
              <a:rPr lang="en"/>
              <a:t>Nima Hendi</a:t>
            </a:r>
            <a:endParaRPr/>
          </a:p>
          <a:p>
            <a:pPr indent="0" lvl="0" marL="0" rtl="0" algn="l">
              <a:spcBef>
                <a:spcPts val="1200"/>
              </a:spcBef>
              <a:spcAft>
                <a:spcPts val="0"/>
              </a:spcAft>
              <a:buNone/>
            </a:pPr>
            <a:r>
              <a:rPr lang="en"/>
              <a:t>Yang Weng</a:t>
            </a:r>
            <a:endParaRPr/>
          </a:p>
          <a:p>
            <a:pPr indent="0" lvl="0" marL="0" rtl="0" algn="l">
              <a:spcBef>
                <a:spcPts val="1200"/>
              </a:spcBef>
              <a:spcAft>
                <a:spcPts val="1200"/>
              </a:spcAft>
              <a:buNone/>
            </a:pPr>
            <a:r>
              <a:rPr lang="en"/>
              <a:t>Sean Lee</a:t>
            </a:r>
            <a:endParaRPr/>
          </a:p>
        </p:txBody>
      </p:sp>
      <p:sp>
        <p:nvSpPr>
          <p:cNvPr id="108" name="Google Shape;108;p16"/>
          <p:cNvSpPr txBox="1"/>
          <p:nvPr>
            <p:ph idx="2" type="body"/>
          </p:nvPr>
        </p:nvSpPr>
        <p:spPr>
          <a:xfrm>
            <a:off x="4643554" y="2488750"/>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Shawna Tuli</a:t>
            </a:r>
            <a:endParaRPr/>
          </a:p>
          <a:p>
            <a:pPr indent="0" lvl="0" marL="0" rtl="0" algn="l">
              <a:spcBef>
                <a:spcPts val="1200"/>
              </a:spcBef>
              <a:spcAft>
                <a:spcPts val="0"/>
              </a:spcAft>
              <a:buNone/>
            </a:pPr>
            <a:r>
              <a:rPr lang="en"/>
              <a:t>Vishrut Chokshi</a:t>
            </a:r>
            <a:endParaRPr/>
          </a:p>
          <a:p>
            <a:pPr indent="0" lvl="0" marL="0" rtl="0" algn="l">
              <a:spcBef>
                <a:spcPts val="1200"/>
              </a:spcBef>
              <a:spcAft>
                <a:spcPts val="0"/>
              </a:spcAft>
              <a:buNone/>
            </a:pPr>
            <a:r>
              <a:rPr lang="en"/>
              <a:t>Jeff Lu</a:t>
            </a:r>
            <a:endParaRPr/>
          </a:p>
          <a:p>
            <a:pPr indent="0" lvl="0" marL="0" rtl="0" algn="l">
              <a:spcBef>
                <a:spcPts val="1200"/>
              </a:spcBef>
              <a:spcAft>
                <a:spcPts val="1200"/>
              </a:spcAft>
              <a:buNone/>
            </a:pPr>
            <a:r>
              <a:rPr lang="en"/>
              <a:t>Ella Liang</a:t>
            </a:r>
            <a:endParaRPr/>
          </a:p>
        </p:txBody>
      </p:sp>
      <p:sp>
        <p:nvSpPr>
          <p:cNvPr id="109" name="Google Shape;109;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6"/>
          <p:cNvSpPr txBox="1"/>
          <p:nvPr/>
        </p:nvSpPr>
        <p:spPr>
          <a:xfrm>
            <a:off x="729450" y="1955750"/>
            <a:ext cx="1301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 </a:t>
            </a:r>
            <a:r>
              <a:rPr b="1" lang="en" sz="1600">
                <a:solidFill>
                  <a:schemeClr val="accent1"/>
                </a:solidFill>
                <a:latin typeface="Lato"/>
                <a:ea typeface="Lato"/>
                <a:cs typeface="Lato"/>
                <a:sym typeface="Lato"/>
              </a:rPr>
              <a:t>UC Irvine: </a:t>
            </a:r>
            <a:endParaRPr>
              <a:latin typeface="Lato"/>
              <a:ea typeface="Lato"/>
              <a:cs typeface="Lato"/>
              <a:sym typeface="Lato"/>
            </a:endParaRPr>
          </a:p>
        </p:txBody>
      </p:sp>
      <p:sp>
        <p:nvSpPr>
          <p:cNvPr id="111" name="Google Shape;111;p16"/>
          <p:cNvSpPr txBox="1"/>
          <p:nvPr/>
        </p:nvSpPr>
        <p:spPr>
          <a:xfrm>
            <a:off x="4643550" y="1955750"/>
            <a:ext cx="1301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600">
                <a:solidFill>
                  <a:schemeClr val="accent1"/>
                </a:solidFill>
                <a:latin typeface="Lato"/>
                <a:ea typeface="Lato"/>
                <a:cs typeface="Lato"/>
                <a:sym typeface="Lato"/>
              </a:rPr>
              <a:t>Accenture</a:t>
            </a:r>
            <a:r>
              <a:rPr b="1" lang="en" sz="1600">
                <a:solidFill>
                  <a:schemeClr val="accent1"/>
                </a:solidFill>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02 Introduction</a:t>
            </a:r>
            <a:endParaRPr/>
          </a:p>
        </p:txBody>
      </p:sp>
      <p:sp>
        <p:nvSpPr>
          <p:cNvPr id="117" name="Google Shape;117;p17"/>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this project, we want to develop a system to forecast energy usage per sector (residential, commercial, industrial) and per source for California.</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400"/>
              <a:t> </a:t>
            </a:r>
            <a:endParaRPr sz="1400"/>
          </a:p>
        </p:txBody>
      </p:sp>
      <p:sp>
        <p:nvSpPr>
          <p:cNvPr id="118" name="Google Shape;118;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 (</a:t>
            </a:r>
            <a:r>
              <a:rPr lang="en"/>
              <a:t>California</a:t>
            </a:r>
            <a:r>
              <a:rPr lang="en"/>
              <a:t>)</a:t>
            </a:r>
            <a:endParaRPr/>
          </a:p>
        </p:txBody>
      </p:sp>
      <p:sp>
        <p:nvSpPr>
          <p:cNvPr id="124" name="Google Shape;124;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a:t>
            </a:r>
            <a:r>
              <a:rPr lang="en"/>
              <a:t>historical</a:t>
            </a:r>
            <a:r>
              <a:rPr lang="en"/>
              <a:t> data from 1960 to 2020, from CA and US. </a:t>
            </a:r>
            <a:endParaRPr/>
          </a:p>
          <a:p>
            <a:pPr indent="0" lvl="0" marL="0" rtl="0" algn="l">
              <a:spcBef>
                <a:spcPts val="1200"/>
              </a:spcBef>
              <a:spcAft>
                <a:spcPts val="0"/>
              </a:spcAft>
              <a:buNone/>
            </a:pPr>
            <a:r>
              <a:rPr lang="en"/>
              <a:t>Prediction for the next 2 year (2020-2022), 5 year (2020-2025),and 10 year (2020-2030).</a:t>
            </a:r>
            <a:endParaRPr/>
          </a:p>
          <a:p>
            <a:pPr indent="0" lvl="0" marL="0" rtl="0" algn="l">
              <a:spcBef>
                <a:spcPts val="1200"/>
              </a:spcBef>
              <a:spcAft>
                <a:spcPts val="0"/>
              </a:spcAft>
              <a:buNone/>
            </a:pPr>
            <a:r>
              <a:rPr lang="en"/>
              <a:t>Prediction for energy uses for Residential, commencial, industrial, Transportation and Total consumption. </a:t>
            </a:r>
            <a:endParaRPr/>
          </a:p>
          <a:p>
            <a:pPr indent="0" lvl="0" marL="0" rtl="0" algn="l">
              <a:spcBef>
                <a:spcPts val="1200"/>
              </a:spcBef>
              <a:spcAft>
                <a:spcPts val="0"/>
              </a:spcAft>
              <a:buNone/>
            </a:pPr>
            <a:r>
              <a:rPr lang="en"/>
              <a:t>Prediction for energy uses for Coal, Natural Gas, Petroleum, Nuclear, Renewable Energy.</a:t>
            </a:r>
            <a:endParaRPr/>
          </a:p>
          <a:p>
            <a:pPr indent="0" lvl="0" marL="0" rtl="0" algn="l">
              <a:spcBef>
                <a:spcPts val="1200"/>
              </a:spcBef>
              <a:spcAft>
                <a:spcPts val="1200"/>
              </a:spcAft>
              <a:buNone/>
            </a:pPr>
            <a:r>
              <a:t/>
            </a:r>
            <a:endParaRPr/>
          </a:p>
        </p:txBody>
      </p:sp>
      <p:sp>
        <p:nvSpPr>
          <p:cNvPr id="125" name="Google Shape;125;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Process</a:t>
            </a:r>
            <a:endParaRPr/>
          </a:p>
        </p:txBody>
      </p:sp>
      <p:sp>
        <p:nvSpPr>
          <p:cNvPr id="131" name="Google Shape;131;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80000"/>
              </a:lnSpc>
              <a:spcBef>
                <a:spcPts val="0"/>
              </a:spcBef>
              <a:spcAft>
                <a:spcPts val="0"/>
              </a:spcAft>
              <a:buSzPts val="1300"/>
              <a:buChar char="●"/>
            </a:pPr>
            <a:r>
              <a:rPr lang="en"/>
              <a:t>Scrap and wrangle the data from U.S. Energy Information Administration and California Energy Commission website.</a:t>
            </a:r>
            <a:endParaRPr/>
          </a:p>
          <a:p>
            <a:pPr indent="-311150" lvl="0" marL="457200" rtl="0" algn="l">
              <a:lnSpc>
                <a:spcPct val="180000"/>
              </a:lnSpc>
              <a:spcBef>
                <a:spcPts val="0"/>
              </a:spcBef>
              <a:spcAft>
                <a:spcPts val="0"/>
              </a:spcAft>
              <a:buSzPts val="1300"/>
              <a:buChar char="●"/>
            </a:pPr>
            <a:r>
              <a:rPr lang="en"/>
              <a:t>Preprocess the data and store it in SQL database</a:t>
            </a:r>
            <a:endParaRPr/>
          </a:p>
          <a:p>
            <a:pPr indent="-311150" lvl="0" marL="457200" rtl="0" algn="l">
              <a:lnSpc>
                <a:spcPct val="180000"/>
              </a:lnSpc>
              <a:spcBef>
                <a:spcPts val="0"/>
              </a:spcBef>
              <a:spcAft>
                <a:spcPts val="0"/>
              </a:spcAft>
              <a:buSzPts val="1300"/>
              <a:buChar char="●"/>
            </a:pPr>
            <a:r>
              <a:rPr lang="en"/>
              <a:t>Build statistical and machine learning models to forecast energy usage per sector and per source</a:t>
            </a:r>
            <a:endParaRPr/>
          </a:p>
          <a:p>
            <a:pPr indent="-311150" lvl="0" marL="457200" rtl="0" algn="l">
              <a:lnSpc>
                <a:spcPct val="180000"/>
              </a:lnSpc>
              <a:spcBef>
                <a:spcPts val="0"/>
              </a:spcBef>
              <a:spcAft>
                <a:spcPts val="0"/>
              </a:spcAft>
              <a:buSzPts val="1300"/>
              <a:buChar char="●"/>
            </a:pPr>
            <a:r>
              <a:rPr lang="en"/>
              <a:t>Validate and communicate the results using appropriate visualizations</a:t>
            </a:r>
            <a:endParaRPr/>
          </a:p>
          <a:p>
            <a:pPr indent="0" lvl="0" marL="0" rtl="0" algn="l">
              <a:lnSpc>
                <a:spcPct val="95000"/>
              </a:lnSpc>
              <a:spcBef>
                <a:spcPts val="1200"/>
              </a:spcBef>
              <a:spcAft>
                <a:spcPts val="0"/>
              </a:spcAft>
              <a:buSzPts val="275"/>
              <a:buNone/>
            </a:pPr>
            <a:r>
              <a:t/>
            </a:r>
            <a:endParaRPr/>
          </a:p>
          <a:p>
            <a:pPr indent="0" lvl="0" marL="0" rtl="0" algn="l">
              <a:lnSpc>
                <a:spcPct val="95000"/>
              </a:lnSpc>
              <a:spcBef>
                <a:spcPts val="1200"/>
              </a:spcBef>
              <a:spcAft>
                <a:spcPts val="1200"/>
              </a:spcAft>
              <a:buSzPts val="275"/>
              <a:buNone/>
            </a:pPr>
            <a:r>
              <a:t/>
            </a:r>
            <a:endParaRPr/>
          </a:p>
        </p:txBody>
      </p:sp>
      <p:sp>
        <p:nvSpPr>
          <p:cNvPr id="132" name="Google Shape;132;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03 </a:t>
            </a:r>
            <a:r>
              <a:rPr lang="en" u="sng">
                <a:solidFill>
                  <a:schemeClr val="hlink"/>
                </a:solidFill>
                <a:hlinkClick r:id="rId3"/>
              </a:rPr>
              <a:t>Data</a:t>
            </a:r>
            <a:endParaRPr/>
          </a:p>
          <a:p>
            <a:pPr indent="0" lvl="0" marL="0" rtl="0" algn="l">
              <a:spcBef>
                <a:spcPts val="0"/>
              </a:spcBef>
              <a:spcAft>
                <a:spcPts val="0"/>
              </a:spcAft>
              <a:buNone/>
            </a:pPr>
            <a:r>
              <a:t/>
            </a:r>
            <a:endParaRPr/>
          </a:p>
        </p:txBody>
      </p:sp>
      <p:sp>
        <p:nvSpPr>
          <p:cNvPr id="138" name="Google Shape;138;p20"/>
          <p:cNvSpPr txBox="1"/>
          <p:nvPr>
            <p:ph idx="1" type="subTitle"/>
          </p:nvPr>
        </p:nvSpPr>
        <p:spPr>
          <a:xfrm>
            <a:off x="730000" y="2571750"/>
            <a:ext cx="3300900" cy="150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Predicting energy uses: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https://docs.google.com/presentation/d/1zvVwxJ04zf214ujSyKs-WahalehKll8IFVgxumDou5M/edit?usp=sharing</a:t>
            </a:r>
            <a:endParaRPr/>
          </a:p>
        </p:txBody>
      </p:sp>
      <p:sp>
        <p:nvSpPr>
          <p:cNvPr id="139" name="Google Shape;139;p20"/>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this project, we will be using data from U.S. Energy Information Administration (https://www.eia.gov/totalenergy/data) and California Energy Commission website (https://www.energy.ca.gov/data-reports). We will be working on datasets that provide monthly energy usage, effects of temperature, and different needs of resources for different sectors. The data sets will be in CSV and EXCEL formats.</a:t>
            </a:r>
            <a:endParaRPr/>
          </a:p>
        </p:txBody>
      </p:sp>
      <p:sp>
        <p:nvSpPr>
          <p:cNvPr id="140" name="Google Shape;140;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0"/>
          <p:cNvSpPr txBox="1"/>
          <p:nvPr>
            <p:ph idx="1" type="subTitle"/>
          </p:nvPr>
        </p:nvSpPr>
        <p:spPr>
          <a:xfrm>
            <a:off x="730002" y="43191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5"/>
              </a:rPr>
              <a:t>SQL database Github Repository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Sample:</a:t>
            </a:r>
            <a:endParaRPr/>
          </a:p>
        </p:txBody>
      </p:sp>
      <p:sp>
        <p:nvSpPr>
          <p:cNvPr id="147" name="Google Shape;147;p21"/>
          <p:cNvSpPr txBox="1"/>
          <p:nvPr>
            <p:ph idx="1" type="body"/>
          </p:nvPr>
        </p:nvSpPr>
        <p:spPr>
          <a:xfrm>
            <a:off x="115950" y="2781725"/>
            <a:ext cx="3906300" cy="19680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788"/>
              <a:t>Residential Energy Consumption Prediction vs price features (named in MSB index):</a:t>
            </a:r>
            <a:endParaRPr sz="2788"/>
          </a:p>
          <a:p>
            <a:pPr indent="0" lvl="0" marL="0" rtl="0" algn="l">
              <a:spcBef>
                <a:spcPts val="1200"/>
              </a:spcBef>
              <a:spcAft>
                <a:spcPts val="0"/>
              </a:spcAft>
              <a:buNone/>
            </a:pPr>
            <a:r>
              <a:t/>
            </a:r>
            <a:endParaRPr sz="2788"/>
          </a:p>
          <a:p>
            <a:pPr indent="0" lvl="0" marL="0" rtl="0" algn="l">
              <a:spcBef>
                <a:spcPts val="1200"/>
              </a:spcBef>
              <a:spcAft>
                <a:spcPts val="1200"/>
              </a:spcAft>
              <a:buNone/>
            </a:pPr>
            <a:r>
              <a:rPr lang="en" sz="2788"/>
              <a:t>Predict next year(or specified year) energy consumption based on other given prices.</a:t>
            </a:r>
            <a:endParaRPr/>
          </a:p>
        </p:txBody>
      </p:sp>
      <p:sp>
        <p:nvSpPr>
          <p:cNvPr id="148" name="Google Shape;148;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1"/>
          <p:cNvPicPr preferRelativeResize="0"/>
          <p:nvPr/>
        </p:nvPicPr>
        <p:blipFill>
          <a:blip r:embed="rId3">
            <a:alphaModFix/>
          </a:blip>
          <a:stretch>
            <a:fillRect/>
          </a:stretch>
        </p:blipFill>
        <p:spPr>
          <a:xfrm>
            <a:off x="4197625" y="1598275"/>
            <a:ext cx="4808301" cy="27809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