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EF1A20-F89A-4063-9B0D-9850D834324A}">
  <a:tblStyle styleId="{AAEF1A20-F89A-4063-9B0D-9850D83432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99bc9eb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99bc9eb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e75a120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ce75a120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99bc9eb2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99bc9eb2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ce75a120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ce75a120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99bc9eb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99bc9eb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a3994b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a3994b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a3994b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a3994b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ba3994b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ba3994b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ba3994b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ba3994b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e75a120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e75a120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ce75a1209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ce75a1209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99bc9eb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99bc9eb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ba3994b5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ba3994b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e75a12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ce75a12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ce75a12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ce75a12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99bc9eb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99bc9eb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99bc9eb2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99bc9eb2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a3994b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a3994b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9bc9eb2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9bc9eb2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9bc9eb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9bc9eb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a3994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ba3994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ocs.google.com/presentation/d/1zvVwxJ04zf214ujSyKs-WahalehKll8IFVgxumDou5M/edit?usp=sharing" TargetMode="External"/><Relationship Id="rId4" Type="http://schemas.openxmlformats.org/officeDocument/2006/relationships/hyperlink" Target="https://docs.google.com/presentation/d/1zvVwxJ04zf214ujSyKs-WahalehKll8IFVgxumDou5M/edit?usp=sharing" TargetMode="External"/><Relationship Id="rId5" Type="http://schemas.openxmlformats.org/officeDocument/2006/relationships/hyperlink" Target="https://github.com/Tian-ing/EnergyPredictionC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6675" y="1322450"/>
            <a:ext cx="8653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44"/>
              <a:t>Predicting Energy Usage in California </a:t>
            </a:r>
            <a:endParaRPr/>
          </a:p>
          <a:p>
            <a:pPr indent="0" lvl="0" marL="0" rtl="0" algn="l">
              <a:spcBef>
                <a:spcPts val="0"/>
              </a:spcBef>
              <a:spcAft>
                <a:spcPts val="0"/>
              </a:spcAft>
              <a:buNone/>
            </a:pPr>
            <a:r>
              <a:rPr lang="en" sz="2088"/>
              <a:t>-UCI Capstone 2023</a:t>
            </a:r>
            <a:endParaRPr sz="2088"/>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Frank Dong, Yang Weng, Nima Hendi, Sean Lee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Pipeline</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6868" lvl="0" marL="457200" rtl="0" algn="l">
              <a:lnSpc>
                <a:spcPct val="200000"/>
              </a:lnSpc>
              <a:spcBef>
                <a:spcPts val="0"/>
              </a:spcBef>
              <a:spcAft>
                <a:spcPts val="0"/>
              </a:spcAft>
              <a:buSzPts val="1863"/>
              <a:buChar char="●"/>
            </a:pPr>
            <a:r>
              <a:rPr lang="en" sz="1862"/>
              <a:t>Concatenate target variable and response variable</a:t>
            </a:r>
            <a:endParaRPr sz="1862"/>
          </a:p>
          <a:p>
            <a:pPr indent="-346868" lvl="0" marL="457200" rtl="0" algn="l">
              <a:lnSpc>
                <a:spcPct val="200000"/>
              </a:lnSpc>
              <a:spcBef>
                <a:spcPts val="0"/>
              </a:spcBef>
              <a:spcAft>
                <a:spcPts val="0"/>
              </a:spcAft>
              <a:buSzPts val="1863"/>
              <a:buChar char="●"/>
            </a:pPr>
            <a:r>
              <a:rPr lang="en" sz="1862"/>
              <a:t>Transform the data base to be list of features</a:t>
            </a:r>
            <a:endParaRPr sz="1862"/>
          </a:p>
          <a:p>
            <a:pPr indent="-346868" lvl="0" marL="457200" rtl="0" algn="l">
              <a:lnSpc>
                <a:spcPct val="200000"/>
              </a:lnSpc>
              <a:spcBef>
                <a:spcPts val="0"/>
              </a:spcBef>
              <a:spcAft>
                <a:spcPts val="0"/>
              </a:spcAft>
              <a:buSzPts val="1863"/>
              <a:buChar char="●"/>
            </a:pPr>
            <a:r>
              <a:rPr lang="en" sz="1862"/>
              <a:t>Convert the value to numerical</a:t>
            </a:r>
            <a:endParaRPr sz="1862"/>
          </a:p>
          <a:p>
            <a:pPr indent="-346868" lvl="0" marL="457200" rtl="0" algn="l">
              <a:lnSpc>
                <a:spcPct val="200000"/>
              </a:lnSpc>
              <a:spcBef>
                <a:spcPts val="0"/>
              </a:spcBef>
              <a:spcAft>
                <a:spcPts val="0"/>
              </a:spcAft>
              <a:buSzPts val="1863"/>
              <a:buChar char="●"/>
            </a:pPr>
            <a:r>
              <a:rPr lang="en" sz="1862"/>
              <a:t>Fill in all the NA with 0 (Considering filling with mean value instead)</a:t>
            </a:r>
            <a:endParaRPr sz="1862"/>
          </a:p>
          <a:p>
            <a:pPr indent="-346868" lvl="0" marL="457200" rtl="0" algn="l">
              <a:lnSpc>
                <a:spcPct val="200000"/>
              </a:lnSpc>
              <a:spcBef>
                <a:spcPts val="0"/>
              </a:spcBef>
              <a:spcAft>
                <a:spcPts val="0"/>
              </a:spcAft>
              <a:buSzPts val="1863"/>
              <a:buChar char="●"/>
            </a:pPr>
            <a:r>
              <a:rPr lang="en" sz="1862"/>
              <a:t>Data Normalization</a:t>
            </a:r>
            <a:endParaRPr sz="186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a:t>
            </a:r>
            <a:endParaRPr/>
          </a:p>
        </p:txBody>
      </p:sp>
      <p:sp>
        <p:nvSpPr>
          <p:cNvPr id="160" name="Google Shape;160;p23"/>
          <p:cNvSpPr txBox="1"/>
          <p:nvPr>
            <p:ph idx="1" type="body"/>
          </p:nvPr>
        </p:nvSpPr>
        <p:spPr>
          <a:xfrm>
            <a:off x="115950" y="2781725"/>
            <a:ext cx="3906300" cy="1968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61" name="Google Shape;16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3"/>
          <p:cNvPicPr preferRelativeResize="0"/>
          <p:nvPr/>
        </p:nvPicPr>
        <p:blipFill>
          <a:blip r:embed="rId3">
            <a:alphaModFix/>
          </a:blip>
          <a:stretch>
            <a:fillRect/>
          </a:stretch>
        </p:blipFill>
        <p:spPr>
          <a:xfrm>
            <a:off x="4197625" y="1598275"/>
            <a:ext cx="4808301" cy="2780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22775" y="1257950"/>
            <a:ext cx="52194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(unnormalized):</a:t>
            </a:r>
            <a:endParaRPr/>
          </a:p>
        </p:txBody>
      </p:sp>
      <p:sp>
        <p:nvSpPr>
          <p:cNvPr id="168" name="Google Shape;168;p24"/>
          <p:cNvSpPr txBox="1"/>
          <p:nvPr>
            <p:ph idx="1" type="body"/>
          </p:nvPr>
        </p:nvSpPr>
        <p:spPr>
          <a:xfrm>
            <a:off x="0" y="2344850"/>
            <a:ext cx="4032300" cy="1930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69" name="Google Shape;169;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 name="Google Shape;170;p24"/>
          <p:cNvGraphicFramePr/>
          <p:nvPr/>
        </p:nvGraphicFramePr>
        <p:xfrm>
          <a:off x="4032250" y="2344850"/>
          <a:ext cx="3000000" cy="3000000"/>
        </p:xfrm>
        <a:graphic>
          <a:graphicData uri="http://schemas.openxmlformats.org/drawingml/2006/table">
            <a:tbl>
              <a:tblPr>
                <a:noFill/>
                <a:tableStyleId>{AAEF1A20-F89A-4063-9B0D-9850D834324A}</a:tableStyleId>
              </a:tblPr>
              <a:tblGrid>
                <a:gridCol w="1010550"/>
                <a:gridCol w="1010550"/>
                <a:gridCol w="1010550"/>
                <a:gridCol w="1010550"/>
                <a:gridCol w="1010550"/>
              </a:tblGrid>
              <a:tr h="609575">
                <a:tc>
                  <a:txBody>
                    <a:bodyPr/>
                    <a:lstStyle/>
                    <a:p>
                      <a:pPr indent="0" lvl="0" marL="0" rtl="0" algn="l">
                        <a:spcBef>
                          <a:spcPts val="0"/>
                        </a:spcBef>
                        <a:spcAft>
                          <a:spcPts val="0"/>
                        </a:spcAft>
                        <a:buNone/>
                      </a:pPr>
                      <a:r>
                        <a:rPr lang="en"/>
                        <a:t>Years</a:t>
                      </a:r>
                      <a:endParaRPr/>
                    </a:p>
                  </a:txBody>
                  <a:tcPr marT="91425" marB="91425" marR="91425" marL="91425"/>
                </a:tc>
                <a:tc>
                  <a:txBody>
                    <a:bodyPr/>
                    <a:lstStyle/>
                    <a:p>
                      <a:pPr indent="0" lvl="0" marL="0" rtl="0" algn="l">
                        <a:spcBef>
                          <a:spcPts val="0"/>
                        </a:spcBef>
                        <a:spcAft>
                          <a:spcPts val="0"/>
                        </a:spcAft>
                        <a:buNone/>
                      </a:pPr>
                      <a:r>
                        <a:rPr lang="en"/>
                        <a:t>ARICD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ZWCDP</a:t>
                      </a:r>
                      <a:endParaRPr/>
                    </a:p>
                  </a:txBody>
                  <a:tcPr marT="91425" marB="91425" marR="91425" marL="91425"/>
                </a:tc>
                <a:tc>
                  <a:txBody>
                    <a:bodyPr/>
                    <a:lstStyle/>
                    <a:p>
                      <a:pPr indent="0" lvl="0" marL="0" rtl="0" algn="l">
                        <a:spcBef>
                          <a:spcPts val="0"/>
                        </a:spcBef>
                        <a:spcAft>
                          <a:spcPts val="0"/>
                        </a:spcAft>
                        <a:buNone/>
                      </a:pPr>
                      <a:r>
                        <a:rPr lang="en"/>
                        <a:t>Residential  CA</a:t>
                      </a:r>
                      <a:endParaRPr/>
                    </a:p>
                  </a:txBody>
                  <a:tcPr marT="91425" marB="91425" marR="91425" marL="91425"/>
                </a:tc>
              </a:tr>
              <a:tr h="440325">
                <a:tc>
                  <a:txBody>
                    <a:bodyPr/>
                    <a:lstStyle/>
                    <a:p>
                      <a:pPr indent="0" lvl="0" marL="0" rtl="0" algn="l">
                        <a:spcBef>
                          <a:spcPts val="0"/>
                        </a:spcBef>
                        <a:spcAft>
                          <a:spcPts val="0"/>
                        </a:spcAft>
                        <a:buNone/>
                      </a:pPr>
                      <a:r>
                        <a:rPr lang="en"/>
                        <a:t>1970</a:t>
                      </a:r>
                      <a:endParaRPr/>
                    </a:p>
                  </a:txBody>
                  <a:tcPr marT="91425" marB="91425" marR="91425" marL="91425"/>
                </a:tc>
                <a:tc>
                  <a:txBody>
                    <a:bodyPr/>
                    <a:lstStyle/>
                    <a:p>
                      <a:pPr indent="0" lvl="0" marL="0" rtl="0" algn="l">
                        <a:spcBef>
                          <a:spcPts val="0"/>
                        </a:spcBef>
                        <a:spcAft>
                          <a:spcPts val="0"/>
                        </a:spcAft>
                        <a:buNone/>
                      </a:pPr>
                      <a:r>
                        <a:rPr lang="en"/>
                        <a:t>0.49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3169</a:t>
                      </a:r>
                      <a:endParaRPr/>
                    </a:p>
                  </a:txBody>
                  <a:tcPr marT="91425" marB="91425" marR="91425" marL="91425"/>
                </a:tc>
                <a:tc>
                  <a:txBody>
                    <a:bodyPr/>
                    <a:lstStyle/>
                    <a:p>
                      <a:pPr indent="0" lvl="0" marL="0" rtl="0" algn="l">
                        <a:spcBef>
                          <a:spcPts val="0"/>
                        </a:spcBef>
                        <a:spcAft>
                          <a:spcPts val="0"/>
                        </a:spcAft>
                        <a:buNone/>
                      </a:pPr>
                      <a:r>
                        <a:rPr lang="en"/>
                        <a:t>1192848</a:t>
                      </a:r>
                      <a:endParaRPr/>
                    </a:p>
                  </a:txBody>
                  <a:tcPr marT="91425" marB="91425" marR="91425" marL="91425"/>
                </a:tc>
              </a:tr>
              <a:tr h="440325">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440325">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a:t>12.56</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2539</a:t>
                      </a:r>
                      <a:endParaRPr/>
                    </a:p>
                  </a:txBody>
                  <a:tcPr marT="91425" marB="91425" marR="91425" marL="91425"/>
                </a:tc>
                <a:tc>
                  <a:txBody>
                    <a:bodyPr/>
                    <a:lstStyle/>
                    <a:p>
                      <a:pPr indent="0" lvl="0" marL="0" rtl="0" algn="l">
                        <a:spcBef>
                          <a:spcPts val="0"/>
                        </a:spcBef>
                        <a:spcAft>
                          <a:spcPts val="0"/>
                        </a:spcAft>
                        <a:buNone/>
                      </a:pPr>
                      <a:r>
                        <a:rPr lang="en"/>
                        <a:t>1507721</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04 Analysis</a:t>
            </a:r>
            <a:endParaRPr/>
          </a:p>
        </p:txBody>
      </p:sp>
      <p:sp>
        <p:nvSpPr>
          <p:cNvPr id="176" name="Google Shape;176;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82" name="Google Shape;18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 training and test data (45 years training, 5 years validation)</a:t>
            </a:r>
            <a:endParaRPr/>
          </a:p>
          <a:p>
            <a:pPr indent="0" lvl="0" marL="0" rtl="0" algn="l">
              <a:spcBef>
                <a:spcPts val="1200"/>
              </a:spcBef>
              <a:spcAft>
                <a:spcPts val="0"/>
              </a:spcAft>
              <a:buNone/>
            </a:pPr>
            <a:r>
              <a:rPr lang="en"/>
              <a:t>Fill NA with average data.</a:t>
            </a:r>
            <a:endParaRPr/>
          </a:p>
          <a:p>
            <a:pPr indent="0" lvl="0" marL="0" rtl="0" algn="l">
              <a:spcBef>
                <a:spcPts val="1200"/>
              </a:spcBef>
              <a:spcAft>
                <a:spcPts val="0"/>
              </a:spcAft>
              <a:buNone/>
            </a:pPr>
            <a:r>
              <a:rPr lang="en"/>
              <a:t>Eliminate features that are similar. Pick high confident features, by linear regression.</a:t>
            </a:r>
            <a:endParaRPr/>
          </a:p>
          <a:p>
            <a:pPr indent="0" lvl="0" marL="0" rtl="0" algn="l">
              <a:spcBef>
                <a:spcPts val="1200"/>
              </a:spcBef>
              <a:spcAft>
                <a:spcPts val="0"/>
              </a:spcAft>
              <a:buNone/>
            </a:pPr>
            <a:r>
              <a:rPr lang="en"/>
              <a:t>Removed features that were the same except in different units.</a:t>
            </a:r>
            <a:endParaRPr/>
          </a:p>
          <a:p>
            <a:pPr indent="0" lvl="0" marL="0" rtl="0" algn="l">
              <a:spcBef>
                <a:spcPts val="1200"/>
              </a:spcBef>
              <a:spcAft>
                <a:spcPts val="1200"/>
              </a:spcAft>
              <a:buNone/>
            </a:pPr>
            <a:r>
              <a:t/>
            </a:r>
            <a:endParaRPr/>
          </a:p>
        </p:txBody>
      </p:sp>
      <p:sp>
        <p:nvSpPr>
          <p:cNvPr id="183" name="Google Shape;18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 Definitions</a:t>
            </a:r>
            <a:endParaRPr/>
          </a:p>
        </p:txBody>
      </p:sp>
      <p:sp>
        <p:nvSpPr>
          <p:cNvPr id="189" name="Google Shape;18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Mean Squared Error (MSE) is a popular statistical metric used to evaluate the accuracy and precision of models in various fields. It measures the average of the squared differences between predicted and actual values in a dataset.</a:t>
            </a:r>
            <a:endParaRPr sz="1500"/>
          </a:p>
          <a:p>
            <a:pPr indent="0" lvl="0" marL="457200" rtl="0" algn="l">
              <a:spcBef>
                <a:spcPts val="1200"/>
              </a:spcBef>
              <a:spcAft>
                <a:spcPts val="0"/>
              </a:spcAft>
              <a:buNone/>
            </a:pPr>
            <a:r>
              <a:t/>
            </a:r>
            <a:endParaRPr sz="1500"/>
          </a:p>
          <a:p>
            <a:pPr indent="-309562" lvl="0" marL="457200" rtl="0" algn="l">
              <a:spcBef>
                <a:spcPts val="1200"/>
              </a:spcBef>
              <a:spcAft>
                <a:spcPts val="0"/>
              </a:spcAft>
              <a:buSzPct val="100000"/>
              <a:buChar char="●"/>
            </a:pPr>
            <a:r>
              <a:rPr lang="en" sz="1500"/>
              <a:t>MAPE (Mean Absolute Percentage Error) is a commonly used metric in forecasting and time series analysis to measure the accuracy of a model's predictions as a percentage of the actual values.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
        <p:nvSpPr>
          <p:cNvPr id="190" name="Google Shape;190;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96" name="Google Shape;19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A simple and commonly used method that models the linear relationship between independent and dependent variables.</a:t>
            </a:r>
            <a:endParaRPr/>
          </a:p>
          <a:p>
            <a:pPr indent="0" lvl="0" marL="0" rtl="0" algn="l">
              <a:spcBef>
                <a:spcPts val="1200"/>
              </a:spcBef>
              <a:spcAft>
                <a:spcPts val="0"/>
              </a:spcAft>
              <a:buNone/>
            </a:pPr>
            <a:r>
              <a:rPr lang="en"/>
              <a:t>Logistic regression: A statistical model that predicts binary outcomes and estimates the probability of an event occurring.</a:t>
            </a:r>
            <a:endParaRPr/>
          </a:p>
          <a:p>
            <a:pPr indent="0" lvl="0" marL="0" rtl="0" algn="l">
              <a:spcBef>
                <a:spcPts val="1200"/>
              </a:spcBef>
              <a:spcAft>
                <a:spcPts val="1200"/>
              </a:spcAft>
              <a:buNone/>
            </a:pPr>
            <a:r>
              <a:rPr lang="en"/>
              <a:t>SARIMAX (Seasonal AutoRegressive Integrated Moving Average with eXogenous regressors) is a statistical model used for time series analysis that extends the capabilities of the classic ARIMA model by incorporating exogenous variables and accounting for seasonality.</a:t>
            </a:r>
            <a:endParaRPr/>
          </a:p>
        </p:txBody>
      </p:sp>
      <p:sp>
        <p:nvSpPr>
          <p:cNvPr id="197" name="Google Shape;197;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203" name="Google Shape;203;p29"/>
          <p:cNvSpPr txBox="1"/>
          <p:nvPr>
            <p:ph idx="1" type="body"/>
          </p:nvPr>
        </p:nvSpPr>
        <p:spPr>
          <a:xfrm>
            <a:off x="101625" y="2488750"/>
            <a:ext cx="4942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Select features with high </a:t>
            </a:r>
            <a:r>
              <a:rPr lang="en"/>
              <a:t>correlation with target (&gt;0.85)</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Eliminate duplicate features: </a:t>
            </a:r>
            <a:endParaRPr/>
          </a:p>
          <a:p>
            <a:pPr indent="0" lvl="0" marL="457200" rtl="0" algn="l">
              <a:spcBef>
                <a:spcPts val="1200"/>
              </a:spcBef>
              <a:spcAft>
                <a:spcPts val="0"/>
              </a:spcAft>
              <a:buNone/>
            </a:pPr>
            <a:r>
              <a:rPr lang="en"/>
              <a:t># TNASB &amp; PEASB </a:t>
            </a:r>
            <a:endParaRPr/>
          </a:p>
          <a:p>
            <a:pPr indent="0" lvl="0" marL="457200" rtl="0" algn="l">
              <a:spcBef>
                <a:spcPts val="1200"/>
              </a:spcBef>
              <a:spcAft>
                <a:spcPts val="0"/>
              </a:spcAft>
              <a:buNone/>
            </a:pPr>
            <a:r>
              <a:rPr lang="en"/>
              <a:t># OPSCB &amp; OPISB</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Features from 306 down to 11</a:t>
            </a:r>
            <a:endParaRPr/>
          </a:p>
        </p:txBody>
      </p:sp>
      <p:sp>
        <p:nvSpPr>
          <p:cNvPr id="204" name="Google Shape;204;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9"/>
          <p:cNvPicPr preferRelativeResize="0"/>
          <p:nvPr/>
        </p:nvPicPr>
        <p:blipFill>
          <a:blip r:embed="rId3">
            <a:alphaModFix/>
          </a:blip>
          <a:stretch>
            <a:fillRect/>
          </a:stretch>
        </p:blipFill>
        <p:spPr>
          <a:xfrm>
            <a:off x="5044425" y="1480100"/>
            <a:ext cx="4099575" cy="3269742"/>
          </a:xfrm>
          <a:prstGeom prst="rect">
            <a:avLst/>
          </a:prstGeom>
          <a:noFill/>
          <a:ln>
            <a:noFill/>
          </a:ln>
        </p:spPr>
      </p:pic>
      <p:sp>
        <p:nvSpPr>
          <p:cNvPr id="206" name="Google Shape;206;p29"/>
          <p:cNvSpPr txBox="1"/>
          <p:nvPr/>
        </p:nvSpPr>
        <p:spPr>
          <a:xfrm>
            <a:off x="5073850" y="1079900"/>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Two year Residential Sector Prediction Sample</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analysis</a:t>
            </a:r>
            <a:endParaRPr/>
          </a:p>
        </p:txBody>
      </p:sp>
      <p:pic>
        <p:nvPicPr>
          <p:cNvPr id="212" name="Google Shape;212;p30"/>
          <p:cNvPicPr preferRelativeResize="0"/>
          <p:nvPr/>
        </p:nvPicPr>
        <p:blipFill>
          <a:blip r:embed="rId3">
            <a:alphaModFix/>
          </a:blip>
          <a:stretch>
            <a:fillRect/>
          </a:stretch>
        </p:blipFill>
        <p:spPr>
          <a:xfrm>
            <a:off x="373450" y="2254050"/>
            <a:ext cx="3646875" cy="2711625"/>
          </a:xfrm>
          <a:prstGeom prst="rect">
            <a:avLst/>
          </a:prstGeom>
          <a:noFill/>
          <a:ln>
            <a:noFill/>
          </a:ln>
        </p:spPr>
      </p:pic>
      <p:sp>
        <p:nvSpPr>
          <p:cNvPr id="213" name="Google Shape;213;p30"/>
          <p:cNvSpPr txBox="1"/>
          <p:nvPr/>
        </p:nvSpPr>
        <p:spPr>
          <a:xfrm>
            <a:off x="234750" y="1853850"/>
            <a:ext cx="41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Select 10 as hyperparameter for pca analysis</a:t>
            </a:r>
            <a:endParaRPr>
              <a:latin typeface="Lato"/>
              <a:ea typeface="Lato"/>
              <a:cs typeface="Lato"/>
              <a:sym typeface="Lato"/>
            </a:endParaRPr>
          </a:p>
        </p:txBody>
      </p:sp>
      <p:pic>
        <p:nvPicPr>
          <p:cNvPr id="214" name="Google Shape;214;p30"/>
          <p:cNvPicPr preferRelativeResize="0"/>
          <p:nvPr/>
        </p:nvPicPr>
        <p:blipFill>
          <a:blip r:embed="rId4">
            <a:alphaModFix/>
          </a:blip>
          <a:stretch>
            <a:fillRect/>
          </a:stretch>
        </p:blipFill>
        <p:spPr>
          <a:xfrm>
            <a:off x="5077279" y="2254050"/>
            <a:ext cx="3340872" cy="271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Relation</a:t>
            </a:r>
            <a:endParaRPr/>
          </a:p>
        </p:txBody>
      </p:sp>
      <p:sp>
        <p:nvSpPr>
          <p:cNvPr id="220" name="Google Shape;220;p31"/>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Residential Consumption in CA</a:t>
            </a:r>
            <a:endParaRPr/>
          </a:p>
        </p:txBody>
      </p:sp>
      <p:sp>
        <p:nvSpPr>
          <p:cNvPr id="221" name="Google Shape;221;p31"/>
          <p:cNvSpPr txBox="1"/>
          <p:nvPr/>
        </p:nvSpPr>
        <p:spPr>
          <a:xfrm>
            <a:off x="4939750" y="4486775"/>
            <a:ext cx="38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Residential consumption Compare with main features</a:t>
            </a:r>
            <a:endParaRPr>
              <a:latin typeface="Lato"/>
              <a:ea typeface="Lato"/>
              <a:cs typeface="Lato"/>
              <a:sym typeface="Lato"/>
            </a:endParaRPr>
          </a:p>
        </p:txBody>
      </p:sp>
      <p:pic>
        <p:nvPicPr>
          <p:cNvPr id="222" name="Google Shape;222;p31"/>
          <p:cNvPicPr preferRelativeResize="0"/>
          <p:nvPr/>
        </p:nvPicPr>
        <p:blipFill>
          <a:blip r:embed="rId3">
            <a:alphaModFix/>
          </a:blip>
          <a:stretch>
            <a:fillRect/>
          </a:stretch>
        </p:blipFill>
        <p:spPr>
          <a:xfrm>
            <a:off x="4030900" y="642488"/>
            <a:ext cx="4808300" cy="38585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41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311150" lvl="0" marL="457200" rtl="0" algn="l">
              <a:lnSpc>
                <a:spcPct val="200000"/>
              </a:lnSpc>
              <a:spcBef>
                <a:spcPts val="0"/>
              </a:spcBef>
              <a:spcAft>
                <a:spcPts val="0"/>
              </a:spcAft>
              <a:buSzPts val="1300"/>
              <a:buChar char="●"/>
            </a:pPr>
            <a:r>
              <a:rPr lang="en"/>
              <a:t>01 UC Irvine Relationship</a:t>
            </a:r>
            <a:endParaRPr/>
          </a:p>
          <a:p>
            <a:pPr indent="-311150" lvl="0" marL="457200" rtl="0" algn="l">
              <a:lnSpc>
                <a:spcPct val="200000"/>
              </a:lnSpc>
              <a:spcBef>
                <a:spcPts val="0"/>
              </a:spcBef>
              <a:spcAft>
                <a:spcPts val="0"/>
              </a:spcAft>
              <a:buSzPts val="1300"/>
              <a:buChar char="●"/>
            </a:pPr>
            <a:r>
              <a:rPr lang="en"/>
              <a:t>02 Introduction</a:t>
            </a:r>
            <a:endParaRPr/>
          </a:p>
          <a:p>
            <a:pPr indent="-311150" lvl="0" marL="457200" rtl="0" algn="l">
              <a:lnSpc>
                <a:spcPct val="200000"/>
              </a:lnSpc>
              <a:spcBef>
                <a:spcPts val="0"/>
              </a:spcBef>
              <a:spcAft>
                <a:spcPts val="0"/>
              </a:spcAft>
              <a:buSzPts val="1300"/>
              <a:buChar char="●"/>
            </a:pPr>
            <a:r>
              <a:rPr lang="en"/>
              <a:t>03 Data</a:t>
            </a:r>
            <a:endParaRPr/>
          </a:p>
          <a:p>
            <a:pPr indent="-311150" lvl="0" marL="457200" rtl="0" algn="l">
              <a:lnSpc>
                <a:spcPct val="200000"/>
              </a:lnSpc>
              <a:spcBef>
                <a:spcPts val="0"/>
              </a:spcBef>
              <a:spcAft>
                <a:spcPts val="0"/>
              </a:spcAft>
              <a:buSzPts val="1300"/>
              <a:buChar char="●"/>
            </a:pPr>
            <a:r>
              <a:rPr lang="en"/>
              <a:t>04 Analysis</a:t>
            </a:r>
            <a:endParaRPr/>
          </a:p>
          <a:p>
            <a:pPr indent="-311150" lvl="0" marL="457200" rtl="0" algn="l">
              <a:lnSpc>
                <a:spcPct val="200000"/>
              </a:lnSpc>
              <a:spcBef>
                <a:spcPts val="0"/>
              </a:spcBef>
              <a:spcAft>
                <a:spcPts val="0"/>
              </a:spcAft>
              <a:buSzPts val="1300"/>
              <a:buChar char="●"/>
            </a:pPr>
            <a:r>
              <a:rPr lang="en"/>
              <a:t>05 Prediction &amp; Validation  —  </a:t>
            </a:r>
            <a:r>
              <a:rPr lang="en"/>
              <a:t>Visualization</a:t>
            </a:r>
            <a:endParaRPr/>
          </a:p>
          <a:p>
            <a:pPr indent="-311150" lvl="0" marL="457200" rtl="0" algn="l">
              <a:lnSpc>
                <a:spcPct val="200000"/>
              </a:lnSpc>
              <a:spcBef>
                <a:spcPts val="0"/>
              </a:spcBef>
              <a:spcAft>
                <a:spcPts val="0"/>
              </a:spcAft>
              <a:buSzPts val="1300"/>
              <a:buChar char="●"/>
            </a:pPr>
            <a:r>
              <a:rPr lang="en"/>
              <a:t>07 Report</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05 Prediction &amp; Validation</a:t>
            </a:r>
            <a:endParaRPr/>
          </a:p>
          <a:p>
            <a:pPr indent="0" lvl="0" marL="0" rtl="0" algn="l">
              <a:spcBef>
                <a:spcPts val="0"/>
              </a:spcBef>
              <a:spcAft>
                <a:spcPts val="0"/>
              </a:spcAft>
              <a:buNone/>
            </a:pPr>
            <a:r>
              <a:rPr lang="en"/>
              <a:t>— Visualization</a:t>
            </a:r>
            <a:endParaRPr/>
          </a:p>
        </p:txBody>
      </p:sp>
      <p:sp>
        <p:nvSpPr>
          <p:cNvPr id="228" name="Google Shape;228;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2"/>
          <p:cNvSpPr txBox="1"/>
          <p:nvPr/>
        </p:nvSpPr>
        <p:spPr>
          <a:xfrm>
            <a:off x="1098600" y="3197900"/>
            <a:ext cx="4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still working</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a:t>
            </a:r>
            <a:r>
              <a:rPr lang="en"/>
              <a:t> Prediction &amp; Validation</a:t>
            </a:r>
            <a:endParaRPr/>
          </a:p>
        </p:txBody>
      </p:sp>
      <p:sp>
        <p:nvSpPr>
          <p:cNvPr id="235" name="Google Shape;235;p33"/>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year prediction based on pca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50">
                <a:solidFill>
                  <a:srgbClr val="000000"/>
                </a:solidFill>
                <a:latin typeface="Arial"/>
                <a:ea typeface="Arial"/>
                <a:cs typeface="Arial"/>
                <a:sym typeface="Arial"/>
              </a:rPr>
              <a:t>MAPE: 0.009399553213092346</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36" name="Google Shape;236;p33"/>
          <p:cNvPicPr preferRelativeResize="0"/>
          <p:nvPr/>
        </p:nvPicPr>
        <p:blipFill>
          <a:blip r:embed="rId3">
            <a:alphaModFix/>
          </a:blip>
          <a:stretch>
            <a:fillRect/>
          </a:stretch>
        </p:blipFill>
        <p:spPr>
          <a:xfrm>
            <a:off x="4022125" y="902500"/>
            <a:ext cx="4808300" cy="36914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SARIMAX Prediction</a:t>
            </a:r>
            <a:endParaRPr/>
          </a:p>
        </p:txBody>
      </p:sp>
      <p:sp>
        <p:nvSpPr>
          <p:cNvPr id="242" name="Google Shape;242;p34"/>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year prediction based on pca data</a:t>
            </a:r>
            <a:endParaRPr/>
          </a:p>
          <a:p>
            <a:pPr indent="0" lvl="0" marL="0" rtl="0" algn="l">
              <a:spcBef>
                <a:spcPts val="12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43" name="Google Shape;243;p34"/>
          <p:cNvPicPr preferRelativeResize="0"/>
          <p:nvPr/>
        </p:nvPicPr>
        <p:blipFill>
          <a:blip r:embed="rId3">
            <a:alphaModFix/>
          </a:blip>
          <a:stretch>
            <a:fillRect/>
          </a:stretch>
        </p:blipFill>
        <p:spPr>
          <a:xfrm>
            <a:off x="4183300" y="1146025"/>
            <a:ext cx="4808300" cy="36914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01 UC Irvine Relationship</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107" name="Google Shape;107;p16"/>
          <p:cNvSpPr txBox="1"/>
          <p:nvPr>
            <p:ph idx="1" type="body"/>
          </p:nvPr>
        </p:nvSpPr>
        <p:spPr>
          <a:xfrm>
            <a:off x="729450"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Frank Dong</a:t>
            </a:r>
            <a:endParaRPr/>
          </a:p>
          <a:p>
            <a:pPr indent="0" lvl="0" marL="0" rtl="0" algn="l">
              <a:spcBef>
                <a:spcPts val="1200"/>
              </a:spcBef>
              <a:spcAft>
                <a:spcPts val="0"/>
              </a:spcAft>
              <a:buNone/>
            </a:pPr>
            <a:r>
              <a:rPr lang="en"/>
              <a:t>Nima Hendi</a:t>
            </a:r>
            <a:endParaRPr/>
          </a:p>
          <a:p>
            <a:pPr indent="0" lvl="0" marL="0" rtl="0" algn="l">
              <a:spcBef>
                <a:spcPts val="1200"/>
              </a:spcBef>
              <a:spcAft>
                <a:spcPts val="0"/>
              </a:spcAft>
              <a:buNone/>
            </a:pPr>
            <a:r>
              <a:rPr lang="en"/>
              <a:t>Yang Weng</a:t>
            </a:r>
            <a:endParaRPr/>
          </a:p>
          <a:p>
            <a:pPr indent="0" lvl="0" marL="0" rtl="0" algn="l">
              <a:spcBef>
                <a:spcPts val="1200"/>
              </a:spcBef>
              <a:spcAft>
                <a:spcPts val="1200"/>
              </a:spcAft>
              <a:buNone/>
            </a:pPr>
            <a:r>
              <a:rPr lang="en"/>
              <a:t>Sean Lee</a:t>
            </a:r>
            <a:endParaRPr/>
          </a:p>
        </p:txBody>
      </p:sp>
      <p:sp>
        <p:nvSpPr>
          <p:cNvPr id="108" name="Google Shape;108;p16"/>
          <p:cNvSpPr txBox="1"/>
          <p:nvPr>
            <p:ph idx="2" type="body"/>
          </p:nvPr>
        </p:nvSpPr>
        <p:spPr>
          <a:xfrm>
            <a:off x="4643554"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Shawna Tuli</a:t>
            </a:r>
            <a:endParaRPr/>
          </a:p>
          <a:p>
            <a:pPr indent="0" lvl="0" marL="0" rtl="0" algn="l">
              <a:spcBef>
                <a:spcPts val="1200"/>
              </a:spcBef>
              <a:spcAft>
                <a:spcPts val="0"/>
              </a:spcAft>
              <a:buNone/>
            </a:pPr>
            <a:r>
              <a:rPr lang="en"/>
              <a:t>Vishrut Chokshi</a:t>
            </a:r>
            <a:endParaRPr/>
          </a:p>
          <a:p>
            <a:pPr indent="0" lvl="0" marL="0" rtl="0" algn="l">
              <a:spcBef>
                <a:spcPts val="1200"/>
              </a:spcBef>
              <a:spcAft>
                <a:spcPts val="0"/>
              </a:spcAft>
              <a:buNone/>
            </a:pPr>
            <a:r>
              <a:rPr lang="en"/>
              <a:t>Jeff Lu</a:t>
            </a:r>
            <a:endParaRPr/>
          </a:p>
          <a:p>
            <a:pPr indent="0" lvl="0" marL="0" rtl="0" algn="l">
              <a:spcBef>
                <a:spcPts val="1200"/>
              </a:spcBef>
              <a:spcAft>
                <a:spcPts val="1200"/>
              </a:spcAft>
              <a:buNone/>
            </a:pPr>
            <a:r>
              <a:rPr lang="en"/>
              <a:t>Ella Liang</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6"/>
          <p:cNvSpPr txBox="1"/>
          <p:nvPr/>
        </p:nvSpPr>
        <p:spPr>
          <a:xfrm>
            <a:off x="7294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 </a:t>
            </a:r>
            <a:r>
              <a:rPr b="1" lang="en" sz="1600">
                <a:solidFill>
                  <a:schemeClr val="accent1"/>
                </a:solidFill>
                <a:latin typeface="Lato"/>
                <a:ea typeface="Lato"/>
                <a:cs typeface="Lato"/>
                <a:sym typeface="Lato"/>
              </a:rPr>
              <a:t>UC Irvine: </a:t>
            </a:r>
            <a:endParaRPr>
              <a:latin typeface="Lato"/>
              <a:ea typeface="Lato"/>
              <a:cs typeface="Lato"/>
              <a:sym typeface="Lato"/>
            </a:endParaRPr>
          </a:p>
        </p:txBody>
      </p:sp>
      <p:sp>
        <p:nvSpPr>
          <p:cNvPr id="111" name="Google Shape;111;p16"/>
          <p:cNvSpPr txBox="1"/>
          <p:nvPr/>
        </p:nvSpPr>
        <p:spPr>
          <a:xfrm>
            <a:off x="46435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accent1"/>
                </a:solidFill>
                <a:latin typeface="Lato"/>
                <a:ea typeface="Lato"/>
                <a:cs typeface="Lato"/>
                <a:sym typeface="Lato"/>
              </a:rPr>
              <a:t>Accenture</a:t>
            </a:r>
            <a:r>
              <a:rPr b="1" lang="en" sz="1600">
                <a:solidFill>
                  <a:schemeClr val="accent1"/>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02 Introduction</a:t>
            </a:r>
            <a:endParaRPr/>
          </a:p>
        </p:txBody>
      </p:sp>
      <p:sp>
        <p:nvSpPr>
          <p:cNvPr id="117" name="Google Shape;117;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this project, we want to develop a system to forecast energy usage per sector (residential, commercial, industrial) and per source for California.</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a:t>
            </a:r>
            <a:r>
              <a:rPr lang="en"/>
              <a:t>California</a:t>
            </a:r>
            <a:r>
              <a:rPr lang="en"/>
              <a:t>)</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a:t>
            </a:r>
            <a:r>
              <a:rPr lang="en"/>
              <a:t>historical</a:t>
            </a:r>
            <a:r>
              <a:rPr lang="en"/>
              <a:t> data from 1960 to 2020, from CA and US. </a:t>
            </a:r>
            <a:endParaRPr/>
          </a:p>
          <a:p>
            <a:pPr indent="0" lvl="0" marL="0" rtl="0" algn="l">
              <a:spcBef>
                <a:spcPts val="1200"/>
              </a:spcBef>
              <a:spcAft>
                <a:spcPts val="0"/>
              </a:spcAft>
              <a:buNone/>
            </a:pPr>
            <a:r>
              <a:rPr lang="en"/>
              <a:t>Prediction for the next 2 year (2020-2022), 5 year (2020-2025),and 10 year (2020-2030).</a:t>
            </a:r>
            <a:endParaRPr/>
          </a:p>
          <a:p>
            <a:pPr indent="0" lvl="0" marL="0" rtl="0" algn="l">
              <a:spcBef>
                <a:spcPts val="1200"/>
              </a:spcBef>
              <a:spcAft>
                <a:spcPts val="0"/>
              </a:spcAft>
              <a:buNone/>
            </a:pPr>
            <a:r>
              <a:rPr lang="en"/>
              <a:t>Prediction for energy uses for Residential, commencial, industrial, Transportation and Total consumption. </a:t>
            </a:r>
            <a:endParaRPr/>
          </a:p>
          <a:p>
            <a:pPr indent="0" lvl="0" marL="0" rtl="0" algn="l">
              <a:spcBef>
                <a:spcPts val="1200"/>
              </a:spcBef>
              <a:spcAft>
                <a:spcPts val="0"/>
              </a:spcAft>
              <a:buNone/>
            </a:pPr>
            <a:r>
              <a:rPr lang="en"/>
              <a:t>Prediction for energy uses for Coal, Natural Gas, Petroleum, Nuclear, Renewable Energy.</a:t>
            </a:r>
            <a:endParaRPr/>
          </a:p>
          <a:p>
            <a:pPr indent="0" lvl="0" marL="0" rtl="0" algn="l">
              <a:spcBef>
                <a:spcPts val="1200"/>
              </a:spcBef>
              <a:spcAft>
                <a:spcPts val="1200"/>
              </a:spcAft>
              <a:buNone/>
            </a:pPr>
            <a:r>
              <a:t/>
            </a:r>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Process</a:t>
            </a:r>
            <a:endParaRPr/>
          </a:p>
        </p:txBody>
      </p:sp>
      <p:sp>
        <p:nvSpPr>
          <p:cNvPr id="131" name="Google Shape;13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80000"/>
              </a:lnSpc>
              <a:spcBef>
                <a:spcPts val="0"/>
              </a:spcBef>
              <a:spcAft>
                <a:spcPts val="0"/>
              </a:spcAft>
              <a:buSzPts val="1300"/>
              <a:buChar char="●"/>
            </a:pPr>
            <a:r>
              <a:rPr lang="en"/>
              <a:t>Scrap and wrangle the data from U.S. Energy Information Administration and California Energy Commission website.</a:t>
            </a:r>
            <a:endParaRPr/>
          </a:p>
          <a:p>
            <a:pPr indent="-311150" lvl="0" marL="457200" rtl="0" algn="l">
              <a:lnSpc>
                <a:spcPct val="180000"/>
              </a:lnSpc>
              <a:spcBef>
                <a:spcPts val="0"/>
              </a:spcBef>
              <a:spcAft>
                <a:spcPts val="0"/>
              </a:spcAft>
              <a:buSzPts val="1300"/>
              <a:buChar char="●"/>
            </a:pPr>
            <a:r>
              <a:rPr lang="en"/>
              <a:t>Preprocess the data and store it in SQL database</a:t>
            </a:r>
            <a:endParaRPr/>
          </a:p>
          <a:p>
            <a:pPr indent="-311150" lvl="0" marL="457200" rtl="0" algn="l">
              <a:lnSpc>
                <a:spcPct val="180000"/>
              </a:lnSpc>
              <a:spcBef>
                <a:spcPts val="0"/>
              </a:spcBef>
              <a:spcAft>
                <a:spcPts val="0"/>
              </a:spcAft>
              <a:buSzPts val="1300"/>
              <a:buChar char="●"/>
            </a:pPr>
            <a:r>
              <a:rPr lang="en"/>
              <a:t>Build statistical and machine learning models to forecast energy usage per sector and per source</a:t>
            </a:r>
            <a:endParaRPr/>
          </a:p>
          <a:p>
            <a:pPr indent="-311150" lvl="0" marL="457200" rtl="0" algn="l">
              <a:lnSpc>
                <a:spcPct val="180000"/>
              </a:lnSpc>
              <a:spcBef>
                <a:spcPts val="0"/>
              </a:spcBef>
              <a:spcAft>
                <a:spcPts val="0"/>
              </a:spcAft>
              <a:buSzPts val="1300"/>
              <a:buChar char="●"/>
            </a:pPr>
            <a:r>
              <a:rPr lang="en"/>
              <a:t>Validate and communicate the results using appropriate visualizations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sp>
        <p:nvSpPr>
          <p:cNvPr id="132" name="Google Shape;13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03 </a:t>
            </a:r>
            <a:r>
              <a:rPr lang="en" u="sng">
                <a:solidFill>
                  <a:schemeClr val="hlink"/>
                </a:solidFill>
                <a:hlinkClick r:id="rId3"/>
              </a:rPr>
              <a:t>Data</a:t>
            </a:r>
            <a:endParaRPr/>
          </a:p>
          <a:p>
            <a:pPr indent="0" lvl="0" marL="0" rtl="0" algn="l">
              <a:spcBef>
                <a:spcPts val="0"/>
              </a:spcBef>
              <a:spcAft>
                <a:spcPts val="0"/>
              </a:spcAft>
              <a:buNone/>
            </a:pPr>
            <a:r>
              <a:t/>
            </a:r>
            <a:endParaRPr/>
          </a:p>
        </p:txBody>
      </p:sp>
      <p:sp>
        <p:nvSpPr>
          <p:cNvPr id="138" name="Google Shape;138;p20"/>
          <p:cNvSpPr txBox="1"/>
          <p:nvPr>
            <p:ph idx="1" type="subTitle"/>
          </p:nvPr>
        </p:nvSpPr>
        <p:spPr>
          <a:xfrm>
            <a:off x="730000" y="2571750"/>
            <a:ext cx="3300900" cy="150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Predicting energy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https://docs.google.com/presentation/d/1zvVwxJ04zf214ujSyKs-WahalehKll8IFVgxumDou5M/edit?usp=sharing</a:t>
            </a:r>
            <a:endParaRPr/>
          </a:p>
        </p:txBody>
      </p:sp>
      <p:sp>
        <p:nvSpPr>
          <p:cNvPr id="139" name="Google Shape;139;p2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will be using data from U.S. Energy Information Administration (https://www.eia.gov/totalenergy/data) and California Energy Commission website (https://www.energy.ca.gov/data-reports). We will be working on datasets that provide monthly energy usage, effects of temperature, and different needs of resources for different sectors. The data sets will be in CSV and EXCEL formats.</a:t>
            </a:r>
            <a:endParaRPr/>
          </a:p>
        </p:txBody>
      </p:sp>
      <p:sp>
        <p:nvSpPr>
          <p:cNvPr id="140" name="Google Shape;14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0"/>
          <p:cNvSpPr txBox="1"/>
          <p:nvPr>
            <p:ph idx="1" type="subTitle"/>
          </p:nvPr>
        </p:nvSpPr>
        <p:spPr>
          <a:xfrm>
            <a:off x="730002" y="4319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5"/>
              </a:rPr>
              <a:t>SQL database Github Repository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47" name="Google Shape;147;p21"/>
          <p:cNvSpPr txBox="1"/>
          <p:nvPr>
            <p:ph idx="1" type="body"/>
          </p:nvPr>
        </p:nvSpPr>
        <p:spPr>
          <a:xfrm>
            <a:off x="729450" y="2078875"/>
            <a:ext cx="7688700" cy="267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Database store more than ten thousands different features, combined from different category of energy uses, and price.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Data are linked together by MSN index, MSN translation included in data file.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Independent variable: price and consumption table named (All and Price_CA)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Target variable: 5 energy source table and 5 energy sector table.</a:t>
            </a:r>
            <a:endParaRPr/>
          </a:p>
        </p:txBody>
      </p:sp>
      <p:sp>
        <p:nvSpPr>
          <p:cNvPr id="148" name="Google Shape;14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