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9" r:id="rId6"/>
    <p:sldId id="298" r:id="rId7"/>
    <p:sldId id="307" r:id="rId8"/>
    <p:sldId id="299" r:id="rId9"/>
    <p:sldId id="300" r:id="rId10"/>
    <p:sldId id="301" r:id="rId11"/>
    <p:sldId id="306" r:id="rId12"/>
    <p:sldId id="304" r:id="rId13"/>
    <p:sldId id="305" r:id="rId14"/>
    <p:sldId id="302" r:id="rId15"/>
    <p:sldId id="303" r:id="rId16"/>
    <p:sldId id="285" r:id="rId17"/>
    <p:sldId id="288" r:id="rId18"/>
    <p:sldId id="287" r:id="rId19"/>
    <p:sldId id="289" r:id="rId20"/>
    <p:sldId id="290" r:id="rId21"/>
    <p:sldId id="278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 Analysis" id="{4C56F7DB-0F8E-4E67-952C-B0CCCACB4CAB}">
          <p14:sldIdLst>
            <p14:sldId id="256"/>
            <p14:sldId id="269"/>
          </p14:sldIdLst>
        </p14:section>
        <p14:section name="Design" id="{F601AD85-153C-435F-8297-92C260585538}">
          <p14:sldIdLst>
            <p14:sldId id="298"/>
            <p14:sldId id="307"/>
            <p14:sldId id="299"/>
            <p14:sldId id="300"/>
            <p14:sldId id="301"/>
            <p14:sldId id="306"/>
            <p14:sldId id="304"/>
            <p14:sldId id="305"/>
            <p14:sldId id="302"/>
            <p14:sldId id="303"/>
          </p14:sldIdLst>
        </p14:section>
        <p14:section name="Timeline" id="{D84BA844-2521-4215-AB17-E24BCE62C2E7}">
          <p14:sldIdLst>
            <p14:sldId id="285"/>
            <p14:sldId id="288"/>
            <p14:sldId id="287"/>
          </p14:sldIdLst>
        </p14:section>
        <p14:section name="Deliverables" id="{80E4076F-04C7-416B-8343-E3B62ABDA257}">
          <p14:sldIdLst>
            <p14:sldId id="289"/>
            <p14:sldId id="290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500" userDrawn="1">
          <p15:clr>
            <a:srgbClr val="A4A3A4"/>
          </p15:clr>
        </p15:guide>
        <p15:guide id="8" pos="49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D9D7"/>
    <a:srgbClr val="B32752"/>
    <a:srgbClr val="E3A097"/>
    <a:srgbClr val="263025"/>
    <a:srgbClr val="334031"/>
    <a:srgbClr val="8A9161"/>
    <a:srgbClr val="81875A"/>
    <a:srgbClr val="000000"/>
    <a:srgbClr val="EFE0BE"/>
    <a:srgbClr val="F7F1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2" autoAdjust="0"/>
    <p:restoredTop sz="94796" autoAdjust="0"/>
  </p:normalViewPr>
  <p:slideViewPr>
    <p:cSldViewPr snapToGrid="0">
      <p:cViewPr varScale="1">
        <p:scale>
          <a:sx n="75" d="100"/>
          <a:sy n="75" d="100"/>
        </p:scale>
        <p:origin x="172" y="56"/>
      </p:cViewPr>
      <p:guideLst>
        <p:guide pos="3840"/>
        <p:guide orient="horz" pos="2500"/>
        <p:guide pos="49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21" y="6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8B8B31-1CFE-4A78-A796-40061C1B29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5D168-A009-4B34-B08F-277E0D6ABD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47A4C-1800-412B-9042-C93F1924AEC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C826E-30C5-4DD2-97CD-F700F8EBB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BE32A-EDDE-428D-8FA7-84F681D978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1FD62-43B6-432F-96E1-BCDE3916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83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en-US" noProof="0" smtClean="0"/>
              <a:t>1/28/2025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45047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15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4707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804672"/>
            <a:ext cx="10460736" cy="3255264"/>
          </a:xfrm>
        </p:spPr>
        <p:txBody>
          <a:bodyPr anchor="b">
            <a:noAutofit/>
          </a:bodyPr>
          <a:lstStyle>
            <a:lvl1pPr algn="ctr">
              <a:defRPr sz="72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3081573" y="4526280"/>
            <a:ext cx="6028854" cy="9144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23959E-C8AF-2C32-A4AC-D79C711CACEF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91AA11-ABBF-BFA0-AACD-5E0262702116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CB6BE39-5971-4916-1DD7-91D7C3F31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CD84773-7D11-C9D4-A19C-4265A176E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E0AD4BE-B150-7C27-72CC-9AAE5D78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0AFDFBEE-19C9-1F3E-D9C5-CE7C9A3CDE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7520" y="2651758"/>
            <a:ext cx="10515601" cy="34667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94F3BC-3534-81A8-CF89-6C667BDFE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AD02BD2-09CD-274D-9F5F-AD0DCD9B1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25C0C67E-B257-49FB-AFB7-390FF0CAC9EE}" type="datetime1">
              <a:rPr lang="en-US" smtClean="0"/>
              <a:t>1/28/2025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0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81" y="2167821"/>
            <a:ext cx="8783638" cy="2522359"/>
          </a:xfrm>
        </p:spPr>
        <p:txBody>
          <a:bodyPr anchor="ctr">
            <a:noAutofit/>
          </a:bodyPr>
          <a:lstStyle>
            <a:lvl1pPr algn="ctr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ACFE4-8E78-B00D-57EB-B4DF9B274276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81E591-3873-6FE4-95EB-DA604EDF9EBC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A7C9956-6C25-EB39-6997-F949957C6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8B0979-92D8-B3DF-EEC8-6ACC5604F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2610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DA40DDB-ECC4-BF05-805D-56550EB8CB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7521" y="3813681"/>
            <a:ext cx="4844142" cy="218831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347472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73152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73152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09728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585FEF-898A-BE20-0E49-7060E3A08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CAC8CAA-7BE1-C6AD-8CAA-7EF23C3F385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03BBD6F9-FF78-4379-B47B-B6CCD4905C21}" type="datetime1">
              <a:rPr lang="en-US" smtClean="0"/>
              <a:t>1/28/2025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72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505" y="1013460"/>
            <a:ext cx="8682990" cy="2230802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505" y="3429000"/>
            <a:ext cx="8682989" cy="2230802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5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9" y="853333"/>
            <a:ext cx="4920342" cy="5151334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C2FAC39-06DA-FEF0-2302-B02B7C1CD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244C766-4DBD-CE50-9374-1427F1FAE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2AAF6C4C-B857-4C53-AEC7-D656D7ED2A76}" type="datetime1">
              <a:rPr lang="en-US" smtClean="0"/>
              <a:t>1/28/2025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2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5151334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02CFA45-BBBD-162A-70AD-0B37540578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72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9154-5D3B-2CDD-4D46-FD8867EF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8" y="853333"/>
            <a:ext cx="4997631" cy="515133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24DDF44-6A4A-DA03-A8BE-598DC99E8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7F1B34D-5253-5267-DEAA-572BCF19B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CAE074D3-6905-43E2-BEC0-283A6A564273}" type="datetime1">
              <a:rPr lang="en-US" smtClean="0"/>
              <a:t>1/28/2025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3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3939646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4F555129-A180-DABF-24A6-1FBDA958D7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5029200"/>
            <a:ext cx="4844143" cy="116976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E309519-3E22-556C-E01C-12137A86C9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93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67DDB1-50BA-053F-5044-13CD972E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F5E438-B3C9-C45F-E900-E6E1E3E8DB1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13681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9656" y="850392"/>
            <a:ext cx="4844144" cy="54041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9B0408-F353-B756-0CA4-644E881D1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520D91-492B-A641-A848-BEB3248265F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47050DF2-E1AE-4752-B51C-00A6271C04BA}" type="datetime1">
              <a:rPr lang="en-US" smtClean="0"/>
              <a:t>1/28/2025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D9AFCA-1D1A-D583-A3C7-F086816A2315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606A35E-DBB6-E5DF-F837-92E894DD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899541C-E35F-E909-EAA3-7931F9A15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B7DBB6-A2E9-1B6C-7928-330959C462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D560E12-0714-B7BE-9ED4-842720026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4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0033C0F-A5E1-BC81-421E-44E417A29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EBBC30C-0776-B059-2CBB-EE2982ECB7D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DC3E54E2-E800-4A5F-A6BA-BFDD0B48CDBE}" type="datetime1">
              <a:rPr lang="en-US" smtClean="0"/>
              <a:t>1/28/2025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7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E7B972-F1A2-D06A-182F-39D29608A6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7521" y="3880757"/>
            <a:ext cx="4844142" cy="21231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6484A33-80F1-829D-3F76-3176D5B8D5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9658" y="850392"/>
            <a:ext cx="4844142" cy="51535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3E568F1-97D8-9686-E47A-F520BE6B1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74116E6-D006-0D1F-861D-2B50A4E1D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ED68B9E8-D726-48B5-B06E-0920A38DFDCE}" type="datetime1">
              <a:rPr lang="en-US" smtClean="0"/>
              <a:t>1/28/2025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8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A01838E9-F567-4B1C-90ED-A9C2AFA6D6F3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608E0E-05B9-F221-80C3-04CA4E4ABA35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2231DE-625E-E718-1111-43464C19E14D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C307328-46EA-E83E-5BCB-1C57369D3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603F6C5-78F9-FA16-B62C-389A70997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96" r:id="rId2"/>
    <p:sldLayoutId id="2147483718" r:id="rId3"/>
    <p:sldLayoutId id="2147483712" r:id="rId4"/>
    <p:sldLayoutId id="2147483719" r:id="rId5"/>
    <p:sldLayoutId id="2147483705" r:id="rId6"/>
    <p:sldLayoutId id="2147483713" r:id="rId7"/>
    <p:sldLayoutId id="2147483699" r:id="rId8"/>
    <p:sldLayoutId id="2147483716" r:id="rId9"/>
    <p:sldLayoutId id="2147483702" r:id="rId10"/>
    <p:sldLayoutId id="2147483714" r:id="rId11"/>
    <p:sldLayoutId id="2147483720" r:id="rId12"/>
    <p:sldLayoutId id="214748370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02" userDrawn="1">
          <p15:clr>
            <a:srgbClr val="F26B43"/>
          </p15:clr>
        </p15:guide>
        <p15:guide id="10" pos="73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hawna.tuli@avanad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27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857963-8D3D-4F24-B535-54652EE09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804672"/>
            <a:ext cx="10460736" cy="3255264"/>
          </a:xfrm>
        </p:spPr>
        <p:txBody>
          <a:bodyPr anchor="b"/>
          <a:lstStyle/>
          <a:p>
            <a:r>
              <a:rPr lang="en-US" dirty="0"/>
              <a:t>BI Analysis Week 6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3514F-9C9F-4868-A7D9-66CAA07E61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81573" y="4526280"/>
            <a:ext cx="6028854" cy="9144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Shawna Tuli (</a:t>
            </a:r>
            <a:r>
              <a:rPr lang="en-US" dirty="0">
                <a:hlinkClick r:id="rId2"/>
              </a:rPr>
              <a:t>Shawna.tuli@avanade.com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2316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esign Thinking for Data Science: A Human-Centric Approach to Solving  Complex Problems | CoffeeWithShiva - An Analytics Blog">
            <a:extLst>
              <a:ext uri="{FF2B5EF4-FFF2-40B4-BE49-F238E27FC236}">
                <a16:creationId xmlns:a16="http://schemas.microsoft.com/office/drawing/2014/main" id="{96FE9DD8-9006-4643-B471-8F9C3EBB6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5" y="352426"/>
            <a:ext cx="10938930" cy="615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266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ata Science &amp; Design Thinking - Samuel Sum - Blog">
            <a:extLst>
              <a:ext uri="{FF2B5EF4-FFF2-40B4-BE49-F238E27FC236}">
                <a16:creationId xmlns:a16="http://schemas.microsoft.com/office/drawing/2014/main" id="{47BFCFB1-F971-4C82-9E6C-C32E17858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27" y="351367"/>
            <a:ext cx="10149745" cy="616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126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lending Data Science and Design Thinking for Strategic Advantage -  DataScienceCentral.com">
            <a:extLst>
              <a:ext uri="{FF2B5EF4-FFF2-40B4-BE49-F238E27FC236}">
                <a16:creationId xmlns:a16="http://schemas.microsoft.com/office/drawing/2014/main" id="{C7B167C9-B420-41D7-A314-BE90533E2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66" y="347662"/>
            <a:ext cx="10955867" cy="616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62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64EDA9-8D6E-C4EA-9C66-8A5FFDFB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br>
              <a:rPr lang="en-US" dirty="0"/>
            </a:br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174118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C9A7E-3F9E-E938-55B5-C1818A25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D0C668-0ECC-D48C-072B-50CCFB0AA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0041" y="997350"/>
            <a:ext cx="5311625" cy="5404104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Kick-Off </a:t>
            </a:r>
          </a:p>
          <a:p>
            <a:pPr marL="1143000" lvl="1">
              <a:buFont typeface="Courier New" panose="02070309020205020404" pitchFamily="49" charset="0"/>
              <a:buChar char="o"/>
            </a:pPr>
            <a:r>
              <a:rPr lang="en-US" sz="2000" dirty="0"/>
              <a:t>Students will be meet their teams and begin planning their project.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4 Workshops </a:t>
            </a:r>
          </a:p>
          <a:p>
            <a:pPr marL="1143000" lvl="1">
              <a:buFont typeface="Courier New" panose="02070309020205020404" pitchFamily="49" charset="0"/>
              <a:buChar char="o"/>
            </a:pPr>
            <a:r>
              <a:rPr lang="en-US" sz="2000" dirty="0"/>
              <a:t>Students will attend guided workshops covering key tools used in data science projects.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Help Sessions </a:t>
            </a:r>
          </a:p>
          <a:p>
            <a:pPr marL="1143000" lvl="1">
              <a:buFont typeface="Courier New" panose="02070309020205020404" pitchFamily="49" charset="0"/>
              <a:buChar char="o"/>
            </a:pPr>
            <a:r>
              <a:rPr lang="en-US" sz="2000" dirty="0" err="1"/>
              <a:t>Data@UCI</a:t>
            </a:r>
            <a:r>
              <a:rPr lang="en-US" sz="2000" dirty="0"/>
              <a:t> will provide mini help sessions following the end each workshop.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Final Presentations </a:t>
            </a:r>
          </a:p>
          <a:p>
            <a:pPr marL="1143000" lvl="1">
              <a:buFont typeface="Courier New" panose="02070309020205020404" pitchFamily="49" charset="0"/>
              <a:buChar char="o"/>
            </a:pPr>
            <a:r>
              <a:rPr lang="en-US" sz="2000" dirty="0"/>
              <a:t>Groups will have the opportunity to present their projects and win prizes.</a:t>
            </a:r>
          </a:p>
        </p:txBody>
      </p:sp>
    </p:spTree>
    <p:extLst>
      <p:ext uri="{BB962C8B-B14F-4D97-AF65-F5344CB8AC3E}">
        <p14:creationId xmlns:p14="http://schemas.microsoft.com/office/powerpoint/2010/main" val="3596853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0A1C6B1-1F32-30FF-A12E-D42C2368474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69355589"/>
              </p:ext>
            </p:extLst>
          </p:nvPr>
        </p:nvGraphicFramePr>
        <p:xfrm>
          <a:off x="922564" y="849086"/>
          <a:ext cx="10335986" cy="515689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167993">
                  <a:extLst>
                    <a:ext uri="{9D8B030D-6E8A-4147-A177-3AD203B41FA5}">
                      <a16:colId xmlns:a16="http://schemas.microsoft.com/office/drawing/2014/main" val="4128958966"/>
                    </a:ext>
                  </a:extLst>
                </a:gridCol>
                <a:gridCol w="5167993">
                  <a:extLst>
                    <a:ext uri="{9D8B030D-6E8A-4147-A177-3AD203B41FA5}">
                      <a16:colId xmlns:a16="http://schemas.microsoft.com/office/drawing/2014/main" val="3262970615"/>
                    </a:ext>
                  </a:extLst>
                </a:gridCol>
              </a:tblGrid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Timeline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26936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Week 1 (1/6-1/12)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Regular Event: Info Session for Mentees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66694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Week 2 (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1/13 - 1/19)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Regular Event : Project Kick-Off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370790"/>
                  </a:ext>
                </a:extLst>
              </a:tr>
              <a:tr h="6574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3 (1/20 - 1/26)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Thursday - Workshop 1: Tour of Notebooks/Environments/IDEs + Help Session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012607"/>
                  </a:ext>
                </a:extLst>
              </a:tr>
              <a:tr h="6574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4 (1/27-2/2)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Thursday - Workshop 2: Data Exploration (Pandas &amp; Feature Selection) + Help Session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50927"/>
                  </a:ext>
                </a:extLst>
              </a:tr>
              <a:tr h="6574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5 (2/3 - 2/9)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Thursday - Workshop 3: Machine Learning (Scikit-Learn &amp; Model Evaluation) + Help Session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90691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Week 6 (2/10 - 2/16) </a:t>
                      </a:r>
                      <a:endParaRPr 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Thursday - Collaboration with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Design@UCI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(tentative + midterms) </a:t>
                      </a:r>
                      <a:endParaRPr 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3163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7 (2/17 - 2/21)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Thursday - Workshop 4: Data Visualization (Power BI or similar) + Help Session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2121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8 (2/24 - 3/1)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Thursday - Final Winter Project Help Session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30321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9 (3/3 - 3/9)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Thursday - Final Presentations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33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935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45F456-975F-95A1-BB41-47F5B177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br>
              <a:rPr lang="en-US" dirty="0"/>
            </a:br>
            <a:r>
              <a:rPr lang="en-US" dirty="0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610624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8AEA534-F8B3-01C7-03E6-773FC9EE48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383271"/>
              </p:ext>
            </p:extLst>
          </p:nvPr>
        </p:nvGraphicFramePr>
        <p:xfrm>
          <a:off x="927462" y="1102179"/>
          <a:ext cx="10335986" cy="463851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167993">
                  <a:extLst>
                    <a:ext uri="{9D8B030D-6E8A-4147-A177-3AD203B41FA5}">
                      <a16:colId xmlns:a16="http://schemas.microsoft.com/office/drawing/2014/main" val="4128958966"/>
                    </a:ext>
                  </a:extLst>
                </a:gridCol>
                <a:gridCol w="5167993">
                  <a:extLst>
                    <a:ext uri="{9D8B030D-6E8A-4147-A177-3AD203B41FA5}">
                      <a16:colId xmlns:a16="http://schemas.microsoft.com/office/drawing/2014/main" val="3262970615"/>
                    </a:ext>
                  </a:extLst>
                </a:gridCol>
              </a:tblGrid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Deliverable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26936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Week 1 (1/6-1/12)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Commitment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66694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Week 2 (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1/13 - 1/19)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Meeting Series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370790"/>
                  </a:ext>
                </a:extLst>
              </a:tr>
              <a:tr h="6574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3 (1/20 - 1/26)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Jupyter Notebooks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012607"/>
                  </a:ext>
                </a:extLst>
              </a:tr>
              <a:tr h="6574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4 (1/27-2/2)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Exploratory Data Analyses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50927"/>
                  </a:ext>
                </a:extLst>
              </a:tr>
              <a:tr h="6574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5 (2/3 - 2/9)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Machine Learning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90691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Week 6 (2/10 - 2/16) </a:t>
                      </a:r>
                      <a:endParaRPr 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Design</a:t>
                      </a:r>
                      <a:endParaRPr 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3163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7 (2/17 - 2/21)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Visualization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2121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8 (2/24 - 3/1)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30321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9 (3/3 - 3/9)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Final Presentation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33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362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A0D7AA-8A21-B977-56ED-94406F29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804672"/>
            <a:ext cx="10460736" cy="3255264"/>
          </a:xfrm>
        </p:spPr>
        <p:txBody>
          <a:bodyPr anchor="b">
            <a:normAutofit/>
          </a:bodyPr>
          <a:lstStyle/>
          <a:p>
            <a:r>
              <a:rPr lang="en-US" noProof="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1538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  <a:noFill/>
        </p:spPr>
        <p:txBody>
          <a:bodyPr anchor="ctr"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9" y="853333"/>
            <a:ext cx="4920342" cy="5151334"/>
          </a:xfrm>
          <a:noFill/>
        </p:spPr>
        <p:txBody>
          <a:bodyPr>
            <a:normAutofit/>
          </a:bodyPr>
          <a:lstStyle/>
          <a:p>
            <a:r>
              <a:rPr lang="en-US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416955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C221-5947-4BC2-802F-D182EA9D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4098" name="Picture 2" descr="5 Steps of the Design Thinking Process: A Step-by-Step Guide">
            <a:extLst>
              <a:ext uri="{FF2B5EF4-FFF2-40B4-BE49-F238E27FC236}">
                <a16:creationId xmlns:a16="http://schemas.microsoft.com/office/drawing/2014/main" id="{CEEEAFD1-9251-4E65-9D29-F1FF7D691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333" y="358741"/>
            <a:ext cx="5655733" cy="61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40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Powering Data Science with Design Thinking - School of Data Science and  Business Intelligence">
            <a:extLst>
              <a:ext uri="{FF2B5EF4-FFF2-40B4-BE49-F238E27FC236}">
                <a16:creationId xmlns:a16="http://schemas.microsoft.com/office/drawing/2014/main" id="{21A01721-01E6-422C-8041-DB034513B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94" y="347133"/>
            <a:ext cx="10130211" cy="616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51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Design Thinking? | IxDF">
            <a:extLst>
              <a:ext uri="{FF2B5EF4-FFF2-40B4-BE49-F238E27FC236}">
                <a16:creationId xmlns:a16="http://schemas.microsoft.com/office/drawing/2014/main" id="{A0C6FEFB-5D46-43DF-8A14-EA022DED9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459" y="347007"/>
            <a:ext cx="5917141" cy="616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19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esign Thinking Part 2: Design Thinking as a Step-by-Step Process — The BYU  Design Review">
            <a:extLst>
              <a:ext uri="{FF2B5EF4-FFF2-40B4-BE49-F238E27FC236}">
                <a16:creationId xmlns:a16="http://schemas.microsoft.com/office/drawing/2014/main" id="{CBB71FCD-C754-4DD9-8408-98A73CD2B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04" y="435923"/>
            <a:ext cx="11433391" cy="598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57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Design Thinking Shapes Business Strategy">
            <a:extLst>
              <a:ext uri="{FF2B5EF4-FFF2-40B4-BE49-F238E27FC236}">
                <a16:creationId xmlns:a16="http://schemas.microsoft.com/office/drawing/2014/main" id="{60F8174F-7A97-4F1B-9578-6BB8D5FF0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67" y="357212"/>
            <a:ext cx="11425643" cy="615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872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A Design Thinking Mindset for Data Science | by Rachel Woods | Towards Data  Science">
            <a:extLst>
              <a:ext uri="{FF2B5EF4-FFF2-40B4-BE49-F238E27FC236}">
                <a16:creationId xmlns:a16="http://schemas.microsoft.com/office/drawing/2014/main" id="{D23061FD-36A9-4AE5-BD24-92D6696A6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67" y="349250"/>
            <a:ext cx="8212667" cy="615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509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ntegration of data science with product design towards data-driven design  - ScienceDirect">
            <a:extLst>
              <a:ext uri="{FF2B5EF4-FFF2-40B4-BE49-F238E27FC236}">
                <a16:creationId xmlns:a16="http://schemas.microsoft.com/office/drawing/2014/main" id="{7BFF5F62-4511-4E2C-87BB-0C8527F94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84" y="355599"/>
            <a:ext cx="10482849" cy="615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33240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69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E69F9A"/>
      </a:accent1>
      <a:accent2>
        <a:srgbClr val="C38C44"/>
      </a:accent2>
      <a:accent3>
        <a:srgbClr val="B32752"/>
      </a:accent3>
      <a:accent4>
        <a:srgbClr val="F5BF77"/>
      </a:accent4>
      <a:accent5>
        <a:srgbClr val="BDBB78"/>
      </a:accent5>
      <a:accent6>
        <a:srgbClr val="9FCDC6"/>
      </a:accent6>
      <a:hlink>
        <a:srgbClr val="F7B615"/>
      </a:hlink>
      <a:folHlink>
        <a:srgbClr val="704404"/>
      </a:folHlink>
    </a:clrScheme>
    <a:fontScheme name="Custom 190">
      <a:majorFont>
        <a:latin typeface="DM Serif Display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M88997677_win32_LW_V2" id="{A337E98B-B78A-4478-A7B4-5BC118FBE473}" vid="{BFD76E1B-16BC-4706-8DD0-46BF66D357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8B1F56-8983-41A9-8E90-86247BC2C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6A71AF-4CF2-4B95-BFB6-5C27500258C6}">
  <ds:schemaRefs>
    <ds:schemaRef ds:uri="http://purl.org/dc/elements/1.1/"/>
    <ds:schemaRef ds:uri="http://schemas.microsoft.com/office/2006/documentManagement/types"/>
    <ds:schemaRef ds:uri="16c05727-aa75-4e4a-9b5f-8a80a1165891"/>
    <ds:schemaRef ds:uri="http://purl.org/dc/terms/"/>
    <ds:schemaRef ds:uri="230e9df3-be65-4c73-a93b-d1236ebd677e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71af3243-3dd4-4a8d-8c0d-dd76da1f02a5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F60B100-7079-4DE7-AF7C-20BFB1D62C4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Rose suite presentation</Template>
  <TotalTime>2712</TotalTime>
  <Words>324</Words>
  <Application>Microsoft Office PowerPoint</Application>
  <PresentationFormat>Widescreen</PresentationFormat>
  <Paragraphs>59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DM Serif Display</vt:lpstr>
      <vt:lpstr>Source Sans Pro</vt:lpstr>
      <vt:lpstr>Custom</vt:lpstr>
      <vt:lpstr>BI Analysis Week 6</vt:lpstr>
      <vt:lpstr>Agenda</vt:lpstr>
      <vt:lpstr>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Timeline</vt:lpstr>
      <vt:lpstr>Program</vt:lpstr>
      <vt:lpstr>PowerPoint Presentation</vt:lpstr>
      <vt:lpstr> Deliverables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 Analysis (Partner Business Modeling: Uber)</dc:title>
  <dc:creator>Tuli, Shawna</dc:creator>
  <cp:lastModifiedBy>Shawna [C]</cp:lastModifiedBy>
  <cp:revision>68</cp:revision>
  <dcterms:created xsi:type="dcterms:W3CDTF">2025-01-14T21:22:39Z</dcterms:created>
  <dcterms:modified xsi:type="dcterms:W3CDTF">2025-01-28T22:22:06Z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