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56" r:id="rId5"/>
    <p:sldId id="269" r:id="rId6"/>
    <p:sldId id="298" r:id="rId7"/>
    <p:sldId id="299" r:id="rId8"/>
    <p:sldId id="333" r:id="rId9"/>
    <p:sldId id="313" r:id="rId10"/>
    <p:sldId id="334" r:id="rId11"/>
    <p:sldId id="335" r:id="rId12"/>
    <p:sldId id="336" r:id="rId13"/>
    <p:sldId id="337" r:id="rId14"/>
    <p:sldId id="338" r:id="rId15"/>
    <p:sldId id="339" r:id="rId16"/>
    <p:sldId id="340" r:id="rId17"/>
    <p:sldId id="285" r:id="rId18"/>
    <p:sldId id="288" r:id="rId19"/>
    <p:sldId id="287" r:id="rId20"/>
    <p:sldId id="289" r:id="rId21"/>
    <p:sldId id="290" r:id="rId22"/>
    <p:sldId id="278" r:id="rId2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 Analysis" id="{4C56F7DB-0F8E-4E67-952C-B0CCCACB4CAB}">
          <p14:sldIdLst>
            <p14:sldId id="256"/>
            <p14:sldId id="269"/>
          </p14:sldIdLst>
        </p14:section>
        <p14:section name="Presentation" id="{F601AD85-153C-435F-8297-92C260585538}">
          <p14:sldIdLst>
            <p14:sldId id="298"/>
            <p14:sldId id="299"/>
            <p14:sldId id="333"/>
            <p14:sldId id="313"/>
            <p14:sldId id="334"/>
            <p14:sldId id="335"/>
            <p14:sldId id="336"/>
            <p14:sldId id="337"/>
            <p14:sldId id="338"/>
            <p14:sldId id="339"/>
            <p14:sldId id="340"/>
          </p14:sldIdLst>
        </p14:section>
        <p14:section name="Timeline" id="{D84BA844-2521-4215-AB17-E24BCE62C2E7}">
          <p14:sldIdLst>
            <p14:sldId id="285"/>
            <p14:sldId id="288"/>
            <p14:sldId id="287"/>
          </p14:sldIdLst>
        </p14:section>
        <p14:section name="Deliverables" id="{80E4076F-04C7-416B-8343-E3B62ABDA257}">
          <p14:sldIdLst>
            <p14:sldId id="289"/>
            <p14:sldId id="290"/>
            <p14:sldId id="278"/>
          </p14:sldIdLst>
        </p14:section>
      </p14:sectionLst>
    </p:ext>
    <p:ext uri="{EFAFB233-063F-42B5-8137-9DF3F51BA10A}">
      <p15:sldGuideLst xmlns:p15="http://schemas.microsoft.com/office/powerpoint/2012/main">
        <p15:guide id="2" pos="3840" userDrawn="1">
          <p15:clr>
            <a:srgbClr val="A4A3A4"/>
          </p15:clr>
        </p15:guide>
        <p15:guide id="7" orient="horz" pos="2500" userDrawn="1">
          <p15:clr>
            <a:srgbClr val="A4A3A4"/>
          </p15:clr>
        </p15:guide>
        <p15:guide id="8" pos="495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D9D7"/>
    <a:srgbClr val="B32752"/>
    <a:srgbClr val="E3A097"/>
    <a:srgbClr val="263025"/>
    <a:srgbClr val="334031"/>
    <a:srgbClr val="8A9161"/>
    <a:srgbClr val="81875A"/>
    <a:srgbClr val="000000"/>
    <a:srgbClr val="EFE0BE"/>
    <a:srgbClr val="F7F1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2" autoAdjust="0"/>
    <p:restoredTop sz="93758" autoAdjust="0"/>
  </p:normalViewPr>
  <p:slideViewPr>
    <p:cSldViewPr snapToGrid="0">
      <p:cViewPr varScale="1">
        <p:scale>
          <a:sx n="57" d="100"/>
          <a:sy n="57" d="100"/>
        </p:scale>
        <p:origin x="40" y="152"/>
      </p:cViewPr>
      <p:guideLst>
        <p:guide pos="3840"/>
        <p:guide orient="horz" pos="2500"/>
        <p:guide pos="4951"/>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2621" y="6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8B8B31-1CFE-4A78-A796-40061C1B29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1F5D168-A009-4B34-B08F-277E0D6ABD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D47A4C-1800-412B-9042-C93F1924AECC}" type="datetimeFigureOut">
              <a:rPr lang="en-US" smtClean="0"/>
              <a:t>2/4/2025</a:t>
            </a:fld>
            <a:endParaRPr lang="en-US"/>
          </a:p>
        </p:txBody>
      </p:sp>
      <p:sp>
        <p:nvSpPr>
          <p:cNvPr id="4" name="Footer Placeholder 3">
            <a:extLst>
              <a:ext uri="{FF2B5EF4-FFF2-40B4-BE49-F238E27FC236}">
                <a16:creationId xmlns:a16="http://schemas.microsoft.com/office/drawing/2014/main" id="{810C826E-30C5-4DD2-97CD-F700F8EBB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A1BE32A-EDDE-428D-8FA7-84F681D978C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81FD62-43B6-432F-96E1-BCDE3916E10C}" type="slidenum">
              <a:rPr lang="en-US" smtClean="0"/>
              <a:t>‹#›</a:t>
            </a:fld>
            <a:endParaRPr lang="en-US"/>
          </a:p>
        </p:txBody>
      </p:sp>
    </p:spTree>
    <p:extLst>
      <p:ext uri="{BB962C8B-B14F-4D97-AF65-F5344CB8AC3E}">
        <p14:creationId xmlns:p14="http://schemas.microsoft.com/office/powerpoint/2010/main" val="1499383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en-US" noProof="0" smtClean="0"/>
              <a:t>2/4/2025</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en-US" noProof="0" smtClean="0"/>
              <a:t>‹#›</a:t>
            </a:fld>
            <a:endParaRPr lang="en-US" noProof="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https://dataknowsall.com/blog/storytelling.html</a:t>
            </a:r>
          </a:p>
        </p:txBody>
      </p:sp>
      <p:sp>
        <p:nvSpPr>
          <p:cNvPr id="4" name="Slide Number Placeholder 3"/>
          <p:cNvSpPr>
            <a:spLocks noGrp="1"/>
          </p:cNvSpPr>
          <p:nvPr>
            <p:ph type="sldNum" sz="quarter" idx="5"/>
          </p:nvPr>
        </p:nvSpPr>
        <p:spPr/>
        <p:txBody>
          <a:bodyPr/>
          <a:lstStyle/>
          <a:p>
            <a:fld id="{53D78A92-0141-4330-8F3E-FAADFAC23844}" type="slidenum">
              <a:rPr lang="en-US" noProof="0" smtClean="0"/>
              <a:t>3</a:t>
            </a:fld>
            <a:endParaRPr lang="en-US" noProof="0"/>
          </a:p>
        </p:txBody>
      </p:sp>
    </p:spTree>
    <p:extLst>
      <p:ext uri="{BB962C8B-B14F-4D97-AF65-F5344CB8AC3E}">
        <p14:creationId xmlns:p14="http://schemas.microsoft.com/office/powerpoint/2010/main" val="146936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D78A92-0141-4330-8F3E-FAADFAC23844}" type="slidenum">
              <a:rPr lang="en-US" noProof="0" smtClean="0"/>
              <a:t>6</a:t>
            </a:fld>
            <a:endParaRPr lang="en-US" noProof="0"/>
          </a:p>
        </p:txBody>
      </p:sp>
    </p:spTree>
    <p:extLst>
      <p:ext uri="{BB962C8B-B14F-4D97-AF65-F5344CB8AC3E}">
        <p14:creationId xmlns:p14="http://schemas.microsoft.com/office/powerpoint/2010/main" val="1743786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D78A92-0141-4330-8F3E-FAADFAC23844}" type="slidenum">
              <a:rPr lang="en-US" noProof="0" smtClean="0"/>
              <a:t>9</a:t>
            </a:fld>
            <a:endParaRPr lang="en-US" noProof="0"/>
          </a:p>
        </p:txBody>
      </p:sp>
    </p:spTree>
    <p:extLst>
      <p:ext uri="{BB962C8B-B14F-4D97-AF65-F5344CB8AC3E}">
        <p14:creationId xmlns:p14="http://schemas.microsoft.com/office/powerpoint/2010/main" val="3284045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D78A92-0141-4330-8F3E-FAADFAC23844}" type="slidenum">
              <a:rPr lang="en-US" noProof="0" smtClean="0"/>
              <a:t>16</a:t>
            </a:fld>
            <a:endParaRPr lang="en-US" noProof="0"/>
          </a:p>
        </p:txBody>
      </p:sp>
    </p:spTree>
    <p:extLst>
      <p:ext uri="{BB962C8B-B14F-4D97-AF65-F5344CB8AC3E}">
        <p14:creationId xmlns:p14="http://schemas.microsoft.com/office/powerpoint/2010/main" val="3047073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868680" y="804672"/>
            <a:ext cx="10460736" cy="3255264"/>
          </a:xfrm>
        </p:spPr>
        <p:txBody>
          <a:bodyPr anchor="b">
            <a:noAutofit/>
          </a:bodyPr>
          <a:lstStyle>
            <a:lvl1pPr algn="ctr">
              <a:defRPr sz="7200" b="0">
                <a:solidFill>
                  <a:schemeClr val="accent1">
                    <a:lumMod val="20000"/>
                    <a:lumOff val="80000"/>
                  </a:schemeClr>
                </a:solidFill>
              </a:defRPr>
            </a:lvl1pPr>
          </a:lstStyle>
          <a:p>
            <a:r>
              <a:rPr lang="en-US" noProof="0"/>
              <a:t>Click to edit Master title style</a:t>
            </a:r>
            <a:endParaRPr lang="en-US" noProof="0"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p:nvPr>
        </p:nvSpPr>
        <p:spPr>
          <a:xfrm>
            <a:off x="3081573" y="4526280"/>
            <a:ext cx="6028854" cy="914400"/>
          </a:xfrm>
        </p:spPr>
        <p:txBody>
          <a:bodyPr anchor="t">
            <a:normAutofit/>
          </a:bodyPr>
          <a:lstStyle>
            <a:lvl1pPr marL="0" indent="0" algn="ctr">
              <a:buNone/>
              <a:defRPr sz="1600" b="0" i="0" cap="all" spc="300" baseline="0">
                <a:solidFill>
                  <a:schemeClr val="accent1">
                    <a:lumMod val="20000"/>
                    <a:lumOff val="80000"/>
                  </a:schemeClr>
                </a:solidFill>
              </a:defRPr>
            </a:lvl1pPr>
          </a:lstStyle>
          <a:p>
            <a:pPr lvl="0"/>
            <a:r>
              <a:rPr lang="en-US" noProof="0"/>
              <a:t>Click to edit Master text styles</a:t>
            </a:r>
          </a:p>
        </p:txBody>
      </p:sp>
      <p:sp>
        <p:nvSpPr>
          <p:cNvPr id="21" name="Rectangle 20">
            <a:extLst>
              <a:ext uri="{FF2B5EF4-FFF2-40B4-BE49-F238E27FC236}">
                <a16:creationId xmlns:a16="http://schemas.microsoft.com/office/drawing/2014/main" id="{2123959E-C8AF-2C32-A4AC-D79C711CACEF}"/>
              </a:ext>
            </a:extLst>
          </p:cNvPr>
          <p:cNvSpPr/>
          <p:nvPr userDrawn="1"/>
        </p:nvSpPr>
        <p:spPr>
          <a:xfrm>
            <a:off x="361950" y="327025"/>
            <a:ext cx="11468100" cy="6203950"/>
          </a:xfrm>
          <a:prstGeom prst="rect">
            <a:avLst/>
          </a:prstGeom>
          <a:noFill/>
          <a:ln w="28575" cap="flat">
            <a:solidFill>
              <a:schemeClr val="accent3">
                <a:lumMod val="40000"/>
                <a:lumOff val="60000"/>
              </a:schemeClr>
            </a:solidFill>
            <a:prstDash val="solid"/>
            <a:miter/>
          </a:ln>
        </p:spPr>
        <p:txBody>
          <a:bodyPr rtlCol="0" anchor="ctr"/>
          <a:lstStyle/>
          <a:p>
            <a:pPr algn="l"/>
            <a:endParaRPr lang="en-US" dirty="0"/>
          </a:p>
        </p:txBody>
      </p:sp>
      <p:grpSp>
        <p:nvGrpSpPr>
          <p:cNvPr id="48" name="Group 47">
            <a:extLst>
              <a:ext uri="{FF2B5EF4-FFF2-40B4-BE49-F238E27FC236}">
                <a16:creationId xmlns:a16="http://schemas.microsoft.com/office/drawing/2014/main" id="{1991AA11-ABBF-BFA0-AACD-5E0262702116}"/>
              </a:ext>
            </a:extLst>
          </p:cNvPr>
          <p:cNvGrpSpPr/>
          <p:nvPr userDrawn="1"/>
        </p:nvGrpSpPr>
        <p:grpSpPr>
          <a:xfrm>
            <a:off x="6096000" y="327025"/>
            <a:ext cx="0" cy="6203950"/>
            <a:chOff x="6096000" y="327025"/>
            <a:chExt cx="0" cy="6203950"/>
          </a:xfrm>
        </p:grpSpPr>
        <p:cxnSp>
          <p:nvCxnSpPr>
            <p:cNvPr id="49" name="Straight Connector 48">
              <a:extLst>
                <a:ext uri="{FF2B5EF4-FFF2-40B4-BE49-F238E27FC236}">
                  <a16:creationId xmlns:a16="http://schemas.microsoft.com/office/drawing/2014/main" id="{8CB6BE39-5971-4916-1DD7-91D7C3F31234}"/>
                </a:ext>
              </a:extLst>
            </p:cNvPr>
            <p:cNvCxnSpPr>
              <a:cxnSpLocks/>
            </p:cNvCxnSpPr>
            <p:nvPr/>
          </p:nvCxnSpPr>
          <p:spPr>
            <a:xfrm flipV="1">
              <a:off x="6096000" y="6281057"/>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CD84773-7D11-C9D4-A19C-4265A176EBAA}"/>
                </a:ext>
              </a:extLst>
            </p:cNvPr>
            <p:cNvCxnSpPr>
              <a:cxnSpLocks/>
            </p:cNvCxnSpPr>
            <p:nvPr/>
          </p:nvCxnSpPr>
          <p:spPr>
            <a:xfrm flipV="1">
              <a:off x="6096000" y="327025"/>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0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E0AD4BE-B150-7C27-72CC-9AAE5D788775}"/>
              </a:ext>
            </a:extLst>
          </p:cNvPr>
          <p:cNvSpPr>
            <a:spLocks noGrp="1"/>
          </p:cNvSpPr>
          <p:nvPr>
            <p:ph type="title"/>
          </p:nvPr>
        </p:nvSpPr>
        <p:spPr>
          <a:xfrm>
            <a:off x="838198" y="853335"/>
            <a:ext cx="10515602" cy="1377184"/>
          </a:xfrm>
        </p:spPr>
        <p:txBody>
          <a:bodyPr anchor="t" anchorCtr="0">
            <a:normAutofit/>
          </a:bodyPr>
          <a:lstStyle>
            <a:lvl1pPr>
              <a:defRPr lang="en-US" sz="3600" b="0" kern="1200" dirty="0">
                <a:solidFill>
                  <a:schemeClr val="accent3"/>
                </a:solidFill>
                <a:latin typeface="+mj-lt"/>
                <a:ea typeface="+mj-ea"/>
                <a:cs typeface="+mj-cs"/>
              </a:defRPr>
            </a:lvl1pPr>
          </a:lstStyle>
          <a:p>
            <a:r>
              <a:rPr lang="en-US"/>
              <a:t>Click to edit Master title style</a:t>
            </a:r>
            <a:endParaRPr lang="en-US" dirty="0"/>
          </a:p>
        </p:txBody>
      </p:sp>
      <p:sp>
        <p:nvSpPr>
          <p:cNvPr id="6" name="Content Placeholder 7">
            <a:extLst>
              <a:ext uri="{FF2B5EF4-FFF2-40B4-BE49-F238E27FC236}">
                <a16:creationId xmlns:a16="http://schemas.microsoft.com/office/drawing/2014/main" id="{0AFDFBEE-19C9-1F3E-D9C5-CE7C9A3CDE11}"/>
              </a:ext>
            </a:extLst>
          </p:cNvPr>
          <p:cNvSpPr>
            <a:spLocks noGrp="1"/>
          </p:cNvSpPr>
          <p:nvPr>
            <p:ph sz="quarter" idx="14"/>
          </p:nvPr>
        </p:nvSpPr>
        <p:spPr>
          <a:xfrm>
            <a:off x="837520" y="2651758"/>
            <a:ext cx="10515601" cy="3466725"/>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a:extLst>
              <a:ext uri="{FF2B5EF4-FFF2-40B4-BE49-F238E27FC236}">
                <a16:creationId xmlns:a16="http://schemas.microsoft.com/office/drawing/2014/main" id="{0694F3BC-3534-81A8-CF89-6C667BDFE3BA}"/>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2" name="Date Placeholder 3">
            <a:extLst>
              <a:ext uri="{FF2B5EF4-FFF2-40B4-BE49-F238E27FC236}">
                <a16:creationId xmlns:a16="http://schemas.microsoft.com/office/drawing/2014/main" id="{DAD02BD2-09CD-274D-9F5F-AD0DCD9B1580}"/>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25C0C67E-B257-49FB-AFB7-390FF0CAC9EE}" type="datetime1">
              <a:rPr lang="en-US" smtClean="0"/>
              <a:t>2/4/2025</a:t>
            </a:fld>
            <a:endParaRPr lang="en-US" dirty="0"/>
          </a:p>
        </p:txBody>
      </p:sp>
    </p:spTree>
    <p:extLst>
      <p:ext uri="{BB962C8B-B14F-4D97-AF65-F5344CB8AC3E}">
        <p14:creationId xmlns:p14="http://schemas.microsoft.com/office/powerpoint/2010/main" val="2860902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03">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1704181" y="2167821"/>
            <a:ext cx="8783638" cy="2522359"/>
          </a:xfrm>
        </p:spPr>
        <p:txBody>
          <a:bodyPr anchor="ctr">
            <a:noAutofit/>
          </a:bodyPr>
          <a:lstStyle>
            <a:lvl1pPr algn="ctr">
              <a:defRPr sz="5400" b="0">
                <a:solidFill>
                  <a:schemeClr val="accent1">
                    <a:lumMod val="20000"/>
                    <a:lumOff val="80000"/>
                  </a:schemeClr>
                </a:solidFill>
              </a:defRPr>
            </a:lvl1pPr>
          </a:lstStyle>
          <a:p>
            <a:r>
              <a:rPr lang="en-US" noProof="0"/>
              <a:t>Click to edit Master title style</a:t>
            </a:r>
            <a:endParaRPr lang="en-US" noProof="0" dirty="0"/>
          </a:p>
        </p:txBody>
      </p:sp>
      <p:sp>
        <p:nvSpPr>
          <p:cNvPr id="3" name="Rectangle 2">
            <a:extLst>
              <a:ext uri="{FF2B5EF4-FFF2-40B4-BE49-F238E27FC236}">
                <a16:creationId xmlns:a16="http://schemas.microsoft.com/office/drawing/2014/main" id="{96DACFE4-8E78-B00D-57EB-B4DF9B274276}"/>
              </a:ext>
            </a:extLst>
          </p:cNvPr>
          <p:cNvSpPr/>
          <p:nvPr userDrawn="1"/>
        </p:nvSpPr>
        <p:spPr>
          <a:xfrm>
            <a:off x="361950" y="327025"/>
            <a:ext cx="11468100" cy="6203950"/>
          </a:xfrm>
          <a:prstGeom prst="rect">
            <a:avLst/>
          </a:prstGeom>
          <a:noFill/>
          <a:ln w="28575" cap="flat">
            <a:solidFill>
              <a:schemeClr val="accent3">
                <a:lumMod val="40000"/>
                <a:lumOff val="60000"/>
              </a:schemeClr>
            </a:solidFill>
            <a:prstDash val="solid"/>
            <a:miter/>
          </a:ln>
        </p:spPr>
        <p:txBody>
          <a:bodyPr rtlCol="0" anchor="ctr"/>
          <a:lstStyle/>
          <a:p>
            <a:pPr algn="l"/>
            <a:endParaRPr lang="en-US" dirty="0"/>
          </a:p>
        </p:txBody>
      </p:sp>
      <p:grpSp>
        <p:nvGrpSpPr>
          <p:cNvPr id="4" name="Group 3">
            <a:extLst>
              <a:ext uri="{FF2B5EF4-FFF2-40B4-BE49-F238E27FC236}">
                <a16:creationId xmlns:a16="http://schemas.microsoft.com/office/drawing/2014/main" id="{EF81E591-3873-6FE4-95EB-DA604EDF9EBC}"/>
              </a:ext>
            </a:extLst>
          </p:cNvPr>
          <p:cNvGrpSpPr/>
          <p:nvPr userDrawn="1"/>
        </p:nvGrpSpPr>
        <p:grpSpPr>
          <a:xfrm>
            <a:off x="6096000" y="327025"/>
            <a:ext cx="0" cy="6203950"/>
            <a:chOff x="6096000" y="327025"/>
            <a:chExt cx="0" cy="6203950"/>
          </a:xfrm>
        </p:grpSpPr>
        <p:cxnSp>
          <p:nvCxnSpPr>
            <p:cNvPr id="5" name="Straight Connector 4">
              <a:extLst>
                <a:ext uri="{FF2B5EF4-FFF2-40B4-BE49-F238E27FC236}">
                  <a16:creationId xmlns:a16="http://schemas.microsoft.com/office/drawing/2014/main" id="{0A7C9956-6C25-EB39-6997-F949957C62D7}"/>
                </a:ext>
              </a:extLst>
            </p:cNvPr>
            <p:cNvCxnSpPr>
              <a:cxnSpLocks/>
            </p:cNvCxnSpPr>
            <p:nvPr/>
          </p:nvCxnSpPr>
          <p:spPr>
            <a:xfrm flipV="1">
              <a:off x="6096000" y="6281057"/>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88B0979-92D8-B3DF-EEC8-6ACC5604FAFF}"/>
                </a:ext>
              </a:extLst>
            </p:cNvPr>
            <p:cNvCxnSpPr>
              <a:cxnSpLocks/>
            </p:cNvCxnSpPr>
            <p:nvPr/>
          </p:nvCxnSpPr>
          <p:spPr>
            <a:xfrm flipV="1">
              <a:off x="6096000" y="327025"/>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22610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04">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8BA9668-A78D-632D-FE8F-C62FE04F29A6}"/>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5" name="Content Placeholder 7">
            <a:extLst>
              <a:ext uri="{FF2B5EF4-FFF2-40B4-BE49-F238E27FC236}">
                <a16:creationId xmlns:a16="http://schemas.microsoft.com/office/drawing/2014/main" id="{0DA40DDB-ECC4-BF05-805D-56550EB8CB9B}"/>
              </a:ext>
            </a:extLst>
          </p:cNvPr>
          <p:cNvSpPr>
            <a:spLocks noGrp="1"/>
          </p:cNvSpPr>
          <p:nvPr>
            <p:ph sz="quarter" idx="15"/>
          </p:nvPr>
        </p:nvSpPr>
        <p:spPr>
          <a:xfrm>
            <a:off x="837521" y="3813681"/>
            <a:ext cx="4844142" cy="2188317"/>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a:extLst>
              <a:ext uri="{FF2B5EF4-FFF2-40B4-BE49-F238E27FC236}">
                <a16:creationId xmlns:a16="http://schemas.microsoft.com/office/drawing/2014/main" id="{37C70689-88FA-027C-9354-13057024FA9F}"/>
              </a:ext>
            </a:extLst>
          </p:cNvPr>
          <p:cNvSpPr>
            <a:spLocks noGrp="1"/>
          </p:cNvSpPr>
          <p:nvPr>
            <p:ph sz="half" idx="13"/>
          </p:nvPr>
        </p:nvSpPr>
        <p:spPr>
          <a:xfrm>
            <a:off x="6455228" y="853334"/>
            <a:ext cx="4898571" cy="5151334"/>
          </a:xfrm>
        </p:spPr>
        <p:txBody>
          <a:bodyPr>
            <a:normAutofit/>
          </a:bodyPr>
          <a:lstStyle>
            <a:lvl1pPr marL="342900" indent="-342900">
              <a:lnSpc>
                <a:spcPct val="100000"/>
              </a:lnSpc>
              <a:buFont typeface="Arial" panose="020B0604020202020204" pitchFamily="34" charset="0"/>
              <a:buChar char="•"/>
              <a:defRPr lang="en-US" sz="2400" b="1" kern="1200" dirty="0">
                <a:solidFill>
                  <a:schemeClr val="accent3"/>
                </a:solidFill>
                <a:latin typeface="+mn-lt"/>
                <a:ea typeface="+mn-ea"/>
                <a:cs typeface="+mn-cs"/>
              </a:defRPr>
            </a:lvl1pPr>
            <a:lvl2pPr marL="347472" indent="0">
              <a:lnSpc>
                <a:spcPct val="100000"/>
              </a:lnSpc>
              <a:spcBef>
                <a:spcPts val="0"/>
              </a:spcBef>
              <a:buFont typeface="Arial" panose="020B0604020202020204" pitchFamily="34" charset="0"/>
              <a:buNone/>
              <a:defRPr lang="en-US" sz="2400" b="0" kern="1200" dirty="0">
                <a:solidFill>
                  <a:schemeClr val="accent3"/>
                </a:solidFill>
                <a:latin typeface="+mn-lt"/>
                <a:ea typeface="+mn-ea"/>
                <a:cs typeface="+mn-cs"/>
              </a:defRPr>
            </a:lvl2pPr>
            <a:lvl3pPr marL="731520" indent="-342900">
              <a:lnSpc>
                <a:spcPct val="100000"/>
              </a:lnSpc>
              <a:spcBef>
                <a:spcPts val="1000"/>
              </a:spcBef>
              <a:buFont typeface="Arial" panose="020B0604020202020204" pitchFamily="34" charset="0"/>
              <a:buChar char="•"/>
              <a:defRPr lang="en-US" sz="2400" b="1" kern="1200" dirty="0">
                <a:solidFill>
                  <a:schemeClr val="accent3"/>
                </a:solidFill>
                <a:latin typeface="+mn-lt"/>
                <a:ea typeface="+mn-ea"/>
                <a:cs typeface="+mn-cs"/>
              </a:defRPr>
            </a:lvl3pPr>
            <a:lvl4pPr marL="731520" indent="0">
              <a:lnSpc>
                <a:spcPct val="100000"/>
              </a:lnSpc>
              <a:spcBef>
                <a:spcPts val="0"/>
              </a:spcBef>
              <a:buFont typeface="Arial" panose="020B0604020202020204" pitchFamily="34" charset="0"/>
              <a:buNone/>
              <a:defRPr lang="en-US" sz="2400" b="0" kern="1200" dirty="0">
                <a:solidFill>
                  <a:schemeClr val="accent3"/>
                </a:solidFill>
                <a:latin typeface="+mn-lt"/>
                <a:ea typeface="+mn-ea"/>
                <a:cs typeface="+mn-cs"/>
              </a:defRPr>
            </a:lvl4pPr>
            <a:lvl5pPr marL="1097280" indent="-342900">
              <a:lnSpc>
                <a:spcPct val="100000"/>
              </a:lnSpc>
              <a:spcBef>
                <a:spcPts val="1000"/>
              </a:spcBef>
              <a:buFont typeface="Arial" panose="020B0604020202020204" pitchFamily="34" charset="0"/>
              <a:buChar char="•"/>
              <a:defRPr lang="en-US" sz="2400" b="0" kern="1200" dirty="0">
                <a:solidFill>
                  <a:schemeClr val="accent3"/>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87C0568B-88EF-9F5A-D39D-8C9C4C573B4B}"/>
              </a:ext>
            </a:extLst>
          </p:cNvPr>
          <p:cNvCxnSpPr>
            <a:cxnSpLocks/>
          </p:cNvCxnSpPr>
          <p:nvPr userDrawn="1"/>
        </p:nvCxnSpPr>
        <p:spPr>
          <a:xfrm flipV="1">
            <a:off x="6096000" y="327025"/>
            <a:ext cx="0" cy="616086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 name="Footer Placeholder 4">
            <a:extLst>
              <a:ext uri="{FF2B5EF4-FFF2-40B4-BE49-F238E27FC236}">
                <a16:creationId xmlns:a16="http://schemas.microsoft.com/office/drawing/2014/main" id="{14585FEF-898A-BE20-0E49-7060E3A08DBE}"/>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2" name="Date Placeholder 3">
            <a:extLst>
              <a:ext uri="{FF2B5EF4-FFF2-40B4-BE49-F238E27FC236}">
                <a16:creationId xmlns:a16="http://schemas.microsoft.com/office/drawing/2014/main" id="{0CAC8CAA-7BE1-C6AD-8CAA-7EF23C3F3856}"/>
              </a:ext>
            </a:extLst>
          </p:cNvPr>
          <p:cNvSpPr>
            <a:spLocks noGrp="1"/>
          </p:cNvSpPr>
          <p:nvPr>
            <p:ph type="dt" sz="half" idx="14"/>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03BBD6F9-FF78-4379-B47B-B6CCD4905C21}" type="datetime1">
              <a:rPr lang="en-US" smtClean="0"/>
              <a:t>2/4/2025</a:t>
            </a:fld>
            <a:endParaRPr lang="en-US" dirty="0"/>
          </a:p>
        </p:txBody>
      </p:sp>
    </p:spTree>
    <p:extLst>
      <p:ext uri="{BB962C8B-B14F-4D97-AF65-F5344CB8AC3E}">
        <p14:creationId xmlns:p14="http://schemas.microsoft.com/office/powerpoint/2010/main" val="3112972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1754505" y="1013460"/>
            <a:ext cx="8682990" cy="2230802"/>
          </a:xfrm>
        </p:spPr>
        <p:txBody>
          <a:bodyPr anchor="b">
            <a:normAutofit/>
          </a:bodyPr>
          <a:lstStyle>
            <a:lvl1pPr algn="ctr">
              <a:defRPr sz="4800">
                <a:solidFill>
                  <a:schemeClr val="accent3"/>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1754505" y="3429000"/>
            <a:ext cx="8682989" cy="2230802"/>
          </a:xfrm>
        </p:spPr>
        <p:txBody>
          <a:bodyPr anchor="t" anchorCtr="0">
            <a:normAutofit/>
          </a:bodyPr>
          <a:lstStyle>
            <a:lvl1pPr marL="0" indent="0" algn="ctr">
              <a:lnSpc>
                <a:spcPct val="200000"/>
              </a:lnSpc>
              <a:buNone/>
              <a:defRPr lang="en-US" sz="1600" kern="1200" cap="all" spc="300" dirty="0">
                <a:solidFill>
                  <a:prstClr val="black"/>
                </a:solidFill>
                <a:latin typeface="+mn-lt"/>
                <a:ea typeface="+mn-ea"/>
                <a:cs typeface="+mn-cs"/>
              </a:defRPr>
            </a:lvl1pPr>
            <a:lvl2pPr marL="7429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2pPr>
            <a:lvl3pPr marL="12001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3pPr>
            <a:lvl4pPr marL="16573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4pPr>
            <a:lvl5pPr marL="21145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0754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838200" y="853333"/>
            <a:ext cx="4844143" cy="5151334"/>
          </a:xfrm>
        </p:spPr>
        <p:txBody>
          <a:bodyPr anchor="ctr">
            <a:normAutofit/>
          </a:bodyPr>
          <a:lstStyle>
            <a:lvl1pPr algn="ctr">
              <a:defRPr sz="3600">
                <a:solidFill>
                  <a:schemeClr val="accent3"/>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6455229" y="853333"/>
            <a:ext cx="4920342" cy="5151334"/>
          </a:xfrm>
        </p:spPr>
        <p:txBody>
          <a:bodyPr anchor="ctr" anchorCtr="0">
            <a:normAutofit/>
          </a:bodyPr>
          <a:lstStyle>
            <a:lvl1pPr marL="0" indent="0" algn="ctr">
              <a:lnSpc>
                <a:spcPct val="200000"/>
              </a:lnSpc>
              <a:buNone/>
              <a:defRPr lang="en-US" sz="1600" kern="1200" cap="all" spc="300" dirty="0">
                <a:solidFill>
                  <a:prstClr val="black"/>
                </a:solidFill>
                <a:latin typeface="+mn-lt"/>
                <a:ea typeface="+mn-ea"/>
                <a:cs typeface="+mn-cs"/>
              </a:defRPr>
            </a:lvl1pPr>
            <a:lvl2pPr marL="7429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2pPr>
            <a:lvl3pPr marL="12001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3pPr>
            <a:lvl4pPr marL="16573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4pPr>
            <a:lvl5pPr marL="21145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a:extLst>
              <a:ext uri="{FF2B5EF4-FFF2-40B4-BE49-F238E27FC236}">
                <a16:creationId xmlns:a16="http://schemas.microsoft.com/office/drawing/2014/main" id="{EC2FAC39-06DA-FEF0-2302-B02B7C1CD3B1}"/>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9" name="Date Placeholder 3">
            <a:extLst>
              <a:ext uri="{FF2B5EF4-FFF2-40B4-BE49-F238E27FC236}">
                <a16:creationId xmlns:a16="http://schemas.microsoft.com/office/drawing/2014/main" id="{6244C766-4DBD-CE50-9374-1427F1FAE856}"/>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2AAF6C4C-B857-4C53-AEC7-D656D7ED2A76}" type="datetime1">
              <a:rPr lang="en-US" smtClean="0"/>
              <a:t>2/4/2025</a:t>
            </a:fld>
            <a:endParaRPr lang="en-US" dirty="0"/>
          </a:p>
        </p:txBody>
      </p:sp>
    </p:spTree>
    <p:extLst>
      <p:ext uri="{BB962C8B-B14F-4D97-AF65-F5344CB8AC3E}">
        <p14:creationId xmlns:p14="http://schemas.microsoft.com/office/powerpoint/2010/main" val="1000826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01">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838200" y="853334"/>
            <a:ext cx="4844142" cy="5151334"/>
          </a:xfrm>
        </p:spPr>
        <p:txBody>
          <a:bodyPr anchor="t">
            <a:noAutofit/>
          </a:bodyPr>
          <a:lstStyle>
            <a:lvl1pPr algn="l">
              <a:defRPr sz="5400" b="0">
                <a:solidFill>
                  <a:schemeClr val="accent1">
                    <a:lumMod val="20000"/>
                    <a:lumOff val="80000"/>
                  </a:schemeClr>
                </a:solidFill>
              </a:defRPr>
            </a:lvl1pPr>
          </a:lstStyle>
          <a:p>
            <a:r>
              <a:rPr lang="en-US" noProof="0"/>
              <a:t>Click to edit Master title style</a:t>
            </a:r>
            <a:endParaRPr lang="en-US" noProof="0" dirty="0"/>
          </a:p>
        </p:txBody>
      </p:sp>
      <p:sp>
        <p:nvSpPr>
          <p:cNvPr id="8" name="Picture Placeholder 7">
            <a:extLst>
              <a:ext uri="{FF2B5EF4-FFF2-40B4-BE49-F238E27FC236}">
                <a16:creationId xmlns:a16="http://schemas.microsoft.com/office/drawing/2014/main" id="{402CFA45-BBBD-162A-70AD-0B375405784D}"/>
              </a:ext>
            </a:extLst>
          </p:cNvPr>
          <p:cNvSpPr>
            <a:spLocks noGrp="1"/>
          </p:cNvSpPr>
          <p:nvPr>
            <p:ph type="pic" sz="quarter" idx="11"/>
          </p:nvPr>
        </p:nvSpPr>
        <p:spPr>
          <a:xfrm>
            <a:off x="6428012" y="685800"/>
            <a:ext cx="5070020" cy="5486400"/>
          </a:xfrm>
          <a:custGeom>
            <a:avLst/>
            <a:gdLst>
              <a:gd name="connsiteX0" fmla="*/ 5070020 w 5070020"/>
              <a:gd name="connsiteY0" fmla="*/ 0 h 5486400"/>
              <a:gd name="connsiteX1" fmla="*/ 5070020 w 5070020"/>
              <a:gd name="connsiteY1" fmla="*/ 5486400 h 5486400"/>
              <a:gd name="connsiteX2" fmla="*/ 0 w 5070020"/>
              <a:gd name="connsiteY2" fmla="*/ 5486399 h 5486400"/>
              <a:gd name="connsiteX3" fmla="*/ 0 w 5070020"/>
              <a:gd name="connsiteY3" fmla="*/ 579095 h 5486400"/>
              <a:gd name="connsiteX4" fmla="*/ 268 w 5070020"/>
              <a:gd name="connsiteY4" fmla="*/ 579362 h 5486400"/>
              <a:gd name="connsiteX5" fmla="*/ 582189 w 5070020"/>
              <a:gd name="connsiteY5" fmla="*/ 266 h 5486400"/>
              <a:gd name="connsiteX6" fmla="*/ 581922 w 5070020"/>
              <a:gd name="connsiteY6" fmla="*/ 1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0020" h="5486400">
                <a:moveTo>
                  <a:pt x="5070020" y="0"/>
                </a:moveTo>
                <a:lnTo>
                  <a:pt x="5070020" y="5486400"/>
                </a:lnTo>
                <a:lnTo>
                  <a:pt x="0" y="5486399"/>
                </a:lnTo>
                <a:lnTo>
                  <a:pt x="0" y="579095"/>
                </a:lnTo>
                <a:lnTo>
                  <a:pt x="268" y="579362"/>
                </a:lnTo>
                <a:lnTo>
                  <a:pt x="582189" y="266"/>
                </a:lnTo>
                <a:lnTo>
                  <a:pt x="581922" y="1"/>
                </a:lnTo>
                <a:close/>
              </a:path>
            </a:pathLst>
          </a:custGeom>
        </p:spPr>
        <p:txBody>
          <a:bodyPr wrap="square">
            <a:noAutofit/>
          </a:bodyPr>
          <a:lstStyle>
            <a:lvl1pPr marL="0" indent="0" algn="ctr">
              <a:buNone/>
              <a:defRPr sz="1600"/>
            </a:lvl1pPr>
          </a:lstStyle>
          <a:p>
            <a:r>
              <a:rPr lang="en-US"/>
              <a:t>Click icon to add picture</a:t>
            </a:r>
          </a:p>
        </p:txBody>
      </p:sp>
      <p:sp>
        <p:nvSpPr>
          <p:cNvPr id="4" name="Rectangle 3">
            <a:extLst>
              <a:ext uri="{FF2B5EF4-FFF2-40B4-BE49-F238E27FC236}">
                <a16:creationId xmlns:a16="http://schemas.microsoft.com/office/drawing/2014/main" id="{35CD2915-BBAC-A1F0-BC9D-D3EBE576B6CA}"/>
              </a:ext>
            </a:extLst>
          </p:cNvPr>
          <p:cNvSpPr/>
          <p:nvPr userDrawn="1"/>
        </p:nvSpPr>
        <p:spPr>
          <a:xfrm>
            <a:off x="361950" y="327025"/>
            <a:ext cx="11468100" cy="6203950"/>
          </a:xfrm>
          <a:prstGeom prst="rect">
            <a:avLst/>
          </a:prstGeom>
          <a:noFill/>
          <a:ln w="28575" cap="flat">
            <a:solidFill>
              <a:schemeClr val="accent3">
                <a:lumMod val="40000"/>
                <a:lumOff val="60000"/>
              </a:schemeClr>
            </a:solidFill>
            <a:prstDash val="solid"/>
            <a:miter/>
          </a:ln>
        </p:spPr>
        <p:txBody>
          <a:bodyPr rtlCol="0" anchor="ctr"/>
          <a:lstStyle/>
          <a:p>
            <a:pPr algn="l"/>
            <a:endParaRPr lang="en-US" dirty="0"/>
          </a:p>
        </p:txBody>
      </p:sp>
      <p:cxnSp>
        <p:nvCxnSpPr>
          <p:cNvPr id="6" name="Straight Connector 5">
            <a:extLst>
              <a:ext uri="{FF2B5EF4-FFF2-40B4-BE49-F238E27FC236}">
                <a16:creationId xmlns:a16="http://schemas.microsoft.com/office/drawing/2014/main" id="{731F310B-7369-4DED-0D01-CE0B2057D9A2}"/>
              </a:ext>
            </a:extLst>
          </p:cNvPr>
          <p:cNvCxnSpPr>
            <a:cxnSpLocks/>
          </p:cNvCxnSpPr>
          <p:nvPr/>
        </p:nvCxnSpPr>
        <p:spPr>
          <a:xfrm flipV="1">
            <a:off x="6096000" y="6281057"/>
            <a:ext cx="0" cy="249918"/>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7F80554-A5C0-4DF5-30C7-E8509F4304C5}"/>
              </a:ext>
            </a:extLst>
          </p:cNvPr>
          <p:cNvCxnSpPr>
            <a:cxnSpLocks/>
          </p:cNvCxnSpPr>
          <p:nvPr/>
        </p:nvCxnSpPr>
        <p:spPr>
          <a:xfrm flipV="1">
            <a:off x="6096000" y="327025"/>
            <a:ext cx="0" cy="6160861"/>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722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0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A9154-5D3B-2CDD-4D46-FD8867EFC004}"/>
              </a:ext>
            </a:extLst>
          </p:cNvPr>
          <p:cNvSpPr>
            <a:spLocks noGrp="1"/>
          </p:cNvSpPr>
          <p:nvPr>
            <p:ph type="title"/>
          </p:nvPr>
        </p:nvSpPr>
        <p:spPr>
          <a:xfrm>
            <a:off x="838200" y="853333"/>
            <a:ext cx="4844143" cy="5151334"/>
          </a:xfrm>
        </p:spPr>
        <p:txBody>
          <a:bodyPr anchor="ctr">
            <a:normAutofit/>
          </a:bodyPr>
          <a:lstStyle>
            <a:lvl1pPr algn="ctr">
              <a:defRPr sz="3600">
                <a:solidFill>
                  <a:schemeClr val="accent3"/>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6455228" y="853333"/>
            <a:ext cx="4997631" cy="5151334"/>
          </a:xfrm>
        </p:spPr>
        <p:txBody>
          <a:bodyPr anchor="ctr" anchorCtr="0">
            <a:normAutofit/>
          </a:bodyPr>
          <a:lstStyle>
            <a:lvl1pPr marL="0" indent="0">
              <a:lnSpc>
                <a:spcPct val="100000"/>
              </a:lnSpc>
              <a:buFont typeface="Arial" panose="020B0604020202020204" pitchFamily="34" charset="0"/>
              <a:buNone/>
              <a:defRPr lang="en-US" sz="2000" kern="1200" dirty="0">
                <a:solidFill>
                  <a:schemeClr val="tx1"/>
                </a:solidFill>
                <a:latin typeface="+mn-lt"/>
                <a:ea typeface="+mn-ea"/>
                <a:cs typeface="+mn-cs"/>
              </a:defRPr>
            </a:lvl1pPr>
            <a:lvl2pPr marL="800100" indent="-342900">
              <a:lnSpc>
                <a:spcPct val="100000"/>
              </a:lnSpc>
              <a:buFont typeface="Arial" panose="020B0604020202020204" pitchFamily="34" charset="0"/>
              <a:buChar char="•"/>
              <a:defRPr lang="en-US" sz="2000" kern="1200" dirty="0">
                <a:solidFill>
                  <a:schemeClr val="tx1"/>
                </a:solidFill>
                <a:latin typeface="+mn-lt"/>
                <a:ea typeface="+mn-ea"/>
                <a:cs typeface="+mn-cs"/>
              </a:defRPr>
            </a:lvl2pPr>
            <a:lvl3pPr marL="1257300" indent="-342900">
              <a:lnSpc>
                <a:spcPct val="100000"/>
              </a:lnSpc>
              <a:buFont typeface="Arial" panose="020B0604020202020204" pitchFamily="34" charset="0"/>
              <a:buChar char="•"/>
              <a:defRPr lang="en-US" sz="2000" kern="1200" dirty="0">
                <a:solidFill>
                  <a:schemeClr val="tx1"/>
                </a:solidFill>
                <a:latin typeface="+mn-lt"/>
                <a:ea typeface="+mn-ea"/>
                <a:cs typeface="+mn-cs"/>
              </a:defRPr>
            </a:lvl3pPr>
            <a:lvl4pPr marL="1714500" indent="-342900">
              <a:lnSpc>
                <a:spcPct val="100000"/>
              </a:lnSpc>
              <a:buFont typeface="Arial" panose="020B0604020202020204" pitchFamily="34" charset="0"/>
              <a:buChar char="•"/>
              <a:defRPr lang="en-US" sz="2000" kern="1200" dirty="0">
                <a:solidFill>
                  <a:schemeClr val="tx1"/>
                </a:solidFill>
                <a:latin typeface="+mn-lt"/>
                <a:ea typeface="+mn-ea"/>
                <a:cs typeface="+mn-cs"/>
              </a:defRPr>
            </a:lvl4pPr>
            <a:lvl5pPr marL="2171700" indent="-342900">
              <a:lnSpc>
                <a:spcPct val="100000"/>
              </a:lnSpc>
              <a:buFont typeface="Arial" panose="020B0604020202020204" pitchFamily="34" charset="0"/>
              <a:buChar char="•"/>
              <a:defRPr lang="en-US" sz="20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4">
            <a:extLst>
              <a:ext uri="{FF2B5EF4-FFF2-40B4-BE49-F238E27FC236}">
                <a16:creationId xmlns:a16="http://schemas.microsoft.com/office/drawing/2014/main" id="{024DDF44-6A4A-DA03-A8BE-598DC99E8900}"/>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13" name="Date Placeholder 3">
            <a:extLst>
              <a:ext uri="{FF2B5EF4-FFF2-40B4-BE49-F238E27FC236}">
                <a16:creationId xmlns:a16="http://schemas.microsoft.com/office/drawing/2014/main" id="{27F1B34D-5253-5267-DEAA-572BCF19BF8A}"/>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CAE074D3-6905-43E2-BEC0-283A6A564273}" type="datetime1">
              <a:rPr lang="en-US" smtClean="0"/>
              <a:t>2/4/2025</a:t>
            </a:fld>
            <a:endParaRPr lang="en-US" dirty="0"/>
          </a:p>
        </p:txBody>
      </p:sp>
    </p:spTree>
    <p:extLst>
      <p:ext uri="{BB962C8B-B14F-4D97-AF65-F5344CB8AC3E}">
        <p14:creationId xmlns:p14="http://schemas.microsoft.com/office/powerpoint/2010/main" val="1456234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02">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838200" y="853334"/>
            <a:ext cx="4844142" cy="3939646"/>
          </a:xfrm>
        </p:spPr>
        <p:txBody>
          <a:bodyPr anchor="t">
            <a:noAutofit/>
          </a:bodyPr>
          <a:lstStyle>
            <a:lvl1pPr algn="l">
              <a:defRPr sz="5400" b="0">
                <a:solidFill>
                  <a:schemeClr val="accent1">
                    <a:lumMod val="20000"/>
                    <a:lumOff val="80000"/>
                  </a:schemeClr>
                </a:solidFill>
              </a:defRPr>
            </a:lvl1pPr>
          </a:lstStyle>
          <a:p>
            <a:r>
              <a:rPr lang="en-US" noProof="0"/>
              <a:t>Click to edit Master title style</a:t>
            </a:r>
            <a:endParaRPr lang="en-US" noProof="0" dirty="0"/>
          </a:p>
        </p:txBody>
      </p:sp>
      <p:sp>
        <p:nvSpPr>
          <p:cNvPr id="3" name="Text Placeholder 14">
            <a:extLst>
              <a:ext uri="{FF2B5EF4-FFF2-40B4-BE49-F238E27FC236}">
                <a16:creationId xmlns:a16="http://schemas.microsoft.com/office/drawing/2014/main" id="{4F555129-A180-DABF-24A6-1FBDA958D770}"/>
              </a:ext>
            </a:extLst>
          </p:cNvPr>
          <p:cNvSpPr>
            <a:spLocks noGrp="1"/>
          </p:cNvSpPr>
          <p:nvPr>
            <p:ph type="body" sz="quarter" idx="13"/>
          </p:nvPr>
        </p:nvSpPr>
        <p:spPr>
          <a:xfrm>
            <a:off x="838199" y="5029200"/>
            <a:ext cx="4844143" cy="1169761"/>
          </a:xfrm>
        </p:spPr>
        <p:txBody>
          <a:bodyPr anchor="b">
            <a:normAutofit/>
          </a:bodyPr>
          <a:lstStyle>
            <a:lvl1pPr marL="0" indent="0" algn="l">
              <a:buNone/>
              <a:defRPr sz="1800" b="0" i="0" cap="all" spc="300" baseline="0">
                <a:solidFill>
                  <a:schemeClr val="accent1">
                    <a:lumMod val="20000"/>
                    <a:lumOff val="80000"/>
                  </a:schemeClr>
                </a:solidFill>
              </a:defRPr>
            </a:lvl1pPr>
          </a:lstStyle>
          <a:p>
            <a:pPr lvl="0"/>
            <a:r>
              <a:rPr lang="en-US" noProof="0"/>
              <a:t>Click to edit Master text styles</a:t>
            </a:r>
          </a:p>
        </p:txBody>
      </p:sp>
      <p:sp>
        <p:nvSpPr>
          <p:cNvPr id="5" name="Picture Placeholder 4">
            <a:extLst>
              <a:ext uri="{FF2B5EF4-FFF2-40B4-BE49-F238E27FC236}">
                <a16:creationId xmlns:a16="http://schemas.microsoft.com/office/drawing/2014/main" id="{7E309519-3E22-556C-E01C-12137A86C950}"/>
              </a:ext>
            </a:extLst>
          </p:cNvPr>
          <p:cNvSpPr>
            <a:spLocks noGrp="1"/>
          </p:cNvSpPr>
          <p:nvPr>
            <p:ph type="pic" sz="quarter" idx="11"/>
          </p:nvPr>
        </p:nvSpPr>
        <p:spPr>
          <a:xfrm>
            <a:off x="6428012" y="685800"/>
            <a:ext cx="5070020" cy="5486400"/>
          </a:xfrm>
          <a:custGeom>
            <a:avLst/>
            <a:gdLst>
              <a:gd name="connsiteX0" fmla="*/ 5070020 w 5070020"/>
              <a:gd name="connsiteY0" fmla="*/ 0 h 5486400"/>
              <a:gd name="connsiteX1" fmla="*/ 5070020 w 5070020"/>
              <a:gd name="connsiteY1" fmla="*/ 5486400 h 5486400"/>
              <a:gd name="connsiteX2" fmla="*/ 0 w 5070020"/>
              <a:gd name="connsiteY2" fmla="*/ 5486399 h 5486400"/>
              <a:gd name="connsiteX3" fmla="*/ 0 w 5070020"/>
              <a:gd name="connsiteY3" fmla="*/ 579095 h 5486400"/>
              <a:gd name="connsiteX4" fmla="*/ 268 w 5070020"/>
              <a:gd name="connsiteY4" fmla="*/ 579362 h 5486400"/>
              <a:gd name="connsiteX5" fmla="*/ 582189 w 5070020"/>
              <a:gd name="connsiteY5" fmla="*/ 266 h 5486400"/>
              <a:gd name="connsiteX6" fmla="*/ 581922 w 5070020"/>
              <a:gd name="connsiteY6" fmla="*/ 1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0020" h="5486400">
                <a:moveTo>
                  <a:pt x="5070020" y="0"/>
                </a:moveTo>
                <a:lnTo>
                  <a:pt x="5070020" y="5486400"/>
                </a:lnTo>
                <a:lnTo>
                  <a:pt x="0" y="5486399"/>
                </a:lnTo>
                <a:lnTo>
                  <a:pt x="0" y="579095"/>
                </a:lnTo>
                <a:lnTo>
                  <a:pt x="268" y="579362"/>
                </a:lnTo>
                <a:lnTo>
                  <a:pt x="582189" y="266"/>
                </a:lnTo>
                <a:lnTo>
                  <a:pt x="581922" y="1"/>
                </a:lnTo>
                <a:close/>
              </a:path>
            </a:pathLst>
          </a:custGeom>
        </p:spPr>
        <p:txBody>
          <a:bodyPr wrap="square">
            <a:noAutofit/>
          </a:bodyPr>
          <a:lstStyle>
            <a:lvl1pPr marL="0" indent="0" algn="ctr">
              <a:buNone/>
              <a:defRPr sz="1600"/>
            </a:lvl1pPr>
          </a:lstStyle>
          <a:p>
            <a:r>
              <a:rPr lang="en-US"/>
              <a:t>Click icon to add picture</a:t>
            </a:r>
          </a:p>
        </p:txBody>
      </p:sp>
      <p:sp>
        <p:nvSpPr>
          <p:cNvPr id="4" name="Rectangle 3">
            <a:extLst>
              <a:ext uri="{FF2B5EF4-FFF2-40B4-BE49-F238E27FC236}">
                <a16:creationId xmlns:a16="http://schemas.microsoft.com/office/drawing/2014/main" id="{35CD2915-BBAC-A1F0-BC9D-D3EBE576B6CA}"/>
              </a:ext>
            </a:extLst>
          </p:cNvPr>
          <p:cNvSpPr/>
          <p:nvPr userDrawn="1"/>
        </p:nvSpPr>
        <p:spPr>
          <a:xfrm>
            <a:off x="361950" y="327025"/>
            <a:ext cx="11468100" cy="6203950"/>
          </a:xfrm>
          <a:prstGeom prst="rect">
            <a:avLst/>
          </a:prstGeom>
          <a:noFill/>
          <a:ln w="28575" cap="flat">
            <a:solidFill>
              <a:schemeClr val="accent3">
                <a:lumMod val="60000"/>
                <a:lumOff val="40000"/>
              </a:schemeClr>
            </a:solidFill>
            <a:prstDash val="solid"/>
            <a:miter/>
          </a:ln>
        </p:spPr>
        <p:txBody>
          <a:bodyPr rtlCol="0" anchor="ctr"/>
          <a:lstStyle/>
          <a:p>
            <a:pPr algn="l"/>
            <a:endParaRPr lang="en-US" dirty="0"/>
          </a:p>
        </p:txBody>
      </p:sp>
      <p:cxnSp>
        <p:nvCxnSpPr>
          <p:cNvPr id="6" name="Straight Connector 5">
            <a:extLst>
              <a:ext uri="{FF2B5EF4-FFF2-40B4-BE49-F238E27FC236}">
                <a16:creationId xmlns:a16="http://schemas.microsoft.com/office/drawing/2014/main" id="{731F310B-7369-4DED-0D01-CE0B2057D9A2}"/>
              </a:ext>
            </a:extLst>
          </p:cNvPr>
          <p:cNvCxnSpPr>
            <a:cxnSpLocks/>
          </p:cNvCxnSpPr>
          <p:nvPr/>
        </p:nvCxnSpPr>
        <p:spPr>
          <a:xfrm flipV="1">
            <a:off x="6096000" y="6281057"/>
            <a:ext cx="0" cy="249918"/>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7F80554-A5C0-4DF5-30C7-E8509F4304C5}"/>
              </a:ext>
            </a:extLst>
          </p:cNvPr>
          <p:cNvCxnSpPr>
            <a:cxnSpLocks/>
          </p:cNvCxnSpPr>
          <p:nvPr/>
        </p:nvCxnSpPr>
        <p:spPr>
          <a:xfrm flipV="1">
            <a:off x="6096000" y="327025"/>
            <a:ext cx="0" cy="6160861"/>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933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0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67DDB1-50BA-053F-5044-13CD972E03BF}"/>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2" name="Content Placeholder 3">
            <a:extLst>
              <a:ext uri="{FF2B5EF4-FFF2-40B4-BE49-F238E27FC236}">
                <a16:creationId xmlns:a16="http://schemas.microsoft.com/office/drawing/2014/main" id="{E0F5E438-B3C9-C45F-E900-E6E1E3E8DB1B}"/>
              </a:ext>
            </a:extLst>
          </p:cNvPr>
          <p:cNvSpPr>
            <a:spLocks noGrp="1"/>
          </p:cNvSpPr>
          <p:nvPr>
            <p:ph sz="half" idx="13"/>
          </p:nvPr>
        </p:nvSpPr>
        <p:spPr>
          <a:xfrm>
            <a:off x="838200" y="3813681"/>
            <a:ext cx="4898571" cy="2188317"/>
          </a:xfrm>
        </p:spPr>
        <p:txBody>
          <a:bodyPr>
            <a:normAutofit/>
          </a:bodyPr>
          <a:lstStyle>
            <a:lvl1pPr marL="0" indent="0">
              <a:lnSpc>
                <a:spcPct val="100000"/>
              </a:lnSpc>
              <a:buFont typeface="Arial" panose="020B0604020202020204" pitchFamily="34" charset="0"/>
              <a:buNone/>
              <a:defRPr sz="2000">
                <a:solidFill>
                  <a:schemeClr val="tx1"/>
                </a:solidFill>
              </a:defRPr>
            </a:lvl1pPr>
            <a:lvl2pPr marL="457200" indent="0">
              <a:lnSpc>
                <a:spcPct val="100000"/>
              </a:lnSpc>
              <a:buFont typeface="Arial" panose="020B0604020202020204" pitchFamily="34" charset="0"/>
              <a:buNone/>
              <a:defRPr sz="2000">
                <a:solidFill>
                  <a:schemeClr val="tx1"/>
                </a:solidFill>
              </a:defRPr>
            </a:lvl2pPr>
            <a:lvl3pPr marL="914400" indent="0">
              <a:lnSpc>
                <a:spcPct val="100000"/>
              </a:lnSpc>
              <a:buFont typeface="Arial" panose="020B0604020202020204" pitchFamily="34" charset="0"/>
              <a:buNone/>
              <a:defRPr sz="2000">
                <a:solidFill>
                  <a:schemeClr val="tx1"/>
                </a:solidFill>
              </a:defRPr>
            </a:lvl3pPr>
            <a:lvl4pPr marL="1371600" indent="0">
              <a:lnSpc>
                <a:spcPct val="100000"/>
              </a:lnSpc>
              <a:buFont typeface="Arial" panose="020B0604020202020204" pitchFamily="34" charset="0"/>
              <a:buNone/>
              <a:defRPr sz="2000">
                <a:solidFill>
                  <a:schemeClr val="tx1"/>
                </a:solidFill>
              </a:defRPr>
            </a:lvl4pPr>
            <a:lvl5pPr marL="1828800" indent="0">
              <a:lnSpc>
                <a:spcPct val="100000"/>
              </a:lnSpc>
              <a:buFont typeface="Arial" panose="020B0604020202020204" pitchFamily="34" charset="0"/>
              <a:buNone/>
              <a:defRPr sz="2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509656" y="850392"/>
            <a:ext cx="4844144" cy="5404104"/>
          </a:xfrm>
        </p:spPr>
        <p:txBody>
          <a:bodyPr>
            <a:normAutofit/>
          </a:bodyPr>
          <a:lstStyle>
            <a:lvl1pPr marL="0" indent="0">
              <a:lnSpc>
                <a:spcPct val="100000"/>
              </a:lnSpc>
              <a:buNone/>
              <a:defRPr sz="2400">
                <a:solidFill>
                  <a:schemeClr val="tx1"/>
                </a:solidFill>
              </a:defRPr>
            </a:lvl1pPr>
            <a:lvl2pPr marL="800100" indent="-342900">
              <a:lnSpc>
                <a:spcPct val="100000"/>
              </a:lnSpc>
              <a:buFont typeface="Arial" panose="020B0604020202020204" pitchFamily="34" charset="0"/>
              <a:buChar char="•"/>
              <a:defRPr sz="2400">
                <a:solidFill>
                  <a:schemeClr val="tx1"/>
                </a:solidFill>
              </a:defRPr>
            </a:lvl2pPr>
            <a:lvl3pPr marL="1257300" indent="-342900">
              <a:lnSpc>
                <a:spcPct val="100000"/>
              </a:lnSpc>
              <a:buFont typeface="Arial" panose="020B0604020202020204" pitchFamily="34" charset="0"/>
              <a:buChar char="•"/>
              <a:defRPr sz="2400">
                <a:solidFill>
                  <a:schemeClr val="tx1"/>
                </a:solidFill>
              </a:defRPr>
            </a:lvl3pPr>
            <a:lvl4pPr marL="1714500" indent="-342900">
              <a:lnSpc>
                <a:spcPct val="100000"/>
              </a:lnSpc>
              <a:buFont typeface="Arial" panose="020B0604020202020204" pitchFamily="34" charset="0"/>
              <a:buChar char="•"/>
              <a:defRPr sz="2400">
                <a:solidFill>
                  <a:schemeClr val="tx1"/>
                </a:solidFill>
              </a:defRPr>
            </a:lvl4pPr>
            <a:lvl5pPr marL="2171700" indent="-342900">
              <a:lnSpc>
                <a:spcPct val="100000"/>
              </a:lnSpc>
              <a:buFont typeface="Arial" panose="020B0604020202020204" pitchFamily="34" charset="0"/>
              <a:buChar char="•"/>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a:extLst>
              <a:ext uri="{FF2B5EF4-FFF2-40B4-BE49-F238E27FC236}">
                <a16:creationId xmlns:a16="http://schemas.microsoft.com/office/drawing/2014/main" id="{779B0408-F353-B756-0CA4-644E881D17F4}"/>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5" name="Date Placeholder 3">
            <a:extLst>
              <a:ext uri="{FF2B5EF4-FFF2-40B4-BE49-F238E27FC236}">
                <a16:creationId xmlns:a16="http://schemas.microsoft.com/office/drawing/2014/main" id="{AD520D91-492B-A641-A848-BEB3248265F5}"/>
              </a:ext>
            </a:extLst>
          </p:cNvPr>
          <p:cNvSpPr>
            <a:spLocks noGrp="1"/>
          </p:cNvSpPr>
          <p:nvPr>
            <p:ph type="dt" sz="half" idx="14"/>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47050DF2-E1AE-4752-B51C-00A6271C04BA}" type="datetime1">
              <a:rPr lang="en-US" smtClean="0"/>
              <a:t>2/4/2025</a:t>
            </a:fld>
            <a:endParaRPr lang="en-US" dirty="0"/>
          </a:p>
        </p:txBody>
      </p:sp>
    </p:spTree>
    <p:extLst>
      <p:ext uri="{BB962C8B-B14F-4D97-AF65-F5344CB8AC3E}">
        <p14:creationId xmlns:p14="http://schemas.microsoft.com/office/powerpoint/2010/main" val="252903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CD9AFCA-1D1A-D583-A3C7-F086816A2315}"/>
              </a:ext>
            </a:extLst>
          </p:cNvPr>
          <p:cNvCxnSpPr>
            <a:cxnSpLocks/>
          </p:cNvCxnSpPr>
          <p:nvPr userDrawn="1"/>
        </p:nvCxnSpPr>
        <p:spPr>
          <a:xfrm flipV="1">
            <a:off x="6096000" y="327025"/>
            <a:ext cx="0" cy="616086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4606A35E-DBB6-E5DF-F837-92E894DDB6DF}"/>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5" name="Content Placeholder 3">
            <a:extLst>
              <a:ext uri="{FF2B5EF4-FFF2-40B4-BE49-F238E27FC236}">
                <a16:creationId xmlns:a16="http://schemas.microsoft.com/office/drawing/2014/main" id="{0899541C-E35F-E909-EAA3-7931F9A15E4A}"/>
              </a:ext>
            </a:extLst>
          </p:cNvPr>
          <p:cNvSpPr>
            <a:spLocks noGrp="1"/>
          </p:cNvSpPr>
          <p:nvPr>
            <p:ph sz="half" idx="2"/>
          </p:nvPr>
        </p:nvSpPr>
        <p:spPr>
          <a:xfrm>
            <a:off x="838200" y="3813682"/>
            <a:ext cx="4898571" cy="2188317"/>
          </a:xfrm>
        </p:spPr>
        <p:txBody>
          <a:bodyPr>
            <a:normAutofit/>
          </a:bodyPr>
          <a:lstStyle>
            <a:lvl1pPr marL="0" indent="0">
              <a:lnSpc>
                <a:spcPct val="100000"/>
              </a:lnSpc>
              <a:buFont typeface="Arial" panose="020B0604020202020204" pitchFamily="34" charset="0"/>
              <a:buNone/>
              <a:defRPr sz="2000">
                <a:solidFill>
                  <a:schemeClr val="tx1"/>
                </a:solidFill>
              </a:defRPr>
            </a:lvl1pPr>
            <a:lvl2pPr marL="457200" indent="0">
              <a:lnSpc>
                <a:spcPct val="100000"/>
              </a:lnSpc>
              <a:buFont typeface="Arial" panose="020B0604020202020204" pitchFamily="34" charset="0"/>
              <a:buNone/>
              <a:defRPr sz="2000">
                <a:solidFill>
                  <a:schemeClr val="tx1"/>
                </a:solidFill>
              </a:defRPr>
            </a:lvl2pPr>
            <a:lvl3pPr marL="914400" indent="0">
              <a:lnSpc>
                <a:spcPct val="100000"/>
              </a:lnSpc>
              <a:buFont typeface="Arial" panose="020B0604020202020204" pitchFamily="34" charset="0"/>
              <a:buNone/>
              <a:defRPr sz="2000">
                <a:solidFill>
                  <a:schemeClr val="tx1"/>
                </a:solidFill>
              </a:defRPr>
            </a:lvl3pPr>
            <a:lvl4pPr marL="1371600" indent="0">
              <a:lnSpc>
                <a:spcPct val="100000"/>
              </a:lnSpc>
              <a:buFont typeface="Arial" panose="020B0604020202020204" pitchFamily="34" charset="0"/>
              <a:buNone/>
              <a:defRPr sz="2000">
                <a:solidFill>
                  <a:schemeClr val="tx1"/>
                </a:solidFill>
              </a:defRPr>
            </a:lvl4pPr>
            <a:lvl5pPr marL="1828800" indent="0">
              <a:lnSpc>
                <a:spcPct val="100000"/>
              </a:lnSpc>
              <a:buFont typeface="Arial" panose="020B0604020202020204" pitchFamily="34" charset="0"/>
              <a:buNone/>
              <a:defRPr sz="2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Picture Placeholder 1">
            <a:extLst>
              <a:ext uri="{FF2B5EF4-FFF2-40B4-BE49-F238E27FC236}">
                <a16:creationId xmlns:a16="http://schemas.microsoft.com/office/drawing/2014/main" id="{9DB7DBB6-A2E9-1B6C-7928-330959C46249}"/>
              </a:ext>
            </a:extLst>
          </p:cNvPr>
          <p:cNvSpPr>
            <a:spLocks noGrp="1"/>
          </p:cNvSpPr>
          <p:nvPr>
            <p:ph type="pic" sz="quarter" idx="11"/>
          </p:nvPr>
        </p:nvSpPr>
        <p:spPr>
          <a:xfrm>
            <a:off x="6428012" y="685800"/>
            <a:ext cx="5070020" cy="5486400"/>
          </a:xfrm>
          <a:custGeom>
            <a:avLst/>
            <a:gdLst>
              <a:gd name="connsiteX0" fmla="*/ 5070020 w 5070020"/>
              <a:gd name="connsiteY0" fmla="*/ 0 h 5486400"/>
              <a:gd name="connsiteX1" fmla="*/ 5070020 w 5070020"/>
              <a:gd name="connsiteY1" fmla="*/ 5486400 h 5486400"/>
              <a:gd name="connsiteX2" fmla="*/ 0 w 5070020"/>
              <a:gd name="connsiteY2" fmla="*/ 5486399 h 5486400"/>
              <a:gd name="connsiteX3" fmla="*/ 0 w 5070020"/>
              <a:gd name="connsiteY3" fmla="*/ 579095 h 5486400"/>
              <a:gd name="connsiteX4" fmla="*/ 268 w 5070020"/>
              <a:gd name="connsiteY4" fmla="*/ 579362 h 5486400"/>
              <a:gd name="connsiteX5" fmla="*/ 582189 w 5070020"/>
              <a:gd name="connsiteY5" fmla="*/ 266 h 5486400"/>
              <a:gd name="connsiteX6" fmla="*/ 581922 w 5070020"/>
              <a:gd name="connsiteY6" fmla="*/ 1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0020" h="5486400">
                <a:moveTo>
                  <a:pt x="5070020" y="0"/>
                </a:moveTo>
                <a:lnTo>
                  <a:pt x="5070020" y="5486400"/>
                </a:lnTo>
                <a:lnTo>
                  <a:pt x="0" y="5486399"/>
                </a:lnTo>
                <a:lnTo>
                  <a:pt x="0" y="579095"/>
                </a:lnTo>
                <a:lnTo>
                  <a:pt x="268" y="579362"/>
                </a:lnTo>
                <a:lnTo>
                  <a:pt x="582189" y="266"/>
                </a:lnTo>
                <a:lnTo>
                  <a:pt x="581922" y="1"/>
                </a:lnTo>
                <a:close/>
              </a:path>
            </a:pathLst>
          </a:custGeom>
        </p:spPr>
        <p:txBody>
          <a:bodyPr wrap="square">
            <a:noAutofit/>
          </a:bodyPr>
          <a:lstStyle>
            <a:lvl1pPr marL="0" indent="0" algn="ctr">
              <a:buNone/>
              <a:defRPr sz="1600"/>
            </a:lvl1pPr>
          </a:lstStyle>
          <a:p>
            <a:r>
              <a:rPr lang="en-US"/>
              <a:t>Click icon to add picture</a:t>
            </a:r>
          </a:p>
        </p:txBody>
      </p:sp>
      <p:sp>
        <p:nvSpPr>
          <p:cNvPr id="9" name="Footer Placeholder 4">
            <a:extLst>
              <a:ext uri="{FF2B5EF4-FFF2-40B4-BE49-F238E27FC236}">
                <a16:creationId xmlns:a16="http://schemas.microsoft.com/office/drawing/2014/main" id="{2D560E12-0714-B7BE-9ED4-842720026BED}"/>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Tree>
    <p:extLst>
      <p:ext uri="{BB962C8B-B14F-4D97-AF65-F5344CB8AC3E}">
        <p14:creationId xmlns:p14="http://schemas.microsoft.com/office/powerpoint/2010/main" val="3179846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0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8BA9668-A78D-632D-FE8F-C62FE04F29A6}"/>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838200" y="3813682"/>
            <a:ext cx="4898571" cy="2188317"/>
          </a:xfrm>
        </p:spPr>
        <p:txBody>
          <a:bodyPr>
            <a:normAutofit/>
          </a:bodyPr>
          <a:lstStyle>
            <a:lvl1pPr marL="0" indent="0">
              <a:lnSpc>
                <a:spcPct val="100000"/>
              </a:lnSpc>
              <a:buFont typeface="Arial" panose="020B0604020202020204" pitchFamily="34" charset="0"/>
              <a:buNone/>
              <a:defRPr sz="2000">
                <a:solidFill>
                  <a:schemeClr val="tx1"/>
                </a:solidFill>
              </a:defRPr>
            </a:lvl1pPr>
            <a:lvl2pPr marL="457200" indent="0">
              <a:lnSpc>
                <a:spcPct val="100000"/>
              </a:lnSpc>
              <a:buFont typeface="Arial" panose="020B0604020202020204" pitchFamily="34" charset="0"/>
              <a:buNone/>
              <a:defRPr sz="2000">
                <a:solidFill>
                  <a:schemeClr val="tx1"/>
                </a:solidFill>
              </a:defRPr>
            </a:lvl2pPr>
            <a:lvl3pPr marL="914400" indent="0">
              <a:lnSpc>
                <a:spcPct val="100000"/>
              </a:lnSpc>
              <a:buFont typeface="Arial" panose="020B0604020202020204" pitchFamily="34" charset="0"/>
              <a:buNone/>
              <a:defRPr sz="2000">
                <a:solidFill>
                  <a:schemeClr val="tx1"/>
                </a:solidFill>
              </a:defRPr>
            </a:lvl3pPr>
            <a:lvl4pPr marL="1371600" indent="0">
              <a:lnSpc>
                <a:spcPct val="100000"/>
              </a:lnSpc>
              <a:buFont typeface="Arial" panose="020B0604020202020204" pitchFamily="34" charset="0"/>
              <a:buNone/>
              <a:defRPr sz="2000">
                <a:solidFill>
                  <a:schemeClr val="tx1"/>
                </a:solidFill>
              </a:defRPr>
            </a:lvl4pPr>
            <a:lvl5pPr marL="1828800" indent="0">
              <a:lnSpc>
                <a:spcPct val="100000"/>
              </a:lnSpc>
              <a:buFont typeface="Arial" panose="020B0604020202020204" pitchFamily="34" charset="0"/>
              <a:buNone/>
              <a:defRPr sz="2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a:extLst>
              <a:ext uri="{FF2B5EF4-FFF2-40B4-BE49-F238E27FC236}">
                <a16:creationId xmlns:a16="http://schemas.microsoft.com/office/drawing/2014/main" id="{37C70689-88FA-027C-9354-13057024FA9F}"/>
              </a:ext>
            </a:extLst>
          </p:cNvPr>
          <p:cNvSpPr>
            <a:spLocks noGrp="1"/>
          </p:cNvSpPr>
          <p:nvPr>
            <p:ph sz="half" idx="13"/>
          </p:nvPr>
        </p:nvSpPr>
        <p:spPr>
          <a:xfrm>
            <a:off x="6455228" y="853334"/>
            <a:ext cx="4898571" cy="5151334"/>
          </a:xfrm>
        </p:spPr>
        <p:txBody>
          <a:bodyPr>
            <a:normAutofit/>
          </a:bodyPr>
          <a:lstStyle>
            <a:lvl1pPr marL="0" indent="0">
              <a:lnSpc>
                <a:spcPct val="100000"/>
              </a:lnSpc>
              <a:buFont typeface="Arial" panose="020B0604020202020204" pitchFamily="34" charset="0"/>
              <a:buNone/>
              <a:defRPr lang="en-US" sz="2400" b="1" kern="1200" dirty="0">
                <a:solidFill>
                  <a:schemeClr val="accent3"/>
                </a:solidFill>
                <a:latin typeface="+mn-lt"/>
                <a:ea typeface="+mn-ea"/>
                <a:cs typeface="+mn-cs"/>
              </a:defRPr>
            </a:lvl1pPr>
            <a:lvl2pPr marL="8001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2pPr>
            <a:lvl3pPr marL="12573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3pPr>
            <a:lvl4pPr marL="17145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4pPr>
            <a:lvl5pPr marL="21717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87C0568B-88EF-9F5A-D39D-8C9C4C573B4B}"/>
              </a:ext>
            </a:extLst>
          </p:cNvPr>
          <p:cNvCxnSpPr>
            <a:cxnSpLocks/>
          </p:cNvCxnSpPr>
          <p:nvPr userDrawn="1"/>
        </p:nvCxnSpPr>
        <p:spPr>
          <a:xfrm flipV="1">
            <a:off x="6096000" y="327025"/>
            <a:ext cx="0" cy="616086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A0033C0F-A5E1-BC81-421E-44E417A29822}"/>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14" name="Date Placeholder 3">
            <a:extLst>
              <a:ext uri="{FF2B5EF4-FFF2-40B4-BE49-F238E27FC236}">
                <a16:creationId xmlns:a16="http://schemas.microsoft.com/office/drawing/2014/main" id="{AEBBC30C-0776-B059-2CBB-EE2982ECB7D2}"/>
              </a:ext>
            </a:extLst>
          </p:cNvPr>
          <p:cNvSpPr>
            <a:spLocks noGrp="1"/>
          </p:cNvSpPr>
          <p:nvPr>
            <p:ph type="dt" sz="half" idx="14"/>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DC3E54E2-E800-4A5F-A6BA-BFDD0B48CDBE}" type="datetime1">
              <a:rPr lang="en-US" smtClean="0"/>
              <a:t>2/4/2025</a:t>
            </a:fld>
            <a:endParaRPr lang="en-US" dirty="0"/>
          </a:p>
        </p:txBody>
      </p:sp>
    </p:spTree>
    <p:extLst>
      <p:ext uri="{BB962C8B-B14F-4D97-AF65-F5344CB8AC3E}">
        <p14:creationId xmlns:p14="http://schemas.microsoft.com/office/powerpoint/2010/main" val="1778875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03">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0BE7B972-F1A2-D06A-182F-39D29608A679}"/>
              </a:ext>
            </a:extLst>
          </p:cNvPr>
          <p:cNvSpPr>
            <a:spLocks noGrp="1"/>
          </p:cNvSpPr>
          <p:nvPr>
            <p:ph sz="quarter" idx="13"/>
          </p:nvPr>
        </p:nvSpPr>
        <p:spPr>
          <a:xfrm>
            <a:off x="837521" y="3880757"/>
            <a:ext cx="4844142" cy="212316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7">
            <a:extLst>
              <a:ext uri="{FF2B5EF4-FFF2-40B4-BE49-F238E27FC236}">
                <a16:creationId xmlns:a16="http://schemas.microsoft.com/office/drawing/2014/main" id="{36484A33-80F1-829D-3F76-3176D5B8D516}"/>
              </a:ext>
            </a:extLst>
          </p:cNvPr>
          <p:cNvSpPr>
            <a:spLocks noGrp="1"/>
          </p:cNvSpPr>
          <p:nvPr>
            <p:ph sz="quarter" idx="16"/>
          </p:nvPr>
        </p:nvSpPr>
        <p:spPr>
          <a:xfrm>
            <a:off x="6509658" y="850392"/>
            <a:ext cx="4844142" cy="515353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4">
            <a:extLst>
              <a:ext uri="{FF2B5EF4-FFF2-40B4-BE49-F238E27FC236}">
                <a16:creationId xmlns:a16="http://schemas.microsoft.com/office/drawing/2014/main" id="{E3E568F1-97D8-9686-E47A-F520BE6B136B}"/>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12" name="Date Placeholder 3">
            <a:extLst>
              <a:ext uri="{FF2B5EF4-FFF2-40B4-BE49-F238E27FC236}">
                <a16:creationId xmlns:a16="http://schemas.microsoft.com/office/drawing/2014/main" id="{274116E6-D006-0D1F-861D-2B50A4E1D5E4}"/>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ED68B9E8-D726-48B5-B06E-0920A38DFDCE}" type="datetime1">
              <a:rPr lang="en-US" smtClean="0"/>
              <a:t>2/4/2025</a:t>
            </a:fld>
            <a:endParaRPr lang="en-US" dirty="0"/>
          </a:p>
        </p:txBody>
      </p:sp>
    </p:spTree>
    <p:extLst>
      <p:ext uri="{BB962C8B-B14F-4D97-AF65-F5344CB8AC3E}">
        <p14:creationId xmlns:p14="http://schemas.microsoft.com/office/powerpoint/2010/main" val="2657380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endParaRPr lang="en-US" noProof="0"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A01838E9-F567-4B1C-90ED-A9C2AFA6D6F3}" type="datetime1">
              <a:rPr lang="en-US" smtClean="0"/>
              <a:t>2/4/2025</a:t>
            </a:fld>
            <a:endParaRPr lang="en-US"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5" name="Rectangle 4">
            <a:extLst>
              <a:ext uri="{FF2B5EF4-FFF2-40B4-BE49-F238E27FC236}">
                <a16:creationId xmlns:a16="http://schemas.microsoft.com/office/drawing/2014/main" id="{BF608E0E-05B9-F221-80C3-04CA4E4ABA35}"/>
              </a:ext>
            </a:extLst>
          </p:cNvPr>
          <p:cNvSpPr/>
          <p:nvPr userDrawn="1"/>
        </p:nvSpPr>
        <p:spPr>
          <a:xfrm>
            <a:off x="361950" y="327025"/>
            <a:ext cx="11468100" cy="6203950"/>
          </a:xfrm>
          <a:prstGeom prst="rect">
            <a:avLst/>
          </a:prstGeom>
          <a:noFill/>
          <a:ln w="28575" cap="flat">
            <a:solidFill>
              <a:schemeClr val="accent3"/>
            </a:solidFill>
            <a:prstDash val="solid"/>
            <a:miter/>
          </a:ln>
        </p:spPr>
        <p:txBody>
          <a:bodyPr rtlCol="0" anchor="ctr"/>
          <a:lstStyle/>
          <a:p>
            <a:pPr algn="l"/>
            <a:endParaRPr lang="en-US" dirty="0"/>
          </a:p>
        </p:txBody>
      </p:sp>
      <p:grpSp>
        <p:nvGrpSpPr>
          <p:cNvPr id="45" name="Group 44">
            <a:extLst>
              <a:ext uri="{FF2B5EF4-FFF2-40B4-BE49-F238E27FC236}">
                <a16:creationId xmlns:a16="http://schemas.microsoft.com/office/drawing/2014/main" id="{0D2231DE-625E-E718-1111-43464C19E14D}"/>
              </a:ext>
            </a:extLst>
          </p:cNvPr>
          <p:cNvGrpSpPr/>
          <p:nvPr userDrawn="1"/>
        </p:nvGrpSpPr>
        <p:grpSpPr>
          <a:xfrm>
            <a:off x="6096000" y="327025"/>
            <a:ext cx="0" cy="6203950"/>
            <a:chOff x="6096000" y="327025"/>
            <a:chExt cx="0" cy="6203950"/>
          </a:xfrm>
        </p:grpSpPr>
        <p:cxnSp>
          <p:nvCxnSpPr>
            <p:cNvPr id="46" name="Straight Connector 45">
              <a:extLst>
                <a:ext uri="{FF2B5EF4-FFF2-40B4-BE49-F238E27FC236}">
                  <a16:creationId xmlns:a16="http://schemas.microsoft.com/office/drawing/2014/main" id="{DC307328-46EA-E83E-5BCB-1C57369D3ACD}"/>
                </a:ext>
              </a:extLst>
            </p:cNvPr>
            <p:cNvCxnSpPr>
              <a:cxnSpLocks/>
            </p:cNvCxnSpPr>
            <p:nvPr/>
          </p:nvCxnSpPr>
          <p:spPr>
            <a:xfrm flipV="1">
              <a:off x="6096000" y="6281057"/>
              <a:ext cx="0" cy="24991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603F6C5-78F9-FA16-B62C-389A70997BE3}"/>
                </a:ext>
              </a:extLst>
            </p:cNvPr>
            <p:cNvCxnSpPr>
              <a:cxnSpLocks/>
            </p:cNvCxnSpPr>
            <p:nvPr/>
          </p:nvCxnSpPr>
          <p:spPr>
            <a:xfrm flipV="1">
              <a:off x="6096000" y="327025"/>
              <a:ext cx="0" cy="24991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96" r:id="rId2"/>
    <p:sldLayoutId id="2147483718" r:id="rId3"/>
    <p:sldLayoutId id="2147483712" r:id="rId4"/>
    <p:sldLayoutId id="2147483719" r:id="rId5"/>
    <p:sldLayoutId id="2147483705" r:id="rId6"/>
    <p:sldLayoutId id="2147483713" r:id="rId7"/>
    <p:sldLayoutId id="2147483699" r:id="rId8"/>
    <p:sldLayoutId id="2147483716" r:id="rId9"/>
    <p:sldLayoutId id="2147483702" r:id="rId10"/>
    <p:sldLayoutId id="2147483714" r:id="rId11"/>
    <p:sldLayoutId id="2147483720" r:id="rId12"/>
    <p:sldLayoutId id="2147483709" r:id="rId13"/>
  </p:sldLayoutIdLst>
  <p:hf hdr="0" ftr="0" dt="0"/>
  <p:txStyles>
    <p:titleStyle>
      <a:lvl1pPr algn="l" defTabSz="914400" rtl="0" eaLnBrk="1" latinLnBrk="0" hangingPunct="1">
        <a:lnSpc>
          <a:spcPct val="90000"/>
        </a:lnSpc>
        <a:spcBef>
          <a:spcPct val="0"/>
        </a:spcBef>
        <a:buNone/>
        <a:defRPr sz="5000" b="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guide id="9" pos="302" userDrawn="1">
          <p15:clr>
            <a:srgbClr val="F26B43"/>
          </p15:clr>
        </p15:guide>
        <p15:guide id="10" pos="737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Shawna.tuli@avanade.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inc.com/jason-aten/please-stop-reading-off-your-powerpoint-slides-heres-what-to-do-instead.html" TargetMode="External"/><Relationship Id="rId2" Type="http://schemas.openxmlformats.org/officeDocument/2006/relationships/hyperlink" Target="https://hbr.org/2013/06/how-to-give-a-killer-presentation" TargetMode="External"/><Relationship Id="rId1" Type="http://schemas.openxmlformats.org/officeDocument/2006/relationships/slideLayout" Target="../slideLayouts/slideLayout10.xml"/><Relationship Id="rId4" Type="http://schemas.openxmlformats.org/officeDocument/2006/relationships/hyperlink" Target="https://www.techwell.com/2013/10/give-better-presentation-don-t-read-your-slide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perceptualedge.com/articles/ie/visual_perception.pdf" TargetMode="Externa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hyperlink" Target="https://www.amazon.com/DataStory-Explain-Inspire-Action-Through/dp/1940858984" TargetMode="External"/><Relationship Id="rId2" Type="http://schemas.openxmlformats.org/officeDocument/2006/relationships/hyperlink" Target="https://www.amazon.com/Storytelling-Data-Visualization-Business-Professionals/dp/1119002257" TargetMode="Externa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Hero%27s_journey"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hyperlink" Target="https://www.amazon.com/Pyramid-Principle-Logic-Writing-Thinking/dp/1292372265"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s://copyblogger.com/rule-of-three/" TargetMode="External"/><Relationship Id="rId2" Type="http://schemas.openxmlformats.org/officeDocument/2006/relationships/hyperlink" Target="https://www.inc.com/carmine-gallo/apple-is-obsessed-with-magical-number-3-it-will-transform-your-presentations-too.html" TargetMode="Externa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3275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857963-8D3D-4F24-B535-54652EE095F0}"/>
              </a:ext>
            </a:extLst>
          </p:cNvPr>
          <p:cNvSpPr>
            <a:spLocks noGrp="1"/>
          </p:cNvSpPr>
          <p:nvPr>
            <p:ph type="title"/>
          </p:nvPr>
        </p:nvSpPr>
        <p:spPr>
          <a:xfrm>
            <a:off x="868680" y="804672"/>
            <a:ext cx="10460736" cy="3255264"/>
          </a:xfrm>
        </p:spPr>
        <p:txBody>
          <a:bodyPr anchor="b"/>
          <a:lstStyle/>
          <a:p>
            <a:r>
              <a:rPr lang="en-US" dirty="0"/>
              <a:t>BI Analysis Week 8</a:t>
            </a:r>
          </a:p>
        </p:txBody>
      </p:sp>
      <p:sp>
        <p:nvSpPr>
          <p:cNvPr id="5" name="Text Placeholder 4">
            <a:extLst>
              <a:ext uri="{FF2B5EF4-FFF2-40B4-BE49-F238E27FC236}">
                <a16:creationId xmlns:a16="http://schemas.microsoft.com/office/drawing/2014/main" id="{B623514F-9C9F-4868-A7D9-66CAA07E615D}"/>
              </a:ext>
            </a:extLst>
          </p:cNvPr>
          <p:cNvSpPr>
            <a:spLocks noGrp="1"/>
          </p:cNvSpPr>
          <p:nvPr>
            <p:ph type="body" sz="quarter" idx="13"/>
          </p:nvPr>
        </p:nvSpPr>
        <p:spPr>
          <a:xfrm>
            <a:off x="3081573" y="4526280"/>
            <a:ext cx="6028854" cy="914400"/>
          </a:xfrm>
        </p:spPr>
        <p:txBody>
          <a:bodyPr vert="horz" lIns="91440" tIns="45720" rIns="91440" bIns="45720" rtlCol="0" anchor="t">
            <a:noAutofit/>
          </a:bodyPr>
          <a:lstStyle/>
          <a:p>
            <a:r>
              <a:rPr lang="en-US" dirty="0"/>
              <a:t>Shawna Tuli (</a:t>
            </a:r>
            <a:r>
              <a:rPr lang="en-US" dirty="0">
                <a:hlinkClick r:id="rId2"/>
              </a:rPr>
              <a:t>Shawna.tuli@avanade.com</a:t>
            </a:r>
            <a:r>
              <a:rPr lang="en-US" dirty="0"/>
              <a:t>)</a:t>
            </a:r>
          </a:p>
        </p:txBody>
      </p:sp>
    </p:spTree>
    <p:extLst>
      <p:ext uri="{BB962C8B-B14F-4D97-AF65-F5344CB8AC3E}">
        <p14:creationId xmlns:p14="http://schemas.microsoft.com/office/powerpoint/2010/main" val="2142316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C5D93-8718-4B95-A7D9-CB17021FA1FD}"/>
              </a:ext>
            </a:extLst>
          </p:cNvPr>
          <p:cNvSpPr>
            <a:spLocks noGrp="1"/>
          </p:cNvSpPr>
          <p:nvPr>
            <p:ph type="title"/>
          </p:nvPr>
        </p:nvSpPr>
        <p:spPr/>
        <p:txBody>
          <a:bodyPr/>
          <a:lstStyle/>
          <a:p>
            <a:r>
              <a:rPr lang="en-US" dirty="0"/>
              <a:t>6. Reading Titles </a:t>
            </a:r>
            <a:r>
              <a:rPr lang="en-US" dirty="0" err="1"/>
              <a:t>Outloud</a:t>
            </a:r>
            <a:endParaRPr lang="en-US" dirty="0"/>
          </a:p>
        </p:txBody>
      </p:sp>
      <p:sp>
        <p:nvSpPr>
          <p:cNvPr id="3" name="Content Placeholder 2">
            <a:extLst>
              <a:ext uri="{FF2B5EF4-FFF2-40B4-BE49-F238E27FC236}">
                <a16:creationId xmlns:a16="http://schemas.microsoft.com/office/drawing/2014/main" id="{65478557-7805-42EE-B527-059F5A2A16A8}"/>
              </a:ext>
            </a:extLst>
          </p:cNvPr>
          <p:cNvSpPr>
            <a:spLocks noGrp="1"/>
          </p:cNvSpPr>
          <p:nvPr>
            <p:ph sz="quarter" idx="14"/>
          </p:nvPr>
        </p:nvSpPr>
        <p:spPr>
          <a:xfrm>
            <a:off x="837520" y="1706138"/>
            <a:ext cx="10515601" cy="4412346"/>
          </a:xfrm>
        </p:spPr>
        <p:txBody>
          <a:bodyPr>
            <a:noAutofit/>
          </a:bodyPr>
          <a:lstStyle/>
          <a:p>
            <a:pPr algn="l"/>
            <a:r>
              <a:rPr lang="en-US" sz="2200" b="0" i="0" u="none" strike="noStrike" dirty="0">
                <a:solidFill>
                  <a:srgbClr val="000000"/>
                </a:solidFill>
                <a:effectLst/>
              </a:rPr>
              <a:t>There are </a:t>
            </a:r>
            <a:r>
              <a:rPr lang="en-US" sz="2200" b="0" i="0" u="none" strike="noStrike" dirty="0">
                <a:solidFill>
                  <a:srgbClr val="BF0F0F"/>
                </a:solidFill>
                <a:effectLst/>
                <a:hlinkClick r:id="rId2"/>
              </a:rPr>
              <a:t>plenty</a:t>
            </a:r>
            <a:r>
              <a:rPr lang="en-US" sz="2200" b="0" i="0" u="none" strike="noStrike" dirty="0">
                <a:solidFill>
                  <a:srgbClr val="000000"/>
                </a:solidFill>
                <a:effectLst/>
              </a:rPr>
              <a:t> </a:t>
            </a:r>
            <a:r>
              <a:rPr lang="en-US" sz="2200" b="0" i="0" u="none" strike="noStrike" dirty="0">
                <a:solidFill>
                  <a:srgbClr val="BF0F0F"/>
                </a:solidFill>
                <a:effectLst/>
                <a:hlinkClick r:id="rId3"/>
              </a:rPr>
              <a:t>of</a:t>
            </a:r>
            <a:r>
              <a:rPr lang="en-US" sz="2200" b="0" i="0" u="none" strike="noStrike" dirty="0">
                <a:solidFill>
                  <a:srgbClr val="000000"/>
                </a:solidFill>
                <a:effectLst/>
              </a:rPr>
              <a:t> </a:t>
            </a:r>
            <a:r>
              <a:rPr lang="en-US" sz="2200" b="0" i="0" u="none" strike="noStrike" dirty="0">
                <a:solidFill>
                  <a:srgbClr val="BF0F0F"/>
                </a:solidFill>
                <a:effectLst/>
                <a:hlinkClick r:id="rId4"/>
              </a:rPr>
              <a:t>articles</a:t>
            </a:r>
            <a:r>
              <a:rPr lang="en-US" sz="2200" b="0" i="0" u="none" strike="noStrike" dirty="0">
                <a:solidFill>
                  <a:srgbClr val="000000"/>
                </a:solidFill>
                <a:effectLst/>
              </a:rPr>
              <a:t> that will tell you not to read your slides out loud. Reading your content directly from your slides is a sure-fire way to bore your audience and lose their attention.</a:t>
            </a:r>
          </a:p>
          <a:p>
            <a:pPr algn="l"/>
            <a:r>
              <a:rPr lang="en-US" sz="2200" b="0" i="0" u="none" strike="noStrike" dirty="0">
                <a:solidFill>
                  <a:srgbClr val="000000"/>
                </a:solidFill>
                <a:effectLst/>
              </a:rPr>
              <a:t>However, I have one caveat to that rule; </a:t>
            </a:r>
            <a:r>
              <a:rPr lang="en-US" sz="2200" b="1" i="0" u="none" strike="noStrike" dirty="0">
                <a:solidFill>
                  <a:srgbClr val="000000"/>
                </a:solidFill>
                <a:effectLst/>
              </a:rPr>
              <a:t>read your slide titles out loud</a:t>
            </a:r>
            <a:r>
              <a:rPr lang="en-US" sz="2200" b="0" i="0" u="none" strike="noStrike" dirty="0">
                <a:solidFill>
                  <a:srgbClr val="000000"/>
                </a:solidFill>
                <a:effectLst/>
              </a:rPr>
              <a:t>.</a:t>
            </a:r>
          </a:p>
          <a:p>
            <a:r>
              <a:rPr lang="en-US" sz="2200" b="0" i="0" dirty="0">
                <a:solidFill>
                  <a:srgbClr val="000000"/>
                </a:solidFill>
                <a:effectLst/>
              </a:rPr>
              <a:t>According to </a:t>
            </a:r>
            <a:r>
              <a:rPr lang="en-US" sz="2200" b="0" i="0" dirty="0" err="1">
                <a:solidFill>
                  <a:srgbClr val="000000"/>
                </a:solidFill>
                <a:effectLst/>
              </a:rPr>
              <a:t>Naegle</a:t>
            </a:r>
            <a:r>
              <a:rPr lang="en-US" sz="2200" b="0" i="0" dirty="0">
                <a:solidFill>
                  <a:srgbClr val="000000"/>
                </a:solidFill>
                <a:effectLst/>
              </a:rPr>
              <a:t>: Reading and verbal processing use the same cognitive channels—therefore, an audience member can either read the slide, listen to you, or do some part of both (each poorly) due to cognitive overload.</a:t>
            </a:r>
          </a:p>
          <a:p>
            <a:pPr algn="l"/>
            <a:r>
              <a:rPr lang="en-US" sz="2200" b="0" i="0" u="none" strike="noStrike" dirty="0">
                <a:solidFill>
                  <a:srgbClr val="000000"/>
                </a:solidFill>
                <a:effectLst/>
              </a:rPr>
              <a:t>By reading just the tile and title only as you start each slide, the audience will be able to process the message much more easily than reading the written words and listening to you simultaneously. While this might feel uncomfortable initially, practice it with some colleagues and see for yourself!</a:t>
            </a:r>
          </a:p>
          <a:p>
            <a:pPr algn="l"/>
            <a:r>
              <a:rPr lang="en-US" sz="2200" b="0" i="0" u="none" strike="noStrike" dirty="0">
                <a:solidFill>
                  <a:srgbClr val="000000"/>
                </a:solidFill>
                <a:effectLst/>
              </a:rPr>
              <a:t>For the rest of the slide, do not read the content, especially if you use a lot of bulleted or ordered lists. Reading all of your content can be monotonous, as mentioned above.</a:t>
            </a:r>
          </a:p>
        </p:txBody>
      </p:sp>
    </p:spTree>
    <p:extLst>
      <p:ext uri="{BB962C8B-B14F-4D97-AF65-F5344CB8AC3E}">
        <p14:creationId xmlns:p14="http://schemas.microsoft.com/office/powerpoint/2010/main" val="1981759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1A8E3-5AD9-431F-AEA1-58AA488EEE3A}"/>
              </a:ext>
            </a:extLst>
          </p:cNvPr>
          <p:cNvSpPr>
            <a:spLocks noGrp="1"/>
          </p:cNvSpPr>
          <p:nvPr>
            <p:ph type="title"/>
          </p:nvPr>
        </p:nvSpPr>
        <p:spPr/>
        <p:txBody>
          <a:bodyPr/>
          <a:lstStyle/>
          <a:p>
            <a:r>
              <a:rPr lang="en-US" dirty="0"/>
              <a:t>7. Focus Your Audience’s Attention</a:t>
            </a:r>
          </a:p>
        </p:txBody>
      </p:sp>
      <p:sp>
        <p:nvSpPr>
          <p:cNvPr id="3" name="Content Placeholder 2">
            <a:extLst>
              <a:ext uri="{FF2B5EF4-FFF2-40B4-BE49-F238E27FC236}">
                <a16:creationId xmlns:a16="http://schemas.microsoft.com/office/drawing/2014/main" id="{BFD1AC16-C8CA-413D-AF23-258C92FB9C19}"/>
              </a:ext>
            </a:extLst>
          </p:cNvPr>
          <p:cNvSpPr>
            <a:spLocks noGrp="1"/>
          </p:cNvSpPr>
          <p:nvPr>
            <p:ph sz="quarter" idx="14"/>
          </p:nvPr>
        </p:nvSpPr>
        <p:spPr>
          <a:xfrm>
            <a:off x="837520" y="3144644"/>
            <a:ext cx="10515601" cy="3392010"/>
          </a:xfrm>
        </p:spPr>
        <p:txBody>
          <a:bodyPr>
            <a:normAutofit fontScale="92500" lnSpcReduction="20000"/>
          </a:bodyPr>
          <a:lstStyle/>
          <a:p>
            <a:pPr algn="l"/>
            <a:r>
              <a:rPr lang="en-US" b="0" i="0" u="none" strike="noStrike" dirty="0">
                <a:solidFill>
                  <a:srgbClr val="000000"/>
                </a:solidFill>
                <a:effectLst/>
                <a:ea typeface="Amazon Ember" panose="020B0603020204020204" pitchFamily="34" charset="0"/>
                <a:cs typeface="Amazon Ember" panose="020B0603020204020204" pitchFamily="34" charset="0"/>
              </a:rPr>
              <a:t>When you have more than just a single word or number on your slide (which can also be a really powerful practice), you can leverage techniques or attributes to focus your audience's attention on the most important words. These attention getters are known as </a:t>
            </a:r>
            <a:r>
              <a:rPr lang="en-US" b="1" i="0" u="none" strike="noStrike" dirty="0" err="1">
                <a:solidFill>
                  <a:srgbClr val="000000"/>
                </a:solidFill>
                <a:effectLst/>
                <a:ea typeface="Amazon Ember" panose="020B0603020204020204" pitchFamily="34" charset="0"/>
                <a:cs typeface="Amazon Ember" panose="020B0603020204020204" pitchFamily="34" charset="0"/>
              </a:rPr>
              <a:t>preattentive</a:t>
            </a:r>
            <a:r>
              <a:rPr lang="en-US" b="1" i="0" u="none" strike="noStrike" dirty="0">
                <a:solidFill>
                  <a:srgbClr val="000000"/>
                </a:solidFill>
                <a:effectLst/>
                <a:ea typeface="Amazon Ember" panose="020B0603020204020204" pitchFamily="34" charset="0"/>
                <a:cs typeface="Amazon Ember" panose="020B0603020204020204" pitchFamily="34" charset="0"/>
              </a:rPr>
              <a:t> attributes</a:t>
            </a:r>
            <a:r>
              <a:rPr lang="en-US" b="0" i="0" u="none" strike="noStrike" dirty="0">
                <a:solidFill>
                  <a:srgbClr val="000000"/>
                </a:solidFill>
                <a:effectLst/>
                <a:ea typeface="Amazon Ember" panose="020B0603020204020204" pitchFamily="34" charset="0"/>
                <a:cs typeface="Amazon Ember" panose="020B0603020204020204" pitchFamily="34" charset="0"/>
              </a:rPr>
              <a:t>.</a:t>
            </a:r>
          </a:p>
          <a:p>
            <a:pPr algn="l"/>
            <a:r>
              <a:rPr lang="en-US" b="0" i="0" u="none" strike="noStrike" dirty="0">
                <a:solidFill>
                  <a:srgbClr val="000000"/>
                </a:solidFill>
                <a:effectLst/>
                <a:ea typeface="Amazon Ember" panose="020B0603020204020204" pitchFamily="34" charset="0"/>
                <a:cs typeface="Amazon Ember" panose="020B0603020204020204" pitchFamily="34" charset="0"/>
              </a:rPr>
              <a:t>When your eyes and brain first see a slide, for the first fraction of a second, you are drawn to different elements that stand out. Items can be in </a:t>
            </a:r>
            <a:r>
              <a:rPr lang="en-US" b="1" i="0" u="none" strike="noStrike" dirty="0">
                <a:solidFill>
                  <a:srgbClr val="000000"/>
                </a:solidFill>
                <a:effectLst/>
                <a:ea typeface="Amazon Ember" panose="020B0603020204020204" pitchFamily="34" charset="0"/>
                <a:cs typeface="Amazon Ember" panose="020B0603020204020204" pitchFamily="34" charset="0"/>
              </a:rPr>
              <a:t>bold</a:t>
            </a:r>
            <a:r>
              <a:rPr lang="en-US" b="0" i="0" u="none" strike="noStrike" dirty="0">
                <a:solidFill>
                  <a:srgbClr val="000000"/>
                </a:solidFill>
                <a:effectLst/>
                <a:ea typeface="Amazon Ember" panose="020B0603020204020204" pitchFamily="34" charset="0"/>
                <a:cs typeface="Amazon Ember" panose="020B0603020204020204" pitchFamily="34" charset="0"/>
              </a:rPr>
              <a:t>, </a:t>
            </a:r>
            <a:r>
              <a:rPr lang="en-US" b="1" i="0" u="none" strike="noStrike" dirty="0">
                <a:solidFill>
                  <a:srgbClr val="000000"/>
                </a:solidFill>
                <a:effectLst/>
                <a:ea typeface="Amazon Ember" panose="020B0603020204020204" pitchFamily="34" charset="0"/>
                <a:cs typeface="Amazon Ember" panose="020B0603020204020204" pitchFamily="34" charset="0"/>
              </a:rPr>
              <a:t>italics</a:t>
            </a:r>
            <a:r>
              <a:rPr lang="en-US" b="0" i="0" u="none" strike="noStrike" dirty="0">
                <a:solidFill>
                  <a:srgbClr val="000000"/>
                </a:solidFill>
                <a:effectLst/>
                <a:ea typeface="Amazon Ember" panose="020B0603020204020204" pitchFamily="34" charset="0"/>
                <a:cs typeface="Amazon Ember" panose="020B0603020204020204" pitchFamily="34" charset="0"/>
              </a:rPr>
              <a:t>, or a different </a:t>
            </a:r>
            <a:r>
              <a:rPr lang="en-US" b="1" i="0" u="none" strike="noStrike" dirty="0">
                <a:solidFill>
                  <a:srgbClr val="000000"/>
                </a:solidFill>
                <a:effectLst/>
                <a:ea typeface="Amazon Ember" panose="020B0603020204020204" pitchFamily="34" charset="0"/>
                <a:cs typeface="Amazon Ember" panose="020B0603020204020204" pitchFamily="34" charset="0"/>
              </a:rPr>
              <a:t>color</a:t>
            </a:r>
            <a:r>
              <a:rPr lang="en-US" b="0" i="0" u="none" strike="noStrike" dirty="0">
                <a:solidFill>
                  <a:srgbClr val="000000"/>
                </a:solidFill>
                <a:effectLst/>
                <a:ea typeface="Amazon Ember" panose="020B0603020204020204" pitchFamily="34" charset="0"/>
                <a:cs typeface="Amazon Ember" panose="020B0603020204020204" pitchFamily="34" charset="0"/>
              </a:rPr>
              <a:t> or </a:t>
            </a:r>
            <a:r>
              <a:rPr lang="en-US" b="1" i="0" u="none" strike="noStrike" dirty="0">
                <a:solidFill>
                  <a:srgbClr val="000000"/>
                </a:solidFill>
                <a:effectLst/>
                <a:ea typeface="Amazon Ember" panose="020B0603020204020204" pitchFamily="34" charset="0"/>
                <a:cs typeface="Amazon Ember" panose="020B0603020204020204" pitchFamily="34" charset="0"/>
              </a:rPr>
              <a:t>size</a:t>
            </a:r>
            <a:r>
              <a:rPr lang="en-US" b="0" i="0" u="none" strike="noStrike" dirty="0">
                <a:solidFill>
                  <a:srgbClr val="000000"/>
                </a:solidFill>
                <a:effectLst/>
                <a:ea typeface="Amazon Ember" panose="020B0603020204020204" pitchFamily="34" charset="0"/>
                <a:cs typeface="Amazon Ember" panose="020B0603020204020204" pitchFamily="34" charset="0"/>
              </a:rPr>
              <a:t>. The fact that they are different from the main text is how you can focus your attention.</a:t>
            </a:r>
          </a:p>
          <a:p>
            <a:pPr algn="l"/>
            <a:r>
              <a:rPr lang="en-US" b="0" i="0" u="none" strike="noStrike" dirty="0">
                <a:solidFill>
                  <a:srgbClr val="000000"/>
                </a:solidFill>
                <a:effectLst/>
                <a:ea typeface="Amazon Ember" panose="020B0603020204020204" pitchFamily="34" charset="0"/>
                <a:cs typeface="Amazon Ember" panose="020B0603020204020204" pitchFamily="34" charset="0"/>
              </a:rPr>
              <a:t>A great example of this is adapted from Stephen </a:t>
            </a:r>
            <a:r>
              <a:rPr lang="en-US" b="0" i="0" u="none" strike="noStrike" dirty="0" err="1">
                <a:solidFill>
                  <a:srgbClr val="000000"/>
                </a:solidFill>
                <a:effectLst/>
                <a:ea typeface="Amazon Ember" panose="020B0603020204020204" pitchFamily="34" charset="0"/>
                <a:cs typeface="Amazon Ember" panose="020B0603020204020204" pitchFamily="34" charset="0"/>
              </a:rPr>
              <a:t>Few's</a:t>
            </a:r>
            <a:r>
              <a:rPr lang="en-US" b="0" i="0" u="none" strike="noStrike" dirty="0">
                <a:solidFill>
                  <a:srgbClr val="000000"/>
                </a:solidFill>
                <a:effectLst/>
                <a:ea typeface="Amazon Ember" panose="020B0603020204020204" pitchFamily="34" charset="0"/>
                <a:cs typeface="Amazon Ember" panose="020B0603020204020204" pitchFamily="34" charset="0"/>
              </a:rPr>
              <a:t> </a:t>
            </a:r>
            <a:r>
              <a:rPr lang="en-US" b="0" i="0" u="none" strike="noStrike" dirty="0">
                <a:solidFill>
                  <a:srgbClr val="BF0F0F"/>
                </a:solidFill>
                <a:effectLst/>
                <a:ea typeface="Amazon Ember" panose="020B0603020204020204" pitchFamily="34" charset="0"/>
                <a:cs typeface="Amazon Ember" panose="020B0603020204020204" pitchFamily="34" charset="0"/>
                <a:hlinkClick r:id="rId2"/>
              </a:rPr>
              <a:t>Tapping into the Power of Visual Perception</a:t>
            </a:r>
            <a:r>
              <a:rPr lang="en-US" b="0" i="0" u="none" strike="noStrike" dirty="0">
                <a:solidFill>
                  <a:srgbClr val="000000"/>
                </a:solidFill>
                <a:effectLst/>
                <a:ea typeface="Amazon Ember" panose="020B0603020204020204" pitchFamily="34" charset="0"/>
                <a:cs typeface="Amazon Ember" panose="020B0603020204020204" pitchFamily="34" charset="0"/>
              </a:rPr>
              <a:t>. When we look at the first block of text, it all tends to blend. If we were to ask you, "tell me how many number sevens there are," it would take a little time.</a:t>
            </a:r>
          </a:p>
          <a:p>
            <a:endParaRPr lang="en-US" dirty="0"/>
          </a:p>
        </p:txBody>
      </p:sp>
      <p:pic>
        <p:nvPicPr>
          <p:cNvPr id="5122" name="Picture 2" descr="storytelling_04">
            <a:extLst>
              <a:ext uri="{FF2B5EF4-FFF2-40B4-BE49-F238E27FC236}">
                <a16:creationId xmlns:a16="http://schemas.microsoft.com/office/drawing/2014/main" id="{E2D6E901-53BE-4BC2-8F37-0997E229EB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1480" y="1376982"/>
            <a:ext cx="3793493" cy="170707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storytelling_03">
            <a:extLst>
              <a:ext uri="{FF2B5EF4-FFF2-40B4-BE49-F238E27FC236}">
                <a16:creationId xmlns:a16="http://schemas.microsoft.com/office/drawing/2014/main" id="{CD381C90-1869-47B9-BD71-98979B0A81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7027" y="1376982"/>
            <a:ext cx="3793493" cy="1707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399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DDFDA-F3FF-455E-A779-AFBEC4BA7F27}"/>
              </a:ext>
            </a:extLst>
          </p:cNvPr>
          <p:cNvSpPr>
            <a:spLocks noGrp="1"/>
          </p:cNvSpPr>
          <p:nvPr>
            <p:ph type="title"/>
          </p:nvPr>
        </p:nvSpPr>
        <p:spPr/>
        <p:txBody>
          <a:bodyPr/>
          <a:lstStyle/>
          <a:p>
            <a:r>
              <a:rPr lang="en-US" dirty="0"/>
              <a:t>8. Creating Compelling Data Visualizations</a:t>
            </a:r>
          </a:p>
        </p:txBody>
      </p:sp>
      <p:sp>
        <p:nvSpPr>
          <p:cNvPr id="3" name="Content Placeholder 2">
            <a:extLst>
              <a:ext uri="{FF2B5EF4-FFF2-40B4-BE49-F238E27FC236}">
                <a16:creationId xmlns:a16="http://schemas.microsoft.com/office/drawing/2014/main" id="{D41F10EF-F581-438A-8C40-BB75FAF3F724}"/>
              </a:ext>
            </a:extLst>
          </p:cNvPr>
          <p:cNvSpPr>
            <a:spLocks noGrp="1"/>
          </p:cNvSpPr>
          <p:nvPr>
            <p:ph sz="quarter" idx="14"/>
          </p:nvPr>
        </p:nvSpPr>
        <p:spPr/>
        <p:txBody>
          <a:bodyPr/>
          <a:lstStyle/>
          <a:p>
            <a:pPr algn="l"/>
            <a:r>
              <a:rPr lang="en-US" sz="2200" b="0" i="0" u="none" strike="noStrike" dirty="0">
                <a:solidFill>
                  <a:srgbClr val="000000"/>
                </a:solidFill>
                <a:effectLst/>
              </a:rPr>
              <a:t>This section alone could warrant an entire article (or book) written about it. The good news is that the are great ones that already exist. I recommend two that you should get right now:</a:t>
            </a:r>
          </a:p>
          <a:p>
            <a:pPr algn="l">
              <a:buFont typeface="+mj-lt"/>
              <a:buAutoNum type="arabicPeriod"/>
            </a:pPr>
            <a:r>
              <a:rPr lang="en-US" sz="2200" b="0" i="0" u="none" strike="noStrike" dirty="0">
                <a:solidFill>
                  <a:srgbClr val="BF0F0F"/>
                </a:solidFill>
                <a:effectLst/>
                <a:hlinkClick r:id="rId2"/>
              </a:rPr>
              <a:t>Storytelling with Data</a:t>
            </a:r>
            <a:r>
              <a:rPr lang="en-US" sz="2200" b="0" i="0" dirty="0">
                <a:solidFill>
                  <a:srgbClr val="000000"/>
                </a:solidFill>
                <a:effectLst/>
              </a:rPr>
              <a:t> by </a:t>
            </a:r>
            <a:r>
              <a:rPr lang="en-US" sz="2200" b="1" i="0" dirty="0">
                <a:solidFill>
                  <a:srgbClr val="000000"/>
                </a:solidFill>
                <a:effectLst/>
              </a:rPr>
              <a:t>Cole </a:t>
            </a:r>
            <a:r>
              <a:rPr lang="en-US" sz="2200" b="1" i="0" dirty="0" err="1">
                <a:solidFill>
                  <a:srgbClr val="000000"/>
                </a:solidFill>
                <a:effectLst/>
              </a:rPr>
              <a:t>Nussbaumer</a:t>
            </a:r>
            <a:r>
              <a:rPr lang="en-US" sz="2200" b="1" i="0" dirty="0">
                <a:solidFill>
                  <a:srgbClr val="000000"/>
                </a:solidFill>
                <a:effectLst/>
              </a:rPr>
              <a:t> </a:t>
            </a:r>
            <a:r>
              <a:rPr lang="en-US" sz="2200" b="1" i="0" dirty="0" err="1">
                <a:solidFill>
                  <a:srgbClr val="000000"/>
                </a:solidFill>
                <a:effectLst/>
              </a:rPr>
              <a:t>Knaflic</a:t>
            </a:r>
            <a:r>
              <a:rPr lang="en-US" sz="2200" b="1" i="0" dirty="0">
                <a:solidFill>
                  <a:srgbClr val="000000"/>
                </a:solidFill>
                <a:effectLst/>
              </a:rPr>
              <a:t> </a:t>
            </a:r>
            <a:endParaRPr lang="en-US" sz="2200" b="0" i="0" dirty="0">
              <a:solidFill>
                <a:srgbClr val="000000"/>
              </a:solidFill>
              <a:effectLst/>
            </a:endParaRPr>
          </a:p>
          <a:p>
            <a:pPr algn="l">
              <a:buFont typeface="+mj-lt"/>
              <a:buAutoNum type="arabicPeriod"/>
            </a:pPr>
            <a:r>
              <a:rPr lang="en-US" sz="2200" b="0" i="0" u="none" strike="noStrike" dirty="0">
                <a:solidFill>
                  <a:srgbClr val="BF0F0F"/>
                </a:solidFill>
                <a:effectLst/>
                <a:hlinkClick r:id="rId3"/>
              </a:rPr>
              <a:t>Data Story</a:t>
            </a:r>
            <a:r>
              <a:rPr lang="en-US" sz="2200" b="0" i="0" dirty="0">
                <a:solidFill>
                  <a:srgbClr val="000000"/>
                </a:solidFill>
                <a:effectLst/>
              </a:rPr>
              <a:t> by </a:t>
            </a:r>
            <a:r>
              <a:rPr lang="en-US" sz="2200" b="1" i="0" dirty="0">
                <a:solidFill>
                  <a:srgbClr val="000000"/>
                </a:solidFill>
                <a:effectLst/>
              </a:rPr>
              <a:t>Nancy Duarte</a:t>
            </a:r>
            <a:endParaRPr lang="en-US" sz="2200" b="0" i="0" dirty="0">
              <a:solidFill>
                <a:srgbClr val="000000"/>
              </a:solidFill>
              <a:effectLst/>
            </a:endParaRPr>
          </a:p>
          <a:p>
            <a:pPr algn="l"/>
            <a:r>
              <a:rPr lang="en-US" sz="2200" b="0" i="0" u="none" strike="noStrike" dirty="0">
                <a:solidFill>
                  <a:srgbClr val="000000"/>
                </a:solidFill>
                <a:effectLst/>
              </a:rPr>
              <a:t>Both of these books cover how to build a better visualization. Read these, study them, and refer to them each time you build a visual and a presentation.</a:t>
            </a:r>
          </a:p>
          <a:p>
            <a:endParaRPr lang="en-US" dirty="0"/>
          </a:p>
        </p:txBody>
      </p:sp>
    </p:spTree>
    <p:extLst>
      <p:ext uri="{BB962C8B-B14F-4D97-AF65-F5344CB8AC3E}">
        <p14:creationId xmlns:p14="http://schemas.microsoft.com/office/powerpoint/2010/main" val="783456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7064F-86C6-45E4-ACFB-3A6AB3EAE75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78FE890-623E-4EE8-81E1-5C06363E8534}"/>
              </a:ext>
            </a:extLst>
          </p:cNvPr>
          <p:cNvSpPr>
            <a:spLocks noGrp="1"/>
          </p:cNvSpPr>
          <p:nvPr>
            <p:ph sz="quarter" idx="14"/>
          </p:nvPr>
        </p:nvSpPr>
        <p:spPr/>
        <p:txBody>
          <a:bodyPr>
            <a:normAutofit/>
          </a:bodyPr>
          <a:lstStyle/>
          <a:p>
            <a:r>
              <a:rPr lang="en-US" sz="2200" b="0" i="0" dirty="0">
                <a:solidFill>
                  <a:srgbClr val="000000"/>
                </a:solidFill>
                <a:effectLst/>
              </a:rPr>
              <a:t>Learning how to present your Data Science project results compellingly is one of the most critical skills you can learn. We covered how to start with an outline, utilizing storytelling frameworks to structure your presentation, the one-minute rule, and the rule of three. We also discussed how to form better titles by writing them as outcomes instead of subjects. We talked about two ways to focus your audience's attention: reading your titles aloud when presenting and tapping into </a:t>
            </a:r>
            <a:r>
              <a:rPr lang="en-US" sz="2200" b="0" i="0" dirty="0" err="1">
                <a:solidFill>
                  <a:srgbClr val="000000"/>
                </a:solidFill>
                <a:effectLst/>
              </a:rPr>
              <a:t>preattentive</a:t>
            </a:r>
            <a:r>
              <a:rPr lang="en-US" sz="2200" b="0" i="0" dirty="0">
                <a:solidFill>
                  <a:srgbClr val="000000"/>
                </a:solidFill>
                <a:effectLst/>
              </a:rPr>
              <a:t> attributes through methods like bold and color. Finally, we covered creating a compelling visualization of your data. Follow these as guidelines for your next presentation, and I'm confident you will be able to create a compelling presentation.</a:t>
            </a:r>
            <a:endParaRPr lang="en-US" sz="2200" dirty="0"/>
          </a:p>
        </p:txBody>
      </p:sp>
    </p:spTree>
    <p:extLst>
      <p:ext uri="{BB962C8B-B14F-4D97-AF65-F5344CB8AC3E}">
        <p14:creationId xmlns:p14="http://schemas.microsoft.com/office/powerpoint/2010/main" val="1542938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64EDA9-8D6E-C4EA-9C66-8A5FFDFB8DE9}"/>
              </a:ext>
            </a:extLst>
          </p:cNvPr>
          <p:cNvSpPr>
            <a:spLocks noGrp="1"/>
          </p:cNvSpPr>
          <p:nvPr>
            <p:ph type="title"/>
          </p:nvPr>
        </p:nvSpPr>
        <p:spPr/>
        <p:txBody>
          <a:bodyPr anchor="t">
            <a:normAutofit/>
          </a:bodyPr>
          <a:lstStyle/>
          <a:p>
            <a:br>
              <a:rPr lang="en-US" dirty="0"/>
            </a:br>
            <a:r>
              <a:rPr lang="en-US" dirty="0"/>
              <a:t>Timeline</a:t>
            </a:r>
          </a:p>
        </p:txBody>
      </p:sp>
    </p:spTree>
    <p:extLst>
      <p:ext uri="{BB962C8B-B14F-4D97-AF65-F5344CB8AC3E}">
        <p14:creationId xmlns:p14="http://schemas.microsoft.com/office/powerpoint/2010/main" val="2174118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CC9A7E-3F9E-E938-55B5-C1818A25F64E}"/>
              </a:ext>
            </a:extLst>
          </p:cNvPr>
          <p:cNvSpPr>
            <a:spLocks noGrp="1"/>
          </p:cNvSpPr>
          <p:nvPr>
            <p:ph type="title"/>
          </p:nvPr>
        </p:nvSpPr>
        <p:spPr/>
        <p:txBody>
          <a:bodyPr/>
          <a:lstStyle/>
          <a:p>
            <a:r>
              <a:rPr lang="en-US" dirty="0"/>
              <a:t>Program</a:t>
            </a:r>
          </a:p>
        </p:txBody>
      </p:sp>
      <p:sp>
        <p:nvSpPr>
          <p:cNvPr id="5" name="Content Placeholder 4">
            <a:extLst>
              <a:ext uri="{FF2B5EF4-FFF2-40B4-BE49-F238E27FC236}">
                <a16:creationId xmlns:a16="http://schemas.microsoft.com/office/drawing/2014/main" id="{0CD0C668-0ECC-D48C-072B-50CCFB0AAD79}"/>
              </a:ext>
            </a:extLst>
          </p:cNvPr>
          <p:cNvSpPr>
            <a:spLocks noGrp="1"/>
          </p:cNvSpPr>
          <p:nvPr>
            <p:ph sz="half" idx="2"/>
          </p:nvPr>
        </p:nvSpPr>
        <p:spPr>
          <a:xfrm>
            <a:off x="6330041" y="997350"/>
            <a:ext cx="5311625" cy="5404104"/>
          </a:xfrm>
        </p:spPr>
        <p:txBody>
          <a:bodyPr>
            <a:noAutofit/>
          </a:bodyPr>
          <a:lstStyle/>
          <a:p>
            <a:pPr marL="342900" indent="-342900">
              <a:buFont typeface="Arial" panose="020B0604020202020204" pitchFamily="34" charset="0"/>
              <a:buChar char="•"/>
            </a:pPr>
            <a:r>
              <a:rPr lang="en-US" sz="2000" dirty="0"/>
              <a:t>Kick-Off </a:t>
            </a:r>
          </a:p>
          <a:p>
            <a:pPr marL="1143000" lvl="1">
              <a:buFont typeface="Courier New" panose="02070309020205020404" pitchFamily="49" charset="0"/>
              <a:buChar char="o"/>
            </a:pPr>
            <a:r>
              <a:rPr lang="en-US" sz="2000" dirty="0"/>
              <a:t>Students will meet their teams and begin planning their project. </a:t>
            </a:r>
          </a:p>
          <a:p>
            <a:pPr marL="342900" indent="-342900">
              <a:buFont typeface="Arial" panose="020B0604020202020204" pitchFamily="34" charset="0"/>
              <a:buChar char="•"/>
            </a:pPr>
            <a:r>
              <a:rPr lang="en-US" sz="2000" dirty="0"/>
              <a:t>4 Workshops </a:t>
            </a:r>
          </a:p>
          <a:p>
            <a:pPr marL="1143000" lvl="1">
              <a:buFont typeface="Courier New" panose="02070309020205020404" pitchFamily="49" charset="0"/>
              <a:buChar char="o"/>
            </a:pPr>
            <a:r>
              <a:rPr lang="en-US" sz="2000" dirty="0"/>
              <a:t>Students will attend guided workshops covering key tools used in data science projects.</a:t>
            </a:r>
          </a:p>
          <a:p>
            <a:pPr marL="342900" indent="-342900">
              <a:buFont typeface="Arial" panose="020B0604020202020204" pitchFamily="34" charset="0"/>
              <a:buChar char="•"/>
            </a:pPr>
            <a:r>
              <a:rPr lang="en-US" sz="2000" dirty="0"/>
              <a:t>Help Sessions </a:t>
            </a:r>
          </a:p>
          <a:p>
            <a:pPr marL="1143000" lvl="1">
              <a:buFont typeface="Courier New" panose="02070309020205020404" pitchFamily="49" charset="0"/>
              <a:buChar char="o"/>
            </a:pPr>
            <a:r>
              <a:rPr lang="en-US" sz="2000" dirty="0" err="1"/>
              <a:t>Data@UCI</a:t>
            </a:r>
            <a:r>
              <a:rPr lang="en-US" sz="2000" dirty="0"/>
              <a:t> will provide mini help sessions following the end each workshop.</a:t>
            </a:r>
          </a:p>
          <a:p>
            <a:pPr marL="342900" indent="-342900">
              <a:buFont typeface="Arial" panose="020B0604020202020204" pitchFamily="34" charset="0"/>
              <a:buChar char="•"/>
            </a:pPr>
            <a:r>
              <a:rPr lang="en-US" sz="2000" dirty="0"/>
              <a:t>Final Presentations </a:t>
            </a:r>
          </a:p>
          <a:p>
            <a:pPr marL="1143000" lvl="1">
              <a:buFont typeface="Courier New" panose="02070309020205020404" pitchFamily="49" charset="0"/>
              <a:buChar char="o"/>
            </a:pPr>
            <a:r>
              <a:rPr lang="en-US" sz="2000" dirty="0"/>
              <a:t>Groups will have the opportunity to present their projects and win prizes.</a:t>
            </a:r>
          </a:p>
        </p:txBody>
      </p:sp>
    </p:spTree>
    <p:extLst>
      <p:ext uri="{BB962C8B-B14F-4D97-AF65-F5344CB8AC3E}">
        <p14:creationId xmlns:p14="http://schemas.microsoft.com/office/powerpoint/2010/main" val="3596853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40A1C6B1-1F32-30FF-A12E-D42C2368474B}"/>
              </a:ext>
            </a:extLst>
          </p:cNvPr>
          <p:cNvGraphicFramePr>
            <a:graphicFrameLocks noGrp="1"/>
          </p:cNvGraphicFramePr>
          <p:nvPr>
            <p:ph sz="half" idx="2"/>
            <p:extLst>
              <p:ext uri="{D42A27DB-BD31-4B8C-83A1-F6EECF244321}">
                <p14:modId xmlns:p14="http://schemas.microsoft.com/office/powerpoint/2010/main" val="2804616488"/>
              </p:ext>
            </p:extLst>
          </p:nvPr>
        </p:nvGraphicFramePr>
        <p:xfrm>
          <a:off x="922564" y="849086"/>
          <a:ext cx="10335986" cy="5156891"/>
        </p:xfrm>
        <a:graphic>
          <a:graphicData uri="http://schemas.openxmlformats.org/drawingml/2006/table">
            <a:tbl>
              <a:tblPr firstRow="1" bandRow="1">
                <a:tableStyleId>{8799B23B-EC83-4686-B30A-512413B5E67A}</a:tableStyleId>
              </a:tblPr>
              <a:tblGrid>
                <a:gridCol w="5167993">
                  <a:extLst>
                    <a:ext uri="{9D8B030D-6E8A-4147-A177-3AD203B41FA5}">
                      <a16:colId xmlns:a16="http://schemas.microsoft.com/office/drawing/2014/main" val="4128958966"/>
                    </a:ext>
                  </a:extLst>
                </a:gridCol>
                <a:gridCol w="5167993">
                  <a:extLst>
                    <a:ext uri="{9D8B030D-6E8A-4147-A177-3AD203B41FA5}">
                      <a16:colId xmlns:a16="http://schemas.microsoft.com/office/drawing/2014/main" val="3262970615"/>
                    </a:ext>
                  </a:extLst>
                </a:gridCol>
              </a:tblGrid>
              <a:tr h="380890">
                <a:tc>
                  <a:txBody>
                    <a:bodyPr/>
                    <a:lstStyle/>
                    <a:p>
                      <a:pPr algn="ctr"/>
                      <a:r>
                        <a:rPr lang="en-US" dirty="0">
                          <a:solidFill>
                            <a:schemeClr val="tx1"/>
                          </a:solidFill>
                          <a:latin typeface="+mn-lt"/>
                        </a:rPr>
                        <a:t>Week</a:t>
                      </a:r>
                    </a:p>
                  </a:txBody>
                  <a:tcPr/>
                </a:tc>
                <a:tc>
                  <a:txBody>
                    <a:bodyPr/>
                    <a:lstStyle/>
                    <a:p>
                      <a:pPr algn="ctr"/>
                      <a:r>
                        <a:rPr lang="en-US" dirty="0">
                          <a:solidFill>
                            <a:schemeClr val="tx1"/>
                          </a:solidFill>
                          <a:latin typeface="+mn-lt"/>
                        </a:rPr>
                        <a:t>Timeline</a:t>
                      </a:r>
                    </a:p>
                  </a:txBody>
                  <a:tcPr/>
                </a:tc>
                <a:extLst>
                  <a:ext uri="{0D108BD9-81ED-4DB2-BD59-A6C34878D82A}">
                    <a16:rowId xmlns:a16="http://schemas.microsoft.com/office/drawing/2014/main" val="2105269360"/>
                  </a:ext>
                </a:extLst>
              </a:tr>
              <a:tr h="380890">
                <a:tc>
                  <a:txBody>
                    <a:bodyPr/>
                    <a:lstStyle/>
                    <a:p>
                      <a:pPr algn="ctr"/>
                      <a:r>
                        <a:rPr lang="en-US" dirty="0">
                          <a:solidFill>
                            <a:schemeClr val="tx1"/>
                          </a:solidFill>
                          <a:latin typeface="+mn-lt"/>
                        </a:rPr>
                        <a:t>Week 1 (1/6-1/12)</a:t>
                      </a:r>
                    </a:p>
                  </a:txBody>
                  <a:tcPr/>
                </a:tc>
                <a:tc>
                  <a:txBody>
                    <a:bodyPr/>
                    <a:lstStyle/>
                    <a:p>
                      <a:pPr algn="ctr"/>
                      <a:r>
                        <a:rPr lang="en-US" dirty="0">
                          <a:solidFill>
                            <a:schemeClr val="tx1"/>
                          </a:solidFill>
                        </a:rPr>
                        <a:t>Regular Event: Info Session for Mentees</a:t>
                      </a:r>
                      <a:endParaRPr lang="en-US" dirty="0">
                        <a:solidFill>
                          <a:schemeClr val="tx1"/>
                        </a:solidFill>
                        <a:latin typeface="+mn-lt"/>
                      </a:endParaRPr>
                    </a:p>
                  </a:txBody>
                  <a:tcPr/>
                </a:tc>
                <a:extLst>
                  <a:ext uri="{0D108BD9-81ED-4DB2-BD59-A6C34878D82A}">
                    <a16:rowId xmlns:a16="http://schemas.microsoft.com/office/drawing/2014/main" val="1028166694"/>
                  </a:ext>
                </a:extLst>
              </a:tr>
              <a:tr h="380890">
                <a:tc>
                  <a:txBody>
                    <a:bodyPr/>
                    <a:lstStyle/>
                    <a:p>
                      <a:pPr algn="ctr"/>
                      <a:r>
                        <a:rPr lang="en-US" dirty="0">
                          <a:solidFill>
                            <a:schemeClr val="tx1"/>
                          </a:solidFill>
                          <a:latin typeface="+mn-lt"/>
                        </a:rPr>
                        <a:t>Week 2 (</a:t>
                      </a:r>
                      <a:r>
                        <a:rPr lang="en-US" dirty="0">
                          <a:solidFill>
                            <a:schemeClr val="tx1"/>
                          </a:solidFill>
                        </a:rPr>
                        <a:t>1/13 - 1/19)</a:t>
                      </a:r>
                      <a:endParaRPr lang="en-US" dirty="0">
                        <a:solidFill>
                          <a:schemeClr val="tx1"/>
                        </a:solidFill>
                        <a:latin typeface="+mn-lt"/>
                      </a:endParaRPr>
                    </a:p>
                  </a:txBody>
                  <a:tcPr/>
                </a:tc>
                <a:tc>
                  <a:txBody>
                    <a:bodyPr/>
                    <a:lstStyle/>
                    <a:p>
                      <a:pPr algn="ctr"/>
                      <a:r>
                        <a:rPr lang="en-US" dirty="0">
                          <a:solidFill>
                            <a:schemeClr val="tx1"/>
                          </a:solidFill>
                        </a:rPr>
                        <a:t>Regular Event : Project Kick-Off </a:t>
                      </a:r>
                      <a:endParaRPr lang="en-US" dirty="0">
                        <a:solidFill>
                          <a:schemeClr val="tx1"/>
                        </a:solidFill>
                        <a:latin typeface="+mn-lt"/>
                      </a:endParaRPr>
                    </a:p>
                  </a:txBody>
                  <a:tcPr/>
                </a:tc>
                <a:extLst>
                  <a:ext uri="{0D108BD9-81ED-4DB2-BD59-A6C34878D82A}">
                    <a16:rowId xmlns:a16="http://schemas.microsoft.com/office/drawing/2014/main" val="4096370790"/>
                  </a:ext>
                </a:extLst>
              </a:tr>
              <a:tr h="657427">
                <a:tc>
                  <a:txBody>
                    <a:bodyPr/>
                    <a:lstStyle/>
                    <a:p>
                      <a:pPr algn="ctr"/>
                      <a:r>
                        <a:rPr lang="en-US" dirty="0">
                          <a:solidFill>
                            <a:schemeClr val="tx1"/>
                          </a:solidFill>
                        </a:rPr>
                        <a:t>Week 3 (1/20 - 1/26)</a:t>
                      </a:r>
                      <a:endParaRPr lang="en-US" dirty="0">
                        <a:solidFill>
                          <a:schemeClr val="tx1"/>
                        </a:solidFill>
                        <a:latin typeface="+mn-lt"/>
                      </a:endParaRPr>
                    </a:p>
                  </a:txBody>
                  <a:tcPr/>
                </a:tc>
                <a:tc>
                  <a:txBody>
                    <a:bodyPr/>
                    <a:lstStyle/>
                    <a:p>
                      <a:pPr algn="ctr"/>
                      <a:r>
                        <a:rPr lang="en-US" dirty="0">
                          <a:solidFill>
                            <a:schemeClr val="tx1"/>
                          </a:solidFill>
                        </a:rPr>
                        <a:t>Thursday - Workshop 1: Tour of Notebooks/Environments/IDEs + Help Session</a:t>
                      </a:r>
                      <a:endParaRPr lang="en-US" dirty="0">
                        <a:solidFill>
                          <a:schemeClr val="tx1"/>
                        </a:solidFill>
                        <a:latin typeface="+mn-lt"/>
                      </a:endParaRPr>
                    </a:p>
                  </a:txBody>
                  <a:tcPr/>
                </a:tc>
                <a:extLst>
                  <a:ext uri="{0D108BD9-81ED-4DB2-BD59-A6C34878D82A}">
                    <a16:rowId xmlns:a16="http://schemas.microsoft.com/office/drawing/2014/main" val="4086012607"/>
                  </a:ext>
                </a:extLst>
              </a:tr>
              <a:tr h="657427">
                <a:tc>
                  <a:txBody>
                    <a:bodyPr/>
                    <a:lstStyle/>
                    <a:p>
                      <a:pPr algn="ctr"/>
                      <a:r>
                        <a:rPr lang="en-US" dirty="0">
                          <a:solidFill>
                            <a:schemeClr val="tx1"/>
                          </a:solidFill>
                        </a:rPr>
                        <a:t>Week 4 (1/27-2/2) </a:t>
                      </a:r>
                      <a:endParaRPr lang="en-US" dirty="0">
                        <a:solidFill>
                          <a:schemeClr val="tx1"/>
                        </a:solidFill>
                        <a:latin typeface="+mn-lt"/>
                      </a:endParaRPr>
                    </a:p>
                  </a:txBody>
                  <a:tcPr/>
                </a:tc>
                <a:tc>
                  <a:txBody>
                    <a:bodyPr/>
                    <a:lstStyle/>
                    <a:p>
                      <a:pPr algn="ctr"/>
                      <a:r>
                        <a:rPr lang="en-US" dirty="0">
                          <a:solidFill>
                            <a:schemeClr val="tx1"/>
                          </a:solidFill>
                        </a:rPr>
                        <a:t>Thursday - Workshop 2: Data Exploration (Pandas &amp; Feature Selection) + Help Session</a:t>
                      </a:r>
                      <a:endParaRPr lang="en-US" dirty="0">
                        <a:solidFill>
                          <a:schemeClr val="tx1"/>
                        </a:solidFill>
                        <a:latin typeface="+mn-lt"/>
                      </a:endParaRPr>
                    </a:p>
                  </a:txBody>
                  <a:tcPr/>
                </a:tc>
                <a:extLst>
                  <a:ext uri="{0D108BD9-81ED-4DB2-BD59-A6C34878D82A}">
                    <a16:rowId xmlns:a16="http://schemas.microsoft.com/office/drawing/2014/main" val="1292550927"/>
                  </a:ext>
                </a:extLst>
              </a:tr>
              <a:tr h="657427">
                <a:tc>
                  <a:txBody>
                    <a:bodyPr/>
                    <a:lstStyle/>
                    <a:p>
                      <a:pPr algn="ctr"/>
                      <a:r>
                        <a:rPr lang="en-US" dirty="0">
                          <a:solidFill>
                            <a:schemeClr val="tx1"/>
                          </a:solidFill>
                        </a:rPr>
                        <a:t>Week 5 (2/3 - 2/9) </a:t>
                      </a:r>
                      <a:endParaRPr lang="en-US" dirty="0">
                        <a:solidFill>
                          <a:schemeClr val="tx1"/>
                        </a:solidFill>
                        <a:latin typeface="+mn-lt"/>
                      </a:endParaRPr>
                    </a:p>
                  </a:txBody>
                  <a:tcPr/>
                </a:tc>
                <a:tc>
                  <a:txBody>
                    <a:bodyPr/>
                    <a:lstStyle/>
                    <a:p>
                      <a:pPr algn="ctr"/>
                      <a:r>
                        <a:rPr lang="en-US" dirty="0">
                          <a:solidFill>
                            <a:schemeClr val="tx1"/>
                          </a:solidFill>
                        </a:rPr>
                        <a:t>Thursday - Workshop 3: Machine Learning (Scikit-Learn &amp; Model Evaluation) + Help Session</a:t>
                      </a:r>
                      <a:endParaRPr lang="en-US" dirty="0">
                        <a:solidFill>
                          <a:schemeClr val="tx1"/>
                        </a:solidFill>
                        <a:latin typeface="+mn-lt"/>
                      </a:endParaRPr>
                    </a:p>
                  </a:txBody>
                  <a:tcPr/>
                </a:tc>
                <a:extLst>
                  <a:ext uri="{0D108BD9-81ED-4DB2-BD59-A6C34878D82A}">
                    <a16:rowId xmlns:a16="http://schemas.microsoft.com/office/drawing/2014/main" val="3691906910"/>
                  </a:ext>
                </a:extLst>
              </a:tr>
              <a:tr h="380890">
                <a:tc>
                  <a:txBody>
                    <a:bodyPr/>
                    <a:lstStyle/>
                    <a:p>
                      <a:pPr algn="ctr"/>
                      <a:r>
                        <a:rPr lang="en-US" dirty="0">
                          <a:solidFill>
                            <a:schemeClr val="tx1"/>
                          </a:solidFill>
                        </a:rPr>
                        <a:t>Week 6 (2/10 - 2/16) </a:t>
                      </a:r>
                      <a:endParaRPr lang="en-US" dirty="0">
                        <a:solidFill>
                          <a:schemeClr val="tx1"/>
                        </a:solidFill>
                        <a:latin typeface="+mn-lt"/>
                      </a:endParaRPr>
                    </a:p>
                  </a:txBody>
                  <a:tcPr/>
                </a:tc>
                <a:tc>
                  <a:txBody>
                    <a:bodyPr/>
                    <a:lstStyle/>
                    <a:p>
                      <a:pPr algn="ctr"/>
                      <a:r>
                        <a:rPr lang="en-US" dirty="0">
                          <a:solidFill>
                            <a:schemeClr val="tx1"/>
                          </a:solidFill>
                        </a:rPr>
                        <a:t>Thursday - Collaboration with </a:t>
                      </a:r>
                      <a:r>
                        <a:rPr lang="en-US" dirty="0" err="1">
                          <a:solidFill>
                            <a:schemeClr val="tx1"/>
                          </a:solidFill>
                        </a:rPr>
                        <a:t>Design@UCI</a:t>
                      </a:r>
                      <a:r>
                        <a:rPr lang="en-US" dirty="0">
                          <a:solidFill>
                            <a:schemeClr val="tx1"/>
                          </a:solidFill>
                        </a:rPr>
                        <a:t> (tentative + midterms) </a:t>
                      </a:r>
                      <a:endParaRPr lang="en-US" dirty="0">
                        <a:solidFill>
                          <a:schemeClr val="tx1"/>
                        </a:solidFill>
                        <a:latin typeface="+mn-lt"/>
                      </a:endParaRPr>
                    </a:p>
                  </a:txBody>
                  <a:tcPr/>
                </a:tc>
                <a:extLst>
                  <a:ext uri="{0D108BD9-81ED-4DB2-BD59-A6C34878D82A}">
                    <a16:rowId xmlns:a16="http://schemas.microsoft.com/office/drawing/2014/main" val="2566631630"/>
                  </a:ext>
                </a:extLst>
              </a:tr>
              <a:tr h="380890">
                <a:tc>
                  <a:txBody>
                    <a:bodyPr/>
                    <a:lstStyle/>
                    <a:p>
                      <a:pPr algn="ctr"/>
                      <a:r>
                        <a:rPr lang="en-US" dirty="0">
                          <a:solidFill>
                            <a:schemeClr val="tx1"/>
                          </a:solidFill>
                        </a:rPr>
                        <a:t>Week 7 (2/17 - 2/21) </a:t>
                      </a:r>
                      <a:endParaRPr lang="en-US" dirty="0">
                        <a:solidFill>
                          <a:schemeClr val="tx1"/>
                        </a:solidFill>
                        <a:latin typeface="+mn-lt"/>
                      </a:endParaRPr>
                    </a:p>
                  </a:txBody>
                  <a:tcPr/>
                </a:tc>
                <a:tc>
                  <a:txBody>
                    <a:bodyPr/>
                    <a:lstStyle/>
                    <a:p>
                      <a:pPr algn="ctr"/>
                      <a:r>
                        <a:rPr lang="en-US" dirty="0">
                          <a:solidFill>
                            <a:schemeClr val="tx1"/>
                          </a:solidFill>
                        </a:rPr>
                        <a:t>Thursday - Workshop 4: Data Visualization (Power BI or similar) + Help Session </a:t>
                      </a:r>
                      <a:endParaRPr lang="en-US" dirty="0">
                        <a:solidFill>
                          <a:schemeClr val="tx1"/>
                        </a:solidFill>
                        <a:latin typeface="+mn-lt"/>
                      </a:endParaRPr>
                    </a:p>
                  </a:txBody>
                  <a:tcPr/>
                </a:tc>
                <a:extLst>
                  <a:ext uri="{0D108BD9-81ED-4DB2-BD59-A6C34878D82A}">
                    <a16:rowId xmlns:a16="http://schemas.microsoft.com/office/drawing/2014/main" val="1979221210"/>
                  </a:ext>
                </a:extLst>
              </a:tr>
              <a:tr h="380890">
                <a:tc>
                  <a:txBody>
                    <a:bodyPr/>
                    <a:lstStyle/>
                    <a:p>
                      <a:pPr algn="ctr"/>
                      <a:r>
                        <a:rPr lang="en-US" dirty="0">
                          <a:solidFill>
                            <a:schemeClr val="tx1"/>
                          </a:solidFill>
                          <a:highlight>
                            <a:srgbClr val="FFFF00"/>
                          </a:highlight>
                        </a:rPr>
                        <a:t>Week 8 (2/24 - 3/1) </a:t>
                      </a:r>
                      <a:endParaRPr lang="en-US" dirty="0">
                        <a:solidFill>
                          <a:schemeClr val="tx1"/>
                        </a:solidFill>
                        <a:highlight>
                          <a:srgbClr val="FFFF00"/>
                        </a:highlight>
                        <a:latin typeface="+mn-lt"/>
                      </a:endParaRPr>
                    </a:p>
                  </a:txBody>
                  <a:tcPr/>
                </a:tc>
                <a:tc>
                  <a:txBody>
                    <a:bodyPr/>
                    <a:lstStyle/>
                    <a:p>
                      <a:pPr algn="ctr"/>
                      <a:r>
                        <a:rPr lang="en-US" dirty="0">
                          <a:solidFill>
                            <a:schemeClr val="tx1"/>
                          </a:solidFill>
                          <a:highlight>
                            <a:srgbClr val="FFFF00"/>
                          </a:highlight>
                        </a:rPr>
                        <a:t>Thursday - Final Winter Project Help Session</a:t>
                      </a:r>
                      <a:endParaRPr lang="en-US" dirty="0">
                        <a:solidFill>
                          <a:schemeClr val="tx1"/>
                        </a:solidFill>
                        <a:highlight>
                          <a:srgbClr val="FFFF00"/>
                        </a:highlight>
                        <a:latin typeface="+mn-lt"/>
                      </a:endParaRPr>
                    </a:p>
                  </a:txBody>
                  <a:tcPr/>
                </a:tc>
                <a:extLst>
                  <a:ext uri="{0D108BD9-81ED-4DB2-BD59-A6C34878D82A}">
                    <a16:rowId xmlns:a16="http://schemas.microsoft.com/office/drawing/2014/main" val="924230321"/>
                  </a:ext>
                </a:extLst>
              </a:tr>
              <a:tr h="380890">
                <a:tc>
                  <a:txBody>
                    <a:bodyPr/>
                    <a:lstStyle/>
                    <a:p>
                      <a:pPr algn="ctr"/>
                      <a:r>
                        <a:rPr lang="en-US" dirty="0">
                          <a:solidFill>
                            <a:schemeClr val="tx1"/>
                          </a:solidFill>
                        </a:rPr>
                        <a:t>Week 9 (3/3 - 3/9) </a:t>
                      </a:r>
                      <a:endParaRPr lang="en-US" dirty="0">
                        <a:solidFill>
                          <a:schemeClr val="tx1"/>
                        </a:solidFill>
                        <a:latin typeface="+mn-lt"/>
                      </a:endParaRPr>
                    </a:p>
                  </a:txBody>
                  <a:tcPr/>
                </a:tc>
                <a:tc>
                  <a:txBody>
                    <a:bodyPr/>
                    <a:lstStyle/>
                    <a:p>
                      <a:pPr algn="ctr"/>
                      <a:r>
                        <a:rPr lang="en-US" dirty="0">
                          <a:solidFill>
                            <a:schemeClr val="tx1"/>
                          </a:solidFill>
                        </a:rPr>
                        <a:t>Thursday - Final Presentations</a:t>
                      </a:r>
                      <a:endParaRPr lang="en-US" dirty="0">
                        <a:solidFill>
                          <a:schemeClr val="tx1"/>
                        </a:solidFill>
                        <a:latin typeface="+mn-lt"/>
                      </a:endParaRPr>
                    </a:p>
                  </a:txBody>
                  <a:tcPr/>
                </a:tc>
                <a:extLst>
                  <a:ext uri="{0D108BD9-81ED-4DB2-BD59-A6C34878D82A}">
                    <a16:rowId xmlns:a16="http://schemas.microsoft.com/office/drawing/2014/main" val="1498833577"/>
                  </a:ext>
                </a:extLst>
              </a:tr>
            </a:tbl>
          </a:graphicData>
        </a:graphic>
      </p:graphicFrame>
    </p:spTree>
    <p:extLst>
      <p:ext uri="{BB962C8B-B14F-4D97-AF65-F5344CB8AC3E}">
        <p14:creationId xmlns:p14="http://schemas.microsoft.com/office/powerpoint/2010/main" val="1612935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45F456-975F-95A1-BB41-47F5B1777980}"/>
              </a:ext>
            </a:extLst>
          </p:cNvPr>
          <p:cNvSpPr>
            <a:spLocks noGrp="1"/>
          </p:cNvSpPr>
          <p:nvPr>
            <p:ph type="title"/>
          </p:nvPr>
        </p:nvSpPr>
        <p:spPr/>
        <p:txBody>
          <a:bodyPr anchor="t">
            <a:normAutofit/>
          </a:bodyPr>
          <a:lstStyle/>
          <a:p>
            <a:br>
              <a:rPr lang="en-US" dirty="0"/>
            </a:br>
            <a:r>
              <a:rPr lang="en-US" dirty="0"/>
              <a:t>Deliverables</a:t>
            </a:r>
          </a:p>
        </p:txBody>
      </p:sp>
    </p:spTree>
    <p:extLst>
      <p:ext uri="{BB962C8B-B14F-4D97-AF65-F5344CB8AC3E}">
        <p14:creationId xmlns:p14="http://schemas.microsoft.com/office/powerpoint/2010/main" val="610624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B8AEA534-F8B3-01C7-03E6-773FC9EE489B}"/>
              </a:ext>
            </a:extLst>
          </p:cNvPr>
          <p:cNvGraphicFramePr>
            <a:graphicFrameLocks/>
          </p:cNvGraphicFramePr>
          <p:nvPr>
            <p:extLst>
              <p:ext uri="{D42A27DB-BD31-4B8C-83A1-F6EECF244321}">
                <p14:modId xmlns:p14="http://schemas.microsoft.com/office/powerpoint/2010/main" val="4118894181"/>
              </p:ext>
            </p:extLst>
          </p:nvPr>
        </p:nvGraphicFramePr>
        <p:xfrm>
          <a:off x="927462" y="1102179"/>
          <a:ext cx="10335986" cy="4638511"/>
        </p:xfrm>
        <a:graphic>
          <a:graphicData uri="http://schemas.openxmlformats.org/drawingml/2006/table">
            <a:tbl>
              <a:tblPr firstRow="1" bandRow="1">
                <a:tableStyleId>{8799B23B-EC83-4686-B30A-512413B5E67A}</a:tableStyleId>
              </a:tblPr>
              <a:tblGrid>
                <a:gridCol w="5167993">
                  <a:extLst>
                    <a:ext uri="{9D8B030D-6E8A-4147-A177-3AD203B41FA5}">
                      <a16:colId xmlns:a16="http://schemas.microsoft.com/office/drawing/2014/main" val="4128958966"/>
                    </a:ext>
                  </a:extLst>
                </a:gridCol>
                <a:gridCol w="5167993">
                  <a:extLst>
                    <a:ext uri="{9D8B030D-6E8A-4147-A177-3AD203B41FA5}">
                      <a16:colId xmlns:a16="http://schemas.microsoft.com/office/drawing/2014/main" val="3262970615"/>
                    </a:ext>
                  </a:extLst>
                </a:gridCol>
              </a:tblGrid>
              <a:tr h="380890">
                <a:tc>
                  <a:txBody>
                    <a:bodyPr/>
                    <a:lstStyle/>
                    <a:p>
                      <a:pPr algn="ctr"/>
                      <a:r>
                        <a:rPr lang="en-US" dirty="0">
                          <a:solidFill>
                            <a:schemeClr val="tx1"/>
                          </a:solidFill>
                          <a:latin typeface="+mn-lt"/>
                        </a:rPr>
                        <a:t>Week</a:t>
                      </a:r>
                    </a:p>
                  </a:txBody>
                  <a:tcPr/>
                </a:tc>
                <a:tc>
                  <a:txBody>
                    <a:bodyPr/>
                    <a:lstStyle/>
                    <a:p>
                      <a:pPr algn="ctr"/>
                      <a:r>
                        <a:rPr lang="en-US" dirty="0">
                          <a:solidFill>
                            <a:schemeClr val="tx1"/>
                          </a:solidFill>
                          <a:latin typeface="+mn-lt"/>
                        </a:rPr>
                        <a:t>Deliverable</a:t>
                      </a:r>
                    </a:p>
                  </a:txBody>
                  <a:tcPr/>
                </a:tc>
                <a:extLst>
                  <a:ext uri="{0D108BD9-81ED-4DB2-BD59-A6C34878D82A}">
                    <a16:rowId xmlns:a16="http://schemas.microsoft.com/office/drawing/2014/main" val="2105269360"/>
                  </a:ext>
                </a:extLst>
              </a:tr>
              <a:tr h="380890">
                <a:tc>
                  <a:txBody>
                    <a:bodyPr/>
                    <a:lstStyle/>
                    <a:p>
                      <a:pPr algn="ctr"/>
                      <a:r>
                        <a:rPr lang="en-US" dirty="0">
                          <a:solidFill>
                            <a:schemeClr val="tx1"/>
                          </a:solidFill>
                          <a:latin typeface="+mn-lt"/>
                        </a:rPr>
                        <a:t>Week 1 (1/6-1/12)</a:t>
                      </a:r>
                    </a:p>
                  </a:txBody>
                  <a:tcPr/>
                </a:tc>
                <a:tc>
                  <a:txBody>
                    <a:bodyPr/>
                    <a:lstStyle/>
                    <a:p>
                      <a:pPr algn="ctr"/>
                      <a:r>
                        <a:rPr lang="en-US" dirty="0">
                          <a:solidFill>
                            <a:schemeClr val="tx1"/>
                          </a:solidFill>
                          <a:latin typeface="+mn-lt"/>
                        </a:rPr>
                        <a:t>Commitment</a:t>
                      </a:r>
                    </a:p>
                  </a:txBody>
                  <a:tcPr/>
                </a:tc>
                <a:extLst>
                  <a:ext uri="{0D108BD9-81ED-4DB2-BD59-A6C34878D82A}">
                    <a16:rowId xmlns:a16="http://schemas.microsoft.com/office/drawing/2014/main" val="1028166694"/>
                  </a:ext>
                </a:extLst>
              </a:tr>
              <a:tr h="380890">
                <a:tc>
                  <a:txBody>
                    <a:bodyPr/>
                    <a:lstStyle/>
                    <a:p>
                      <a:pPr algn="ctr"/>
                      <a:r>
                        <a:rPr lang="en-US" dirty="0">
                          <a:solidFill>
                            <a:schemeClr val="tx1"/>
                          </a:solidFill>
                          <a:latin typeface="+mn-lt"/>
                        </a:rPr>
                        <a:t>Week 2 (</a:t>
                      </a:r>
                      <a:r>
                        <a:rPr lang="en-US" dirty="0">
                          <a:solidFill>
                            <a:schemeClr val="tx1"/>
                          </a:solidFill>
                        </a:rPr>
                        <a:t>1/13 - 1/19)</a:t>
                      </a:r>
                      <a:endParaRPr lang="en-US" dirty="0">
                        <a:solidFill>
                          <a:schemeClr val="tx1"/>
                        </a:solidFill>
                        <a:latin typeface="+mn-lt"/>
                      </a:endParaRPr>
                    </a:p>
                  </a:txBody>
                  <a:tcPr/>
                </a:tc>
                <a:tc>
                  <a:txBody>
                    <a:bodyPr/>
                    <a:lstStyle/>
                    <a:p>
                      <a:pPr algn="ctr"/>
                      <a:r>
                        <a:rPr lang="en-US" dirty="0">
                          <a:solidFill>
                            <a:schemeClr val="tx1"/>
                          </a:solidFill>
                          <a:latin typeface="+mn-lt"/>
                        </a:rPr>
                        <a:t>Meeting Series</a:t>
                      </a:r>
                    </a:p>
                  </a:txBody>
                  <a:tcPr/>
                </a:tc>
                <a:extLst>
                  <a:ext uri="{0D108BD9-81ED-4DB2-BD59-A6C34878D82A}">
                    <a16:rowId xmlns:a16="http://schemas.microsoft.com/office/drawing/2014/main" val="4096370790"/>
                  </a:ext>
                </a:extLst>
              </a:tr>
              <a:tr h="657427">
                <a:tc>
                  <a:txBody>
                    <a:bodyPr/>
                    <a:lstStyle/>
                    <a:p>
                      <a:pPr algn="ctr"/>
                      <a:r>
                        <a:rPr lang="en-US" dirty="0">
                          <a:solidFill>
                            <a:schemeClr val="tx1"/>
                          </a:solidFill>
                        </a:rPr>
                        <a:t>Week 3 (1/20 - 1/26)</a:t>
                      </a:r>
                      <a:endParaRPr lang="en-US" dirty="0">
                        <a:solidFill>
                          <a:schemeClr val="tx1"/>
                        </a:solidFill>
                        <a:latin typeface="+mn-lt"/>
                      </a:endParaRPr>
                    </a:p>
                  </a:txBody>
                  <a:tcPr/>
                </a:tc>
                <a:tc>
                  <a:txBody>
                    <a:bodyPr/>
                    <a:lstStyle/>
                    <a:p>
                      <a:pPr algn="ctr"/>
                      <a:r>
                        <a:rPr lang="en-US" dirty="0">
                          <a:solidFill>
                            <a:schemeClr val="tx1"/>
                          </a:solidFill>
                        </a:rPr>
                        <a:t>Jupyter Notebooks</a:t>
                      </a:r>
                      <a:endParaRPr lang="en-US" dirty="0">
                        <a:solidFill>
                          <a:schemeClr val="tx1"/>
                        </a:solidFill>
                        <a:latin typeface="+mn-lt"/>
                      </a:endParaRPr>
                    </a:p>
                  </a:txBody>
                  <a:tcPr/>
                </a:tc>
                <a:extLst>
                  <a:ext uri="{0D108BD9-81ED-4DB2-BD59-A6C34878D82A}">
                    <a16:rowId xmlns:a16="http://schemas.microsoft.com/office/drawing/2014/main" val="4086012607"/>
                  </a:ext>
                </a:extLst>
              </a:tr>
              <a:tr h="657427">
                <a:tc>
                  <a:txBody>
                    <a:bodyPr/>
                    <a:lstStyle/>
                    <a:p>
                      <a:pPr algn="ctr"/>
                      <a:r>
                        <a:rPr lang="en-US" dirty="0">
                          <a:solidFill>
                            <a:schemeClr val="tx1"/>
                          </a:solidFill>
                        </a:rPr>
                        <a:t>Week 4 (1/27-2/2) </a:t>
                      </a:r>
                      <a:endParaRPr lang="en-US" dirty="0">
                        <a:solidFill>
                          <a:schemeClr val="tx1"/>
                        </a:solidFill>
                        <a:latin typeface="+mn-lt"/>
                      </a:endParaRPr>
                    </a:p>
                  </a:txBody>
                  <a:tcPr/>
                </a:tc>
                <a:tc>
                  <a:txBody>
                    <a:bodyPr/>
                    <a:lstStyle/>
                    <a:p>
                      <a:pPr algn="ctr"/>
                      <a:r>
                        <a:rPr lang="en-US" dirty="0">
                          <a:solidFill>
                            <a:schemeClr val="tx1"/>
                          </a:solidFill>
                        </a:rPr>
                        <a:t>Exploratory Data Analyses</a:t>
                      </a:r>
                      <a:endParaRPr lang="en-US" dirty="0">
                        <a:solidFill>
                          <a:schemeClr val="tx1"/>
                        </a:solidFill>
                        <a:latin typeface="+mn-lt"/>
                      </a:endParaRPr>
                    </a:p>
                  </a:txBody>
                  <a:tcPr/>
                </a:tc>
                <a:extLst>
                  <a:ext uri="{0D108BD9-81ED-4DB2-BD59-A6C34878D82A}">
                    <a16:rowId xmlns:a16="http://schemas.microsoft.com/office/drawing/2014/main" val="1292550927"/>
                  </a:ext>
                </a:extLst>
              </a:tr>
              <a:tr h="657427">
                <a:tc>
                  <a:txBody>
                    <a:bodyPr/>
                    <a:lstStyle/>
                    <a:p>
                      <a:pPr algn="ctr"/>
                      <a:r>
                        <a:rPr lang="en-US" dirty="0">
                          <a:solidFill>
                            <a:schemeClr val="tx1"/>
                          </a:solidFill>
                        </a:rPr>
                        <a:t>Week 5 (2/3 - 2/9) </a:t>
                      </a:r>
                      <a:endParaRPr lang="en-US" dirty="0">
                        <a:solidFill>
                          <a:schemeClr val="tx1"/>
                        </a:solidFill>
                        <a:latin typeface="+mn-lt"/>
                      </a:endParaRPr>
                    </a:p>
                  </a:txBody>
                  <a:tcPr/>
                </a:tc>
                <a:tc>
                  <a:txBody>
                    <a:bodyPr/>
                    <a:lstStyle/>
                    <a:p>
                      <a:pPr algn="ctr"/>
                      <a:r>
                        <a:rPr lang="en-US" dirty="0">
                          <a:solidFill>
                            <a:schemeClr val="tx1"/>
                          </a:solidFill>
                        </a:rPr>
                        <a:t>Machine Learning</a:t>
                      </a:r>
                      <a:endParaRPr lang="en-US" dirty="0">
                        <a:solidFill>
                          <a:schemeClr val="tx1"/>
                        </a:solidFill>
                        <a:latin typeface="+mn-lt"/>
                      </a:endParaRPr>
                    </a:p>
                  </a:txBody>
                  <a:tcPr/>
                </a:tc>
                <a:extLst>
                  <a:ext uri="{0D108BD9-81ED-4DB2-BD59-A6C34878D82A}">
                    <a16:rowId xmlns:a16="http://schemas.microsoft.com/office/drawing/2014/main" val="3691906910"/>
                  </a:ext>
                </a:extLst>
              </a:tr>
              <a:tr h="380890">
                <a:tc>
                  <a:txBody>
                    <a:bodyPr/>
                    <a:lstStyle/>
                    <a:p>
                      <a:pPr algn="ctr"/>
                      <a:r>
                        <a:rPr lang="en-US" dirty="0">
                          <a:solidFill>
                            <a:schemeClr val="tx1"/>
                          </a:solidFill>
                        </a:rPr>
                        <a:t>Week 6 (2/10 - 2/16) </a:t>
                      </a:r>
                      <a:endParaRPr lang="en-US" dirty="0">
                        <a:solidFill>
                          <a:schemeClr val="tx1"/>
                        </a:solidFill>
                        <a:latin typeface="+mn-lt"/>
                      </a:endParaRPr>
                    </a:p>
                  </a:txBody>
                  <a:tcPr/>
                </a:tc>
                <a:tc>
                  <a:txBody>
                    <a:bodyPr/>
                    <a:lstStyle/>
                    <a:p>
                      <a:pPr algn="ctr"/>
                      <a:r>
                        <a:rPr lang="en-US" dirty="0">
                          <a:solidFill>
                            <a:schemeClr val="tx1"/>
                          </a:solidFill>
                        </a:rPr>
                        <a:t>Design</a:t>
                      </a:r>
                      <a:endParaRPr lang="en-US" dirty="0">
                        <a:solidFill>
                          <a:schemeClr val="tx1"/>
                        </a:solidFill>
                        <a:latin typeface="+mn-lt"/>
                      </a:endParaRPr>
                    </a:p>
                  </a:txBody>
                  <a:tcPr/>
                </a:tc>
                <a:extLst>
                  <a:ext uri="{0D108BD9-81ED-4DB2-BD59-A6C34878D82A}">
                    <a16:rowId xmlns:a16="http://schemas.microsoft.com/office/drawing/2014/main" val="2566631630"/>
                  </a:ext>
                </a:extLst>
              </a:tr>
              <a:tr h="380890">
                <a:tc>
                  <a:txBody>
                    <a:bodyPr/>
                    <a:lstStyle/>
                    <a:p>
                      <a:pPr algn="ctr"/>
                      <a:r>
                        <a:rPr lang="en-US" dirty="0">
                          <a:solidFill>
                            <a:schemeClr val="tx1"/>
                          </a:solidFill>
                        </a:rPr>
                        <a:t>Week 7 (2/17 - 2/21) </a:t>
                      </a:r>
                      <a:endParaRPr lang="en-US" dirty="0">
                        <a:solidFill>
                          <a:schemeClr val="tx1"/>
                        </a:solidFill>
                        <a:latin typeface="+mn-lt"/>
                      </a:endParaRPr>
                    </a:p>
                  </a:txBody>
                  <a:tcPr/>
                </a:tc>
                <a:tc>
                  <a:txBody>
                    <a:bodyPr/>
                    <a:lstStyle/>
                    <a:p>
                      <a:pPr algn="ctr"/>
                      <a:r>
                        <a:rPr lang="en-US" dirty="0">
                          <a:solidFill>
                            <a:schemeClr val="tx1"/>
                          </a:solidFill>
                        </a:rPr>
                        <a:t>Data Visualization</a:t>
                      </a:r>
                      <a:endParaRPr lang="en-US" dirty="0">
                        <a:solidFill>
                          <a:schemeClr val="tx1"/>
                        </a:solidFill>
                        <a:latin typeface="+mn-lt"/>
                      </a:endParaRPr>
                    </a:p>
                  </a:txBody>
                  <a:tcPr/>
                </a:tc>
                <a:extLst>
                  <a:ext uri="{0D108BD9-81ED-4DB2-BD59-A6C34878D82A}">
                    <a16:rowId xmlns:a16="http://schemas.microsoft.com/office/drawing/2014/main" val="1979221210"/>
                  </a:ext>
                </a:extLst>
              </a:tr>
              <a:tr h="380890">
                <a:tc>
                  <a:txBody>
                    <a:bodyPr/>
                    <a:lstStyle/>
                    <a:p>
                      <a:pPr algn="ctr"/>
                      <a:r>
                        <a:rPr lang="en-US" dirty="0">
                          <a:solidFill>
                            <a:schemeClr val="tx1"/>
                          </a:solidFill>
                          <a:highlight>
                            <a:srgbClr val="FFFF00"/>
                          </a:highlight>
                        </a:rPr>
                        <a:t>Week 8 (2/24 - 3/1) </a:t>
                      </a:r>
                      <a:endParaRPr lang="en-US" dirty="0">
                        <a:solidFill>
                          <a:schemeClr val="tx1"/>
                        </a:solidFill>
                        <a:highlight>
                          <a:srgbClr val="FFFF00"/>
                        </a:highlight>
                        <a:latin typeface="+mn-lt"/>
                      </a:endParaRPr>
                    </a:p>
                  </a:txBody>
                  <a:tcPr/>
                </a:tc>
                <a:tc>
                  <a:txBody>
                    <a:bodyPr/>
                    <a:lstStyle/>
                    <a:p>
                      <a:pPr algn="ctr"/>
                      <a:r>
                        <a:rPr lang="en-US" dirty="0">
                          <a:solidFill>
                            <a:schemeClr val="tx1"/>
                          </a:solidFill>
                          <a:highlight>
                            <a:srgbClr val="FFFF00"/>
                          </a:highlight>
                          <a:latin typeface="+mn-lt"/>
                        </a:rPr>
                        <a:t>Presentation</a:t>
                      </a:r>
                    </a:p>
                  </a:txBody>
                  <a:tcPr/>
                </a:tc>
                <a:extLst>
                  <a:ext uri="{0D108BD9-81ED-4DB2-BD59-A6C34878D82A}">
                    <a16:rowId xmlns:a16="http://schemas.microsoft.com/office/drawing/2014/main" val="924230321"/>
                  </a:ext>
                </a:extLst>
              </a:tr>
              <a:tr h="380890">
                <a:tc>
                  <a:txBody>
                    <a:bodyPr/>
                    <a:lstStyle/>
                    <a:p>
                      <a:pPr algn="ctr"/>
                      <a:r>
                        <a:rPr lang="en-US" dirty="0">
                          <a:solidFill>
                            <a:schemeClr val="tx1"/>
                          </a:solidFill>
                        </a:rPr>
                        <a:t>Week 9 (3/3 - 3/9) </a:t>
                      </a:r>
                      <a:endParaRPr lang="en-US" dirty="0">
                        <a:solidFill>
                          <a:schemeClr val="tx1"/>
                        </a:solidFill>
                        <a:latin typeface="+mn-lt"/>
                      </a:endParaRPr>
                    </a:p>
                  </a:txBody>
                  <a:tcPr/>
                </a:tc>
                <a:tc>
                  <a:txBody>
                    <a:bodyPr/>
                    <a:lstStyle/>
                    <a:p>
                      <a:pPr algn="ctr"/>
                      <a:r>
                        <a:rPr lang="en-US" dirty="0">
                          <a:solidFill>
                            <a:schemeClr val="tx1"/>
                          </a:solidFill>
                        </a:rPr>
                        <a:t>Final Presentation</a:t>
                      </a:r>
                      <a:endParaRPr lang="en-US" dirty="0">
                        <a:solidFill>
                          <a:schemeClr val="tx1"/>
                        </a:solidFill>
                        <a:latin typeface="+mn-lt"/>
                      </a:endParaRPr>
                    </a:p>
                  </a:txBody>
                  <a:tcPr/>
                </a:tc>
                <a:extLst>
                  <a:ext uri="{0D108BD9-81ED-4DB2-BD59-A6C34878D82A}">
                    <a16:rowId xmlns:a16="http://schemas.microsoft.com/office/drawing/2014/main" val="1498833577"/>
                  </a:ext>
                </a:extLst>
              </a:tr>
            </a:tbl>
          </a:graphicData>
        </a:graphic>
      </p:graphicFrame>
    </p:spTree>
    <p:extLst>
      <p:ext uri="{BB962C8B-B14F-4D97-AF65-F5344CB8AC3E}">
        <p14:creationId xmlns:p14="http://schemas.microsoft.com/office/powerpoint/2010/main" val="2632362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A0D7AA-8A21-B977-56ED-94406F29957C}"/>
              </a:ext>
            </a:extLst>
          </p:cNvPr>
          <p:cNvSpPr>
            <a:spLocks noGrp="1"/>
          </p:cNvSpPr>
          <p:nvPr>
            <p:ph type="title"/>
          </p:nvPr>
        </p:nvSpPr>
        <p:spPr>
          <a:xfrm>
            <a:off x="868680" y="804672"/>
            <a:ext cx="10460736" cy="3255264"/>
          </a:xfrm>
        </p:spPr>
        <p:txBody>
          <a:bodyPr anchor="b">
            <a:normAutofit/>
          </a:bodyPr>
          <a:lstStyle/>
          <a:p>
            <a:r>
              <a:rPr lang="en-US" noProof="0" dirty="0"/>
              <a:t>Thank you!</a:t>
            </a:r>
          </a:p>
        </p:txBody>
      </p:sp>
    </p:spTree>
    <p:extLst>
      <p:ext uri="{BB962C8B-B14F-4D97-AF65-F5344CB8AC3E}">
        <p14:creationId xmlns:p14="http://schemas.microsoft.com/office/powerpoint/2010/main" val="2715385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838200" y="853333"/>
            <a:ext cx="4844143" cy="5151334"/>
          </a:xfrm>
          <a:noFill/>
        </p:spPr>
        <p:txBody>
          <a:bodyPr anchor="ctr">
            <a:noAutofit/>
          </a:bodyPr>
          <a:lstStyle/>
          <a:p>
            <a:r>
              <a:rPr lang="en-US"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6455229" y="853333"/>
            <a:ext cx="4920342" cy="5151334"/>
          </a:xfrm>
          <a:noFill/>
        </p:spPr>
        <p:txBody>
          <a:bodyPr>
            <a:normAutofit/>
          </a:bodyPr>
          <a:lstStyle/>
          <a:p>
            <a:r>
              <a:rPr lang="en-US" dirty="0"/>
              <a:t>Presentation</a:t>
            </a:r>
          </a:p>
        </p:txBody>
      </p:sp>
    </p:spTree>
    <p:extLst>
      <p:ext uri="{BB962C8B-B14F-4D97-AF65-F5344CB8AC3E}">
        <p14:creationId xmlns:p14="http://schemas.microsoft.com/office/powerpoint/2010/main" val="416955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AC221-5947-4BC2-802F-D182EA9DEF68}"/>
              </a:ext>
            </a:extLst>
          </p:cNvPr>
          <p:cNvSpPr>
            <a:spLocks noGrp="1"/>
          </p:cNvSpPr>
          <p:nvPr>
            <p:ph type="title"/>
          </p:nvPr>
        </p:nvSpPr>
        <p:spPr/>
        <p:txBody>
          <a:bodyPr/>
          <a:lstStyle/>
          <a:p>
            <a:r>
              <a:rPr lang="en-US" dirty="0"/>
              <a:t>Presentation</a:t>
            </a:r>
          </a:p>
        </p:txBody>
      </p:sp>
      <p:pic>
        <p:nvPicPr>
          <p:cNvPr id="5" name="Picture Placeholder 4">
            <a:extLst>
              <a:ext uri="{FF2B5EF4-FFF2-40B4-BE49-F238E27FC236}">
                <a16:creationId xmlns:a16="http://schemas.microsoft.com/office/drawing/2014/main" id="{744B9445-1148-4334-9BB9-80BF40898002}"/>
              </a:ext>
            </a:extLst>
          </p:cNvPr>
          <p:cNvPicPr>
            <a:picLocks noGrp="1" noChangeAspect="1"/>
          </p:cNvPicPr>
          <p:nvPr>
            <p:ph type="pic" sz="quarter" idx="11"/>
          </p:nvPr>
        </p:nvPicPr>
        <p:blipFill>
          <a:blip r:embed="rId3"/>
          <a:srcRect l="15345" r="15345"/>
          <a:stretch>
            <a:fillRect/>
          </a:stretch>
        </p:blipFill>
        <p:spPr/>
      </p:pic>
    </p:spTree>
    <p:extLst>
      <p:ext uri="{BB962C8B-B14F-4D97-AF65-F5344CB8AC3E}">
        <p14:creationId xmlns:p14="http://schemas.microsoft.com/office/powerpoint/2010/main" val="3587406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1C9A1-5E2E-4117-BE71-43AE2A09B1DC}"/>
              </a:ext>
            </a:extLst>
          </p:cNvPr>
          <p:cNvSpPr>
            <a:spLocks noGrp="1"/>
          </p:cNvSpPr>
          <p:nvPr>
            <p:ph type="title"/>
          </p:nvPr>
        </p:nvSpPr>
        <p:spPr/>
        <p:txBody>
          <a:bodyPr/>
          <a:lstStyle/>
          <a:p>
            <a:r>
              <a:rPr lang="en-US" dirty="0"/>
              <a:t>8 Tips for Creating a Compelling Presentation for Data Science</a:t>
            </a:r>
          </a:p>
        </p:txBody>
      </p:sp>
      <p:sp>
        <p:nvSpPr>
          <p:cNvPr id="3" name="Content Placeholder 2">
            <a:extLst>
              <a:ext uri="{FF2B5EF4-FFF2-40B4-BE49-F238E27FC236}">
                <a16:creationId xmlns:a16="http://schemas.microsoft.com/office/drawing/2014/main" id="{DE80D419-6318-4354-9CF8-4161415B0575}"/>
              </a:ext>
            </a:extLst>
          </p:cNvPr>
          <p:cNvSpPr>
            <a:spLocks noGrp="1"/>
          </p:cNvSpPr>
          <p:nvPr>
            <p:ph sz="quarter" idx="14"/>
          </p:nvPr>
        </p:nvSpPr>
        <p:spPr/>
        <p:txBody>
          <a:bodyPr>
            <a:normAutofit lnSpcReduction="10000"/>
          </a:bodyPr>
          <a:lstStyle/>
          <a:p>
            <a:pPr algn="l">
              <a:buFont typeface="+mj-lt"/>
              <a:buAutoNum type="arabicPeriod"/>
            </a:pPr>
            <a:r>
              <a:rPr lang="en-US" b="0" i="0" dirty="0">
                <a:solidFill>
                  <a:srgbClr val="000000"/>
                </a:solidFill>
                <a:effectLst/>
              </a:rPr>
              <a:t> Start With an Outline</a:t>
            </a:r>
          </a:p>
          <a:p>
            <a:pPr algn="l">
              <a:buFont typeface="+mj-lt"/>
              <a:buAutoNum type="arabicPeriod"/>
            </a:pPr>
            <a:r>
              <a:rPr lang="en-US" b="0" i="0" dirty="0">
                <a:solidFill>
                  <a:srgbClr val="000000"/>
                </a:solidFill>
                <a:effectLst/>
              </a:rPr>
              <a:t> Storytelling with Situation, Complication, Resolution</a:t>
            </a:r>
          </a:p>
          <a:p>
            <a:pPr algn="l">
              <a:buFont typeface="+mj-lt"/>
              <a:buAutoNum type="arabicPeriod"/>
            </a:pPr>
            <a:r>
              <a:rPr lang="en-US" b="0" i="0" dirty="0">
                <a:solidFill>
                  <a:srgbClr val="000000"/>
                </a:solidFill>
                <a:effectLst/>
              </a:rPr>
              <a:t> The One Minute Per Slide Rule</a:t>
            </a:r>
          </a:p>
          <a:p>
            <a:pPr algn="l">
              <a:buFont typeface="+mj-lt"/>
              <a:buAutoNum type="arabicPeriod"/>
            </a:pPr>
            <a:r>
              <a:rPr lang="en-US" b="0" i="0" dirty="0">
                <a:solidFill>
                  <a:srgbClr val="000000"/>
                </a:solidFill>
                <a:effectLst/>
              </a:rPr>
              <a:t> The Rule of Three</a:t>
            </a:r>
          </a:p>
          <a:p>
            <a:pPr algn="l">
              <a:buFont typeface="+mj-lt"/>
              <a:buAutoNum type="arabicPeriod"/>
            </a:pPr>
            <a:r>
              <a:rPr lang="en-US" b="0" i="0" dirty="0">
                <a:solidFill>
                  <a:srgbClr val="000000"/>
                </a:solidFill>
                <a:effectLst/>
              </a:rPr>
              <a:t> Write Slide Titles as Outcomes</a:t>
            </a:r>
          </a:p>
          <a:p>
            <a:pPr algn="l">
              <a:buFont typeface="+mj-lt"/>
              <a:buAutoNum type="arabicPeriod"/>
            </a:pPr>
            <a:r>
              <a:rPr lang="en-US" b="0" i="0" dirty="0">
                <a:solidFill>
                  <a:srgbClr val="000000"/>
                </a:solidFill>
                <a:effectLst/>
              </a:rPr>
              <a:t> Reading Titles </a:t>
            </a:r>
            <a:r>
              <a:rPr lang="en-US" b="0" i="0" dirty="0" err="1">
                <a:solidFill>
                  <a:srgbClr val="000000"/>
                </a:solidFill>
                <a:effectLst/>
              </a:rPr>
              <a:t>Outloud</a:t>
            </a:r>
            <a:endParaRPr lang="en-US" b="0" i="0" dirty="0">
              <a:solidFill>
                <a:srgbClr val="000000"/>
              </a:solidFill>
              <a:effectLst/>
            </a:endParaRPr>
          </a:p>
          <a:p>
            <a:pPr algn="l">
              <a:buFont typeface="+mj-lt"/>
              <a:buAutoNum type="arabicPeriod"/>
            </a:pPr>
            <a:r>
              <a:rPr lang="en-US" b="0" i="0" dirty="0">
                <a:solidFill>
                  <a:srgbClr val="000000"/>
                </a:solidFill>
                <a:effectLst/>
              </a:rPr>
              <a:t> Focus Your Audience's Attention</a:t>
            </a:r>
          </a:p>
          <a:p>
            <a:pPr algn="l">
              <a:buFont typeface="+mj-lt"/>
              <a:buAutoNum type="arabicPeriod"/>
            </a:pPr>
            <a:r>
              <a:rPr lang="en-US" b="0" i="0" dirty="0">
                <a:solidFill>
                  <a:srgbClr val="000000"/>
                </a:solidFill>
                <a:effectLst/>
              </a:rPr>
              <a:t> Creating Compelling Data Visualizations</a:t>
            </a:r>
          </a:p>
          <a:p>
            <a:endParaRPr lang="en-US" dirty="0"/>
          </a:p>
        </p:txBody>
      </p:sp>
    </p:spTree>
    <p:extLst>
      <p:ext uri="{BB962C8B-B14F-4D97-AF65-F5344CB8AC3E}">
        <p14:creationId xmlns:p14="http://schemas.microsoft.com/office/powerpoint/2010/main" val="2679192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27A26-17FC-4E4E-B261-12A495C8E84C}"/>
              </a:ext>
            </a:extLst>
          </p:cNvPr>
          <p:cNvSpPr>
            <a:spLocks noGrp="1"/>
          </p:cNvSpPr>
          <p:nvPr>
            <p:ph type="title"/>
          </p:nvPr>
        </p:nvSpPr>
        <p:spPr/>
        <p:txBody>
          <a:bodyPr/>
          <a:lstStyle/>
          <a:p>
            <a:r>
              <a:rPr lang="en-US" dirty="0"/>
              <a:t>1. Start With an Outline</a:t>
            </a:r>
          </a:p>
        </p:txBody>
      </p:sp>
      <p:sp>
        <p:nvSpPr>
          <p:cNvPr id="3" name="Content Placeholder 2">
            <a:extLst>
              <a:ext uri="{FF2B5EF4-FFF2-40B4-BE49-F238E27FC236}">
                <a16:creationId xmlns:a16="http://schemas.microsoft.com/office/drawing/2014/main" id="{E25ECE90-63ED-461F-8FEC-0F275F6575B5}"/>
              </a:ext>
            </a:extLst>
          </p:cNvPr>
          <p:cNvSpPr>
            <a:spLocks noGrp="1"/>
          </p:cNvSpPr>
          <p:nvPr>
            <p:ph sz="quarter" idx="14"/>
          </p:nvPr>
        </p:nvSpPr>
        <p:spPr/>
        <p:txBody>
          <a:bodyPr>
            <a:normAutofit lnSpcReduction="10000"/>
          </a:bodyPr>
          <a:lstStyle/>
          <a:p>
            <a:pPr algn="l"/>
            <a:r>
              <a:rPr lang="en-US" sz="2200" b="0" i="0" u="none" strike="noStrike" dirty="0">
                <a:solidFill>
                  <a:srgbClr val="000000"/>
                </a:solidFill>
                <a:effectLst/>
              </a:rPr>
              <a:t>When starting a presentation, they often open PowerPoint, Keynote, or their tool of choice and start trying to build the deck immediately. This issue, of course, is that you're going to iterate 100 times on the slides and probably end up deleting most of what you've created.</a:t>
            </a:r>
          </a:p>
          <a:p>
            <a:pPr algn="l"/>
            <a:r>
              <a:rPr lang="en-US" sz="2200" b="0" i="0" u="none" strike="noStrike" dirty="0">
                <a:solidFill>
                  <a:srgbClr val="000000"/>
                </a:solidFill>
                <a:effectLst/>
              </a:rPr>
              <a:t>A better way to approach this is to start with an </a:t>
            </a:r>
            <a:r>
              <a:rPr lang="en-US" sz="2200" b="1" i="0" u="none" strike="noStrike" dirty="0">
                <a:solidFill>
                  <a:srgbClr val="000000"/>
                </a:solidFill>
                <a:effectLst/>
              </a:rPr>
              <a:t>outline</a:t>
            </a:r>
            <a:r>
              <a:rPr lang="en-US" sz="2200" b="0" i="0" u="none" strike="noStrike" dirty="0">
                <a:solidFill>
                  <a:srgbClr val="000000"/>
                </a:solidFill>
                <a:effectLst/>
              </a:rPr>
              <a:t>, No different than you were taught in English 101. But don't think of this as an outline of the slides you want to create. Think of the outline as </a:t>
            </a:r>
            <a:r>
              <a:rPr lang="en-US" sz="2200" b="1" i="0" u="none" strike="noStrike" dirty="0">
                <a:solidFill>
                  <a:srgbClr val="000000"/>
                </a:solidFill>
                <a:effectLst/>
              </a:rPr>
              <a:t>the story you're going to tell</a:t>
            </a:r>
            <a:r>
              <a:rPr lang="en-US" sz="2200" b="0" i="0" u="none" strike="noStrike" dirty="0">
                <a:solidFill>
                  <a:srgbClr val="000000"/>
                </a:solidFill>
                <a:effectLst/>
              </a:rPr>
              <a:t>. There are two common ways to create an outline. The first is simply using </a:t>
            </a:r>
            <a:r>
              <a:rPr lang="en-US" sz="2200" b="1" i="0" u="none" strike="noStrike" dirty="0">
                <a:solidFill>
                  <a:srgbClr val="000000"/>
                </a:solidFill>
                <a:effectLst/>
              </a:rPr>
              <a:t>ordered lists</a:t>
            </a:r>
            <a:r>
              <a:rPr lang="en-US" sz="2200" b="0" i="0" u="none" strike="noStrike" dirty="0">
                <a:solidFill>
                  <a:srgbClr val="000000"/>
                </a:solidFill>
                <a:effectLst/>
              </a:rPr>
              <a:t> and structuring your outline by ideas or sections of your story (I'll cover the storytelling part next). If you're a more visual person, you can use a </a:t>
            </a:r>
            <a:r>
              <a:rPr lang="en-US" sz="2200" b="1" i="0" u="none" strike="noStrike" dirty="0">
                <a:solidFill>
                  <a:srgbClr val="000000"/>
                </a:solidFill>
                <a:effectLst/>
              </a:rPr>
              <a:t>mind map</a:t>
            </a:r>
            <a:r>
              <a:rPr lang="en-US" sz="2200" b="0" i="0" u="none" strike="noStrike" dirty="0">
                <a:solidFill>
                  <a:srgbClr val="000000"/>
                </a:solidFill>
                <a:effectLst/>
              </a:rPr>
              <a:t> and structure it similarly.</a:t>
            </a:r>
          </a:p>
          <a:p>
            <a:pPr algn="l"/>
            <a:r>
              <a:rPr lang="en-US" sz="2200" b="0" i="0" u="none" strike="noStrike" dirty="0">
                <a:solidFill>
                  <a:srgbClr val="000000"/>
                </a:solidFill>
                <a:effectLst/>
              </a:rPr>
              <a:t>Once you have your outline set, creating the supporting content is a breeze.</a:t>
            </a:r>
          </a:p>
          <a:p>
            <a:endParaRPr lang="en-US" dirty="0"/>
          </a:p>
        </p:txBody>
      </p:sp>
    </p:spTree>
    <p:extLst>
      <p:ext uri="{BB962C8B-B14F-4D97-AF65-F5344CB8AC3E}">
        <p14:creationId xmlns:p14="http://schemas.microsoft.com/office/powerpoint/2010/main" val="2997347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206AF-2F60-4FF2-A8E7-8BA2427B9E96}"/>
              </a:ext>
            </a:extLst>
          </p:cNvPr>
          <p:cNvSpPr>
            <a:spLocks noGrp="1"/>
          </p:cNvSpPr>
          <p:nvPr>
            <p:ph type="title"/>
          </p:nvPr>
        </p:nvSpPr>
        <p:spPr/>
        <p:txBody>
          <a:bodyPr/>
          <a:lstStyle/>
          <a:p>
            <a:r>
              <a:rPr lang="en-US" dirty="0"/>
              <a:t>2. Storytelling with Situation, Complication, Resolution</a:t>
            </a:r>
          </a:p>
        </p:txBody>
      </p:sp>
      <p:sp>
        <p:nvSpPr>
          <p:cNvPr id="3" name="Content Placeholder 2">
            <a:extLst>
              <a:ext uri="{FF2B5EF4-FFF2-40B4-BE49-F238E27FC236}">
                <a16:creationId xmlns:a16="http://schemas.microsoft.com/office/drawing/2014/main" id="{D1B4B01D-8904-4F55-A729-8BA64A84D4F1}"/>
              </a:ext>
            </a:extLst>
          </p:cNvPr>
          <p:cNvSpPr>
            <a:spLocks noGrp="1"/>
          </p:cNvSpPr>
          <p:nvPr>
            <p:ph sz="quarter" idx="14"/>
          </p:nvPr>
        </p:nvSpPr>
        <p:spPr>
          <a:xfrm>
            <a:off x="838199" y="1954827"/>
            <a:ext cx="10515601" cy="4275170"/>
          </a:xfrm>
        </p:spPr>
        <p:txBody>
          <a:bodyPr>
            <a:normAutofit fontScale="55000" lnSpcReduction="20000"/>
          </a:bodyPr>
          <a:lstStyle/>
          <a:p>
            <a:pPr algn="l"/>
            <a:r>
              <a:rPr lang="en-US" sz="4000" b="0" i="0" u="none" strike="noStrike" dirty="0">
                <a:solidFill>
                  <a:srgbClr val="000000"/>
                </a:solidFill>
                <a:effectLst/>
              </a:rPr>
              <a:t>A classic storytelling framework is the </a:t>
            </a:r>
            <a:r>
              <a:rPr lang="en-US" sz="4000" b="0" i="0" u="none" strike="noStrike" dirty="0">
                <a:solidFill>
                  <a:srgbClr val="BF0F0F"/>
                </a:solidFill>
                <a:effectLst/>
                <a:hlinkClick r:id="rId3"/>
              </a:rPr>
              <a:t>Hero's Journey</a:t>
            </a:r>
            <a:r>
              <a:rPr lang="en-US" sz="4000" b="0" i="0" u="none" strike="noStrike" dirty="0">
                <a:solidFill>
                  <a:srgbClr val="000000"/>
                </a:solidFill>
                <a:effectLst/>
              </a:rPr>
              <a:t>. The general idea is that a hero goes on a journey and introduces some obstacles; finally, the hero can overcome that obstacle, and everyone lives happily ever after.</a:t>
            </a:r>
          </a:p>
          <a:p>
            <a:pPr algn="l"/>
            <a:r>
              <a:rPr lang="en-US" sz="4000" b="0" i="0" u="none" strike="noStrike" dirty="0">
                <a:solidFill>
                  <a:srgbClr val="000000"/>
                </a:solidFill>
                <a:effectLst/>
              </a:rPr>
              <a:t>In our business presentations, we can use a similar framework called </a:t>
            </a:r>
            <a:r>
              <a:rPr lang="en-US" sz="4000" b="1" i="0" u="none" strike="noStrike" dirty="0">
                <a:solidFill>
                  <a:srgbClr val="000000"/>
                </a:solidFill>
                <a:effectLst/>
              </a:rPr>
              <a:t>Situation-Complication-Resolution</a:t>
            </a:r>
            <a:r>
              <a:rPr lang="en-US" sz="4000" b="0" i="0" u="none" strike="noStrike" dirty="0">
                <a:solidFill>
                  <a:srgbClr val="000000"/>
                </a:solidFill>
                <a:effectLst/>
              </a:rPr>
              <a:t> or </a:t>
            </a:r>
            <a:r>
              <a:rPr lang="en-US" sz="4000" b="1" i="0" u="none" strike="noStrike" dirty="0">
                <a:solidFill>
                  <a:srgbClr val="000000"/>
                </a:solidFill>
                <a:effectLst/>
              </a:rPr>
              <a:t>SCR</a:t>
            </a:r>
            <a:r>
              <a:rPr lang="en-US" sz="4000" b="0" i="0" u="none" strike="noStrike" dirty="0">
                <a:solidFill>
                  <a:srgbClr val="000000"/>
                </a:solidFill>
                <a:effectLst/>
              </a:rPr>
              <a:t>. I was first introduced to SCR through the book </a:t>
            </a:r>
            <a:r>
              <a:rPr lang="en-US" sz="4000" b="0" i="0" u="none" strike="noStrike" dirty="0">
                <a:solidFill>
                  <a:srgbClr val="BF0F0F"/>
                </a:solidFill>
                <a:effectLst/>
                <a:hlinkClick r:id="rId4"/>
              </a:rPr>
              <a:t>The Pyramid Principle</a:t>
            </a:r>
            <a:r>
              <a:rPr lang="en-US" sz="4000" b="0" i="0" u="none" strike="noStrike" dirty="0">
                <a:solidFill>
                  <a:srgbClr val="000000"/>
                </a:solidFill>
                <a:effectLst/>
              </a:rPr>
              <a:t> by Barbara Minto, who popularized this method while working at McKinsey Consulting. The structure of this is perfect for creating a business story. It's a simple framework that keeps you organized in your structure, brings action-oriented results, and fits into the Rule-of-Three, which I'll cover later.</a:t>
            </a:r>
          </a:p>
          <a:p>
            <a:pPr algn="l">
              <a:buFont typeface="Arial" panose="020B0604020202020204" pitchFamily="34" charset="0"/>
              <a:buChar char="•"/>
            </a:pPr>
            <a:r>
              <a:rPr lang="en-US" sz="4000" b="1" i="0" dirty="0">
                <a:solidFill>
                  <a:srgbClr val="000000"/>
                </a:solidFill>
                <a:effectLst/>
              </a:rPr>
              <a:t>Situation</a:t>
            </a:r>
            <a:r>
              <a:rPr lang="en-US" sz="4000" b="0" i="0" dirty="0">
                <a:solidFill>
                  <a:srgbClr val="000000"/>
                </a:solidFill>
                <a:effectLst/>
              </a:rPr>
              <a:t>: Facts about the current state.</a:t>
            </a:r>
          </a:p>
          <a:p>
            <a:pPr algn="l">
              <a:buFont typeface="Arial" panose="020B0604020202020204" pitchFamily="34" charset="0"/>
              <a:buChar char="•"/>
            </a:pPr>
            <a:r>
              <a:rPr lang="en-US" sz="4000" b="1" i="0" dirty="0">
                <a:solidFill>
                  <a:srgbClr val="000000"/>
                </a:solidFill>
                <a:effectLst/>
              </a:rPr>
              <a:t>Complication</a:t>
            </a:r>
            <a:r>
              <a:rPr lang="en-US" sz="4000" b="0" i="0" dirty="0">
                <a:solidFill>
                  <a:srgbClr val="000000"/>
                </a:solidFill>
                <a:effectLst/>
              </a:rPr>
              <a:t>: Action is required based on the situation.</a:t>
            </a:r>
          </a:p>
          <a:p>
            <a:pPr algn="l">
              <a:buFont typeface="Arial" panose="020B0604020202020204" pitchFamily="34" charset="0"/>
              <a:buChar char="•"/>
            </a:pPr>
            <a:r>
              <a:rPr lang="en-US" sz="4000" b="1" i="0" dirty="0">
                <a:solidFill>
                  <a:srgbClr val="000000"/>
                </a:solidFill>
                <a:effectLst/>
              </a:rPr>
              <a:t>Resolution</a:t>
            </a:r>
            <a:r>
              <a:rPr lang="en-US" sz="4000" b="0" i="0" dirty="0">
                <a:solidFill>
                  <a:srgbClr val="000000"/>
                </a:solidFill>
                <a:effectLst/>
              </a:rPr>
              <a:t>: The action is taken or recommended to solve the complication.</a:t>
            </a:r>
          </a:p>
          <a:p>
            <a:pPr algn="l"/>
            <a:r>
              <a:rPr lang="en-US" sz="4000" b="0" i="0" u="none" strike="noStrike" dirty="0">
                <a:solidFill>
                  <a:srgbClr val="000000"/>
                </a:solidFill>
                <a:effectLst/>
              </a:rPr>
              <a:t>Using our outline format, here is an overly simplified example of SCR. In practice, you would introduce more details as sub-items of the nodes. Utilizing SCR will help you create a clean, compelling story!</a:t>
            </a:r>
          </a:p>
          <a:p>
            <a:endParaRPr lang="en-US" dirty="0"/>
          </a:p>
        </p:txBody>
      </p:sp>
    </p:spTree>
    <p:extLst>
      <p:ext uri="{BB962C8B-B14F-4D97-AF65-F5344CB8AC3E}">
        <p14:creationId xmlns:p14="http://schemas.microsoft.com/office/powerpoint/2010/main" val="1975636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B9B92-4D01-4099-92A1-6D08E46130B4}"/>
              </a:ext>
            </a:extLst>
          </p:cNvPr>
          <p:cNvSpPr>
            <a:spLocks noGrp="1"/>
          </p:cNvSpPr>
          <p:nvPr>
            <p:ph type="title"/>
          </p:nvPr>
        </p:nvSpPr>
        <p:spPr/>
        <p:txBody>
          <a:bodyPr/>
          <a:lstStyle/>
          <a:p>
            <a:r>
              <a:rPr lang="en-US" dirty="0"/>
              <a:t>3. The One Minute Per Slide Rule</a:t>
            </a:r>
          </a:p>
        </p:txBody>
      </p:sp>
      <p:sp>
        <p:nvSpPr>
          <p:cNvPr id="3" name="Content Placeholder 2">
            <a:extLst>
              <a:ext uri="{FF2B5EF4-FFF2-40B4-BE49-F238E27FC236}">
                <a16:creationId xmlns:a16="http://schemas.microsoft.com/office/drawing/2014/main" id="{596CED84-5ED0-4F07-BE9D-BB8A31CA2582}"/>
              </a:ext>
            </a:extLst>
          </p:cNvPr>
          <p:cNvSpPr>
            <a:spLocks noGrp="1"/>
          </p:cNvSpPr>
          <p:nvPr>
            <p:ph sz="quarter" idx="14"/>
          </p:nvPr>
        </p:nvSpPr>
        <p:spPr/>
        <p:txBody>
          <a:bodyPr/>
          <a:lstStyle/>
          <a:p>
            <a:pPr algn="l"/>
            <a:r>
              <a:rPr lang="en-US" sz="2200" b="0" i="0" u="none" strike="noStrike" dirty="0">
                <a:solidFill>
                  <a:srgbClr val="000000"/>
                </a:solidFill>
                <a:effectLst/>
              </a:rPr>
              <a:t>This one is simple and effective. Instead of creating your presentation and rehearsing the timing, consider that each major content slide will take </a:t>
            </a:r>
            <a:r>
              <a:rPr lang="en-US" sz="2200" b="1" i="0" u="none" strike="noStrike" dirty="0">
                <a:solidFill>
                  <a:srgbClr val="000000"/>
                </a:solidFill>
                <a:effectLst/>
              </a:rPr>
              <a:t>one minute to present</a:t>
            </a:r>
            <a:r>
              <a:rPr lang="en-US" sz="2200" b="0" i="0" u="none" strike="noStrike" dirty="0">
                <a:solidFill>
                  <a:srgbClr val="000000"/>
                </a:solidFill>
                <a:effectLst/>
              </a:rPr>
              <a:t>. If you have a 20-minute presentation, aim for 20 slides with content. You should not include section dividers, the cover, or a closing logo slide in your count. I've found over the years that, generally speaking, some will take longer, some will be shorter, but on average, they'll take about a minute.</a:t>
            </a:r>
          </a:p>
          <a:p>
            <a:pPr algn="l"/>
            <a:r>
              <a:rPr lang="en-US" sz="2200" b="0" i="0" u="none" strike="noStrike" dirty="0">
                <a:solidFill>
                  <a:srgbClr val="000000"/>
                </a:solidFill>
                <a:effectLst/>
              </a:rPr>
              <a:t>Eliminate the stress from figuring out how much content you need to create.</a:t>
            </a:r>
          </a:p>
          <a:p>
            <a:endParaRPr lang="en-US" dirty="0"/>
          </a:p>
        </p:txBody>
      </p:sp>
    </p:spTree>
    <p:extLst>
      <p:ext uri="{BB962C8B-B14F-4D97-AF65-F5344CB8AC3E}">
        <p14:creationId xmlns:p14="http://schemas.microsoft.com/office/powerpoint/2010/main" val="3831508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C353A-1BDD-4AC6-A236-15374B260422}"/>
              </a:ext>
            </a:extLst>
          </p:cNvPr>
          <p:cNvSpPr>
            <a:spLocks noGrp="1"/>
          </p:cNvSpPr>
          <p:nvPr>
            <p:ph type="title"/>
          </p:nvPr>
        </p:nvSpPr>
        <p:spPr/>
        <p:txBody>
          <a:bodyPr/>
          <a:lstStyle/>
          <a:p>
            <a:r>
              <a:rPr lang="en-US" dirty="0"/>
              <a:t>4. The Rule of Three</a:t>
            </a:r>
          </a:p>
        </p:txBody>
      </p:sp>
      <p:sp>
        <p:nvSpPr>
          <p:cNvPr id="3" name="Content Placeholder 2">
            <a:extLst>
              <a:ext uri="{FF2B5EF4-FFF2-40B4-BE49-F238E27FC236}">
                <a16:creationId xmlns:a16="http://schemas.microsoft.com/office/drawing/2014/main" id="{DCE0C168-DCFE-4047-BF46-C710E74F121D}"/>
              </a:ext>
            </a:extLst>
          </p:cNvPr>
          <p:cNvSpPr>
            <a:spLocks noGrp="1"/>
          </p:cNvSpPr>
          <p:nvPr>
            <p:ph sz="quarter" idx="14"/>
          </p:nvPr>
        </p:nvSpPr>
        <p:spPr>
          <a:xfrm>
            <a:off x="837520" y="2982928"/>
            <a:ext cx="10515601" cy="3466725"/>
          </a:xfrm>
        </p:spPr>
        <p:txBody>
          <a:bodyPr>
            <a:normAutofit fontScale="92500" lnSpcReduction="20000"/>
          </a:bodyPr>
          <a:lstStyle/>
          <a:p>
            <a:pPr algn="l"/>
            <a:r>
              <a:rPr lang="en-US" b="0" i="0" u="none" strike="noStrike" dirty="0">
                <a:solidFill>
                  <a:srgbClr val="000000"/>
                </a:solidFill>
                <a:effectLst/>
              </a:rPr>
              <a:t>Another guiding principle is the </a:t>
            </a:r>
            <a:r>
              <a:rPr lang="en-US" b="1" i="0" u="none" strike="noStrike" dirty="0">
                <a:solidFill>
                  <a:srgbClr val="000000"/>
                </a:solidFill>
                <a:effectLst/>
              </a:rPr>
              <a:t>Rule of Three</a:t>
            </a:r>
            <a:r>
              <a:rPr lang="en-US" b="0" i="0" u="none" strike="noStrike" dirty="0">
                <a:solidFill>
                  <a:srgbClr val="000000"/>
                </a:solidFill>
                <a:effectLst/>
              </a:rPr>
              <a:t>. The rule of three is simple: </a:t>
            </a:r>
            <a:r>
              <a:rPr lang="en-US" b="1" i="0" u="none" strike="noStrike" dirty="0">
                <a:solidFill>
                  <a:srgbClr val="000000"/>
                </a:solidFill>
                <a:effectLst/>
              </a:rPr>
              <a:t>stick with three and only three items</a:t>
            </a:r>
            <a:r>
              <a:rPr lang="en-US" b="0" i="0" u="none" strike="noStrike" dirty="0">
                <a:solidFill>
                  <a:srgbClr val="000000"/>
                </a:solidFill>
                <a:effectLst/>
              </a:rPr>
              <a:t> when building your structure, sections of your story, or the number of bullet points on your slide.</a:t>
            </a:r>
          </a:p>
          <a:p>
            <a:pPr algn="l"/>
            <a:r>
              <a:rPr lang="en-US" b="0" i="0" u="none" strike="noStrike" dirty="0">
                <a:solidFill>
                  <a:srgbClr val="FFC000"/>
                </a:solidFill>
                <a:effectLst/>
                <a:hlinkClick r:id="rId2">
                  <a:extLst>
                    <a:ext uri="{A12FA001-AC4F-418D-AE19-62706E023703}">
                      <ahyp:hlinkClr xmlns:ahyp="http://schemas.microsoft.com/office/drawing/2018/hyperlinkcolor" val="tx"/>
                    </a:ext>
                  </a:extLst>
                </a:hlinkClick>
              </a:rPr>
              <a:t>Apple</a:t>
            </a:r>
            <a:r>
              <a:rPr lang="en-US" b="0" i="0" u="none" strike="noStrike" dirty="0">
                <a:effectLst/>
              </a:rPr>
              <a:t> has implemented this all over their presentation and product lines, and science has shown that our brain loves patterns and three is the minimum number needed to form a </a:t>
            </a:r>
            <a:r>
              <a:rPr lang="en-US" b="0" i="0" u="none" strike="noStrike" dirty="0">
                <a:solidFill>
                  <a:srgbClr val="FFC000"/>
                </a:solidFill>
                <a:effectLst/>
                <a:hlinkClick r:id="rId3">
                  <a:extLst>
                    <a:ext uri="{A12FA001-AC4F-418D-AE19-62706E023703}">
                      <ahyp:hlinkClr xmlns:ahyp="http://schemas.microsoft.com/office/drawing/2018/hyperlinkcolor" val="tx"/>
                    </a:ext>
                  </a:extLst>
                </a:hlinkClick>
              </a:rPr>
              <a:t>pattern</a:t>
            </a:r>
            <a:r>
              <a:rPr lang="en-US" b="0" i="0" u="none" strike="noStrike" dirty="0">
                <a:effectLst/>
              </a:rPr>
              <a:t>.</a:t>
            </a:r>
          </a:p>
          <a:p>
            <a:pPr algn="l"/>
            <a:r>
              <a:rPr lang="en-US" b="0" i="0" u="none" strike="noStrike" dirty="0">
                <a:solidFill>
                  <a:srgbClr val="000000"/>
                </a:solidFill>
                <a:effectLst/>
              </a:rPr>
              <a:t>Structuring your slides utilizing the rule of three will help your audience remember your content and simplify building the presentation. You might be tempted to think, "more information is better with four, six, or eight bullet points. No one will be able to follow all that, so cut it down to the three most impactful messages.</a:t>
            </a:r>
          </a:p>
          <a:p>
            <a:pPr algn="l"/>
            <a:r>
              <a:rPr lang="en-US" b="0" i="0" u="none" strike="noStrike" dirty="0">
                <a:solidFill>
                  <a:srgbClr val="000000"/>
                </a:solidFill>
                <a:effectLst/>
              </a:rPr>
              <a:t>Another trick if you have slightly more information is to structure it three-by-three like the image attached.</a:t>
            </a:r>
          </a:p>
          <a:p>
            <a:endParaRPr lang="en-US" dirty="0"/>
          </a:p>
        </p:txBody>
      </p:sp>
      <p:pic>
        <p:nvPicPr>
          <p:cNvPr id="2050" name="Picture 2" descr="storytelling_02">
            <a:extLst>
              <a:ext uri="{FF2B5EF4-FFF2-40B4-BE49-F238E27FC236}">
                <a16:creationId xmlns:a16="http://schemas.microsoft.com/office/drawing/2014/main" id="{8656FB72-A374-4E14-BBB1-95028118D22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74" t="846" r="527" b="12828"/>
          <a:stretch/>
        </p:blipFill>
        <p:spPr bwMode="auto">
          <a:xfrm>
            <a:off x="6937238" y="628643"/>
            <a:ext cx="4415883" cy="2161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9387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13E83-ECFC-4B91-992F-437B8D2203DC}"/>
              </a:ext>
            </a:extLst>
          </p:cNvPr>
          <p:cNvSpPr>
            <a:spLocks noGrp="1"/>
          </p:cNvSpPr>
          <p:nvPr>
            <p:ph type="title"/>
          </p:nvPr>
        </p:nvSpPr>
        <p:spPr/>
        <p:txBody>
          <a:bodyPr/>
          <a:lstStyle/>
          <a:p>
            <a:r>
              <a:rPr lang="en-US" dirty="0"/>
              <a:t>5. Write Slide Titles as Outcomes</a:t>
            </a:r>
          </a:p>
        </p:txBody>
      </p:sp>
      <p:sp>
        <p:nvSpPr>
          <p:cNvPr id="3" name="Content Placeholder 2">
            <a:extLst>
              <a:ext uri="{FF2B5EF4-FFF2-40B4-BE49-F238E27FC236}">
                <a16:creationId xmlns:a16="http://schemas.microsoft.com/office/drawing/2014/main" id="{B465A45F-E26C-4855-9558-95F226E941DF}"/>
              </a:ext>
            </a:extLst>
          </p:cNvPr>
          <p:cNvSpPr>
            <a:spLocks noGrp="1"/>
          </p:cNvSpPr>
          <p:nvPr>
            <p:ph sz="quarter" idx="14"/>
          </p:nvPr>
        </p:nvSpPr>
        <p:spPr>
          <a:xfrm>
            <a:off x="838199" y="2007220"/>
            <a:ext cx="10515601" cy="4501557"/>
          </a:xfrm>
        </p:spPr>
        <p:txBody>
          <a:bodyPr>
            <a:normAutofit lnSpcReduction="10000"/>
          </a:bodyPr>
          <a:lstStyle/>
          <a:p>
            <a:r>
              <a:rPr lang="en-US" sz="2200" b="0" i="0" dirty="0">
                <a:solidFill>
                  <a:srgbClr val="000000"/>
                </a:solidFill>
                <a:effectLst/>
              </a:rPr>
              <a:t>I often see the mistake of Data Scientists writing their slide titles describing what is on the slide vs. what the </a:t>
            </a:r>
            <a:r>
              <a:rPr lang="en-US" sz="2200" b="1" i="0" dirty="0">
                <a:solidFill>
                  <a:srgbClr val="000000"/>
                </a:solidFill>
                <a:effectLst/>
              </a:rPr>
              <a:t>outcome</a:t>
            </a:r>
            <a:r>
              <a:rPr lang="en-US" sz="2200" b="0" i="0" dirty="0">
                <a:solidFill>
                  <a:srgbClr val="000000"/>
                </a:solidFill>
                <a:effectLst/>
              </a:rPr>
              <a:t> or </a:t>
            </a:r>
            <a:r>
              <a:rPr lang="en-US" sz="2200" b="1" i="0" dirty="0">
                <a:solidFill>
                  <a:srgbClr val="000000"/>
                </a:solidFill>
                <a:effectLst/>
              </a:rPr>
              <a:t>takeaway</a:t>
            </a:r>
            <a:r>
              <a:rPr lang="en-US" sz="2200" b="0" i="0" dirty="0">
                <a:solidFill>
                  <a:srgbClr val="000000"/>
                </a:solidFill>
                <a:effectLst/>
              </a:rPr>
              <a:t> of the slide is. This simple practice you can get into will dramatically improve your presentation with little effort. Let's take a look at a couple of examples.</a:t>
            </a:r>
          </a:p>
          <a:p>
            <a:endParaRPr lang="en-US" sz="2200" dirty="0">
              <a:solidFill>
                <a:srgbClr val="000000"/>
              </a:solidFill>
            </a:endParaRPr>
          </a:p>
          <a:p>
            <a:endParaRPr lang="en-US" sz="2200" b="0" i="0" dirty="0">
              <a:solidFill>
                <a:srgbClr val="000000"/>
              </a:solidFill>
              <a:effectLst/>
            </a:endParaRPr>
          </a:p>
          <a:p>
            <a:endParaRPr lang="en-US" sz="2200" dirty="0">
              <a:solidFill>
                <a:srgbClr val="000000"/>
              </a:solidFill>
            </a:endParaRPr>
          </a:p>
          <a:p>
            <a:endParaRPr lang="en-US" sz="2200" b="0" i="0" dirty="0">
              <a:solidFill>
                <a:srgbClr val="000000"/>
              </a:solidFill>
              <a:effectLst/>
            </a:endParaRPr>
          </a:p>
          <a:p>
            <a:endParaRPr lang="en-US" sz="2200" b="0" i="0" dirty="0">
              <a:solidFill>
                <a:srgbClr val="000000"/>
              </a:solidFill>
              <a:effectLst/>
            </a:endParaRPr>
          </a:p>
          <a:p>
            <a:endParaRPr lang="en-US" sz="2200" b="0" i="0" dirty="0">
              <a:solidFill>
                <a:srgbClr val="000000"/>
              </a:solidFill>
              <a:effectLst/>
            </a:endParaRPr>
          </a:p>
          <a:p>
            <a:r>
              <a:rPr lang="en-US" sz="2200" b="0" i="0" dirty="0">
                <a:solidFill>
                  <a:srgbClr val="000000"/>
                </a:solidFill>
                <a:effectLst/>
              </a:rPr>
              <a:t>It is pretty clear with examples like this which is more compelling to your audience. Remember, your slide titles are the </a:t>
            </a:r>
            <a:r>
              <a:rPr lang="en-US" sz="2200" b="1" i="0" dirty="0">
                <a:solidFill>
                  <a:srgbClr val="000000"/>
                </a:solidFill>
                <a:effectLst/>
              </a:rPr>
              <a:t>outcome</a:t>
            </a:r>
            <a:r>
              <a:rPr lang="en-US" sz="2200" b="0" i="0" dirty="0">
                <a:solidFill>
                  <a:srgbClr val="000000"/>
                </a:solidFill>
                <a:effectLst/>
              </a:rPr>
              <a:t> of your slide!</a:t>
            </a:r>
          </a:p>
        </p:txBody>
      </p:sp>
      <p:pic>
        <p:nvPicPr>
          <p:cNvPr id="7" name="Picture 6">
            <a:extLst>
              <a:ext uri="{FF2B5EF4-FFF2-40B4-BE49-F238E27FC236}">
                <a16:creationId xmlns:a16="http://schemas.microsoft.com/office/drawing/2014/main" id="{B611257D-0EED-425E-9FF1-09DB03C1B117}"/>
              </a:ext>
            </a:extLst>
          </p:cNvPr>
          <p:cNvPicPr>
            <a:picLocks noChangeAspect="1"/>
          </p:cNvPicPr>
          <p:nvPr/>
        </p:nvPicPr>
        <p:blipFill>
          <a:blip r:embed="rId3"/>
          <a:stretch>
            <a:fillRect/>
          </a:stretch>
        </p:blipFill>
        <p:spPr>
          <a:xfrm>
            <a:off x="3190724" y="3210713"/>
            <a:ext cx="5810549" cy="2317869"/>
          </a:xfrm>
          <a:prstGeom prst="rect">
            <a:avLst/>
          </a:prstGeom>
        </p:spPr>
      </p:pic>
    </p:spTree>
    <p:extLst>
      <p:ext uri="{BB962C8B-B14F-4D97-AF65-F5344CB8AC3E}">
        <p14:creationId xmlns:p14="http://schemas.microsoft.com/office/powerpoint/2010/main" val="1315861357"/>
      </p:ext>
    </p:extLst>
  </p:cSld>
  <p:clrMapOvr>
    <a:masterClrMapping/>
  </p:clrMapOvr>
</p:sld>
</file>

<file path=ppt/theme/theme1.xml><?xml version="1.0" encoding="utf-8"?>
<a:theme xmlns:a="http://schemas.openxmlformats.org/drawingml/2006/main" name="Custom">
  <a:themeElements>
    <a:clrScheme name="Custom 269">
      <a:dk1>
        <a:sysClr val="windowText" lastClr="000000"/>
      </a:dk1>
      <a:lt1>
        <a:sysClr val="window" lastClr="FFFFFF"/>
      </a:lt1>
      <a:dk2>
        <a:srgbClr val="775F55"/>
      </a:dk2>
      <a:lt2>
        <a:srgbClr val="EBDDC3"/>
      </a:lt2>
      <a:accent1>
        <a:srgbClr val="E69F9A"/>
      </a:accent1>
      <a:accent2>
        <a:srgbClr val="C38C44"/>
      </a:accent2>
      <a:accent3>
        <a:srgbClr val="B32752"/>
      </a:accent3>
      <a:accent4>
        <a:srgbClr val="F5BF77"/>
      </a:accent4>
      <a:accent5>
        <a:srgbClr val="BDBB78"/>
      </a:accent5>
      <a:accent6>
        <a:srgbClr val="9FCDC6"/>
      </a:accent6>
      <a:hlink>
        <a:srgbClr val="F7B615"/>
      </a:hlink>
      <a:folHlink>
        <a:srgbClr val="704404"/>
      </a:folHlink>
    </a:clrScheme>
    <a:fontScheme name="Custom 190">
      <a:majorFont>
        <a:latin typeface="DM Serif Display"/>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TM88997677_win32_LW_V2" id="{A337E98B-B78A-4478-A7B4-5BC118FBE473}" vid="{BFD76E1B-16BC-4706-8DD0-46BF66D357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6A71AF-4CF2-4B95-BFB6-5C27500258C6}">
  <ds:schemaRefs>
    <ds:schemaRef ds:uri="http://purl.org/dc/elements/1.1/"/>
    <ds:schemaRef ds:uri="http://schemas.microsoft.com/office/2006/documentManagement/types"/>
    <ds:schemaRef ds:uri="16c05727-aa75-4e4a-9b5f-8a80a1165891"/>
    <ds:schemaRef ds:uri="http://purl.org/dc/terms/"/>
    <ds:schemaRef ds:uri="230e9df3-be65-4c73-a93b-d1236ebd677e"/>
    <ds:schemaRef ds:uri="http://schemas.openxmlformats.org/package/2006/metadata/core-properties"/>
    <ds:schemaRef ds:uri="http://schemas.microsoft.com/office/infopath/2007/PartnerControls"/>
    <ds:schemaRef ds:uri="http://purl.org/dc/dcmitype/"/>
    <ds:schemaRef ds:uri="71af3243-3dd4-4a8d-8c0d-dd76da1f02a5"/>
    <ds:schemaRef ds:uri="http://schemas.microsoft.com/sharepoint/v3"/>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0F60B100-7079-4DE7-AF7C-20BFB1D62C46}">
  <ds:schemaRefs>
    <ds:schemaRef ds:uri="http://schemas.microsoft.com/sharepoint/v3/contenttype/forms"/>
  </ds:schemaRefs>
</ds:datastoreItem>
</file>

<file path=customXml/itemProps3.xml><?xml version="1.0" encoding="utf-8"?>
<ds:datastoreItem xmlns:ds="http://schemas.openxmlformats.org/officeDocument/2006/customXml" ds:itemID="{118B1F56-8983-41A9-8E90-86247BC2C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5fae8262-b78e-4366-8929-a5d6aac95320}" enabled="1" method="Standard" siteId="{cf36141c-ddd7-45a7-b073-111f66d0b30c}" removed="0"/>
</clbl:labelList>
</file>

<file path=docProps/app.xml><?xml version="1.0" encoding="utf-8"?>
<Properties xmlns="http://schemas.openxmlformats.org/officeDocument/2006/extended-properties" xmlns:vt="http://schemas.openxmlformats.org/officeDocument/2006/docPropsVTypes">
  <Template>Rose suite presentation</Template>
  <TotalTime>4642</TotalTime>
  <Words>1731</Words>
  <Application>Microsoft Office PowerPoint</Application>
  <PresentationFormat>Widescreen</PresentationFormat>
  <Paragraphs>116</Paragraphs>
  <Slides>19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Courier New</vt:lpstr>
      <vt:lpstr>DM Serif Display</vt:lpstr>
      <vt:lpstr>Source Sans Pro</vt:lpstr>
      <vt:lpstr>Custom</vt:lpstr>
      <vt:lpstr>BI Analysis Week 8</vt:lpstr>
      <vt:lpstr>Agenda</vt:lpstr>
      <vt:lpstr>Presentation</vt:lpstr>
      <vt:lpstr>8 Tips for Creating a Compelling Presentation for Data Science</vt:lpstr>
      <vt:lpstr>1. Start With an Outline</vt:lpstr>
      <vt:lpstr>2. Storytelling with Situation, Complication, Resolution</vt:lpstr>
      <vt:lpstr>3. The One Minute Per Slide Rule</vt:lpstr>
      <vt:lpstr>4. The Rule of Three</vt:lpstr>
      <vt:lpstr>5. Write Slide Titles as Outcomes</vt:lpstr>
      <vt:lpstr>6. Reading Titles Outloud</vt:lpstr>
      <vt:lpstr>7. Focus Your Audience’s Attention</vt:lpstr>
      <vt:lpstr>8. Creating Compelling Data Visualizations</vt:lpstr>
      <vt:lpstr>Conclusion</vt:lpstr>
      <vt:lpstr> Timeline</vt:lpstr>
      <vt:lpstr>Program</vt:lpstr>
      <vt:lpstr>PowerPoint Presentation</vt:lpstr>
      <vt:lpstr> Deliverables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 Analysis (Partner Business Modeling: Uber)</dc:title>
  <dc:creator>Tuli, Shawna</dc:creator>
  <cp:lastModifiedBy>Shawna [C]</cp:lastModifiedBy>
  <cp:revision>100</cp:revision>
  <dcterms:created xsi:type="dcterms:W3CDTF">2025-01-14T21:22:39Z</dcterms:created>
  <dcterms:modified xsi:type="dcterms:W3CDTF">2025-02-04T20:23:25Z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