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6" r:id="rId5"/>
    <p:sldId id="269" r:id="rId6"/>
    <p:sldId id="270" r:id="rId7"/>
    <p:sldId id="286" r:id="rId8"/>
    <p:sldId id="271" r:id="rId9"/>
    <p:sldId id="272" r:id="rId10"/>
    <p:sldId id="296" r:id="rId11"/>
    <p:sldId id="297" r:id="rId12"/>
    <p:sldId id="281" r:id="rId13"/>
    <p:sldId id="291" r:id="rId14"/>
    <p:sldId id="294" r:id="rId15"/>
    <p:sldId id="282" r:id="rId16"/>
    <p:sldId id="295" r:id="rId17"/>
    <p:sldId id="285" r:id="rId18"/>
    <p:sldId id="288" r:id="rId19"/>
    <p:sldId id="287" r:id="rId20"/>
    <p:sldId id="289" r:id="rId21"/>
    <p:sldId id="290" r:id="rId22"/>
    <p:sldId id="278"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Jupyter Notebooks" id="{F601AD85-153C-435F-8297-92C260585538}">
          <p14:sldIdLst>
            <p14:sldId id="270"/>
            <p14:sldId id="286"/>
            <p14:sldId id="271"/>
          </p14:sldIdLst>
        </p14:section>
        <p14:section name="Virtual Environments" id="{7D188934-F75B-4295-8ACF-3C07B368FF40}">
          <p14:sldIdLst>
            <p14:sldId id="272"/>
            <p14:sldId id="296"/>
            <p14:sldId id="297"/>
          </p14:sldIdLst>
        </p14:section>
        <p14:section name="IDEs" id="{095DF7BE-2BE4-4EEF-9F1A-67A8CC73B0BA}">
          <p14:sldIdLst>
            <p14:sldId id="281"/>
            <p14:sldId id="291"/>
            <p14:sldId id="294"/>
            <p14:sldId id="282"/>
            <p14:sldId id="295"/>
          </p14:sldIdLst>
        </p14:section>
        <p14:section name="Timeline" id="{D84BA844-2521-4215-AB17-E24BCE62C2E7}">
          <p14:sldIdLst>
            <p14:sldId id="285"/>
            <p14:sldId id="288"/>
            <p14:sldId id="287"/>
          </p14:sldIdLst>
        </p14:section>
        <p14:section name="Deliverables" id="{80E4076F-04C7-416B-8343-E3B62ABDA257}">
          <p14:sldIdLst>
            <p14:sldId id="289"/>
            <p14:sldId id="290"/>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94796" autoAdjust="0"/>
  </p:normalViewPr>
  <p:slideViewPr>
    <p:cSldViewPr snapToGrid="0">
      <p:cViewPr varScale="1">
        <p:scale>
          <a:sx n="62" d="100"/>
          <a:sy n="62" d="100"/>
        </p:scale>
        <p:origin x="676" y="56"/>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2/3/2025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2/3/2025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ython.org/3/library/site.html#module-sit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pypi.org/project/pi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https://www.dataquest.io/blog/jupyter-notebook-tutorial/ </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5</a:t>
            </a:fld>
            <a:endParaRPr lang="en-US" noProof="0"/>
          </a:p>
        </p:txBody>
      </p:sp>
    </p:spTree>
    <p:extLst>
      <p:ext uri="{BB962C8B-B14F-4D97-AF65-F5344CB8AC3E}">
        <p14:creationId xmlns:p14="http://schemas.microsoft.com/office/powerpoint/2010/main" val="70809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pple-system"/>
              </a:rPr>
              <a:t>The </a:t>
            </a:r>
            <a:r>
              <a:rPr lang="en-US" b="0" i="0" dirty="0" err="1">
                <a:solidFill>
                  <a:srgbClr val="000000"/>
                </a:solidFill>
                <a:effectLst/>
                <a:latin typeface="-apple-system"/>
              </a:rPr>
              <a:t>venv</a:t>
            </a:r>
            <a:r>
              <a:rPr lang="en-US" b="0" i="0" dirty="0">
                <a:solidFill>
                  <a:srgbClr val="000000"/>
                </a:solidFill>
                <a:effectLst/>
                <a:latin typeface="-apple-system"/>
              </a:rPr>
              <a:t> module supports creating lightweight “virtual environments”, each with their own independent set of Python packages installed in their </a:t>
            </a:r>
            <a:r>
              <a:rPr lang="en-US" b="0" i="0" dirty="0">
                <a:solidFill>
                  <a:srgbClr val="0072AA"/>
                </a:solidFill>
                <a:effectLst/>
                <a:latin typeface="-apple-system"/>
                <a:hlinkClick r:id="rId3" tooltip="site: Module responsible for site-specific configuration."/>
              </a:rPr>
              <a:t>site</a:t>
            </a:r>
            <a:r>
              <a:rPr lang="en-US" b="0" i="0" dirty="0">
                <a:solidFill>
                  <a:srgbClr val="000000"/>
                </a:solidFill>
                <a:effectLst/>
                <a:latin typeface="-apple-system"/>
              </a:rPr>
              <a:t> directories. A virtual environment is created on top of an existing Python installation, known as the virtual environment’s “base” Python, and may optionally be isolated from the packages in the base environment, so only those explicitly installed in the virtual environment are available.</a:t>
            </a:r>
          </a:p>
          <a:p>
            <a:pPr algn="l"/>
            <a:r>
              <a:rPr lang="en-US" b="0" i="0" dirty="0">
                <a:solidFill>
                  <a:srgbClr val="000000"/>
                </a:solidFill>
                <a:effectLst/>
                <a:latin typeface="-apple-system"/>
              </a:rPr>
              <a:t>When used from within a virtual environment, common installation tools such as </a:t>
            </a:r>
            <a:r>
              <a:rPr lang="en-US" b="0" i="0" dirty="0">
                <a:solidFill>
                  <a:srgbClr val="0072AA"/>
                </a:solidFill>
                <a:effectLst/>
                <a:latin typeface="-apple-system"/>
                <a:hlinkClick r:id="rId4"/>
              </a:rPr>
              <a:t>pip</a:t>
            </a:r>
            <a:r>
              <a:rPr lang="en-US" b="0" i="0" dirty="0">
                <a:solidFill>
                  <a:srgbClr val="000000"/>
                </a:solidFill>
                <a:effectLst/>
                <a:latin typeface="-apple-system"/>
              </a:rPr>
              <a:t> will install Python packages into a virtual environment without needing to be told to do so explicitly.</a:t>
            </a:r>
          </a:p>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7</a:t>
            </a:fld>
            <a:endParaRPr lang="en-US" noProof="0"/>
          </a:p>
        </p:txBody>
      </p:sp>
    </p:spTree>
    <p:extLst>
      <p:ext uri="{BB962C8B-B14F-4D97-AF65-F5344CB8AC3E}">
        <p14:creationId xmlns:p14="http://schemas.microsoft.com/office/powerpoint/2010/main" val="23088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https://docs.python.org/3/library/venv.html </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8</a:t>
            </a:fld>
            <a:endParaRPr lang="en-US" noProof="0"/>
          </a:p>
        </p:txBody>
      </p:sp>
    </p:spTree>
    <p:extLst>
      <p:ext uri="{BB962C8B-B14F-4D97-AF65-F5344CB8AC3E}">
        <p14:creationId xmlns:p14="http://schemas.microsoft.com/office/powerpoint/2010/main" val="216048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9</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https://code.visualstudio.com/docs/datascience/overview </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10</a:t>
            </a:fld>
            <a:endParaRPr lang="en-US" noProof="0"/>
          </a:p>
        </p:txBody>
      </p:sp>
    </p:spTree>
    <p:extLst>
      <p:ext uri="{BB962C8B-B14F-4D97-AF65-F5344CB8AC3E}">
        <p14:creationId xmlns:p14="http://schemas.microsoft.com/office/powerpoint/2010/main" val="161438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https://docs.posit.co/ide/user/ide/get-started/</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11</a:t>
            </a:fld>
            <a:endParaRPr lang="en-US" noProof="0"/>
          </a:p>
        </p:txBody>
      </p:sp>
    </p:spTree>
    <p:extLst>
      <p:ext uri="{BB962C8B-B14F-4D97-AF65-F5344CB8AC3E}">
        <p14:creationId xmlns:p14="http://schemas.microsoft.com/office/powerpoint/2010/main" val="377211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https://afzalbadshah.com/index.php/2024/02/26/introduction-to-google-colab/</a:t>
            </a:r>
          </a:p>
        </p:txBody>
      </p:sp>
      <p:sp>
        <p:nvSpPr>
          <p:cNvPr id="4" name="Slide Number Placeholder 3"/>
          <p:cNvSpPr>
            <a:spLocks noGrp="1"/>
          </p:cNvSpPr>
          <p:nvPr>
            <p:ph type="sldNum" sz="quarter" idx="5"/>
          </p:nvPr>
        </p:nvSpPr>
        <p:spPr/>
        <p:txBody>
          <a:bodyPr/>
          <a:lstStyle/>
          <a:p>
            <a:fld id="{53D78A92-0141-4330-8F3E-FAADFAC23844}" type="slidenum">
              <a:rPr lang="en-US" noProof="0" smtClean="0"/>
              <a:t>12</a:t>
            </a:fld>
            <a:endParaRPr lang="en-US" noProof="0"/>
          </a:p>
        </p:txBody>
      </p:sp>
    </p:spTree>
    <p:extLst>
      <p:ext uri="{BB962C8B-B14F-4D97-AF65-F5344CB8AC3E}">
        <p14:creationId xmlns:p14="http://schemas.microsoft.com/office/powerpoint/2010/main" val="369084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16</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2/3/2025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2/3/2025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2/3/2025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2/3/2025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2/3/2025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2/3/2025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2/3/2025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2/3/2025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Week 3</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Visual Studio / Visual Studio Code</a:t>
            </a:r>
          </a:p>
        </p:txBody>
      </p:sp>
      <p:pic>
        <p:nvPicPr>
          <p:cNvPr id="3" name="Content Placeholder 2">
            <a:extLst>
              <a:ext uri="{FF2B5EF4-FFF2-40B4-BE49-F238E27FC236}">
                <a16:creationId xmlns:a16="http://schemas.microsoft.com/office/drawing/2014/main" id="{022AB492-440A-46DB-B637-41F3A6BBE551}"/>
              </a:ext>
            </a:extLst>
          </p:cNvPr>
          <p:cNvPicPr>
            <a:picLocks noGrp="1" noChangeAspect="1"/>
          </p:cNvPicPr>
          <p:nvPr>
            <p:ph sz="quarter" idx="14"/>
          </p:nvPr>
        </p:nvPicPr>
        <p:blipFill>
          <a:blip r:embed="rId3"/>
          <a:stretch>
            <a:fillRect/>
          </a:stretch>
        </p:blipFill>
        <p:spPr>
          <a:xfrm>
            <a:off x="3879542" y="1455938"/>
            <a:ext cx="5125054" cy="4758431"/>
          </a:xfrm>
        </p:spPr>
      </p:pic>
    </p:spTree>
    <p:extLst>
      <p:ext uri="{BB962C8B-B14F-4D97-AF65-F5344CB8AC3E}">
        <p14:creationId xmlns:p14="http://schemas.microsoft.com/office/powerpoint/2010/main" val="414481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RStudio</a:t>
            </a:r>
          </a:p>
        </p:txBody>
      </p:sp>
      <p:pic>
        <p:nvPicPr>
          <p:cNvPr id="3" name="Content Placeholder 2">
            <a:extLst>
              <a:ext uri="{FF2B5EF4-FFF2-40B4-BE49-F238E27FC236}">
                <a16:creationId xmlns:a16="http://schemas.microsoft.com/office/drawing/2014/main" id="{025D9B94-A6DE-44AE-AA99-631AC5563FEF}"/>
              </a:ext>
            </a:extLst>
          </p:cNvPr>
          <p:cNvPicPr>
            <a:picLocks noGrp="1" noChangeAspect="1"/>
          </p:cNvPicPr>
          <p:nvPr>
            <p:ph sz="quarter" idx="14"/>
          </p:nvPr>
        </p:nvPicPr>
        <p:blipFill>
          <a:blip r:embed="rId3"/>
          <a:stretch>
            <a:fillRect/>
          </a:stretch>
        </p:blipFill>
        <p:spPr>
          <a:xfrm>
            <a:off x="2369587" y="627807"/>
            <a:ext cx="7452824" cy="5602386"/>
          </a:xfrm>
        </p:spPr>
      </p:pic>
    </p:spTree>
    <p:extLst>
      <p:ext uri="{BB962C8B-B14F-4D97-AF65-F5344CB8AC3E}">
        <p14:creationId xmlns:p14="http://schemas.microsoft.com/office/powerpoint/2010/main" val="16459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21244-F742-AA70-0CC2-605A0C8A8860}"/>
              </a:ext>
            </a:extLst>
          </p:cNvPr>
          <p:cNvSpPr>
            <a:spLocks noGrp="1"/>
          </p:cNvSpPr>
          <p:nvPr>
            <p:ph type="title"/>
          </p:nvPr>
        </p:nvSpPr>
        <p:spPr/>
        <p:txBody>
          <a:bodyPr/>
          <a:lstStyle/>
          <a:p>
            <a:r>
              <a:rPr lang="en-US" dirty="0"/>
              <a:t>Google Colab</a:t>
            </a:r>
          </a:p>
        </p:txBody>
      </p:sp>
      <p:pic>
        <p:nvPicPr>
          <p:cNvPr id="9" name="Content Placeholder 8">
            <a:extLst>
              <a:ext uri="{FF2B5EF4-FFF2-40B4-BE49-F238E27FC236}">
                <a16:creationId xmlns:a16="http://schemas.microsoft.com/office/drawing/2014/main" id="{8E8957B2-C1CF-4908-830C-463859476898}"/>
              </a:ext>
            </a:extLst>
          </p:cNvPr>
          <p:cNvPicPr>
            <a:picLocks noGrp="1" noChangeAspect="1"/>
          </p:cNvPicPr>
          <p:nvPr>
            <p:ph sz="quarter" idx="14"/>
          </p:nvPr>
        </p:nvPicPr>
        <p:blipFill>
          <a:blip r:embed="rId3"/>
          <a:stretch>
            <a:fillRect/>
          </a:stretch>
        </p:blipFill>
        <p:spPr>
          <a:xfrm>
            <a:off x="1870889" y="1375382"/>
            <a:ext cx="8450220" cy="4807579"/>
          </a:xfrm>
        </p:spPr>
      </p:pic>
    </p:spTree>
    <p:extLst>
      <p:ext uri="{BB962C8B-B14F-4D97-AF65-F5344CB8AC3E}">
        <p14:creationId xmlns:p14="http://schemas.microsoft.com/office/powerpoint/2010/main" val="37652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B98E-2F34-4D24-AAB8-D66485CF7AB7}"/>
              </a:ext>
            </a:extLst>
          </p:cNvPr>
          <p:cNvSpPr>
            <a:spLocks noGrp="1"/>
          </p:cNvSpPr>
          <p:nvPr>
            <p:ph type="title"/>
          </p:nvPr>
        </p:nvSpPr>
        <p:spPr/>
        <p:txBody>
          <a:bodyPr/>
          <a:lstStyle/>
          <a:p>
            <a:r>
              <a:rPr lang="en-US" dirty="0"/>
              <a:t>PyCharm</a:t>
            </a:r>
          </a:p>
        </p:txBody>
      </p:sp>
      <p:pic>
        <p:nvPicPr>
          <p:cNvPr id="5" name="Content Placeholder 4">
            <a:extLst>
              <a:ext uri="{FF2B5EF4-FFF2-40B4-BE49-F238E27FC236}">
                <a16:creationId xmlns:a16="http://schemas.microsoft.com/office/drawing/2014/main" id="{ED4B5F00-274C-4DE9-87EB-6B34228A04AC}"/>
              </a:ext>
            </a:extLst>
          </p:cNvPr>
          <p:cNvPicPr>
            <a:picLocks noGrp="1" noChangeAspect="1"/>
          </p:cNvPicPr>
          <p:nvPr>
            <p:ph sz="quarter" idx="14"/>
          </p:nvPr>
        </p:nvPicPr>
        <p:blipFill>
          <a:blip r:embed="rId2"/>
          <a:stretch>
            <a:fillRect/>
          </a:stretch>
        </p:blipFill>
        <p:spPr>
          <a:xfrm>
            <a:off x="2609057" y="853335"/>
            <a:ext cx="7231907" cy="5182379"/>
          </a:xfrm>
        </p:spPr>
      </p:pic>
    </p:spTree>
    <p:extLst>
      <p:ext uri="{BB962C8B-B14F-4D97-AF65-F5344CB8AC3E}">
        <p14:creationId xmlns:p14="http://schemas.microsoft.com/office/powerpoint/2010/main" val="121312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2" y="997350"/>
            <a:ext cx="5214258"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 </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 </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1924050346"/>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highlight>
                            <a:srgbClr val="FFFF00"/>
                          </a:highlight>
                        </a:rPr>
                        <a:t>Week 3 (1/20 - 1/26)</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Thursday - Workshop 1: Tour of Notebooks/Environments/IDEs + Help Session</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3143234115"/>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a:solidFill>
                            <a:schemeClr val="tx1"/>
                          </a:solidFill>
                          <a:latin typeface="+mn-lt"/>
                        </a:rPr>
                        <a:t>Commitment</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highlight>
                            <a:srgbClr val="FFFF00"/>
                          </a:highlight>
                        </a:rPr>
                        <a:t>Week 3 (1/20 - 1/26)</a:t>
                      </a:r>
                      <a:endParaRPr lang="en-US" dirty="0">
                        <a:solidFill>
                          <a:schemeClr val="tx1"/>
                        </a:solidFill>
                        <a:highlight>
                          <a:srgbClr val="FFFF00"/>
                        </a:highlight>
                        <a:latin typeface="+mn-lt"/>
                      </a:endParaRPr>
                    </a:p>
                  </a:txBody>
                  <a:tcPr/>
                </a:tc>
                <a:tc>
                  <a:txBody>
                    <a:bodyPr/>
                    <a:lstStyle/>
                    <a:p>
                      <a:pPr algn="ctr"/>
                      <a:r>
                        <a:rPr lang="en-US" dirty="0">
                          <a:solidFill>
                            <a:schemeClr val="tx1"/>
                          </a:solidFill>
                          <a:highlight>
                            <a:srgbClr val="FFFF00"/>
                          </a:highlight>
                        </a:rPr>
                        <a:t>Jupyter Notebooks</a:t>
                      </a:r>
                      <a:endParaRPr lang="en-US" dirty="0">
                        <a:solidFill>
                          <a:schemeClr val="tx1"/>
                        </a:solidFill>
                        <a:highlight>
                          <a:srgbClr val="FFFF00"/>
                        </a:highlight>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Jupyter Notebooks</a:t>
            </a:r>
          </a:p>
          <a:p>
            <a:r>
              <a:rPr lang="en-US" dirty="0"/>
              <a:t>Virtual Environments</a:t>
            </a:r>
          </a:p>
          <a:p>
            <a:r>
              <a:rPr lang="en-US" dirty="0"/>
              <a:t>Integrated development environments (ides)</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p:txBody>
          <a:bodyPr anchor="ctr">
            <a:normAutofit/>
          </a:bodyPr>
          <a:lstStyle/>
          <a:p>
            <a:br>
              <a:rPr lang="en-US" dirty="0"/>
            </a:br>
            <a:r>
              <a:rPr lang="en-US" dirty="0"/>
              <a:t>Jupyter Notebooks</a:t>
            </a:r>
          </a:p>
        </p:txBody>
      </p:sp>
      <p:pic>
        <p:nvPicPr>
          <p:cNvPr id="11" name="Picture 10">
            <a:extLst>
              <a:ext uri="{FF2B5EF4-FFF2-40B4-BE49-F238E27FC236}">
                <a16:creationId xmlns:a16="http://schemas.microsoft.com/office/drawing/2014/main" id="{AEE800D6-12E3-4871-887F-08AF3FAA4FD4}"/>
              </a:ext>
            </a:extLst>
          </p:cNvPr>
          <p:cNvPicPr>
            <a:picLocks noChangeAspect="1"/>
          </p:cNvPicPr>
          <p:nvPr/>
        </p:nvPicPr>
        <p:blipFill>
          <a:blip r:embed="rId2"/>
          <a:stretch>
            <a:fillRect/>
          </a:stretch>
        </p:blipFill>
        <p:spPr>
          <a:xfrm>
            <a:off x="6271327" y="292307"/>
            <a:ext cx="5348836" cy="6200193"/>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57039-922B-DE09-5B0C-71BC7A2263ED}"/>
              </a:ext>
            </a:extLst>
          </p:cNvPr>
          <p:cNvSpPr>
            <a:spLocks noGrp="1"/>
          </p:cNvSpPr>
          <p:nvPr>
            <p:ph type="title"/>
          </p:nvPr>
        </p:nvSpPr>
        <p:spPr/>
        <p:txBody>
          <a:bodyPr/>
          <a:lstStyle/>
          <a:p>
            <a:r>
              <a:rPr lang="en-US" dirty="0"/>
              <a:t>Steps</a:t>
            </a:r>
            <a:br>
              <a:rPr lang="en-US" dirty="0"/>
            </a:br>
            <a:br>
              <a:rPr lang="en-US" dirty="0"/>
            </a:br>
            <a:endParaRPr lang="en-US" dirty="0"/>
          </a:p>
        </p:txBody>
      </p:sp>
      <p:pic>
        <p:nvPicPr>
          <p:cNvPr id="9" name="Picture 8">
            <a:extLst>
              <a:ext uri="{FF2B5EF4-FFF2-40B4-BE49-F238E27FC236}">
                <a16:creationId xmlns:a16="http://schemas.microsoft.com/office/drawing/2014/main" id="{AFFB5905-5FD6-44F2-8158-D4EE748F0A27}"/>
              </a:ext>
            </a:extLst>
          </p:cNvPr>
          <p:cNvPicPr>
            <a:picLocks noChangeAspect="1"/>
          </p:cNvPicPr>
          <p:nvPr/>
        </p:nvPicPr>
        <p:blipFill rotWithShape="1">
          <a:blip r:embed="rId2"/>
          <a:srcRect l="28266" t="21307" r="28263" b="6896"/>
          <a:stretch/>
        </p:blipFill>
        <p:spPr>
          <a:xfrm>
            <a:off x="838200" y="1506120"/>
            <a:ext cx="4844142" cy="4279250"/>
          </a:xfrm>
          <a:prstGeom prst="rect">
            <a:avLst/>
          </a:prstGeom>
        </p:spPr>
      </p:pic>
      <p:sp>
        <p:nvSpPr>
          <p:cNvPr id="12" name="Content Placeholder 4">
            <a:extLst>
              <a:ext uri="{FF2B5EF4-FFF2-40B4-BE49-F238E27FC236}">
                <a16:creationId xmlns:a16="http://schemas.microsoft.com/office/drawing/2014/main" id="{16C15607-75E8-42A3-9571-EE5AD1FB8AF9}"/>
              </a:ext>
            </a:extLst>
          </p:cNvPr>
          <p:cNvSpPr>
            <a:spLocks noGrp="1"/>
          </p:cNvSpPr>
          <p:nvPr>
            <p:ph sz="half" idx="13"/>
          </p:nvPr>
        </p:nvSpPr>
        <p:spPr>
          <a:xfrm>
            <a:off x="6509659" y="1239791"/>
            <a:ext cx="5081208" cy="5351880"/>
          </a:xfrm>
        </p:spPr>
        <p:txBody>
          <a:bodyPr/>
          <a:lstStyle/>
          <a:p>
            <a:pPr marL="457200" indent="-457200">
              <a:buFont typeface="+mj-lt"/>
              <a:buAutoNum type="arabicPeriod"/>
            </a:pPr>
            <a:r>
              <a:rPr lang="en-US" dirty="0"/>
              <a:t>Download Anaconda or pip3 install jupyter in Terminal or PowerShell.</a:t>
            </a:r>
          </a:p>
          <a:p>
            <a:pPr marL="457200" indent="-457200">
              <a:buFont typeface="+mj-lt"/>
              <a:buAutoNum type="arabicPeriod"/>
            </a:pPr>
            <a:r>
              <a:rPr lang="en-US" dirty="0"/>
              <a:t>Create your first notebook by selecting “New” then “Python 3(</a:t>
            </a:r>
            <a:r>
              <a:rPr lang="en-US" dirty="0" err="1"/>
              <a:t>ipykernel</a:t>
            </a:r>
            <a:r>
              <a:rPr lang="en-US" dirty="0"/>
              <a:t>).”</a:t>
            </a:r>
          </a:p>
          <a:p>
            <a:pPr marL="457200" indent="-457200">
              <a:buFont typeface="+mj-lt"/>
              <a:buAutoNum type="arabicPeriod"/>
            </a:pPr>
            <a:r>
              <a:rPr lang="en-US" dirty="0"/>
              <a:t>Name your notebook and save it.</a:t>
            </a:r>
          </a:p>
          <a:p>
            <a:pPr marL="457200" indent="-457200">
              <a:buFont typeface="+mj-lt"/>
              <a:buAutoNum type="arabicPeriod"/>
            </a:pPr>
            <a:r>
              <a:rPr lang="en-US" dirty="0"/>
              <a:t>Make code and Markdown cells.</a:t>
            </a:r>
          </a:p>
          <a:p>
            <a:pPr marL="457200" indent="-457200">
              <a:buFont typeface="+mj-lt"/>
              <a:buAutoNum type="arabicPeriod"/>
            </a:pPr>
            <a:r>
              <a:rPr lang="en-US" dirty="0"/>
              <a:t>Write Python, R, Julia, Scala, C++, Java, Bash, C#, HTML, CSS, JavaScript, PHP, and/or SQL code.</a:t>
            </a:r>
          </a:p>
          <a:p>
            <a:pPr marL="457200" indent="-457200">
              <a:buFont typeface="+mj-lt"/>
              <a:buAutoNum type="arabicPeriod"/>
            </a:pPr>
            <a:r>
              <a:rPr lang="en-US" dirty="0"/>
              <a:t>Run cells to generate output.</a:t>
            </a:r>
          </a:p>
          <a:p>
            <a:pPr marL="457200" indent="-457200">
              <a:buFont typeface="+mj-lt"/>
              <a:buAutoNum type="arabicPeriod"/>
            </a:pPr>
            <a:r>
              <a:rPr lang="en-US" dirty="0"/>
              <a:t>Save your notebook and export it with “File” then “Download as.” </a:t>
            </a:r>
          </a:p>
          <a:p>
            <a:pPr marL="457200" indent="-457200">
              <a:buFont typeface="+mj-lt"/>
              <a:buAutoNum type="arabicPeriod"/>
            </a:pPr>
            <a:endParaRPr lang="en-US" dirty="0"/>
          </a:p>
          <a:p>
            <a:pPr marL="457200" indent="-45720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853333"/>
            <a:ext cx="4844143" cy="2792412"/>
          </a:xfrm>
        </p:spPr>
        <p:txBody>
          <a:bodyPr anchor="t">
            <a:normAutofit/>
          </a:bodyPr>
          <a:lstStyle/>
          <a:p>
            <a:r>
              <a:rPr lang="en-US" dirty="0"/>
              <a:t>Magic Commands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509656" y="850392"/>
            <a:ext cx="4844144" cy="5404104"/>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graphicFrame>
        <p:nvGraphicFramePr>
          <p:cNvPr id="5" name="Table 4">
            <a:extLst>
              <a:ext uri="{FF2B5EF4-FFF2-40B4-BE49-F238E27FC236}">
                <a16:creationId xmlns:a16="http://schemas.microsoft.com/office/drawing/2014/main" id="{BBC06BF9-98A0-47D1-8907-07B16755CBA5}"/>
              </a:ext>
            </a:extLst>
          </p:cNvPr>
          <p:cNvGraphicFramePr>
            <a:graphicFrameLocks noGrp="1"/>
          </p:cNvGraphicFramePr>
          <p:nvPr>
            <p:extLst>
              <p:ext uri="{D42A27DB-BD31-4B8C-83A1-F6EECF244321}">
                <p14:modId xmlns:p14="http://schemas.microsoft.com/office/powerpoint/2010/main" val="233258136"/>
              </p:ext>
            </p:extLst>
          </p:nvPr>
        </p:nvGraphicFramePr>
        <p:xfrm>
          <a:off x="914400" y="1470024"/>
          <a:ext cx="10439400" cy="4670522"/>
        </p:xfrm>
        <a:graphic>
          <a:graphicData uri="http://schemas.openxmlformats.org/drawingml/2006/table">
            <a:tbl>
              <a:tblPr>
                <a:tableStyleId>{2D5ABB26-0587-4C30-8999-92F81FD0307C}</a:tableStyleId>
              </a:tblPr>
              <a:tblGrid>
                <a:gridCol w="5219700">
                  <a:extLst>
                    <a:ext uri="{9D8B030D-6E8A-4147-A177-3AD203B41FA5}">
                      <a16:colId xmlns:a16="http://schemas.microsoft.com/office/drawing/2014/main" val="2885401360"/>
                    </a:ext>
                  </a:extLst>
                </a:gridCol>
                <a:gridCol w="5219700">
                  <a:extLst>
                    <a:ext uri="{9D8B030D-6E8A-4147-A177-3AD203B41FA5}">
                      <a16:colId xmlns:a16="http://schemas.microsoft.com/office/drawing/2014/main" val="2553609050"/>
                    </a:ext>
                  </a:extLst>
                </a:gridCol>
              </a:tblGrid>
              <a:tr h="153302">
                <a:tc>
                  <a:txBody>
                    <a:bodyPr/>
                    <a:lstStyle/>
                    <a:p>
                      <a:pPr algn="ctr"/>
                      <a:r>
                        <a:rPr lang="en-US" sz="1800" b="1" u="sng" dirty="0">
                          <a:effectLst/>
                        </a:rPr>
                        <a:t>Magic Command</a:t>
                      </a:r>
                      <a:endParaRPr lang="en-US" sz="1800" u="sng" dirty="0">
                        <a:effectLst/>
                      </a:endParaRPr>
                    </a:p>
                  </a:txBody>
                  <a:tcPr marL="11977" marR="11977" marT="11977" marB="11977"/>
                </a:tc>
                <a:tc>
                  <a:txBody>
                    <a:bodyPr/>
                    <a:lstStyle/>
                    <a:p>
                      <a:pPr algn="ctr"/>
                      <a:r>
                        <a:rPr lang="en-US" sz="1800" b="1" u="sng" dirty="0">
                          <a:effectLst/>
                        </a:rPr>
                        <a:t>What it does</a:t>
                      </a:r>
                      <a:endParaRPr lang="en-US" sz="1800" u="sng" dirty="0">
                        <a:effectLst/>
                      </a:endParaRPr>
                    </a:p>
                  </a:txBody>
                  <a:tcPr marL="11977" marR="11977" marT="11977" marB="11977"/>
                </a:tc>
                <a:extLst>
                  <a:ext uri="{0D108BD9-81ED-4DB2-BD59-A6C34878D82A}">
                    <a16:rowId xmlns:a16="http://schemas.microsoft.com/office/drawing/2014/main" val="3760654586"/>
                  </a:ext>
                </a:extLst>
              </a:tr>
              <a:tr h="1317437">
                <a:tc>
                  <a:txBody>
                    <a:bodyPr/>
                    <a:lstStyle/>
                    <a:p>
                      <a:pPr algn="ctr"/>
                      <a:r>
                        <a:rPr lang="en-US" sz="1800" b="1" dirty="0">
                          <a:effectLst/>
                        </a:rPr>
                        <a:t>%run</a:t>
                      </a:r>
                      <a:endParaRPr lang="en-US" sz="1800" dirty="0">
                        <a:effectLst/>
                      </a:endParaRPr>
                    </a:p>
                  </a:txBody>
                  <a:tcPr marL="11977" marR="11977" marT="11977" marB="11977"/>
                </a:tc>
                <a:tc>
                  <a:txBody>
                    <a:bodyPr/>
                    <a:lstStyle/>
                    <a:p>
                      <a:pPr algn="ctr"/>
                      <a:r>
                        <a:rPr lang="en-US" sz="1800" dirty="0">
                          <a:effectLst/>
                        </a:rPr>
                        <a:t>Runs an external script file as part of the cell being executed.</a:t>
                      </a:r>
                    </a:p>
                    <a:p>
                      <a:pPr algn="ctr"/>
                      <a:r>
                        <a:rPr lang="en-US" sz="1800" dirty="0">
                          <a:effectLst/>
                        </a:rPr>
                        <a:t> </a:t>
                      </a:r>
                    </a:p>
                    <a:p>
                      <a:pPr algn="ctr"/>
                      <a:r>
                        <a:rPr lang="en-US" sz="1800" dirty="0">
                          <a:effectLst/>
                        </a:rPr>
                        <a:t>For example, if </a:t>
                      </a:r>
                      <a:r>
                        <a:rPr lang="en-US" sz="1800" b="1" dirty="0">
                          <a:effectLst/>
                        </a:rPr>
                        <a:t>%run myscript.py</a:t>
                      </a:r>
                      <a:r>
                        <a:rPr lang="en-US" sz="1800" dirty="0">
                          <a:effectLst/>
                        </a:rPr>
                        <a:t> appears in a code cell, myscript.py will be executed by the kernel as part of that cell.</a:t>
                      </a:r>
                    </a:p>
                  </a:txBody>
                  <a:tcPr marL="11977" marR="11977" marT="11977" marB="11977"/>
                </a:tc>
                <a:extLst>
                  <a:ext uri="{0D108BD9-81ED-4DB2-BD59-A6C34878D82A}">
                    <a16:rowId xmlns:a16="http://schemas.microsoft.com/office/drawing/2014/main" val="2893327757"/>
                  </a:ext>
                </a:extLst>
              </a:tr>
              <a:tr h="541347">
                <a:tc>
                  <a:txBody>
                    <a:bodyPr/>
                    <a:lstStyle/>
                    <a:p>
                      <a:pPr algn="ctr"/>
                      <a:r>
                        <a:rPr lang="en-US" sz="1800" b="1">
                          <a:effectLst/>
                        </a:rPr>
                        <a:t>%timeit</a:t>
                      </a:r>
                      <a:endParaRPr lang="en-US" sz="1800">
                        <a:effectLst/>
                      </a:endParaRPr>
                    </a:p>
                  </a:txBody>
                  <a:tcPr marL="11977" marR="11977" marT="11977" marB="11977"/>
                </a:tc>
                <a:tc>
                  <a:txBody>
                    <a:bodyPr/>
                    <a:lstStyle/>
                    <a:p>
                      <a:pPr algn="ctr"/>
                      <a:r>
                        <a:rPr lang="en-US" sz="1800" dirty="0">
                          <a:effectLst/>
                        </a:rPr>
                        <a:t>Counts loops, measures and reports how long a code cell takes to execute.</a:t>
                      </a:r>
                    </a:p>
                  </a:txBody>
                  <a:tcPr marL="11977" marR="11977" marT="11977" marB="11977"/>
                </a:tc>
                <a:extLst>
                  <a:ext uri="{0D108BD9-81ED-4DB2-BD59-A6C34878D82A}">
                    <a16:rowId xmlns:a16="http://schemas.microsoft.com/office/drawing/2014/main" val="146124355"/>
                  </a:ext>
                </a:extLst>
              </a:tr>
              <a:tr h="1058740">
                <a:tc>
                  <a:txBody>
                    <a:bodyPr/>
                    <a:lstStyle/>
                    <a:p>
                      <a:pPr algn="ctr"/>
                      <a:r>
                        <a:rPr lang="en-US" sz="1800" b="1">
                          <a:effectLst/>
                        </a:rPr>
                        <a:t>%writefile</a:t>
                      </a:r>
                      <a:endParaRPr lang="en-US" sz="1800">
                        <a:effectLst/>
                      </a:endParaRPr>
                    </a:p>
                  </a:txBody>
                  <a:tcPr marL="11977" marR="11977" marT="11977" marB="11977"/>
                </a:tc>
                <a:tc>
                  <a:txBody>
                    <a:bodyPr/>
                    <a:lstStyle/>
                    <a:p>
                      <a:pPr algn="ctr"/>
                      <a:r>
                        <a:rPr lang="en-US" sz="1800" dirty="0">
                          <a:effectLst/>
                        </a:rPr>
                        <a:t>Save the contents of a cell to a file.</a:t>
                      </a:r>
                    </a:p>
                    <a:p>
                      <a:pPr algn="ctr"/>
                      <a:r>
                        <a:rPr lang="en-US" sz="1800" dirty="0">
                          <a:effectLst/>
                        </a:rPr>
                        <a:t> </a:t>
                      </a:r>
                    </a:p>
                    <a:p>
                      <a:pPr algn="ctr"/>
                      <a:r>
                        <a:rPr lang="en-US" sz="1800" dirty="0">
                          <a:effectLst/>
                        </a:rPr>
                        <a:t>For example, </a:t>
                      </a:r>
                      <a:r>
                        <a:rPr lang="en-US" sz="1800" b="1" dirty="0">
                          <a:effectLst/>
                        </a:rPr>
                        <a:t>%savefile myscript.py</a:t>
                      </a:r>
                      <a:r>
                        <a:rPr lang="en-US" sz="1800" dirty="0">
                          <a:effectLst/>
                        </a:rPr>
                        <a:t> would save the code cell as an external file called myscript.py.</a:t>
                      </a:r>
                    </a:p>
                  </a:txBody>
                  <a:tcPr marL="11977" marR="11977" marT="11977" marB="11977"/>
                </a:tc>
                <a:extLst>
                  <a:ext uri="{0D108BD9-81ED-4DB2-BD59-A6C34878D82A}">
                    <a16:rowId xmlns:a16="http://schemas.microsoft.com/office/drawing/2014/main" val="1802769012"/>
                  </a:ext>
                </a:extLst>
              </a:tr>
              <a:tr h="282650">
                <a:tc>
                  <a:txBody>
                    <a:bodyPr/>
                    <a:lstStyle/>
                    <a:p>
                      <a:pPr algn="ctr"/>
                      <a:r>
                        <a:rPr lang="en-US" sz="1800" b="1">
                          <a:effectLst/>
                        </a:rPr>
                        <a:t>%store</a:t>
                      </a:r>
                      <a:endParaRPr lang="en-US" sz="1800">
                        <a:effectLst/>
                      </a:endParaRPr>
                    </a:p>
                  </a:txBody>
                  <a:tcPr marL="11977" marR="11977" marT="11977" marB="11977"/>
                </a:tc>
                <a:tc>
                  <a:txBody>
                    <a:bodyPr/>
                    <a:lstStyle/>
                    <a:p>
                      <a:pPr algn="ctr"/>
                      <a:r>
                        <a:rPr lang="en-US" sz="1800">
                          <a:effectLst/>
                        </a:rPr>
                        <a:t>Save a variable for use in a different notebook.</a:t>
                      </a:r>
                    </a:p>
                  </a:txBody>
                  <a:tcPr marL="11977" marR="11977" marT="11977" marB="11977"/>
                </a:tc>
                <a:extLst>
                  <a:ext uri="{0D108BD9-81ED-4DB2-BD59-A6C34878D82A}">
                    <a16:rowId xmlns:a16="http://schemas.microsoft.com/office/drawing/2014/main" val="1613674490"/>
                  </a:ext>
                </a:extLst>
              </a:tr>
              <a:tr h="411998">
                <a:tc>
                  <a:txBody>
                    <a:bodyPr/>
                    <a:lstStyle/>
                    <a:p>
                      <a:pPr algn="ctr"/>
                      <a:r>
                        <a:rPr lang="en-US" sz="1800" b="1">
                          <a:effectLst/>
                        </a:rPr>
                        <a:t>%pwd</a:t>
                      </a:r>
                      <a:endParaRPr lang="en-US" sz="1800">
                        <a:effectLst/>
                      </a:endParaRPr>
                    </a:p>
                  </a:txBody>
                  <a:tcPr marL="11977" marR="11977" marT="11977" marB="11977"/>
                </a:tc>
                <a:tc>
                  <a:txBody>
                    <a:bodyPr/>
                    <a:lstStyle/>
                    <a:p>
                      <a:pPr algn="ctr"/>
                      <a:r>
                        <a:rPr lang="en-US" sz="1800">
                          <a:effectLst/>
                        </a:rPr>
                        <a:t>Print the directory path you're currently working in.</a:t>
                      </a:r>
                    </a:p>
                  </a:txBody>
                  <a:tcPr marL="11977" marR="11977" marT="11977" marB="11977"/>
                </a:tc>
                <a:extLst>
                  <a:ext uri="{0D108BD9-81ED-4DB2-BD59-A6C34878D82A}">
                    <a16:rowId xmlns:a16="http://schemas.microsoft.com/office/drawing/2014/main" val="2170006463"/>
                  </a:ext>
                </a:extLst>
              </a:tr>
              <a:tr h="282650">
                <a:tc>
                  <a:txBody>
                    <a:bodyPr/>
                    <a:lstStyle/>
                    <a:p>
                      <a:pPr algn="ctr"/>
                      <a:r>
                        <a:rPr lang="en-US" sz="1800" b="1">
                          <a:effectLst/>
                        </a:rPr>
                        <a:t>%%javascript</a:t>
                      </a:r>
                      <a:endParaRPr lang="en-US" sz="1800">
                        <a:effectLst/>
                      </a:endParaRPr>
                    </a:p>
                  </a:txBody>
                  <a:tcPr marL="11977" marR="11977" marT="11977" marB="11977"/>
                </a:tc>
                <a:tc>
                  <a:txBody>
                    <a:bodyPr/>
                    <a:lstStyle/>
                    <a:p>
                      <a:pPr algn="ctr"/>
                      <a:r>
                        <a:rPr lang="en-US" sz="1800" dirty="0">
                          <a:effectLst/>
                        </a:rPr>
                        <a:t>Runs the cell as JavaScript code.</a:t>
                      </a:r>
                    </a:p>
                  </a:txBody>
                  <a:tcPr marL="11977" marR="11977" marT="11977" marB="11977"/>
                </a:tc>
                <a:extLst>
                  <a:ext uri="{0D108BD9-81ED-4DB2-BD59-A6C34878D82A}">
                    <a16:rowId xmlns:a16="http://schemas.microsoft.com/office/drawing/2014/main" val="2352294268"/>
                  </a:ext>
                </a:extLst>
              </a:tr>
            </a:tbl>
          </a:graphicData>
        </a:graphic>
      </p:graphicFrame>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Virtual Environments</a:t>
            </a:r>
          </a:p>
        </p:txBody>
      </p:sp>
      <p:pic>
        <p:nvPicPr>
          <p:cNvPr id="12" name="Picture 11">
            <a:extLst>
              <a:ext uri="{FF2B5EF4-FFF2-40B4-BE49-F238E27FC236}">
                <a16:creationId xmlns:a16="http://schemas.microsoft.com/office/drawing/2014/main" id="{7BF16EE1-3CBB-4CBA-B1A0-88A3F1302E25}"/>
              </a:ext>
            </a:extLst>
          </p:cNvPr>
          <p:cNvPicPr>
            <a:picLocks noChangeAspect="1"/>
          </p:cNvPicPr>
          <p:nvPr/>
        </p:nvPicPr>
        <p:blipFill rotWithShape="1">
          <a:blip r:embed="rId2"/>
          <a:srcRect l="10198" r="15012"/>
          <a:stretch/>
        </p:blipFill>
        <p:spPr>
          <a:xfrm>
            <a:off x="6096000" y="894740"/>
            <a:ext cx="5741282" cy="506852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B5E7DE47-1B02-4E9F-9EDF-42BA3501C2A8}"/>
              </a:ext>
            </a:extLst>
          </p:cNvPr>
          <p:cNvSpPr>
            <a:spLocks noGrp="1" noChangeArrowheads="1"/>
          </p:cNvSpPr>
          <p:nvPr>
            <p:ph sz="quarter" idx="14"/>
          </p:nvPr>
        </p:nvSpPr>
        <p:spPr bwMode="auto">
          <a:xfrm>
            <a:off x="838198" y="2155209"/>
            <a:ext cx="10515602" cy="40626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 virtual environment is (amongst other things):</a:t>
            </a:r>
            <a:endParaRPr kumimoji="0" lang="en-US" altLang="en-US" sz="20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Used to contain a specific Python interpreter and software libraries and binaries which are needed to support a project (library or application). These are by default isolated from software in other virtual environments and Python interpreters and libraries installed in the operating system.</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Contained in a directory, conventionally named .</a:t>
            </a:r>
            <a:r>
              <a:rPr kumimoji="0" lang="en-US" altLang="en-US" sz="2000" b="0" i="0" u="none" strike="noStrike" cap="none" normalizeH="0" baseline="0" dirty="0" err="1">
                <a:ln>
                  <a:noFill/>
                </a:ln>
                <a:solidFill>
                  <a:srgbClr val="000000"/>
                </a:solidFill>
                <a:effectLst/>
              </a:rPr>
              <a:t>venv</a:t>
            </a:r>
            <a:r>
              <a:rPr kumimoji="0" lang="en-US" altLang="en-US" sz="2000" b="0" i="0" u="none" strike="noStrike" cap="none" normalizeH="0" baseline="0" dirty="0">
                <a:ln>
                  <a:noFill/>
                </a:ln>
                <a:solidFill>
                  <a:srgbClr val="000000"/>
                </a:solidFill>
                <a:effectLst/>
              </a:rPr>
              <a:t> or </a:t>
            </a:r>
            <a:r>
              <a:rPr kumimoji="0" lang="en-US" altLang="en-US" sz="2000" b="0" i="0" u="none" strike="noStrike" cap="none" normalizeH="0" baseline="0" dirty="0" err="1">
                <a:ln>
                  <a:noFill/>
                </a:ln>
                <a:solidFill>
                  <a:srgbClr val="000000"/>
                </a:solidFill>
                <a:effectLst/>
              </a:rPr>
              <a:t>venv</a:t>
            </a:r>
            <a:r>
              <a:rPr kumimoji="0" lang="en-US" altLang="en-US" sz="2000" b="0" i="0" u="none" strike="noStrike" cap="none" normalizeH="0" baseline="0" dirty="0">
                <a:ln>
                  <a:noFill/>
                </a:ln>
                <a:solidFill>
                  <a:srgbClr val="000000"/>
                </a:solidFill>
                <a:effectLst/>
              </a:rPr>
              <a:t> in the project directory, or under a container directory for lots of virtual environments, such as ~/.</a:t>
            </a:r>
            <a:r>
              <a:rPr kumimoji="0" lang="en-US" altLang="en-US" sz="2000" b="0" i="0" u="none" strike="noStrike" cap="none" normalizeH="0" baseline="0" dirty="0" err="1">
                <a:ln>
                  <a:noFill/>
                </a:ln>
                <a:solidFill>
                  <a:srgbClr val="000000"/>
                </a:solidFill>
                <a:effectLst/>
              </a:rPr>
              <a:t>virtualenvs</a:t>
            </a:r>
            <a:r>
              <a:rPr kumimoji="0" lang="en-US" altLang="en-US" sz="2000" b="0" i="0" u="none" strike="noStrike" cap="none" normalizeH="0" baseline="0" dirty="0">
                <a:ln>
                  <a:noFill/>
                </a:ln>
                <a:solidFill>
                  <a:srgbClr val="000000"/>
                </a:solidFill>
                <a:effectLst/>
              </a:rPr>
              <a:t>.</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Not checked into source control systems such as Git.</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Considered as disposable – it should be simple to delete and recreate it from scratch. You don’t place any project code in the environment.</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rgbClr val="000000"/>
                </a:solidFill>
                <a:effectLst/>
              </a:rPr>
              <a:t>Not considered as movable or copyable – you just recreate the same environment in the target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28BF63E-1FBA-4449-9D6C-7AF0AE6BD5D7}"/>
              </a:ext>
            </a:extLst>
          </p:cNvPr>
          <p:cNvSpPr>
            <a:spLocks noGrp="1" noChangeArrowheads="1"/>
          </p:cNvSpPr>
          <p:nvPr>
            <p:ph type="title"/>
          </p:nvPr>
        </p:nvSpPr>
        <p:spPr bwMode="auto">
          <a:xfrm>
            <a:off x="838198" y="1264928"/>
            <a:ext cx="1149354" cy="553998"/>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About</a:t>
            </a:r>
          </a:p>
        </p:txBody>
      </p:sp>
    </p:spTree>
    <p:extLst>
      <p:ext uri="{BB962C8B-B14F-4D97-AF65-F5344CB8AC3E}">
        <p14:creationId xmlns:p14="http://schemas.microsoft.com/office/powerpoint/2010/main" val="312808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E6B1192-4DC5-4090-9E50-969A2056C7DC}"/>
              </a:ext>
            </a:extLst>
          </p:cNvPr>
          <p:cNvGraphicFramePr>
            <a:graphicFrameLocks noGrp="1"/>
          </p:cNvGraphicFramePr>
          <p:nvPr>
            <p:ph sz="quarter" idx="14"/>
            <p:extLst>
              <p:ext uri="{D42A27DB-BD31-4B8C-83A1-F6EECF244321}">
                <p14:modId xmlns:p14="http://schemas.microsoft.com/office/powerpoint/2010/main" val="1232740864"/>
              </p:ext>
            </p:extLst>
          </p:nvPr>
        </p:nvGraphicFramePr>
        <p:xfrm>
          <a:off x="838200" y="2830195"/>
          <a:ext cx="10515600" cy="3108960"/>
        </p:xfrm>
        <a:graphic>
          <a:graphicData uri="http://schemas.openxmlformats.org/drawingml/2006/table">
            <a:tbl>
              <a:tblPr>
                <a:tableStyleId>{2D5ABB26-0587-4C30-8999-92F81FD0307C}</a:tableStyleId>
              </a:tblPr>
              <a:tblGrid>
                <a:gridCol w="3505200">
                  <a:extLst>
                    <a:ext uri="{9D8B030D-6E8A-4147-A177-3AD203B41FA5}">
                      <a16:colId xmlns:a16="http://schemas.microsoft.com/office/drawing/2014/main" val="3577789164"/>
                    </a:ext>
                  </a:extLst>
                </a:gridCol>
                <a:gridCol w="3505200">
                  <a:extLst>
                    <a:ext uri="{9D8B030D-6E8A-4147-A177-3AD203B41FA5}">
                      <a16:colId xmlns:a16="http://schemas.microsoft.com/office/drawing/2014/main" val="1662390861"/>
                    </a:ext>
                  </a:extLst>
                </a:gridCol>
                <a:gridCol w="3505200">
                  <a:extLst>
                    <a:ext uri="{9D8B030D-6E8A-4147-A177-3AD203B41FA5}">
                      <a16:colId xmlns:a16="http://schemas.microsoft.com/office/drawing/2014/main" val="2546338828"/>
                    </a:ext>
                  </a:extLst>
                </a:gridCol>
              </a:tblGrid>
              <a:tr h="0">
                <a:tc>
                  <a:txBody>
                    <a:bodyPr/>
                    <a:lstStyle/>
                    <a:p>
                      <a:pPr algn="ctr"/>
                      <a:r>
                        <a:rPr lang="en-US" b="1" u="sng" dirty="0">
                          <a:effectLst/>
                        </a:rPr>
                        <a:t>Platform</a:t>
                      </a:r>
                    </a:p>
                  </a:txBody>
                  <a:tcPr anchor="ctr"/>
                </a:tc>
                <a:tc>
                  <a:txBody>
                    <a:bodyPr/>
                    <a:lstStyle/>
                    <a:p>
                      <a:pPr algn="ctr"/>
                      <a:r>
                        <a:rPr lang="en-US" b="1" u="sng" dirty="0">
                          <a:effectLst/>
                        </a:rPr>
                        <a:t>Shell</a:t>
                      </a:r>
                    </a:p>
                  </a:txBody>
                  <a:tcPr anchor="ctr"/>
                </a:tc>
                <a:tc>
                  <a:txBody>
                    <a:bodyPr/>
                    <a:lstStyle/>
                    <a:p>
                      <a:pPr algn="ctr"/>
                      <a:r>
                        <a:rPr lang="en-US" b="1" u="sng" dirty="0">
                          <a:effectLst/>
                        </a:rPr>
                        <a:t>Command to activate virtual environment</a:t>
                      </a:r>
                    </a:p>
                  </a:txBody>
                  <a:tcPr anchor="ctr"/>
                </a:tc>
                <a:extLst>
                  <a:ext uri="{0D108BD9-81ED-4DB2-BD59-A6C34878D82A}">
                    <a16:rowId xmlns:a16="http://schemas.microsoft.com/office/drawing/2014/main" val="830799369"/>
                  </a:ext>
                </a:extLst>
              </a:tr>
              <a:tr h="0">
                <a:tc rowSpan="4">
                  <a:txBody>
                    <a:bodyPr/>
                    <a:lstStyle/>
                    <a:p>
                      <a:pPr algn="ctr"/>
                      <a:r>
                        <a:rPr lang="en-US" dirty="0">
                          <a:effectLst/>
                        </a:rPr>
                        <a:t>POSIX</a:t>
                      </a:r>
                    </a:p>
                  </a:txBody>
                  <a:tcPr anchor="ctr"/>
                </a:tc>
                <a:tc>
                  <a:txBody>
                    <a:bodyPr/>
                    <a:lstStyle/>
                    <a:p>
                      <a:pPr algn="ctr"/>
                      <a:r>
                        <a:rPr lang="en-US">
                          <a:effectLst/>
                        </a:rPr>
                        <a:t>bash/zsh</a:t>
                      </a:r>
                    </a:p>
                  </a:txBody>
                  <a:tcPr anchor="ctr"/>
                </a:tc>
                <a:tc>
                  <a:txBody>
                    <a:bodyPr/>
                    <a:lstStyle/>
                    <a:p>
                      <a:pPr algn="ctr"/>
                      <a:r>
                        <a:rPr lang="en-US">
                          <a:effectLst/>
                        </a:rPr>
                        <a:t>$ source &lt;venv&gt;/bin/activate</a:t>
                      </a:r>
                    </a:p>
                  </a:txBody>
                  <a:tcPr anchor="ctr"/>
                </a:tc>
                <a:extLst>
                  <a:ext uri="{0D108BD9-81ED-4DB2-BD59-A6C34878D82A}">
                    <a16:rowId xmlns:a16="http://schemas.microsoft.com/office/drawing/2014/main" val="4174865869"/>
                  </a:ext>
                </a:extLst>
              </a:tr>
              <a:tr h="0">
                <a:tc vMerge="1">
                  <a:txBody>
                    <a:bodyPr/>
                    <a:lstStyle/>
                    <a:p>
                      <a:endParaRPr lang="en-US"/>
                    </a:p>
                  </a:txBody>
                  <a:tcPr/>
                </a:tc>
                <a:tc>
                  <a:txBody>
                    <a:bodyPr/>
                    <a:lstStyle/>
                    <a:p>
                      <a:pPr algn="ctr"/>
                      <a:r>
                        <a:rPr lang="en-US">
                          <a:effectLst/>
                        </a:rPr>
                        <a:t>fish</a:t>
                      </a:r>
                    </a:p>
                  </a:txBody>
                  <a:tcPr anchor="ctr"/>
                </a:tc>
                <a:tc>
                  <a:txBody>
                    <a:bodyPr/>
                    <a:lstStyle/>
                    <a:p>
                      <a:pPr algn="ctr"/>
                      <a:r>
                        <a:rPr lang="fr-FR">
                          <a:effectLst/>
                        </a:rPr>
                        <a:t>$ source &lt;venv&gt;/bin/activate.fish</a:t>
                      </a:r>
                    </a:p>
                  </a:txBody>
                  <a:tcPr anchor="ctr"/>
                </a:tc>
                <a:extLst>
                  <a:ext uri="{0D108BD9-81ED-4DB2-BD59-A6C34878D82A}">
                    <a16:rowId xmlns:a16="http://schemas.microsoft.com/office/drawing/2014/main" val="2431409523"/>
                  </a:ext>
                </a:extLst>
              </a:tr>
              <a:tr h="0">
                <a:tc vMerge="1">
                  <a:txBody>
                    <a:bodyPr/>
                    <a:lstStyle/>
                    <a:p>
                      <a:endParaRPr lang="en-US"/>
                    </a:p>
                  </a:txBody>
                  <a:tcPr/>
                </a:tc>
                <a:tc>
                  <a:txBody>
                    <a:bodyPr/>
                    <a:lstStyle/>
                    <a:p>
                      <a:pPr algn="ctr"/>
                      <a:r>
                        <a:rPr lang="en-US">
                          <a:effectLst/>
                        </a:rPr>
                        <a:t>csh/tcsh</a:t>
                      </a:r>
                    </a:p>
                  </a:txBody>
                  <a:tcPr anchor="ctr"/>
                </a:tc>
                <a:tc>
                  <a:txBody>
                    <a:bodyPr/>
                    <a:lstStyle/>
                    <a:p>
                      <a:pPr algn="ctr"/>
                      <a:r>
                        <a:rPr lang="fr-FR">
                          <a:effectLst/>
                        </a:rPr>
                        <a:t>$ source &lt;venv&gt;/bin/activate.csh</a:t>
                      </a:r>
                    </a:p>
                  </a:txBody>
                  <a:tcPr anchor="ctr"/>
                </a:tc>
                <a:extLst>
                  <a:ext uri="{0D108BD9-81ED-4DB2-BD59-A6C34878D82A}">
                    <a16:rowId xmlns:a16="http://schemas.microsoft.com/office/drawing/2014/main" val="912147295"/>
                  </a:ext>
                </a:extLst>
              </a:tr>
              <a:tr h="0">
                <a:tc vMerge="1">
                  <a:txBody>
                    <a:bodyPr/>
                    <a:lstStyle/>
                    <a:p>
                      <a:endParaRPr lang="en-US"/>
                    </a:p>
                  </a:txBody>
                  <a:tcPr/>
                </a:tc>
                <a:tc>
                  <a:txBody>
                    <a:bodyPr/>
                    <a:lstStyle/>
                    <a:p>
                      <a:pPr algn="ctr"/>
                      <a:r>
                        <a:rPr lang="en-US">
                          <a:effectLst/>
                        </a:rPr>
                        <a:t>pwsh</a:t>
                      </a:r>
                    </a:p>
                  </a:txBody>
                  <a:tcPr anchor="ctr"/>
                </a:tc>
                <a:tc>
                  <a:txBody>
                    <a:bodyPr/>
                    <a:lstStyle/>
                    <a:p>
                      <a:pPr algn="ctr"/>
                      <a:r>
                        <a:rPr lang="en-US">
                          <a:effectLst/>
                        </a:rPr>
                        <a:t>$ &lt;venv&gt;/bin/Activate.ps1</a:t>
                      </a:r>
                    </a:p>
                  </a:txBody>
                  <a:tcPr anchor="ctr"/>
                </a:tc>
                <a:extLst>
                  <a:ext uri="{0D108BD9-81ED-4DB2-BD59-A6C34878D82A}">
                    <a16:rowId xmlns:a16="http://schemas.microsoft.com/office/drawing/2014/main" val="669372355"/>
                  </a:ext>
                </a:extLst>
              </a:tr>
              <a:tr h="0">
                <a:tc rowSpan="2">
                  <a:txBody>
                    <a:bodyPr/>
                    <a:lstStyle/>
                    <a:p>
                      <a:pPr algn="ctr"/>
                      <a:r>
                        <a:rPr lang="en-US">
                          <a:effectLst/>
                        </a:rPr>
                        <a:t>Windows</a:t>
                      </a:r>
                    </a:p>
                  </a:txBody>
                  <a:tcPr anchor="ctr"/>
                </a:tc>
                <a:tc>
                  <a:txBody>
                    <a:bodyPr/>
                    <a:lstStyle/>
                    <a:p>
                      <a:pPr algn="ctr"/>
                      <a:r>
                        <a:rPr lang="en-US">
                          <a:effectLst/>
                        </a:rPr>
                        <a:t>cmd.exe</a:t>
                      </a:r>
                    </a:p>
                  </a:txBody>
                  <a:tcPr anchor="ctr"/>
                </a:tc>
                <a:tc>
                  <a:txBody>
                    <a:bodyPr/>
                    <a:lstStyle/>
                    <a:p>
                      <a:pPr algn="ctr"/>
                      <a:r>
                        <a:rPr lang="fr-FR">
                          <a:effectLst/>
                        </a:rPr>
                        <a:t>C:\&gt; &lt;venv&gt;\Scripts\activate.bat</a:t>
                      </a:r>
                    </a:p>
                  </a:txBody>
                  <a:tcPr anchor="ctr"/>
                </a:tc>
                <a:extLst>
                  <a:ext uri="{0D108BD9-81ED-4DB2-BD59-A6C34878D82A}">
                    <a16:rowId xmlns:a16="http://schemas.microsoft.com/office/drawing/2014/main" val="2165584338"/>
                  </a:ext>
                </a:extLst>
              </a:tr>
              <a:tr h="0">
                <a:tc vMerge="1">
                  <a:txBody>
                    <a:bodyPr/>
                    <a:lstStyle/>
                    <a:p>
                      <a:endParaRPr lang="en-US"/>
                    </a:p>
                  </a:txBody>
                  <a:tcPr/>
                </a:tc>
                <a:tc>
                  <a:txBody>
                    <a:bodyPr/>
                    <a:lstStyle/>
                    <a:p>
                      <a:pPr algn="ctr"/>
                      <a:r>
                        <a:rPr lang="en-US">
                          <a:effectLst/>
                        </a:rPr>
                        <a:t>PowerShell</a:t>
                      </a:r>
                    </a:p>
                  </a:txBody>
                  <a:tcPr anchor="ctr"/>
                </a:tc>
                <a:tc>
                  <a:txBody>
                    <a:bodyPr/>
                    <a:lstStyle/>
                    <a:p>
                      <a:pPr algn="ctr"/>
                      <a:r>
                        <a:rPr lang="en-US" dirty="0">
                          <a:effectLst/>
                        </a:rPr>
                        <a:t>PS C:\&gt; &lt;</a:t>
                      </a:r>
                      <a:r>
                        <a:rPr lang="en-US" dirty="0" err="1">
                          <a:effectLst/>
                        </a:rPr>
                        <a:t>venv</a:t>
                      </a:r>
                      <a:r>
                        <a:rPr lang="en-US" dirty="0">
                          <a:effectLst/>
                        </a:rPr>
                        <a:t>&gt;\Scripts\Activate.ps1</a:t>
                      </a:r>
                    </a:p>
                  </a:txBody>
                  <a:tcPr anchor="ctr"/>
                </a:tc>
                <a:extLst>
                  <a:ext uri="{0D108BD9-81ED-4DB2-BD59-A6C34878D82A}">
                    <a16:rowId xmlns:a16="http://schemas.microsoft.com/office/drawing/2014/main" val="3873816359"/>
                  </a:ext>
                </a:extLst>
              </a:tr>
            </a:tbl>
          </a:graphicData>
        </a:graphic>
      </p:graphicFrame>
      <p:sp>
        <p:nvSpPr>
          <p:cNvPr id="4" name="Rectangle 2">
            <a:extLst>
              <a:ext uri="{FF2B5EF4-FFF2-40B4-BE49-F238E27FC236}">
                <a16:creationId xmlns:a16="http://schemas.microsoft.com/office/drawing/2014/main" id="{DD90A12B-F56A-4A80-99D6-BF7326D503A1}"/>
              </a:ext>
            </a:extLst>
          </p:cNvPr>
          <p:cNvSpPr>
            <a:spLocks noGrp="1" noChangeArrowheads="1"/>
          </p:cNvSpPr>
          <p:nvPr>
            <p:ph type="title"/>
          </p:nvPr>
        </p:nvSpPr>
        <p:spPr bwMode="auto">
          <a:xfrm>
            <a:off x="838200" y="854075"/>
            <a:ext cx="10515600" cy="1376363"/>
          </a:xfrm>
          <a:prstGeom prst="rect">
            <a:avLst/>
          </a:prstGeom>
          <a:no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rPr>
              <a:t>python -m </a:t>
            </a:r>
            <a:r>
              <a:rPr kumimoji="0" lang="en-US" altLang="en-US" b="0" i="0" u="none" strike="noStrike" cap="none" normalizeH="0" baseline="0" dirty="0" err="1">
                <a:ln>
                  <a:noFill/>
                </a:ln>
                <a:effectLst/>
              </a:rPr>
              <a:t>venv</a:t>
            </a:r>
            <a:r>
              <a:rPr kumimoji="0" lang="en-US" altLang="en-US" b="0" i="0" u="none" strike="noStrike" cap="none" normalizeH="0" baseline="0" dirty="0">
                <a:ln>
                  <a:noFill/>
                </a:ln>
                <a:effectLst/>
              </a:rPr>
              <a:t> /path/to/new/virtual/environment </a:t>
            </a:r>
          </a:p>
        </p:txBody>
      </p:sp>
    </p:spTree>
    <p:extLst>
      <p:ext uri="{BB962C8B-B14F-4D97-AF65-F5344CB8AC3E}">
        <p14:creationId xmlns:p14="http://schemas.microsoft.com/office/powerpoint/2010/main" val="132360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p:txBody>
          <a:bodyPr/>
          <a:lstStyle/>
          <a:p>
            <a:r>
              <a:rPr lang="en-US" dirty="0"/>
              <a:t>Integrated Development Environments (IDEs)</a:t>
            </a:r>
          </a:p>
        </p:txBody>
      </p:sp>
      <p:pic>
        <p:nvPicPr>
          <p:cNvPr id="19" name="Picture 18">
            <a:extLst>
              <a:ext uri="{FF2B5EF4-FFF2-40B4-BE49-F238E27FC236}">
                <a16:creationId xmlns:a16="http://schemas.microsoft.com/office/drawing/2014/main" id="{02B1396E-5C34-4897-B27C-288BB6B0ABFF}"/>
              </a:ext>
            </a:extLst>
          </p:cNvPr>
          <p:cNvPicPr>
            <a:picLocks noChangeAspect="1"/>
          </p:cNvPicPr>
          <p:nvPr/>
        </p:nvPicPr>
        <p:blipFill>
          <a:blip r:embed="rId3"/>
          <a:stretch>
            <a:fillRect/>
          </a:stretch>
        </p:blipFill>
        <p:spPr>
          <a:xfrm>
            <a:off x="6238042" y="551493"/>
            <a:ext cx="2657383" cy="2657383"/>
          </a:xfrm>
          <a:prstGeom prst="rect">
            <a:avLst/>
          </a:prstGeom>
        </p:spPr>
      </p:pic>
      <p:pic>
        <p:nvPicPr>
          <p:cNvPr id="21" name="Picture 20">
            <a:extLst>
              <a:ext uri="{FF2B5EF4-FFF2-40B4-BE49-F238E27FC236}">
                <a16:creationId xmlns:a16="http://schemas.microsoft.com/office/drawing/2014/main" id="{B81EBE16-1594-4FC7-AB78-DAB17D027CBD}"/>
              </a:ext>
            </a:extLst>
          </p:cNvPr>
          <p:cNvPicPr>
            <a:picLocks noChangeAspect="1"/>
          </p:cNvPicPr>
          <p:nvPr/>
        </p:nvPicPr>
        <p:blipFill>
          <a:blip r:embed="rId4"/>
          <a:stretch>
            <a:fillRect/>
          </a:stretch>
        </p:blipFill>
        <p:spPr>
          <a:xfrm>
            <a:off x="9055222" y="3603594"/>
            <a:ext cx="2657383" cy="2657383"/>
          </a:xfrm>
          <a:prstGeom prst="rect">
            <a:avLst/>
          </a:prstGeom>
        </p:spPr>
      </p:pic>
      <p:pic>
        <p:nvPicPr>
          <p:cNvPr id="23" name="Picture 22">
            <a:extLst>
              <a:ext uri="{FF2B5EF4-FFF2-40B4-BE49-F238E27FC236}">
                <a16:creationId xmlns:a16="http://schemas.microsoft.com/office/drawing/2014/main" id="{423975A5-9207-414A-90CD-75CEA7FE414D}"/>
              </a:ext>
            </a:extLst>
          </p:cNvPr>
          <p:cNvPicPr>
            <a:picLocks noChangeAspect="1"/>
          </p:cNvPicPr>
          <p:nvPr/>
        </p:nvPicPr>
        <p:blipFill>
          <a:blip r:embed="rId5"/>
          <a:stretch>
            <a:fillRect/>
          </a:stretch>
        </p:blipFill>
        <p:spPr>
          <a:xfrm>
            <a:off x="9055222" y="551493"/>
            <a:ext cx="2657383" cy="2657383"/>
          </a:xfrm>
          <a:prstGeom prst="rect">
            <a:avLst/>
          </a:prstGeom>
        </p:spPr>
      </p:pic>
      <p:pic>
        <p:nvPicPr>
          <p:cNvPr id="25" name="Picture 24">
            <a:extLst>
              <a:ext uri="{FF2B5EF4-FFF2-40B4-BE49-F238E27FC236}">
                <a16:creationId xmlns:a16="http://schemas.microsoft.com/office/drawing/2014/main" id="{6721FB7C-B174-4BB9-9ADB-0D838A8EB71F}"/>
              </a:ext>
            </a:extLst>
          </p:cNvPr>
          <p:cNvPicPr>
            <a:picLocks noChangeAspect="1"/>
          </p:cNvPicPr>
          <p:nvPr/>
        </p:nvPicPr>
        <p:blipFill>
          <a:blip r:embed="rId6"/>
          <a:stretch>
            <a:fillRect/>
          </a:stretch>
        </p:blipFill>
        <p:spPr>
          <a:xfrm>
            <a:off x="5462864" y="3602168"/>
            <a:ext cx="4391350" cy="2704340"/>
          </a:xfrm>
          <a:prstGeom prst="rect">
            <a:avLst/>
          </a:prstGeom>
        </p:spPr>
      </p:pic>
    </p:spTree>
    <p:extLst>
      <p:ext uri="{BB962C8B-B14F-4D97-AF65-F5344CB8AC3E}">
        <p14:creationId xmlns:p14="http://schemas.microsoft.com/office/powerpoint/2010/main" val="4072145498"/>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6A71AF-4CF2-4B95-BFB6-5C27500258C6}">
  <ds:schemaRefs>
    <ds:schemaRef ds:uri="http://purl.org/dc/elements/1.1/"/>
    <ds:schemaRef ds:uri="http://schemas.microsoft.com/office/2006/documentManagement/types"/>
    <ds:schemaRef ds:uri="16c05727-aa75-4e4a-9b5f-8a80a1165891"/>
    <ds:schemaRef ds:uri="http://purl.org/dc/terms/"/>
    <ds:schemaRef ds:uri="230e9df3-be65-4c73-a93b-d1236ebd677e"/>
    <ds:schemaRef ds:uri="http://schemas.openxmlformats.org/package/2006/metadata/core-properties"/>
    <ds:schemaRef ds:uri="http://schemas.microsoft.com/office/infopath/2007/PartnerControls"/>
    <ds:schemaRef ds:uri="http://purl.org/dc/dcmitype/"/>
    <ds:schemaRef ds:uri="71af3243-3dd4-4a8d-8c0d-dd76da1f02a5"/>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1629</TotalTime>
  <Words>1000</Words>
  <Application>Microsoft Office PowerPoint</Application>
  <PresentationFormat>Widescreen</PresentationFormat>
  <Paragraphs>136</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-apple-system</vt:lpstr>
      <vt:lpstr>Arial</vt:lpstr>
      <vt:lpstr>Calibri</vt:lpstr>
      <vt:lpstr>Courier New</vt:lpstr>
      <vt:lpstr>DM Serif Display</vt:lpstr>
      <vt:lpstr>Source Sans Pro</vt:lpstr>
      <vt:lpstr>Custom</vt:lpstr>
      <vt:lpstr>BI Analysis Week 3</vt:lpstr>
      <vt:lpstr>Agenda</vt:lpstr>
      <vt:lpstr> Jupyter Notebooks</vt:lpstr>
      <vt:lpstr>Steps  </vt:lpstr>
      <vt:lpstr>Magic Commands</vt:lpstr>
      <vt:lpstr>Virtual Environments</vt:lpstr>
      <vt:lpstr>About</vt:lpstr>
      <vt:lpstr>python -m venv /path/to/new/virtual/environment </vt:lpstr>
      <vt:lpstr>Integrated Development Environments (IDEs)</vt:lpstr>
      <vt:lpstr>Visual Studio / Visual Studio Code</vt:lpstr>
      <vt:lpstr>RStudio</vt:lpstr>
      <vt:lpstr>Google Colab</vt:lpstr>
      <vt:lpstr>PyCharm</vt:lpstr>
      <vt:lpstr> Timeline</vt:lpstr>
      <vt:lpstr>Program</vt:lpstr>
      <vt:lpstr>PowerPoint Presentation</vt:lpstr>
      <vt:lpstr>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Analysis (Partner Business Modeling: Uber)</dc:title>
  <dc:creator>Tuli, Shawna</dc:creator>
  <cp:lastModifiedBy>Shawna [C]</cp:lastModifiedBy>
  <cp:revision>28</cp:revision>
  <dcterms:created xsi:type="dcterms:W3CDTF">2025-01-14T21:22:39Z</dcterms:created>
  <dcterms:modified xsi:type="dcterms:W3CDTF">2025-02-03T20:20:45Z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