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5" r:id="rId9"/>
    <p:sldId id="264" r:id="rId10"/>
    <p:sldId id="267" r:id="rId11"/>
    <p:sldId id="276" r:id="rId12"/>
    <p:sldId id="277" r:id="rId13"/>
    <p:sldId id="278" r:id="rId14"/>
    <p:sldId id="266" r:id="rId15"/>
    <p:sldId id="279" r:id="rId16"/>
    <p:sldId id="302" r:id="rId17"/>
    <p:sldId id="316" r:id="rId18"/>
    <p:sldId id="280" r:id="rId19"/>
    <p:sldId id="268" r:id="rId20"/>
    <p:sldId id="312" r:id="rId21"/>
    <p:sldId id="313" r:id="rId22"/>
    <p:sldId id="314" r:id="rId23"/>
    <p:sldId id="269" r:id="rId24"/>
    <p:sldId id="272" r:id="rId25"/>
    <p:sldId id="304" r:id="rId26"/>
    <p:sldId id="293" r:id="rId27"/>
    <p:sldId id="291" r:id="rId28"/>
    <p:sldId id="271" r:id="rId29"/>
    <p:sldId id="273" r:id="rId30"/>
    <p:sldId id="306" r:id="rId31"/>
    <p:sldId id="307" r:id="rId32"/>
    <p:sldId id="308" r:id="rId33"/>
    <p:sldId id="275" r:id="rId34"/>
    <p:sldId id="317" r:id="rId35"/>
    <p:sldId id="318" r:id="rId36"/>
    <p:sldId id="298" r:id="rId37"/>
    <p:sldId id="299" r:id="rId38"/>
    <p:sldId id="300" r:id="rId39"/>
    <p:sldId id="301" r:id="rId40"/>
    <p:sldId id="315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373B46"/>
    <a:srgbClr val="E8BF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3" autoAdjust="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1CFA0-3EE1-44A9-B5EC-243FB89D6C88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124EB-41E7-4C82-9206-3DED57207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628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124EB-41E7-4C82-9206-3DED572075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010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124EB-41E7-4C82-9206-3DED5720750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180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D7E0E-9AEC-4F0E-B446-DB1488315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A4A307-DCAA-4B22-A89F-A18F85B99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B213A-3AB4-4EF7-B679-9CA54189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4DE0-ADC3-417A-9B7D-A8C8BADDCF79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0E9AC5-07D4-4C86-974F-929209C6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DFF1D-21A2-44BD-894D-E39DC2E6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9FE8-636B-40E1-92D3-94A320582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45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09A2-1438-46AC-96AD-9BF501CA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BE88FF-2789-4403-AC2F-081BCF850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DDE46B-7D88-4709-8E06-F1171AF65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4DE0-ADC3-417A-9B7D-A8C8BADDCF79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237D7D-56E9-4990-88BE-B9EE8B5A9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6FCA2C-634D-420B-85C5-3E83229E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9FE8-636B-40E1-92D3-94A320582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51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350559-99CA-4A1E-A9FF-C0A60F1DB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3E5398-4690-4461-9AFC-C0A4887FF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7A3C79-6C25-4F59-A67D-5BD0FF53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4DE0-ADC3-417A-9B7D-A8C8BADDCF79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8ACCF8-7738-45CB-8529-C6D3E6588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0F1E89-2DC7-4800-AD20-EB4AE627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9FE8-636B-40E1-92D3-94A320582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83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EFBF0-A56F-422A-81A6-8199EEF5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EE8980-8DB9-4F04-B07B-4157FAB71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9C1C3E-AF20-4333-9254-A1C7A3469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4DE0-ADC3-417A-9B7D-A8C8BADDCF79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0EF29B-130D-40B8-8443-2A37EF96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443F8B-A12B-4E9F-B9FD-C3AFB785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9FE8-636B-40E1-92D3-94A320582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61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AF9F6-1E7E-4E40-8FAB-A086710C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F31D38-FC1E-4EA8-A687-8FDBB444B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AB013-E0C7-43B4-98A1-C32A3A5EF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4DE0-ADC3-417A-9B7D-A8C8BADDCF79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913625-0C45-4F88-9FCA-91A225A7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C6626D-81B7-4382-8738-59521313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9FE8-636B-40E1-92D3-94A320582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98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4EA20-C8BF-4AB3-8B72-2EE152601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7EA29-C1EE-42D6-8508-3FBD2F040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413B45-2CAC-4E16-AE02-0F078CE0F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793FD-0DA4-4EC7-B9C5-36FAB819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4DE0-ADC3-417A-9B7D-A8C8BADDCF79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B1486D-19DC-47FB-A36E-78FF55C5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6FBCD2-3A25-485B-AD57-6F366DF4F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9FE8-636B-40E1-92D3-94A320582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44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72964-1E68-48D9-9401-C5C9CA1A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9B1A96-F395-419C-A6C4-4582DB1C5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B753AC-DC3C-418F-991B-93A0E5F8D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178B88-2B2C-46B1-990C-6374EC4FF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778933-0810-4A62-B20F-BF2FD20BA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3D7647-3A2A-435C-B653-539AF814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4DE0-ADC3-417A-9B7D-A8C8BADDCF79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84CBFF-65B7-4377-807B-70449031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AA1E38-6651-44AE-8E8E-F178D7D7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9FE8-636B-40E1-92D3-94A320582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37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09880-962A-481D-92DC-02DF4C331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EEC305-267F-48C1-B04E-58F2E021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4DE0-ADC3-417A-9B7D-A8C8BADDCF79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7E8196-8475-494A-8C13-E15B9F2D1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FF65AD-EC1D-49DE-B6FF-BD09310B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9FE8-636B-40E1-92D3-94A320582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58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AC0425-B422-430B-900E-3D21560EF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4DE0-ADC3-417A-9B7D-A8C8BADDCF79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03381F-42FD-4BA4-9577-A57BDCA5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0335BB-18BF-48F8-ABF6-6DA07F5A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9FE8-636B-40E1-92D3-94A320582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33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A96D3-7D80-40E5-904A-926287403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2F5FA2-7CEB-4830-9AC5-1BCEE1897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74B339-32A1-4E8C-8DEA-6A44B3F7A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69D0D2-6810-4277-89EB-CED93BA9F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4DE0-ADC3-417A-9B7D-A8C8BADDCF79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87F585-C0A7-4302-85B3-C42BC0FC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7D283B-567F-4C06-96F1-374A841C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9FE8-636B-40E1-92D3-94A320582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06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6C2D1-8D0A-4C95-8828-D6152BB9A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70DD1B-52A4-4589-8AC0-3BABE77D2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C26411-02C1-4AA8-8EFC-CBA826EE6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F9CB8B-A42C-4B34-AFA7-0463416D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4DE0-ADC3-417A-9B7D-A8C8BADDCF79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4847CA-F4D8-4C7C-810C-5D9ECBD7E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63C705-2A88-41EF-A925-335D7063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9FE8-636B-40E1-92D3-94A320582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23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AB2719-0236-4DEA-9DEE-013BB5713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74995-C5E0-44E6-A3B2-7D40BFD6B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CDBFE2-DAAD-4B0C-8113-2651B73C0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24DE0-ADC3-417A-9B7D-A8C8BADDCF79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522A0-76BC-4AA6-9195-EF8BE2FF5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3BE79-2ED4-4196-9631-E36BB7E30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19FE8-636B-40E1-92D3-94A320582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06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2A81AEBD-2EB1-49F6-B08D-CE7F8C87B1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73B4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2E4F57C-8482-43B7-BE3F-1110D7A25046}"/>
              </a:ext>
            </a:extLst>
          </p:cNvPr>
          <p:cNvSpPr txBox="1">
            <a:spLocks/>
          </p:cNvSpPr>
          <p:nvPr/>
        </p:nvSpPr>
        <p:spPr>
          <a:xfrm>
            <a:off x="3455087" y="2377791"/>
            <a:ext cx="5281826" cy="63385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8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/>
                </a:solidFill>
                <a:latin typeface="SpoqaHanSans-thin"/>
                <a:ea typeface="SpoqaHanSans-thin"/>
              </a:rPr>
              <a:t>DIYA Presentation</a:t>
            </a:r>
            <a:endParaRPr lang="ko-KR" altLang="en-US" sz="3800" dirty="0">
              <a:solidFill>
                <a:schemeClr val="bg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8E2209F-9CA1-4957-A22C-7FDCA582DC91}"/>
              </a:ext>
            </a:extLst>
          </p:cNvPr>
          <p:cNvGrpSpPr/>
          <p:nvPr/>
        </p:nvGrpSpPr>
        <p:grpSpPr>
          <a:xfrm>
            <a:off x="3463476" y="2054255"/>
            <a:ext cx="5281826" cy="1131464"/>
            <a:chOff x="2185774" y="1670954"/>
            <a:chExt cx="5601866" cy="1163995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EAF6AFE-21FE-464F-BBC3-C9A162C5A3FF}"/>
                </a:ext>
              </a:extLst>
            </p:cNvPr>
            <p:cNvCxnSpPr/>
            <p:nvPr/>
          </p:nvCxnSpPr>
          <p:spPr>
            <a:xfrm>
              <a:off x="2185774" y="2834949"/>
              <a:ext cx="5601866" cy="0"/>
            </a:xfrm>
            <a:prstGeom prst="line">
              <a:avLst/>
            </a:prstGeom>
            <a:ln w="12700">
              <a:solidFill>
                <a:srgbClr val="E8BF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49F4417-2429-48E7-9364-2EBB93D4C634}"/>
                </a:ext>
              </a:extLst>
            </p:cNvPr>
            <p:cNvCxnSpPr/>
            <p:nvPr/>
          </p:nvCxnSpPr>
          <p:spPr>
            <a:xfrm>
              <a:off x="2185774" y="1670954"/>
              <a:ext cx="5601866" cy="0"/>
            </a:xfrm>
            <a:prstGeom prst="line">
              <a:avLst/>
            </a:prstGeom>
            <a:ln w="12700">
              <a:solidFill>
                <a:srgbClr val="E8BF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제목 1">
            <a:extLst>
              <a:ext uri="{FF2B5EF4-FFF2-40B4-BE49-F238E27FC236}">
                <a16:creationId xmlns:a16="http://schemas.microsoft.com/office/drawing/2014/main" id="{DD401A3C-B9CB-467C-8ACB-84D35987FEF8}"/>
              </a:ext>
            </a:extLst>
          </p:cNvPr>
          <p:cNvSpPr txBox="1">
            <a:spLocks/>
          </p:cNvSpPr>
          <p:nvPr/>
        </p:nvSpPr>
        <p:spPr>
          <a:xfrm>
            <a:off x="3455087" y="3672281"/>
            <a:ext cx="528182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/>
                </a:solidFill>
                <a:latin typeface="SpoqaHanSans-thin"/>
                <a:ea typeface="SpoqaHanSans-thin"/>
              </a:rPr>
              <a:t>Team </a:t>
            </a:r>
            <a:r>
              <a:rPr lang="en-US" altLang="ko-KR" sz="2400" spc="-7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/>
                </a:solidFill>
                <a:latin typeface="SpoqaHanSans-thin"/>
                <a:ea typeface="SpoqaHanSans-thin"/>
              </a:rPr>
              <a:t>AUTOML members</a:t>
            </a:r>
          </a:p>
        </p:txBody>
      </p:sp>
      <p:pic>
        <p:nvPicPr>
          <p:cNvPr id="11" name="그림 10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25EAC8E5-1057-4F3F-80FD-A99D371E1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325" y="6041566"/>
            <a:ext cx="1266825" cy="551751"/>
          </a:xfrm>
          <a:prstGeom prst="rect">
            <a:avLst/>
          </a:prstGeom>
        </p:spPr>
      </p:pic>
      <p:pic>
        <p:nvPicPr>
          <p:cNvPr id="14" name="그림 13" descr="그리기이(가) 표시된 사진&#10;&#10;자동 생성된 설명">
            <a:extLst>
              <a:ext uri="{FF2B5EF4-FFF2-40B4-BE49-F238E27FC236}">
                <a16:creationId xmlns:a16="http://schemas.microsoft.com/office/drawing/2014/main" id="{F4F238A9-A217-4164-8F48-37DE06AD86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0" t="29866" r="25252" b="24440"/>
          <a:stretch/>
        </p:blipFill>
        <p:spPr>
          <a:xfrm>
            <a:off x="4555991" y="5788573"/>
            <a:ext cx="1266825" cy="105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46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2A81AEBD-2EB1-49F6-B08D-CE7F8C87B1FF}"/>
              </a:ext>
            </a:extLst>
          </p:cNvPr>
          <p:cNvSpPr txBox="1">
            <a:spLocks/>
          </p:cNvSpPr>
          <p:nvPr/>
        </p:nvSpPr>
        <p:spPr>
          <a:xfrm>
            <a:off x="1937857" y="0"/>
            <a:ext cx="10254142" cy="6858000"/>
          </a:xfrm>
          <a:prstGeom prst="rect">
            <a:avLst/>
          </a:prstGeom>
          <a:solidFill>
            <a:srgbClr val="373B4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656BBE90-2D27-445E-93E0-FCF00DE687D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937856" cy="6858000"/>
          </a:xfrm>
          <a:prstGeom prst="rect">
            <a:avLst/>
          </a:prstGeom>
          <a:solidFill>
            <a:srgbClr val="E8BF89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2E4F57C-8482-43B7-BE3F-1110D7A25046}"/>
              </a:ext>
            </a:extLst>
          </p:cNvPr>
          <p:cNvSpPr txBox="1">
            <a:spLocks/>
          </p:cNvSpPr>
          <p:nvPr/>
        </p:nvSpPr>
        <p:spPr>
          <a:xfrm>
            <a:off x="0" y="293615"/>
            <a:ext cx="1937857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  <a:ea typeface="SpoqaHanSans-thin"/>
              </a:rPr>
              <a:t>Contents</a:t>
            </a:r>
            <a:endParaRPr lang="ko-KR" altLang="en-US" sz="3000" dirty="0">
              <a:solidFill>
                <a:srgbClr val="373B46"/>
              </a:solidFill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C39CB697-8ADC-46DF-B43F-7809495F3E82}"/>
              </a:ext>
            </a:extLst>
          </p:cNvPr>
          <p:cNvSpPr txBox="1">
            <a:spLocks/>
          </p:cNvSpPr>
          <p:nvPr/>
        </p:nvSpPr>
        <p:spPr>
          <a:xfrm>
            <a:off x="1937856" y="269369"/>
            <a:ext cx="10254142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2. NEAT</a:t>
            </a:r>
            <a:endParaRPr lang="ko-KR" altLang="en-US" sz="3000" dirty="0">
              <a:solidFill>
                <a:srgbClr val="E8BF89"/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D17B9EB-F675-46DB-85E4-40FD701C4C2D}"/>
              </a:ext>
            </a:extLst>
          </p:cNvPr>
          <p:cNvSpPr txBox="1">
            <a:spLocks/>
          </p:cNvSpPr>
          <p:nvPr/>
        </p:nvSpPr>
        <p:spPr>
          <a:xfrm>
            <a:off x="1937856" y="1796154"/>
            <a:ext cx="10254142" cy="74187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About NEAT</a:t>
            </a:r>
            <a:endParaRPr lang="ko-KR" altLang="en-US" sz="4500" dirty="0">
              <a:solidFill>
                <a:srgbClr val="E8BF89"/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8B18D85E-3395-4B31-B05E-BB8CFC84E566}"/>
              </a:ext>
            </a:extLst>
          </p:cNvPr>
          <p:cNvSpPr txBox="1">
            <a:spLocks/>
          </p:cNvSpPr>
          <p:nvPr/>
        </p:nvSpPr>
        <p:spPr>
          <a:xfrm>
            <a:off x="1" y="2073525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A6A6A6"/>
                </a:solidFill>
                <a:latin typeface="SpoqaHanSans-thin"/>
              </a:rPr>
              <a:t>1. Intro</a:t>
            </a:r>
            <a:endParaRPr lang="ko-KR" altLang="en-US" sz="2000" dirty="0">
              <a:solidFill>
                <a:srgbClr val="A6A6A6"/>
              </a:solidFill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3F1E7F6A-C026-43C0-910D-518329F244C0}"/>
              </a:ext>
            </a:extLst>
          </p:cNvPr>
          <p:cNvSpPr txBox="1">
            <a:spLocks/>
          </p:cNvSpPr>
          <p:nvPr/>
        </p:nvSpPr>
        <p:spPr>
          <a:xfrm>
            <a:off x="1" y="2820146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700" spc="-70" dirty="0">
                <a:ln>
                  <a:solidFill>
                    <a:prstClr val="black">
                      <a:alpha val="0"/>
                    </a:prstClr>
                  </a:solidFill>
                </a:ln>
                <a:latin typeface="SpoqaHanSans-thin"/>
              </a:rPr>
              <a:t>2. NEAT</a:t>
            </a:r>
            <a:endParaRPr lang="ko-KR" altLang="en-US" sz="2700" dirty="0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C9352647-1BA6-4CFD-BC80-D23F8228F705}"/>
              </a:ext>
            </a:extLst>
          </p:cNvPr>
          <p:cNvSpPr txBox="1">
            <a:spLocks/>
          </p:cNvSpPr>
          <p:nvPr/>
        </p:nvSpPr>
        <p:spPr>
          <a:xfrm>
            <a:off x="1" y="3568408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A6A6A6"/>
                </a:solidFill>
                <a:latin typeface="SpoqaHanSans-thin"/>
              </a:rPr>
              <a:t>3. DARTS</a:t>
            </a:r>
            <a:endParaRPr lang="ko-KR" altLang="en-US" sz="2000" dirty="0">
              <a:solidFill>
                <a:srgbClr val="A6A6A6"/>
              </a:solidFill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D5CCE3E9-E0F1-44EB-9177-6BA664326A90}"/>
              </a:ext>
            </a:extLst>
          </p:cNvPr>
          <p:cNvSpPr txBox="1">
            <a:spLocks/>
          </p:cNvSpPr>
          <p:nvPr/>
        </p:nvSpPr>
        <p:spPr>
          <a:xfrm>
            <a:off x="1" y="4316670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4. Result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B694DAD-19B7-4510-AF51-F8F80ED820F6}"/>
              </a:ext>
            </a:extLst>
          </p:cNvPr>
          <p:cNvSpPr txBox="1">
            <a:spLocks/>
          </p:cNvSpPr>
          <p:nvPr/>
        </p:nvSpPr>
        <p:spPr>
          <a:xfrm>
            <a:off x="2659309" y="3641585"/>
            <a:ext cx="4405618" cy="99770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Cell Design</a:t>
            </a:r>
            <a:endParaRPr lang="ko-KR" altLang="en-US" sz="3500" dirty="0">
              <a:solidFill>
                <a:srgbClr val="E8BF89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80D52D2F-7A00-4A87-B485-179217DEACCE}"/>
              </a:ext>
            </a:extLst>
          </p:cNvPr>
          <p:cNvSpPr txBox="1">
            <a:spLocks/>
          </p:cNvSpPr>
          <p:nvPr/>
        </p:nvSpPr>
        <p:spPr>
          <a:xfrm>
            <a:off x="7064927" y="3641585"/>
            <a:ext cx="4405618" cy="99770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Algorithm</a:t>
            </a:r>
            <a:endParaRPr lang="ko-KR" altLang="en-US" sz="3500" dirty="0">
              <a:solidFill>
                <a:srgbClr val="E8BF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889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2A81AEBD-2EB1-49F6-B08D-CE7F8C87B1FF}"/>
              </a:ext>
            </a:extLst>
          </p:cNvPr>
          <p:cNvSpPr txBox="1">
            <a:spLocks/>
          </p:cNvSpPr>
          <p:nvPr/>
        </p:nvSpPr>
        <p:spPr>
          <a:xfrm>
            <a:off x="1937857" y="0"/>
            <a:ext cx="10254142" cy="6858000"/>
          </a:xfrm>
          <a:prstGeom prst="rect">
            <a:avLst/>
          </a:prstGeom>
          <a:solidFill>
            <a:srgbClr val="373B4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656BBE90-2D27-445E-93E0-FCF00DE687D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937856" cy="6858000"/>
          </a:xfrm>
          <a:prstGeom prst="rect">
            <a:avLst/>
          </a:prstGeom>
          <a:solidFill>
            <a:srgbClr val="E8BF89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2E4F57C-8482-43B7-BE3F-1110D7A25046}"/>
              </a:ext>
            </a:extLst>
          </p:cNvPr>
          <p:cNvSpPr txBox="1">
            <a:spLocks/>
          </p:cNvSpPr>
          <p:nvPr/>
        </p:nvSpPr>
        <p:spPr>
          <a:xfrm>
            <a:off x="0" y="293615"/>
            <a:ext cx="1937857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  <a:ea typeface="SpoqaHanSans-thin"/>
              </a:rPr>
              <a:t>Contents</a:t>
            </a:r>
            <a:endParaRPr lang="ko-KR" altLang="en-US" sz="3000" dirty="0">
              <a:solidFill>
                <a:srgbClr val="373B46"/>
              </a:solidFill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C39CB697-8ADC-46DF-B43F-7809495F3E82}"/>
              </a:ext>
            </a:extLst>
          </p:cNvPr>
          <p:cNvSpPr txBox="1">
            <a:spLocks/>
          </p:cNvSpPr>
          <p:nvPr/>
        </p:nvSpPr>
        <p:spPr>
          <a:xfrm>
            <a:off x="1937856" y="269369"/>
            <a:ext cx="10254142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2. NEAT</a:t>
            </a:r>
            <a:endParaRPr lang="ko-KR" altLang="en-US" sz="3000" dirty="0">
              <a:solidFill>
                <a:srgbClr val="E8BF89"/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D17B9EB-F675-46DB-85E4-40FD701C4C2D}"/>
              </a:ext>
            </a:extLst>
          </p:cNvPr>
          <p:cNvSpPr txBox="1">
            <a:spLocks/>
          </p:cNvSpPr>
          <p:nvPr/>
        </p:nvSpPr>
        <p:spPr>
          <a:xfrm>
            <a:off x="1937856" y="1796154"/>
            <a:ext cx="10254142" cy="74187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NEAT Cell Design</a:t>
            </a:r>
            <a:endParaRPr lang="ko-KR" altLang="en-US" sz="4500" dirty="0">
              <a:solidFill>
                <a:srgbClr val="E8BF89"/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8B18D85E-3395-4B31-B05E-BB8CFC84E566}"/>
              </a:ext>
            </a:extLst>
          </p:cNvPr>
          <p:cNvSpPr txBox="1">
            <a:spLocks/>
          </p:cNvSpPr>
          <p:nvPr/>
        </p:nvSpPr>
        <p:spPr>
          <a:xfrm>
            <a:off x="1" y="2073525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A6A6A6"/>
                </a:solidFill>
                <a:latin typeface="SpoqaHanSans-thin"/>
              </a:rPr>
              <a:t>1. Intro</a:t>
            </a:r>
            <a:endParaRPr lang="ko-KR" altLang="en-US" sz="2000" dirty="0">
              <a:solidFill>
                <a:srgbClr val="A6A6A6"/>
              </a:solidFill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D5CCE3E9-E0F1-44EB-9177-6BA664326A90}"/>
              </a:ext>
            </a:extLst>
          </p:cNvPr>
          <p:cNvSpPr txBox="1">
            <a:spLocks/>
          </p:cNvSpPr>
          <p:nvPr/>
        </p:nvSpPr>
        <p:spPr>
          <a:xfrm>
            <a:off x="1" y="4316670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4. Result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1E0807BF-ABA8-4BE8-9518-71A777A02AB5}"/>
              </a:ext>
            </a:extLst>
          </p:cNvPr>
          <p:cNvSpPr txBox="1">
            <a:spLocks/>
          </p:cNvSpPr>
          <p:nvPr/>
        </p:nvSpPr>
        <p:spPr>
          <a:xfrm>
            <a:off x="1" y="2820146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700" spc="-70" dirty="0">
                <a:ln>
                  <a:solidFill>
                    <a:prstClr val="black">
                      <a:alpha val="0"/>
                    </a:prstClr>
                  </a:solidFill>
                </a:ln>
                <a:latin typeface="SpoqaHanSans-thin"/>
              </a:rPr>
              <a:t>2. NEAT</a:t>
            </a:r>
            <a:endParaRPr lang="ko-KR" altLang="en-US" sz="2700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11023F5-8C93-404A-B4DC-33504EE14831}"/>
              </a:ext>
            </a:extLst>
          </p:cNvPr>
          <p:cNvSpPr txBox="1">
            <a:spLocks/>
          </p:cNvSpPr>
          <p:nvPr/>
        </p:nvSpPr>
        <p:spPr>
          <a:xfrm>
            <a:off x="1" y="3568408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A6A6A6"/>
                </a:solidFill>
                <a:latin typeface="SpoqaHanSans-thin"/>
              </a:rPr>
              <a:t>3. DARTS</a:t>
            </a:r>
            <a:endParaRPr lang="ko-KR" altLang="en-US" sz="2000" dirty="0">
              <a:solidFill>
                <a:srgbClr val="A6A6A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768CCD-9A42-4463-8BB2-681EE7D75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542" y="2637228"/>
            <a:ext cx="7251321" cy="409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87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2A81AEBD-2EB1-49F6-B08D-CE7F8C87B1FF}"/>
              </a:ext>
            </a:extLst>
          </p:cNvPr>
          <p:cNvSpPr txBox="1">
            <a:spLocks/>
          </p:cNvSpPr>
          <p:nvPr/>
        </p:nvSpPr>
        <p:spPr>
          <a:xfrm>
            <a:off x="1937857" y="0"/>
            <a:ext cx="10254142" cy="6858000"/>
          </a:xfrm>
          <a:prstGeom prst="rect">
            <a:avLst/>
          </a:prstGeom>
          <a:solidFill>
            <a:srgbClr val="373B4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656BBE90-2D27-445E-93E0-FCF00DE687D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937856" cy="6858000"/>
          </a:xfrm>
          <a:prstGeom prst="rect">
            <a:avLst/>
          </a:prstGeom>
          <a:solidFill>
            <a:srgbClr val="E8BF89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2E4F57C-8482-43B7-BE3F-1110D7A25046}"/>
              </a:ext>
            </a:extLst>
          </p:cNvPr>
          <p:cNvSpPr txBox="1">
            <a:spLocks/>
          </p:cNvSpPr>
          <p:nvPr/>
        </p:nvSpPr>
        <p:spPr>
          <a:xfrm>
            <a:off x="0" y="293615"/>
            <a:ext cx="1937857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  <a:ea typeface="SpoqaHanSans-thin"/>
              </a:rPr>
              <a:t>Contents</a:t>
            </a:r>
            <a:endParaRPr lang="ko-KR" altLang="en-US" sz="3000" dirty="0">
              <a:solidFill>
                <a:srgbClr val="373B46"/>
              </a:solidFill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C39CB697-8ADC-46DF-B43F-7809495F3E82}"/>
              </a:ext>
            </a:extLst>
          </p:cNvPr>
          <p:cNvSpPr txBox="1">
            <a:spLocks/>
          </p:cNvSpPr>
          <p:nvPr/>
        </p:nvSpPr>
        <p:spPr>
          <a:xfrm>
            <a:off x="1937856" y="269369"/>
            <a:ext cx="10254142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2. NEAT</a:t>
            </a:r>
            <a:endParaRPr lang="ko-KR" altLang="en-US" sz="3000" dirty="0">
              <a:solidFill>
                <a:srgbClr val="E8BF89"/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D17B9EB-F675-46DB-85E4-40FD701C4C2D}"/>
              </a:ext>
            </a:extLst>
          </p:cNvPr>
          <p:cNvSpPr txBox="1">
            <a:spLocks/>
          </p:cNvSpPr>
          <p:nvPr/>
        </p:nvSpPr>
        <p:spPr>
          <a:xfrm>
            <a:off x="1937856" y="1796154"/>
            <a:ext cx="10254142" cy="74187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NEAT Algorithm</a:t>
            </a:r>
            <a:endParaRPr lang="ko-KR" altLang="en-US" sz="4500" dirty="0">
              <a:solidFill>
                <a:srgbClr val="E8BF89"/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8B18D85E-3395-4B31-B05E-BB8CFC84E566}"/>
              </a:ext>
            </a:extLst>
          </p:cNvPr>
          <p:cNvSpPr txBox="1">
            <a:spLocks/>
          </p:cNvSpPr>
          <p:nvPr/>
        </p:nvSpPr>
        <p:spPr>
          <a:xfrm>
            <a:off x="1" y="2073525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A6A6A6"/>
                </a:solidFill>
                <a:latin typeface="SpoqaHanSans-thin"/>
              </a:rPr>
              <a:t>1. Intro</a:t>
            </a:r>
            <a:endParaRPr lang="ko-KR" altLang="en-US" sz="2000" dirty="0">
              <a:solidFill>
                <a:srgbClr val="A6A6A6"/>
              </a:solidFill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D5CCE3E9-E0F1-44EB-9177-6BA664326A90}"/>
              </a:ext>
            </a:extLst>
          </p:cNvPr>
          <p:cNvSpPr txBox="1">
            <a:spLocks/>
          </p:cNvSpPr>
          <p:nvPr/>
        </p:nvSpPr>
        <p:spPr>
          <a:xfrm>
            <a:off x="1" y="4316670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4. Result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0CDCE73-C9D2-454D-AA6F-24DAB36AF2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3" t="2471" r="3740" b="3153"/>
          <a:stretch/>
        </p:blipFill>
        <p:spPr>
          <a:xfrm>
            <a:off x="3374469" y="2670192"/>
            <a:ext cx="7380916" cy="4005306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4547A744-BED3-4B84-8921-1FF3824F5678}"/>
              </a:ext>
            </a:extLst>
          </p:cNvPr>
          <p:cNvSpPr txBox="1">
            <a:spLocks/>
          </p:cNvSpPr>
          <p:nvPr/>
        </p:nvSpPr>
        <p:spPr>
          <a:xfrm>
            <a:off x="1" y="2820146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700" spc="-70" dirty="0">
                <a:ln>
                  <a:solidFill>
                    <a:prstClr val="black">
                      <a:alpha val="0"/>
                    </a:prstClr>
                  </a:solidFill>
                </a:ln>
                <a:latin typeface="SpoqaHanSans-thin"/>
              </a:rPr>
              <a:t>2. NEAT</a:t>
            </a:r>
            <a:endParaRPr lang="ko-KR" altLang="en-US" sz="2700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1A92991-85F8-4930-AF47-7801B9679A1D}"/>
              </a:ext>
            </a:extLst>
          </p:cNvPr>
          <p:cNvSpPr txBox="1">
            <a:spLocks/>
          </p:cNvSpPr>
          <p:nvPr/>
        </p:nvSpPr>
        <p:spPr>
          <a:xfrm>
            <a:off x="1" y="3568408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A6A6A6"/>
                </a:solidFill>
                <a:latin typeface="SpoqaHanSans-thin"/>
              </a:rPr>
              <a:t>3. DARTS</a:t>
            </a:r>
            <a:endParaRPr lang="ko-KR" altLang="en-US" sz="2000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23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2A81AEBD-2EB1-49F6-B08D-CE7F8C87B1FF}"/>
              </a:ext>
            </a:extLst>
          </p:cNvPr>
          <p:cNvSpPr txBox="1">
            <a:spLocks/>
          </p:cNvSpPr>
          <p:nvPr/>
        </p:nvSpPr>
        <p:spPr>
          <a:xfrm>
            <a:off x="1937857" y="0"/>
            <a:ext cx="10254142" cy="6858000"/>
          </a:xfrm>
          <a:prstGeom prst="rect">
            <a:avLst/>
          </a:prstGeom>
          <a:solidFill>
            <a:srgbClr val="373B4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656BBE90-2D27-445E-93E0-FCF00DE687D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937856" cy="6858000"/>
          </a:xfrm>
          <a:prstGeom prst="rect">
            <a:avLst/>
          </a:prstGeom>
          <a:solidFill>
            <a:srgbClr val="E8BF89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2E4F57C-8482-43B7-BE3F-1110D7A25046}"/>
              </a:ext>
            </a:extLst>
          </p:cNvPr>
          <p:cNvSpPr txBox="1">
            <a:spLocks/>
          </p:cNvSpPr>
          <p:nvPr/>
        </p:nvSpPr>
        <p:spPr>
          <a:xfrm>
            <a:off x="0" y="293615"/>
            <a:ext cx="1937857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  <a:ea typeface="SpoqaHanSans-thin"/>
              </a:rPr>
              <a:t>Contents</a:t>
            </a:r>
            <a:endParaRPr lang="ko-KR" altLang="en-US" sz="3000" dirty="0">
              <a:solidFill>
                <a:srgbClr val="373B46"/>
              </a:solidFill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C39CB697-8ADC-46DF-B43F-7809495F3E82}"/>
              </a:ext>
            </a:extLst>
          </p:cNvPr>
          <p:cNvSpPr txBox="1">
            <a:spLocks/>
          </p:cNvSpPr>
          <p:nvPr/>
        </p:nvSpPr>
        <p:spPr>
          <a:xfrm>
            <a:off x="1937856" y="269369"/>
            <a:ext cx="10254142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2. NEAT</a:t>
            </a:r>
            <a:endParaRPr lang="ko-KR" altLang="en-US" sz="3000" dirty="0">
              <a:solidFill>
                <a:srgbClr val="E8BF89"/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D17B9EB-F675-46DB-85E4-40FD701C4C2D}"/>
              </a:ext>
            </a:extLst>
          </p:cNvPr>
          <p:cNvSpPr txBox="1">
            <a:spLocks/>
          </p:cNvSpPr>
          <p:nvPr/>
        </p:nvSpPr>
        <p:spPr>
          <a:xfrm>
            <a:off x="1937856" y="1796154"/>
            <a:ext cx="10254142" cy="74187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NEAT Algorithm</a:t>
            </a:r>
            <a:endParaRPr lang="ko-KR" altLang="en-US" sz="4500" dirty="0">
              <a:solidFill>
                <a:srgbClr val="E8BF89"/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8B18D85E-3395-4B31-B05E-BB8CFC84E566}"/>
              </a:ext>
            </a:extLst>
          </p:cNvPr>
          <p:cNvSpPr txBox="1">
            <a:spLocks/>
          </p:cNvSpPr>
          <p:nvPr/>
        </p:nvSpPr>
        <p:spPr>
          <a:xfrm>
            <a:off x="1" y="2073525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A6A6A6"/>
                </a:solidFill>
                <a:latin typeface="SpoqaHanSans-thin"/>
              </a:rPr>
              <a:t>1. Intro</a:t>
            </a:r>
            <a:endParaRPr lang="ko-KR" altLang="en-US" sz="2000" dirty="0">
              <a:solidFill>
                <a:srgbClr val="A6A6A6"/>
              </a:solidFill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D5CCE3E9-E0F1-44EB-9177-6BA664326A90}"/>
              </a:ext>
            </a:extLst>
          </p:cNvPr>
          <p:cNvSpPr txBox="1">
            <a:spLocks/>
          </p:cNvSpPr>
          <p:nvPr/>
        </p:nvSpPr>
        <p:spPr>
          <a:xfrm>
            <a:off x="1" y="4316670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4. Result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4482AF3-E73E-48F8-922D-86C959554D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45" t="2697" r="7874" b="3172"/>
          <a:stretch/>
        </p:blipFill>
        <p:spPr>
          <a:xfrm>
            <a:off x="2550253" y="3429000"/>
            <a:ext cx="4345497" cy="281794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14CAEBA-0E14-4651-8E4D-0B94CED53E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75" t="1501" r="4473"/>
          <a:stretch/>
        </p:blipFill>
        <p:spPr>
          <a:xfrm>
            <a:off x="7365535" y="2606155"/>
            <a:ext cx="4112002" cy="4157542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E6491550-1FF3-4EDB-8F8E-67D35F2C4D72}"/>
              </a:ext>
            </a:extLst>
          </p:cNvPr>
          <p:cNvSpPr txBox="1">
            <a:spLocks/>
          </p:cNvSpPr>
          <p:nvPr/>
        </p:nvSpPr>
        <p:spPr>
          <a:xfrm>
            <a:off x="1" y="2820146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700" spc="-70" dirty="0">
                <a:ln>
                  <a:solidFill>
                    <a:prstClr val="black">
                      <a:alpha val="0"/>
                    </a:prstClr>
                  </a:solidFill>
                </a:ln>
                <a:latin typeface="SpoqaHanSans-thin"/>
              </a:rPr>
              <a:t>2. NEAT</a:t>
            </a:r>
            <a:endParaRPr lang="ko-KR" altLang="en-US" sz="2700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73CC7657-F02F-4445-9B47-3E3E05E1EE40}"/>
              </a:ext>
            </a:extLst>
          </p:cNvPr>
          <p:cNvSpPr txBox="1">
            <a:spLocks/>
          </p:cNvSpPr>
          <p:nvPr/>
        </p:nvSpPr>
        <p:spPr>
          <a:xfrm>
            <a:off x="1" y="3568408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A6A6A6"/>
                </a:solidFill>
                <a:latin typeface="SpoqaHanSans-thin"/>
              </a:rPr>
              <a:t>3. DARTS</a:t>
            </a:r>
            <a:endParaRPr lang="ko-KR" altLang="en-US" sz="2000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672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2A81AEBD-2EB1-49F6-B08D-CE7F8C87B1FF}"/>
              </a:ext>
            </a:extLst>
          </p:cNvPr>
          <p:cNvSpPr txBox="1">
            <a:spLocks/>
          </p:cNvSpPr>
          <p:nvPr/>
        </p:nvSpPr>
        <p:spPr>
          <a:xfrm>
            <a:off x="1937857" y="0"/>
            <a:ext cx="10254142" cy="6858000"/>
          </a:xfrm>
          <a:prstGeom prst="rect">
            <a:avLst/>
          </a:prstGeom>
          <a:solidFill>
            <a:srgbClr val="373B4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656BBE90-2D27-445E-93E0-FCF00DE687D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937856" cy="6858000"/>
          </a:xfrm>
          <a:prstGeom prst="rect">
            <a:avLst/>
          </a:prstGeom>
          <a:solidFill>
            <a:srgbClr val="E8BF89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2E4F57C-8482-43B7-BE3F-1110D7A25046}"/>
              </a:ext>
            </a:extLst>
          </p:cNvPr>
          <p:cNvSpPr txBox="1">
            <a:spLocks/>
          </p:cNvSpPr>
          <p:nvPr/>
        </p:nvSpPr>
        <p:spPr>
          <a:xfrm>
            <a:off x="0" y="293615"/>
            <a:ext cx="1937857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  <a:ea typeface="SpoqaHanSans-thin"/>
              </a:rPr>
              <a:t>Contents</a:t>
            </a:r>
            <a:endParaRPr lang="ko-KR" altLang="en-US" sz="3000" dirty="0">
              <a:solidFill>
                <a:srgbClr val="373B46"/>
              </a:solidFill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C39CB697-8ADC-46DF-B43F-7809495F3E82}"/>
              </a:ext>
            </a:extLst>
          </p:cNvPr>
          <p:cNvSpPr txBox="1">
            <a:spLocks/>
          </p:cNvSpPr>
          <p:nvPr/>
        </p:nvSpPr>
        <p:spPr>
          <a:xfrm>
            <a:off x="1937856" y="269369"/>
            <a:ext cx="10254142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3. DARTS</a:t>
            </a:r>
            <a:endParaRPr lang="ko-KR" altLang="en-US" sz="3000" dirty="0">
              <a:solidFill>
                <a:srgbClr val="E8BF89"/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D17B9EB-F675-46DB-85E4-40FD701C4C2D}"/>
              </a:ext>
            </a:extLst>
          </p:cNvPr>
          <p:cNvSpPr txBox="1">
            <a:spLocks/>
          </p:cNvSpPr>
          <p:nvPr/>
        </p:nvSpPr>
        <p:spPr>
          <a:xfrm>
            <a:off x="1937856" y="1796154"/>
            <a:ext cx="10254142" cy="74187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About DARTS</a:t>
            </a:r>
            <a:endParaRPr lang="ko-KR" altLang="en-US" sz="4500" dirty="0">
              <a:solidFill>
                <a:srgbClr val="E8BF89"/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8B18D85E-3395-4B31-B05E-BB8CFC84E566}"/>
              </a:ext>
            </a:extLst>
          </p:cNvPr>
          <p:cNvSpPr txBox="1">
            <a:spLocks/>
          </p:cNvSpPr>
          <p:nvPr/>
        </p:nvSpPr>
        <p:spPr>
          <a:xfrm>
            <a:off x="1" y="2073525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A6A6A6"/>
                </a:solidFill>
                <a:latin typeface="SpoqaHanSans-thin"/>
              </a:rPr>
              <a:t>1. Intro</a:t>
            </a:r>
            <a:endParaRPr lang="ko-KR" altLang="en-US" sz="2000" dirty="0">
              <a:solidFill>
                <a:srgbClr val="A6A6A6"/>
              </a:solidFill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424BCC51-F7C9-4F4C-9B52-1C64A49FF09C}"/>
              </a:ext>
            </a:extLst>
          </p:cNvPr>
          <p:cNvSpPr txBox="1">
            <a:spLocks/>
          </p:cNvSpPr>
          <p:nvPr/>
        </p:nvSpPr>
        <p:spPr>
          <a:xfrm>
            <a:off x="1" y="4316670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4. Exp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662DA08-718F-4D94-B208-7F17EA62E859}"/>
              </a:ext>
            </a:extLst>
          </p:cNvPr>
          <p:cNvSpPr txBox="1">
            <a:spLocks/>
          </p:cNvSpPr>
          <p:nvPr/>
        </p:nvSpPr>
        <p:spPr>
          <a:xfrm>
            <a:off x="2659309" y="3641585"/>
            <a:ext cx="4405618" cy="99770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Cell Design</a:t>
            </a:r>
            <a:endParaRPr lang="ko-KR" altLang="en-US" sz="3500" dirty="0">
              <a:solidFill>
                <a:srgbClr val="E8BF89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088150A2-0BD2-485F-A857-42B399E0573F}"/>
              </a:ext>
            </a:extLst>
          </p:cNvPr>
          <p:cNvSpPr txBox="1">
            <a:spLocks/>
          </p:cNvSpPr>
          <p:nvPr/>
        </p:nvSpPr>
        <p:spPr>
          <a:xfrm>
            <a:off x="7064927" y="3641585"/>
            <a:ext cx="4405618" cy="99770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Algorithm</a:t>
            </a:r>
            <a:endParaRPr lang="ko-KR" altLang="en-US" sz="3500" dirty="0">
              <a:solidFill>
                <a:srgbClr val="E8BF89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86C49999-62C2-49E8-8D85-8128ED904AFB}"/>
              </a:ext>
            </a:extLst>
          </p:cNvPr>
          <p:cNvSpPr txBox="1">
            <a:spLocks/>
          </p:cNvSpPr>
          <p:nvPr/>
        </p:nvSpPr>
        <p:spPr>
          <a:xfrm>
            <a:off x="1" y="2820146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A6A6A6"/>
                </a:solidFill>
                <a:latin typeface="SpoqaHanSans-thin"/>
              </a:rPr>
              <a:t>2. NEAT</a:t>
            </a:r>
            <a:endParaRPr lang="ko-KR" altLang="en-US" sz="2000" dirty="0">
              <a:solidFill>
                <a:srgbClr val="A6A6A6"/>
              </a:solidFill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1AC066E0-2DD9-484E-A13F-5AF37F2F9AA6}"/>
              </a:ext>
            </a:extLst>
          </p:cNvPr>
          <p:cNvSpPr txBox="1">
            <a:spLocks/>
          </p:cNvSpPr>
          <p:nvPr/>
        </p:nvSpPr>
        <p:spPr>
          <a:xfrm>
            <a:off x="1" y="3568408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7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</a:rPr>
              <a:t>3. DARTS</a:t>
            </a:r>
            <a:endParaRPr lang="ko-KR" altLang="en-US" sz="2700" dirty="0">
              <a:solidFill>
                <a:srgbClr val="373B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745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2A81AEBD-2EB1-49F6-B08D-CE7F8C87B1FF}"/>
              </a:ext>
            </a:extLst>
          </p:cNvPr>
          <p:cNvSpPr txBox="1">
            <a:spLocks/>
          </p:cNvSpPr>
          <p:nvPr/>
        </p:nvSpPr>
        <p:spPr>
          <a:xfrm>
            <a:off x="1937857" y="0"/>
            <a:ext cx="10254142" cy="6858000"/>
          </a:xfrm>
          <a:prstGeom prst="rect">
            <a:avLst/>
          </a:prstGeom>
          <a:solidFill>
            <a:srgbClr val="373B4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656BBE90-2D27-445E-93E0-FCF00DE687D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937856" cy="6858000"/>
          </a:xfrm>
          <a:prstGeom prst="rect">
            <a:avLst/>
          </a:prstGeom>
          <a:solidFill>
            <a:srgbClr val="E8BF89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2E4F57C-8482-43B7-BE3F-1110D7A25046}"/>
              </a:ext>
            </a:extLst>
          </p:cNvPr>
          <p:cNvSpPr txBox="1">
            <a:spLocks/>
          </p:cNvSpPr>
          <p:nvPr/>
        </p:nvSpPr>
        <p:spPr>
          <a:xfrm>
            <a:off x="0" y="293615"/>
            <a:ext cx="1937857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  <a:ea typeface="SpoqaHanSans-thin"/>
              </a:rPr>
              <a:t>Contents</a:t>
            </a:r>
            <a:endParaRPr lang="ko-KR" altLang="en-US" sz="3000" dirty="0">
              <a:solidFill>
                <a:srgbClr val="373B46"/>
              </a:solidFill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C39CB697-8ADC-46DF-B43F-7809495F3E82}"/>
              </a:ext>
            </a:extLst>
          </p:cNvPr>
          <p:cNvSpPr txBox="1">
            <a:spLocks/>
          </p:cNvSpPr>
          <p:nvPr/>
        </p:nvSpPr>
        <p:spPr>
          <a:xfrm>
            <a:off x="1937856" y="269369"/>
            <a:ext cx="10254142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3. DARTS</a:t>
            </a:r>
            <a:endParaRPr lang="ko-KR" altLang="en-US" sz="3000" dirty="0">
              <a:solidFill>
                <a:srgbClr val="E8BF89"/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D17B9EB-F675-46DB-85E4-40FD701C4C2D}"/>
              </a:ext>
            </a:extLst>
          </p:cNvPr>
          <p:cNvSpPr txBox="1">
            <a:spLocks/>
          </p:cNvSpPr>
          <p:nvPr/>
        </p:nvSpPr>
        <p:spPr>
          <a:xfrm>
            <a:off x="1937856" y="1796154"/>
            <a:ext cx="10254142" cy="74187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DARTS Cell Design</a:t>
            </a:r>
            <a:endParaRPr lang="ko-KR" altLang="en-US" sz="4500" dirty="0">
              <a:solidFill>
                <a:srgbClr val="E8BF89"/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8B18D85E-3395-4B31-B05E-BB8CFC84E566}"/>
              </a:ext>
            </a:extLst>
          </p:cNvPr>
          <p:cNvSpPr txBox="1">
            <a:spLocks/>
          </p:cNvSpPr>
          <p:nvPr/>
        </p:nvSpPr>
        <p:spPr>
          <a:xfrm>
            <a:off x="1" y="2073525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A6A6A6"/>
                </a:solidFill>
                <a:latin typeface="SpoqaHanSans-thin"/>
              </a:rPr>
              <a:t>1. Intro</a:t>
            </a:r>
            <a:endParaRPr lang="ko-KR" altLang="en-US" sz="2000" dirty="0">
              <a:solidFill>
                <a:srgbClr val="A6A6A6"/>
              </a:solidFill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424BCC51-F7C9-4F4C-9B52-1C64A49FF09C}"/>
              </a:ext>
            </a:extLst>
          </p:cNvPr>
          <p:cNvSpPr txBox="1">
            <a:spLocks/>
          </p:cNvSpPr>
          <p:nvPr/>
        </p:nvSpPr>
        <p:spPr>
          <a:xfrm>
            <a:off x="1" y="4316670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4. Exp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137D11-A009-421F-BF39-6BED5A211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215" y="2776181"/>
            <a:ext cx="8353425" cy="3867150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EAF658FC-1010-44B5-9F1B-FA532F99B76C}"/>
              </a:ext>
            </a:extLst>
          </p:cNvPr>
          <p:cNvSpPr txBox="1">
            <a:spLocks/>
          </p:cNvSpPr>
          <p:nvPr/>
        </p:nvSpPr>
        <p:spPr>
          <a:xfrm>
            <a:off x="1" y="2820146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A6A6A6"/>
                </a:solidFill>
                <a:latin typeface="SpoqaHanSans-thin"/>
              </a:rPr>
              <a:t>2. NEAT</a:t>
            </a:r>
            <a:endParaRPr lang="ko-KR" altLang="en-US" sz="2000" dirty="0">
              <a:solidFill>
                <a:srgbClr val="A6A6A6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ECEC4358-8D1F-434E-AA60-0385B7A568F8}"/>
              </a:ext>
            </a:extLst>
          </p:cNvPr>
          <p:cNvSpPr txBox="1">
            <a:spLocks/>
          </p:cNvSpPr>
          <p:nvPr/>
        </p:nvSpPr>
        <p:spPr>
          <a:xfrm>
            <a:off x="1" y="3568408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7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</a:rPr>
              <a:t>3. DARTS</a:t>
            </a:r>
            <a:endParaRPr lang="ko-KR" altLang="en-US" sz="2700" dirty="0">
              <a:solidFill>
                <a:srgbClr val="373B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635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2A81AEBD-2EB1-49F6-B08D-CE7F8C87B1FF}"/>
              </a:ext>
            </a:extLst>
          </p:cNvPr>
          <p:cNvSpPr txBox="1">
            <a:spLocks/>
          </p:cNvSpPr>
          <p:nvPr/>
        </p:nvSpPr>
        <p:spPr>
          <a:xfrm>
            <a:off x="1937857" y="0"/>
            <a:ext cx="10254142" cy="6858000"/>
          </a:xfrm>
          <a:prstGeom prst="rect">
            <a:avLst/>
          </a:prstGeom>
          <a:solidFill>
            <a:srgbClr val="373B4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656BBE90-2D27-445E-93E0-FCF00DE687D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937856" cy="6858000"/>
          </a:xfrm>
          <a:prstGeom prst="rect">
            <a:avLst/>
          </a:prstGeom>
          <a:solidFill>
            <a:srgbClr val="E8BF89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2E4F57C-8482-43B7-BE3F-1110D7A25046}"/>
              </a:ext>
            </a:extLst>
          </p:cNvPr>
          <p:cNvSpPr txBox="1">
            <a:spLocks/>
          </p:cNvSpPr>
          <p:nvPr/>
        </p:nvSpPr>
        <p:spPr>
          <a:xfrm>
            <a:off x="0" y="293615"/>
            <a:ext cx="1937857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  <a:ea typeface="SpoqaHanSans-thin"/>
              </a:rPr>
              <a:t>Contents</a:t>
            </a:r>
            <a:endParaRPr lang="ko-KR" altLang="en-US" sz="3000" dirty="0">
              <a:solidFill>
                <a:srgbClr val="373B46"/>
              </a:solidFill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C39CB697-8ADC-46DF-B43F-7809495F3E82}"/>
              </a:ext>
            </a:extLst>
          </p:cNvPr>
          <p:cNvSpPr txBox="1">
            <a:spLocks/>
          </p:cNvSpPr>
          <p:nvPr/>
        </p:nvSpPr>
        <p:spPr>
          <a:xfrm>
            <a:off x="1937856" y="269369"/>
            <a:ext cx="10254142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3. DARTS</a:t>
            </a:r>
            <a:endParaRPr lang="ko-KR" altLang="en-US" sz="3000" dirty="0">
              <a:solidFill>
                <a:srgbClr val="E8BF89"/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D17B9EB-F675-46DB-85E4-40FD701C4C2D}"/>
              </a:ext>
            </a:extLst>
          </p:cNvPr>
          <p:cNvSpPr txBox="1">
            <a:spLocks/>
          </p:cNvSpPr>
          <p:nvPr/>
        </p:nvSpPr>
        <p:spPr>
          <a:xfrm>
            <a:off x="1937856" y="1796154"/>
            <a:ext cx="10254142" cy="74187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DARTS Cell Design</a:t>
            </a:r>
            <a:endParaRPr lang="ko-KR" altLang="en-US" sz="4500" dirty="0">
              <a:solidFill>
                <a:srgbClr val="E8BF89"/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8B18D85E-3395-4B31-B05E-BB8CFC84E566}"/>
              </a:ext>
            </a:extLst>
          </p:cNvPr>
          <p:cNvSpPr txBox="1">
            <a:spLocks/>
          </p:cNvSpPr>
          <p:nvPr/>
        </p:nvSpPr>
        <p:spPr>
          <a:xfrm>
            <a:off x="1" y="2073525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A6A6A6"/>
                </a:solidFill>
                <a:latin typeface="SpoqaHanSans-thin"/>
              </a:rPr>
              <a:t>1. Intro</a:t>
            </a:r>
            <a:endParaRPr lang="ko-KR" altLang="en-US" sz="2000" dirty="0">
              <a:solidFill>
                <a:srgbClr val="A6A6A6"/>
              </a:solidFill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424BCC51-F7C9-4F4C-9B52-1C64A49FF09C}"/>
              </a:ext>
            </a:extLst>
          </p:cNvPr>
          <p:cNvSpPr txBox="1">
            <a:spLocks/>
          </p:cNvSpPr>
          <p:nvPr/>
        </p:nvSpPr>
        <p:spPr>
          <a:xfrm>
            <a:off x="1" y="4316670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4. Exp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AF658FC-1010-44B5-9F1B-FA532F99B76C}"/>
              </a:ext>
            </a:extLst>
          </p:cNvPr>
          <p:cNvSpPr txBox="1">
            <a:spLocks/>
          </p:cNvSpPr>
          <p:nvPr/>
        </p:nvSpPr>
        <p:spPr>
          <a:xfrm>
            <a:off x="1" y="2820146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A6A6A6"/>
                </a:solidFill>
                <a:latin typeface="SpoqaHanSans-thin"/>
              </a:rPr>
              <a:t>2. NEAT</a:t>
            </a:r>
            <a:endParaRPr lang="ko-KR" altLang="en-US" sz="2000" dirty="0">
              <a:solidFill>
                <a:srgbClr val="A6A6A6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ECEC4358-8D1F-434E-AA60-0385B7A568F8}"/>
              </a:ext>
            </a:extLst>
          </p:cNvPr>
          <p:cNvSpPr txBox="1">
            <a:spLocks/>
          </p:cNvSpPr>
          <p:nvPr/>
        </p:nvSpPr>
        <p:spPr>
          <a:xfrm>
            <a:off x="1" y="3568408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7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</a:rPr>
              <a:t>3. DARTS</a:t>
            </a:r>
            <a:endParaRPr lang="ko-KR" altLang="en-US" sz="2700" dirty="0">
              <a:solidFill>
                <a:srgbClr val="373B4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11F821-71E4-43C5-ABE4-64D7E804E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311" y="2695255"/>
            <a:ext cx="3783217" cy="40820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D02F673-7AB9-405F-8C96-C131DC4A1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525" y="2695255"/>
            <a:ext cx="3280377" cy="408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43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2A81AEBD-2EB1-49F6-B08D-CE7F8C87B1FF}"/>
              </a:ext>
            </a:extLst>
          </p:cNvPr>
          <p:cNvSpPr txBox="1">
            <a:spLocks/>
          </p:cNvSpPr>
          <p:nvPr/>
        </p:nvSpPr>
        <p:spPr>
          <a:xfrm>
            <a:off x="1937857" y="0"/>
            <a:ext cx="10254142" cy="6858000"/>
          </a:xfrm>
          <a:prstGeom prst="rect">
            <a:avLst/>
          </a:prstGeom>
          <a:solidFill>
            <a:srgbClr val="373B4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656BBE90-2D27-445E-93E0-FCF00DE687D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937856" cy="6858000"/>
          </a:xfrm>
          <a:prstGeom prst="rect">
            <a:avLst/>
          </a:prstGeom>
          <a:solidFill>
            <a:srgbClr val="E8BF89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2E4F57C-8482-43B7-BE3F-1110D7A25046}"/>
              </a:ext>
            </a:extLst>
          </p:cNvPr>
          <p:cNvSpPr txBox="1">
            <a:spLocks/>
          </p:cNvSpPr>
          <p:nvPr/>
        </p:nvSpPr>
        <p:spPr>
          <a:xfrm>
            <a:off x="0" y="293615"/>
            <a:ext cx="1937857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  <a:ea typeface="SpoqaHanSans-thin"/>
              </a:rPr>
              <a:t>Contents</a:t>
            </a:r>
            <a:endParaRPr lang="ko-KR" altLang="en-US" sz="3000" dirty="0">
              <a:solidFill>
                <a:srgbClr val="373B46"/>
              </a:solidFill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C39CB697-8ADC-46DF-B43F-7809495F3E82}"/>
              </a:ext>
            </a:extLst>
          </p:cNvPr>
          <p:cNvSpPr txBox="1">
            <a:spLocks/>
          </p:cNvSpPr>
          <p:nvPr/>
        </p:nvSpPr>
        <p:spPr>
          <a:xfrm>
            <a:off x="1937856" y="269369"/>
            <a:ext cx="10254142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3. DARTS</a:t>
            </a:r>
            <a:endParaRPr lang="ko-KR" altLang="en-US" sz="3000" dirty="0">
              <a:solidFill>
                <a:srgbClr val="E8BF89"/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D17B9EB-F675-46DB-85E4-40FD701C4C2D}"/>
              </a:ext>
            </a:extLst>
          </p:cNvPr>
          <p:cNvSpPr txBox="1">
            <a:spLocks/>
          </p:cNvSpPr>
          <p:nvPr/>
        </p:nvSpPr>
        <p:spPr>
          <a:xfrm>
            <a:off x="1937856" y="1796154"/>
            <a:ext cx="10254142" cy="74187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DARTS Cell Design</a:t>
            </a:r>
            <a:endParaRPr lang="ko-KR" altLang="en-US" sz="4500" dirty="0">
              <a:solidFill>
                <a:srgbClr val="E8BF89"/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8B18D85E-3395-4B31-B05E-BB8CFC84E566}"/>
              </a:ext>
            </a:extLst>
          </p:cNvPr>
          <p:cNvSpPr txBox="1">
            <a:spLocks/>
          </p:cNvSpPr>
          <p:nvPr/>
        </p:nvSpPr>
        <p:spPr>
          <a:xfrm>
            <a:off x="1" y="2073525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A6A6A6"/>
                </a:solidFill>
                <a:latin typeface="SpoqaHanSans-thin"/>
              </a:rPr>
              <a:t>1. Intro</a:t>
            </a:r>
            <a:endParaRPr lang="ko-KR" altLang="en-US" sz="2000" dirty="0">
              <a:solidFill>
                <a:srgbClr val="A6A6A6"/>
              </a:solidFill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424BCC51-F7C9-4F4C-9B52-1C64A49FF09C}"/>
              </a:ext>
            </a:extLst>
          </p:cNvPr>
          <p:cNvSpPr txBox="1">
            <a:spLocks/>
          </p:cNvSpPr>
          <p:nvPr/>
        </p:nvSpPr>
        <p:spPr>
          <a:xfrm>
            <a:off x="1" y="4316670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4. Exp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AF658FC-1010-44B5-9F1B-FA532F99B76C}"/>
              </a:ext>
            </a:extLst>
          </p:cNvPr>
          <p:cNvSpPr txBox="1">
            <a:spLocks/>
          </p:cNvSpPr>
          <p:nvPr/>
        </p:nvSpPr>
        <p:spPr>
          <a:xfrm>
            <a:off x="1" y="2820146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A6A6A6"/>
                </a:solidFill>
                <a:latin typeface="SpoqaHanSans-thin"/>
              </a:rPr>
              <a:t>2. NEAT</a:t>
            </a:r>
            <a:endParaRPr lang="ko-KR" altLang="en-US" sz="2000" dirty="0">
              <a:solidFill>
                <a:srgbClr val="A6A6A6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ECEC4358-8D1F-434E-AA60-0385B7A568F8}"/>
              </a:ext>
            </a:extLst>
          </p:cNvPr>
          <p:cNvSpPr txBox="1">
            <a:spLocks/>
          </p:cNvSpPr>
          <p:nvPr/>
        </p:nvSpPr>
        <p:spPr>
          <a:xfrm>
            <a:off x="1" y="3568408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7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</a:rPr>
              <a:t>3. DARTS</a:t>
            </a:r>
            <a:endParaRPr lang="ko-KR" altLang="en-US" sz="2700" dirty="0">
              <a:solidFill>
                <a:srgbClr val="373B4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19B67C-1D97-4DB1-80D1-D679F671A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515" y="2696345"/>
            <a:ext cx="5705121" cy="40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59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2A81AEBD-2EB1-49F6-B08D-CE7F8C87B1FF}"/>
              </a:ext>
            </a:extLst>
          </p:cNvPr>
          <p:cNvSpPr txBox="1">
            <a:spLocks/>
          </p:cNvSpPr>
          <p:nvPr/>
        </p:nvSpPr>
        <p:spPr>
          <a:xfrm>
            <a:off x="1937857" y="0"/>
            <a:ext cx="10254142" cy="6858000"/>
          </a:xfrm>
          <a:prstGeom prst="rect">
            <a:avLst/>
          </a:prstGeom>
          <a:solidFill>
            <a:srgbClr val="373B4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656BBE90-2D27-445E-93E0-FCF00DE687D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937856" cy="6858000"/>
          </a:xfrm>
          <a:prstGeom prst="rect">
            <a:avLst/>
          </a:prstGeom>
          <a:solidFill>
            <a:srgbClr val="E8BF89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2E4F57C-8482-43B7-BE3F-1110D7A25046}"/>
              </a:ext>
            </a:extLst>
          </p:cNvPr>
          <p:cNvSpPr txBox="1">
            <a:spLocks/>
          </p:cNvSpPr>
          <p:nvPr/>
        </p:nvSpPr>
        <p:spPr>
          <a:xfrm>
            <a:off x="0" y="293615"/>
            <a:ext cx="1937857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  <a:ea typeface="SpoqaHanSans-thin"/>
              </a:rPr>
              <a:t>Contents</a:t>
            </a:r>
            <a:endParaRPr lang="ko-KR" altLang="en-US" sz="3000" dirty="0">
              <a:solidFill>
                <a:srgbClr val="373B46"/>
              </a:solidFill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C39CB697-8ADC-46DF-B43F-7809495F3E82}"/>
              </a:ext>
            </a:extLst>
          </p:cNvPr>
          <p:cNvSpPr txBox="1">
            <a:spLocks/>
          </p:cNvSpPr>
          <p:nvPr/>
        </p:nvSpPr>
        <p:spPr>
          <a:xfrm>
            <a:off x="1937856" y="269369"/>
            <a:ext cx="10254142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3. DARTS</a:t>
            </a:r>
            <a:endParaRPr lang="ko-KR" altLang="en-US" sz="3000" dirty="0">
              <a:solidFill>
                <a:srgbClr val="E8BF89"/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D17B9EB-F675-46DB-85E4-40FD701C4C2D}"/>
              </a:ext>
            </a:extLst>
          </p:cNvPr>
          <p:cNvSpPr txBox="1">
            <a:spLocks/>
          </p:cNvSpPr>
          <p:nvPr/>
        </p:nvSpPr>
        <p:spPr>
          <a:xfrm>
            <a:off x="1937856" y="1796154"/>
            <a:ext cx="10254142" cy="74187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DARTS Algorithm</a:t>
            </a:r>
            <a:endParaRPr lang="ko-KR" altLang="en-US" sz="4500" dirty="0">
              <a:solidFill>
                <a:srgbClr val="E8BF89"/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8B18D85E-3395-4B31-B05E-BB8CFC84E566}"/>
              </a:ext>
            </a:extLst>
          </p:cNvPr>
          <p:cNvSpPr txBox="1">
            <a:spLocks/>
          </p:cNvSpPr>
          <p:nvPr/>
        </p:nvSpPr>
        <p:spPr>
          <a:xfrm>
            <a:off x="1" y="2073525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A6A6A6"/>
                </a:solidFill>
                <a:latin typeface="SpoqaHanSans-thin"/>
              </a:rPr>
              <a:t>1. Intro</a:t>
            </a:r>
            <a:endParaRPr lang="ko-KR" altLang="en-US" sz="2000" dirty="0">
              <a:solidFill>
                <a:srgbClr val="A6A6A6"/>
              </a:solidFill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424BCC51-F7C9-4F4C-9B52-1C64A49FF09C}"/>
              </a:ext>
            </a:extLst>
          </p:cNvPr>
          <p:cNvSpPr txBox="1">
            <a:spLocks/>
          </p:cNvSpPr>
          <p:nvPr/>
        </p:nvSpPr>
        <p:spPr>
          <a:xfrm>
            <a:off x="1" y="4316670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4. Exp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6FFA34-782D-4A5B-96B2-30BCBE912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206" y="4140421"/>
            <a:ext cx="8959443" cy="2080629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6DC6F3C1-8C49-42E6-ADBE-A8A8CE52A246}"/>
              </a:ext>
            </a:extLst>
          </p:cNvPr>
          <p:cNvSpPr txBox="1">
            <a:spLocks/>
          </p:cNvSpPr>
          <p:nvPr/>
        </p:nvSpPr>
        <p:spPr>
          <a:xfrm>
            <a:off x="1" y="2820146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A6A6A6"/>
                </a:solidFill>
                <a:latin typeface="SpoqaHanSans-thin"/>
              </a:rPr>
              <a:t>2. NEAT</a:t>
            </a:r>
            <a:endParaRPr lang="ko-KR" altLang="en-US" sz="2000" dirty="0">
              <a:solidFill>
                <a:srgbClr val="A6A6A6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6C1C8BF8-BACB-448E-AC51-EB79F3D60A48}"/>
              </a:ext>
            </a:extLst>
          </p:cNvPr>
          <p:cNvSpPr txBox="1">
            <a:spLocks/>
          </p:cNvSpPr>
          <p:nvPr/>
        </p:nvSpPr>
        <p:spPr>
          <a:xfrm>
            <a:off x="1" y="3568408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7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</a:rPr>
              <a:t>3. DARTS</a:t>
            </a:r>
            <a:endParaRPr lang="ko-KR" altLang="en-US" sz="2700" dirty="0">
              <a:solidFill>
                <a:srgbClr val="373B4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0F2C00-D48A-43BA-8A54-1703711B5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465" y="2880930"/>
            <a:ext cx="43529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18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2A81AEBD-2EB1-49F6-B08D-CE7F8C87B1FF}"/>
              </a:ext>
            </a:extLst>
          </p:cNvPr>
          <p:cNvSpPr txBox="1">
            <a:spLocks/>
          </p:cNvSpPr>
          <p:nvPr/>
        </p:nvSpPr>
        <p:spPr>
          <a:xfrm>
            <a:off x="1937857" y="0"/>
            <a:ext cx="10254142" cy="6858000"/>
          </a:xfrm>
          <a:prstGeom prst="rect">
            <a:avLst/>
          </a:prstGeom>
          <a:solidFill>
            <a:srgbClr val="373B4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656BBE90-2D27-445E-93E0-FCF00DE687D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937856" cy="6858000"/>
          </a:xfrm>
          <a:prstGeom prst="rect">
            <a:avLst/>
          </a:prstGeom>
          <a:solidFill>
            <a:srgbClr val="E8BF89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2E4F57C-8482-43B7-BE3F-1110D7A25046}"/>
              </a:ext>
            </a:extLst>
          </p:cNvPr>
          <p:cNvSpPr txBox="1">
            <a:spLocks/>
          </p:cNvSpPr>
          <p:nvPr/>
        </p:nvSpPr>
        <p:spPr>
          <a:xfrm>
            <a:off x="0" y="293615"/>
            <a:ext cx="1937857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  <a:ea typeface="SpoqaHanSans-thin"/>
              </a:rPr>
              <a:t>Contents</a:t>
            </a:r>
            <a:endParaRPr lang="ko-KR" altLang="en-US" sz="3000" dirty="0">
              <a:solidFill>
                <a:srgbClr val="373B46"/>
              </a:solidFill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C39CB697-8ADC-46DF-B43F-7809495F3E82}"/>
              </a:ext>
            </a:extLst>
          </p:cNvPr>
          <p:cNvSpPr txBox="1">
            <a:spLocks/>
          </p:cNvSpPr>
          <p:nvPr/>
        </p:nvSpPr>
        <p:spPr>
          <a:xfrm>
            <a:off x="1937856" y="269369"/>
            <a:ext cx="10254142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4. Experiment</a:t>
            </a:r>
            <a:endParaRPr lang="ko-KR" altLang="en-US" sz="3000" dirty="0">
              <a:solidFill>
                <a:srgbClr val="E8BF89"/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D17B9EB-F675-46DB-85E4-40FD701C4C2D}"/>
              </a:ext>
            </a:extLst>
          </p:cNvPr>
          <p:cNvSpPr txBox="1">
            <a:spLocks/>
          </p:cNvSpPr>
          <p:nvPr/>
        </p:nvSpPr>
        <p:spPr>
          <a:xfrm>
            <a:off x="1937856" y="1796154"/>
            <a:ext cx="10254142" cy="74187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About Experiment</a:t>
            </a:r>
            <a:endParaRPr lang="ko-KR" altLang="en-US" sz="4500" dirty="0">
              <a:solidFill>
                <a:srgbClr val="E8BF89"/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8B18D85E-3395-4B31-B05E-BB8CFC84E566}"/>
              </a:ext>
            </a:extLst>
          </p:cNvPr>
          <p:cNvSpPr txBox="1">
            <a:spLocks/>
          </p:cNvSpPr>
          <p:nvPr/>
        </p:nvSpPr>
        <p:spPr>
          <a:xfrm>
            <a:off x="1" y="2073525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A6A6A6"/>
                </a:solidFill>
                <a:latin typeface="SpoqaHanSans-thin"/>
              </a:rPr>
              <a:t>1. Intro</a:t>
            </a:r>
            <a:endParaRPr lang="ko-KR" altLang="en-US" sz="2000" dirty="0">
              <a:solidFill>
                <a:srgbClr val="A6A6A6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17A85DED-8A25-439B-91B4-86D91FEF0DC5}"/>
              </a:ext>
            </a:extLst>
          </p:cNvPr>
          <p:cNvSpPr txBox="1">
            <a:spLocks/>
          </p:cNvSpPr>
          <p:nvPr/>
        </p:nvSpPr>
        <p:spPr>
          <a:xfrm>
            <a:off x="1" y="4316670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7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</a:rPr>
              <a:t>4. Exp</a:t>
            </a:r>
            <a:endParaRPr lang="ko-KR" altLang="en-US" sz="2700" dirty="0">
              <a:solidFill>
                <a:srgbClr val="373B46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98707D4-6761-407A-9F41-C501627791B7}"/>
              </a:ext>
            </a:extLst>
          </p:cNvPr>
          <p:cNvSpPr txBox="1">
            <a:spLocks/>
          </p:cNvSpPr>
          <p:nvPr/>
        </p:nvSpPr>
        <p:spPr>
          <a:xfrm>
            <a:off x="2223082" y="5004787"/>
            <a:ext cx="3457661" cy="118817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Baseline</a:t>
            </a:r>
          </a:p>
          <a:p>
            <a:pPr algn="ctr"/>
            <a:r>
              <a:rPr lang="en-US" altLang="ko-KR" sz="2000" dirty="0">
                <a:solidFill>
                  <a:srgbClr val="E8BF89"/>
                </a:solidFill>
              </a:rPr>
              <a:t>(</a:t>
            </a:r>
            <a:r>
              <a:rPr lang="en-US" altLang="ko-KR" sz="1800" dirty="0">
                <a:solidFill>
                  <a:srgbClr val="E8BF89"/>
                </a:solidFill>
              </a:rPr>
              <a:t>ResNet18, Transformer</a:t>
            </a:r>
            <a:r>
              <a:rPr lang="en-US" altLang="ko-KR" sz="2000" dirty="0">
                <a:solidFill>
                  <a:srgbClr val="E8BF89"/>
                </a:solidFill>
              </a:rPr>
              <a:t>)</a:t>
            </a:r>
            <a:endParaRPr lang="ko-KR" altLang="en-US" sz="2000" dirty="0">
              <a:solidFill>
                <a:srgbClr val="E8BF89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F65089D-80FE-4063-85DE-735568D92992}"/>
              </a:ext>
            </a:extLst>
          </p:cNvPr>
          <p:cNvSpPr txBox="1">
            <a:spLocks/>
          </p:cNvSpPr>
          <p:nvPr/>
        </p:nvSpPr>
        <p:spPr>
          <a:xfrm>
            <a:off x="5310930" y="5004787"/>
            <a:ext cx="3507994" cy="118817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DARTS</a:t>
            </a:r>
            <a:endParaRPr lang="ko-KR" altLang="en-US" sz="3500" dirty="0">
              <a:solidFill>
                <a:srgbClr val="E8BF89"/>
              </a:solidFill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3E660B59-8CF0-47DA-9AB1-1410CFB91246}"/>
              </a:ext>
            </a:extLst>
          </p:cNvPr>
          <p:cNvSpPr txBox="1">
            <a:spLocks/>
          </p:cNvSpPr>
          <p:nvPr/>
        </p:nvSpPr>
        <p:spPr>
          <a:xfrm>
            <a:off x="8180663" y="5004787"/>
            <a:ext cx="3457661" cy="118817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NEAT</a:t>
            </a:r>
            <a:endParaRPr lang="ko-KR" altLang="en-US" sz="3500" dirty="0">
              <a:solidFill>
                <a:srgbClr val="E8BF89"/>
              </a:solidFill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A72B81A5-F901-4CA2-B6E5-C05CFE0FE3A6}"/>
              </a:ext>
            </a:extLst>
          </p:cNvPr>
          <p:cNvSpPr txBox="1">
            <a:spLocks/>
          </p:cNvSpPr>
          <p:nvPr/>
        </p:nvSpPr>
        <p:spPr>
          <a:xfrm>
            <a:off x="2659309" y="3429000"/>
            <a:ext cx="4405618" cy="99770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Image dataset: MNIST</a:t>
            </a:r>
            <a:endParaRPr lang="ko-KR" altLang="en-US" sz="3500" dirty="0">
              <a:solidFill>
                <a:srgbClr val="E8BF89"/>
              </a:solidFill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8BBC2466-B850-45EF-8DC2-D0B813B07A7F}"/>
              </a:ext>
            </a:extLst>
          </p:cNvPr>
          <p:cNvSpPr txBox="1">
            <a:spLocks/>
          </p:cNvSpPr>
          <p:nvPr/>
        </p:nvSpPr>
        <p:spPr>
          <a:xfrm>
            <a:off x="7064927" y="3429000"/>
            <a:ext cx="4405618" cy="99770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NLP dataset: SST-2</a:t>
            </a:r>
            <a:endParaRPr lang="ko-KR" altLang="en-US" sz="3500" dirty="0">
              <a:solidFill>
                <a:srgbClr val="E8BF89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4B9B3091-D740-4CAF-A6F1-67323DBF34C7}"/>
              </a:ext>
            </a:extLst>
          </p:cNvPr>
          <p:cNvSpPr txBox="1">
            <a:spLocks/>
          </p:cNvSpPr>
          <p:nvPr/>
        </p:nvSpPr>
        <p:spPr>
          <a:xfrm>
            <a:off x="1" y="2820146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2. NEAT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253C86CC-8B62-4F38-A239-C56B6AB1BCE3}"/>
              </a:ext>
            </a:extLst>
          </p:cNvPr>
          <p:cNvSpPr txBox="1">
            <a:spLocks/>
          </p:cNvSpPr>
          <p:nvPr/>
        </p:nvSpPr>
        <p:spPr>
          <a:xfrm>
            <a:off x="1" y="3568408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3. DARTS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6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2A81AEBD-2EB1-49F6-B08D-CE7F8C87B1FF}"/>
              </a:ext>
            </a:extLst>
          </p:cNvPr>
          <p:cNvSpPr txBox="1">
            <a:spLocks/>
          </p:cNvSpPr>
          <p:nvPr/>
        </p:nvSpPr>
        <p:spPr>
          <a:xfrm>
            <a:off x="1937857" y="0"/>
            <a:ext cx="10254142" cy="6858000"/>
          </a:xfrm>
          <a:prstGeom prst="rect">
            <a:avLst/>
          </a:prstGeom>
          <a:solidFill>
            <a:srgbClr val="373B4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656BBE90-2D27-445E-93E0-FCF00DE687D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937856" cy="6858000"/>
          </a:xfrm>
          <a:prstGeom prst="rect">
            <a:avLst/>
          </a:prstGeom>
          <a:solidFill>
            <a:srgbClr val="E8BF89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2E4F57C-8482-43B7-BE3F-1110D7A25046}"/>
              </a:ext>
            </a:extLst>
          </p:cNvPr>
          <p:cNvSpPr txBox="1">
            <a:spLocks/>
          </p:cNvSpPr>
          <p:nvPr/>
        </p:nvSpPr>
        <p:spPr>
          <a:xfrm>
            <a:off x="0" y="293615"/>
            <a:ext cx="1937857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  <a:ea typeface="SpoqaHanSans-thin"/>
              </a:rPr>
              <a:t>Contents</a:t>
            </a:r>
            <a:endParaRPr lang="ko-KR" altLang="en-US" sz="3000" dirty="0">
              <a:solidFill>
                <a:srgbClr val="373B46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2C3A417-50EE-43CF-A0D1-FD3CA6618EAA}"/>
              </a:ext>
            </a:extLst>
          </p:cNvPr>
          <p:cNvSpPr txBox="1">
            <a:spLocks/>
          </p:cNvSpPr>
          <p:nvPr/>
        </p:nvSpPr>
        <p:spPr>
          <a:xfrm>
            <a:off x="1" y="2073525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7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</a:rPr>
              <a:t>1. Intro</a:t>
            </a:r>
            <a:endParaRPr lang="ko-KR" altLang="en-US" sz="2700" dirty="0">
              <a:solidFill>
                <a:srgbClr val="373B46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D71A12C9-F689-4E0E-A0E0-8968B1ABDC4B}"/>
              </a:ext>
            </a:extLst>
          </p:cNvPr>
          <p:cNvSpPr txBox="1">
            <a:spLocks/>
          </p:cNvSpPr>
          <p:nvPr/>
        </p:nvSpPr>
        <p:spPr>
          <a:xfrm>
            <a:off x="1" y="2820146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2. NEAT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D4F23F4C-34E2-44D4-8CC7-6B87EE679A42}"/>
              </a:ext>
            </a:extLst>
          </p:cNvPr>
          <p:cNvSpPr txBox="1">
            <a:spLocks/>
          </p:cNvSpPr>
          <p:nvPr/>
        </p:nvSpPr>
        <p:spPr>
          <a:xfrm>
            <a:off x="1" y="3568408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3. DARTS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546A3E45-7B9E-4C69-8FAB-CF3D9A5BEFCF}"/>
              </a:ext>
            </a:extLst>
          </p:cNvPr>
          <p:cNvSpPr txBox="1">
            <a:spLocks/>
          </p:cNvSpPr>
          <p:nvPr/>
        </p:nvSpPr>
        <p:spPr>
          <a:xfrm>
            <a:off x="1" y="4316670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4. Exp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C39CB697-8ADC-46DF-B43F-7809495F3E82}"/>
              </a:ext>
            </a:extLst>
          </p:cNvPr>
          <p:cNvSpPr txBox="1">
            <a:spLocks/>
          </p:cNvSpPr>
          <p:nvPr/>
        </p:nvSpPr>
        <p:spPr>
          <a:xfrm>
            <a:off x="1937856" y="269369"/>
            <a:ext cx="10254142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1. Introduction</a:t>
            </a:r>
            <a:endParaRPr lang="ko-KR" altLang="en-US" sz="3000" dirty="0">
              <a:solidFill>
                <a:srgbClr val="E8BF89"/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D17B9EB-F675-46DB-85E4-40FD701C4C2D}"/>
              </a:ext>
            </a:extLst>
          </p:cNvPr>
          <p:cNvSpPr txBox="1">
            <a:spLocks/>
          </p:cNvSpPr>
          <p:nvPr/>
        </p:nvSpPr>
        <p:spPr>
          <a:xfrm>
            <a:off x="1937856" y="1796154"/>
            <a:ext cx="10254142" cy="74187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Why Neural Architecture Search?</a:t>
            </a:r>
            <a:endParaRPr lang="ko-KR" altLang="en-US" sz="4500" dirty="0">
              <a:solidFill>
                <a:srgbClr val="E8BF89"/>
              </a:solidFill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89BFECBB-11CF-463C-9C62-44C39A299806}"/>
              </a:ext>
            </a:extLst>
          </p:cNvPr>
          <p:cNvSpPr txBox="1">
            <a:spLocks/>
          </p:cNvSpPr>
          <p:nvPr/>
        </p:nvSpPr>
        <p:spPr>
          <a:xfrm>
            <a:off x="1937856" y="3131800"/>
            <a:ext cx="10254142" cy="74187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Machine Learning</a:t>
            </a:r>
            <a:endParaRPr lang="ko-KR" altLang="en-US" sz="3500" dirty="0">
              <a:solidFill>
                <a:srgbClr val="E8BF89"/>
              </a:solidFill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0D5D2DBB-F129-4BFF-A432-1B7B69EAE3EE}"/>
              </a:ext>
            </a:extLst>
          </p:cNvPr>
          <p:cNvSpPr txBox="1">
            <a:spLocks/>
          </p:cNvSpPr>
          <p:nvPr/>
        </p:nvSpPr>
        <p:spPr>
          <a:xfrm>
            <a:off x="1937856" y="4386676"/>
            <a:ext cx="10254142" cy="74187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Deep Learning</a:t>
            </a:r>
            <a:endParaRPr lang="ko-KR" altLang="en-US" sz="3500" dirty="0">
              <a:solidFill>
                <a:srgbClr val="E8BF89"/>
              </a:solidFill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97A3A17B-8CCB-44EB-BC8F-BFBA4CDCC15E}"/>
              </a:ext>
            </a:extLst>
          </p:cNvPr>
          <p:cNvSpPr/>
          <p:nvPr/>
        </p:nvSpPr>
        <p:spPr>
          <a:xfrm>
            <a:off x="6869432" y="3883022"/>
            <a:ext cx="390989" cy="365304"/>
          </a:xfrm>
          <a:prstGeom prst="downArrow">
            <a:avLst>
              <a:gd name="adj1" fmla="val 50000"/>
              <a:gd name="adj2" fmla="val 50000"/>
            </a:avLst>
          </a:prstGeom>
          <a:noFill/>
          <a:ln w="25400">
            <a:solidFill>
              <a:srgbClr val="E8BF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24E8338D-2D72-49E6-A19E-F8DE19EFCB8B}"/>
              </a:ext>
            </a:extLst>
          </p:cNvPr>
          <p:cNvSpPr txBox="1">
            <a:spLocks/>
          </p:cNvSpPr>
          <p:nvPr/>
        </p:nvSpPr>
        <p:spPr>
          <a:xfrm>
            <a:off x="1937856" y="5651872"/>
            <a:ext cx="10254142" cy="74187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Neural Architecture Search</a:t>
            </a:r>
            <a:endParaRPr lang="ko-KR" altLang="en-US" sz="3500" dirty="0">
              <a:solidFill>
                <a:srgbClr val="E8BF89"/>
              </a:solidFill>
            </a:endParaRPr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CEBB76C1-E74B-4F8E-AE1D-22B04B5391EE}"/>
              </a:ext>
            </a:extLst>
          </p:cNvPr>
          <p:cNvSpPr/>
          <p:nvPr/>
        </p:nvSpPr>
        <p:spPr>
          <a:xfrm>
            <a:off x="6869432" y="5148218"/>
            <a:ext cx="390989" cy="365304"/>
          </a:xfrm>
          <a:prstGeom prst="downArrow">
            <a:avLst>
              <a:gd name="adj1" fmla="val 50000"/>
              <a:gd name="adj2" fmla="val 50000"/>
            </a:avLst>
          </a:prstGeom>
          <a:noFill/>
          <a:ln w="25400">
            <a:solidFill>
              <a:srgbClr val="E8BF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632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2A81AEBD-2EB1-49F6-B08D-CE7F8C87B1FF}"/>
              </a:ext>
            </a:extLst>
          </p:cNvPr>
          <p:cNvSpPr txBox="1">
            <a:spLocks/>
          </p:cNvSpPr>
          <p:nvPr/>
        </p:nvSpPr>
        <p:spPr>
          <a:xfrm>
            <a:off x="1937857" y="0"/>
            <a:ext cx="10254142" cy="6858000"/>
          </a:xfrm>
          <a:prstGeom prst="rect">
            <a:avLst/>
          </a:prstGeom>
          <a:solidFill>
            <a:srgbClr val="373B4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656BBE90-2D27-445E-93E0-FCF00DE687D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937856" cy="6858000"/>
          </a:xfrm>
          <a:prstGeom prst="rect">
            <a:avLst/>
          </a:prstGeom>
          <a:solidFill>
            <a:srgbClr val="E8BF89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2E4F57C-8482-43B7-BE3F-1110D7A25046}"/>
              </a:ext>
            </a:extLst>
          </p:cNvPr>
          <p:cNvSpPr txBox="1">
            <a:spLocks/>
          </p:cNvSpPr>
          <p:nvPr/>
        </p:nvSpPr>
        <p:spPr>
          <a:xfrm>
            <a:off x="0" y="293615"/>
            <a:ext cx="1937857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  <a:ea typeface="SpoqaHanSans-thin"/>
              </a:rPr>
              <a:t>Contents</a:t>
            </a:r>
            <a:endParaRPr lang="ko-KR" altLang="en-US" sz="3000" dirty="0">
              <a:solidFill>
                <a:srgbClr val="373B46"/>
              </a:solidFill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C39CB697-8ADC-46DF-B43F-7809495F3E82}"/>
              </a:ext>
            </a:extLst>
          </p:cNvPr>
          <p:cNvSpPr txBox="1">
            <a:spLocks/>
          </p:cNvSpPr>
          <p:nvPr/>
        </p:nvSpPr>
        <p:spPr>
          <a:xfrm>
            <a:off x="1937856" y="269369"/>
            <a:ext cx="10254142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4. Experiment</a:t>
            </a:r>
            <a:endParaRPr lang="ko-KR" altLang="en-US" sz="3000" dirty="0">
              <a:solidFill>
                <a:srgbClr val="E8BF89"/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D17B9EB-F675-46DB-85E4-40FD701C4C2D}"/>
              </a:ext>
            </a:extLst>
          </p:cNvPr>
          <p:cNvSpPr txBox="1">
            <a:spLocks/>
          </p:cNvSpPr>
          <p:nvPr/>
        </p:nvSpPr>
        <p:spPr>
          <a:xfrm>
            <a:off x="1937856" y="1515280"/>
            <a:ext cx="10254142" cy="74187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Papers with code</a:t>
            </a:r>
            <a:endParaRPr lang="ko-KR" altLang="en-US" sz="4500" dirty="0">
              <a:solidFill>
                <a:srgbClr val="E8BF89"/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8B18D85E-3395-4B31-B05E-BB8CFC84E566}"/>
              </a:ext>
            </a:extLst>
          </p:cNvPr>
          <p:cNvSpPr txBox="1">
            <a:spLocks/>
          </p:cNvSpPr>
          <p:nvPr/>
        </p:nvSpPr>
        <p:spPr>
          <a:xfrm>
            <a:off x="1" y="2073525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A6A6A6"/>
                </a:solidFill>
                <a:latin typeface="SpoqaHanSans-thin"/>
              </a:rPr>
              <a:t>1. Intro</a:t>
            </a:r>
            <a:endParaRPr lang="ko-KR" altLang="en-US" sz="2000" dirty="0">
              <a:solidFill>
                <a:srgbClr val="A6A6A6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17A85DED-8A25-439B-91B4-86D91FEF0DC5}"/>
              </a:ext>
            </a:extLst>
          </p:cNvPr>
          <p:cNvSpPr txBox="1">
            <a:spLocks/>
          </p:cNvSpPr>
          <p:nvPr/>
        </p:nvSpPr>
        <p:spPr>
          <a:xfrm>
            <a:off x="1" y="4316670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7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</a:rPr>
              <a:t>4. Exp</a:t>
            </a:r>
            <a:endParaRPr lang="ko-KR" altLang="en-US" sz="2700" dirty="0">
              <a:solidFill>
                <a:srgbClr val="373B46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4B9B3091-D740-4CAF-A6F1-67323DBF34C7}"/>
              </a:ext>
            </a:extLst>
          </p:cNvPr>
          <p:cNvSpPr txBox="1">
            <a:spLocks/>
          </p:cNvSpPr>
          <p:nvPr/>
        </p:nvSpPr>
        <p:spPr>
          <a:xfrm>
            <a:off x="1" y="2820146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2. NEAT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253C86CC-8B62-4F38-A239-C56B6AB1BCE3}"/>
              </a:ext>
            </a:extLst>
          </p:cNvPr>
          <p:cNvSpPr txBox="1">
            <a:spLocks/>
          </p:cNvSpPr>
          <p:nvPr/>
        </p:nvSpPr>
        <p:spPr>
          <a:xfrm>
            <a:off x="1" y="3568408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3. DARTS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6283B9C-3765-4A0C-A667-25780BBAF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340" y="2560521"/>
            <a:ext cx="86391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36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2A81AEBD-2EB1-49F6-B08D-CE7F8C87B1FF}"/>
              </a:ext>
            </a:extLst>
          </p:cNvPr>
          <p:cNvSpPr txBox="1">
            <a:spLocks/>
          </p:cNvSpPr>
          <p:nvPr/>
        </p:nvSpPr>
        <p:spPr>
          <a:xfrm>
            <a:off x="1937856" y="0"/>
            <a:ext cx="10254142" cy="6858000"/>
          </a:xfrm>
          <a:prstGeom prst="rect">
            <a:avLst/>
          </a:prstGeom>
          <a:solidFill>
            <a:srgbClr val="373B4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656BBE90-2D27-445E-93E0-FCF00DE687D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937856" cy="6858000"/>
          </a:xfrm>
          <a:prstGeom prst="rect">
            <a:avLst/>
          </a:prstGeom>
          <a:solidFill>
            <a:srgbClr val="E8BF89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2E4F57C-8482-43B7-BE3F-1110D7A25046}"/>
              </a:ext>
            </a:extLst>
          </p:cNvPr>
          <p:cNvSpPr txBox="1">
            <a:spLocks/>
          </p:cNvSpPr>
          <p:nvPr/>
        </p:nvSpPr>
        <p:spPr>
          <a:xfrm>
            <a:off x="0" y="293615"/>
            <a:ext cx="1937857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  <a:ea typeface="SpoqaHanSans-thin"/>
              </a:rPr>
              <a:t>Contents</a:t>
            </a:r>
            <a:endParaRPr lang="ko-KR" altLang="en-US" sz="3000" dirty="0">
              <a:solidFill>
                <a:srgbClr val="373B46"/>
              </a:solidFill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C39CB697-8ADC-46DF-B43F-7809495F3E82}"/>
              </a:ext>
            </a:extLst>
          </p:cNvPr>
          <p:cNvSpPr txBox="1">
            <a:spLocks/>
          </p:cNvSpPr>
          <p:nvPr/>
        </p:nvSpPr>
        <p:spPr>
          <a:xfrm>
            <a:off x="1937856" y="269369"/>
            <a:ext cx="10254142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4. Experiment</a:t>
            </a:r>
            <a:endParaRPr lang="ko-KR" altLang="en-US" sz="3000" dirty="0">
              <a:solidFill>
                <a:srgbClr val="E8BF89"/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D17B9EB-F675-46DB-85E4-40FD701C4C2D}"/>
              </a:ext>
            </a:extLst>
          </p:cNvPr>
          <p:cNvSpPr txBox="1">
            <a:spLocks/>
          </p:cNvSpPr>
          <p:nvPr/>
        </p:nvSpPr>
        <p:spPr>
          <a:xfrm>
            <a:off x="1959013" y="1088157"/>
            <a:ext cx="10254142" cy="74187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MNIST state of the art</a:t>
            </a:r>
            <a:endParaRPr lang="ko-KR" altLang="en-US" sz="4500" dirty="0">
              <a:solidFill>
                <a:srgbClr val="E8BF89"/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8B18D85E-3395-4B31-B05E-BB8CFC84E566}"/>
              </a:ext>
            </a:extLst>
          </p:cNvPr>
          <p:cNvSpPr txBox="1">
            <a:spLocks/>
          </p:cNvSpPr>
          <p:nvPr/>
        </p:nvSpPr>
        <p:spPr>
          <a:xfrm>
            <a:off x="1" y="2073525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A6A6A6"/>
                </a:solidFill>
                <a:latin typeface="SpoqaHanSans-thin"/>
              </a:rPr>
              <a:t>1. Intro</a:t>
            </a:r>
            <a:endParaRPr lang="ko-KR" altLang="en-US" sz="2000" dirty="0">
              <a:solidFill>
                <a:srgbClr val="A6A6A6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17A85DED-8A25-439B-91B4-86D91FEF0DC5}"/>
              </a:ext>
            </a:extLst>
          </p:cNvPr>
          <p:cNvSpPr txBox="1">
            <a:spLocks/>
          </p:cNvSpPr>
          <p:nvPr/>
        </p:nvSpPr>
        <p:spPr>
          <a:xfrm>
            <a:off x="1" y="4316670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7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</a:rPr>
              <a:t>4. Exp</a:t>
            </a:r>
            <a:endParaRPr lang="ko-KR" altLang="en-US" sz="2700" dirty="0">
              <a:solidFill>
                <a:srgbClr val="373B46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4B9B3091-D740-4CAF-A6F1-67323DBF34C7}"/>
              </a:ext>
            </a:extLst>
          </p:cNvPr>
          <p:cNvSpPr txBox="1">
            <a:spLocks/>
          </p:cNvSpPr>
          <p:nvPr/>
        </p:nvSpPr>
        <p:spPr>
          <a:xfrm>
            <a:off x="1" y="2820146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2. NEAT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253C86CC-8B62-4F38-A239-C56B6AB1BCE3}"/>
              </a:ext>
            </a:extLst>
          </p:cNvPr>
          <p:cNvSpPr txBox="1">
            <a:spLocks/>
          </p:cNvSpPr>
          <p:nvPr/>
        </p:nvSpPr>
        <p:spPr>
          <a:xfrm>
            <a:off x="1" y="3568408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3. DARTS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E6AF244-18CE-4282-942B-DF7309003D99}"/>
              </a:ext>
            </a:extLst>
          </p:cNvPr>
          <p:cNvSpPr txBox="1">
            <a:spLocks/>
          </p:cNvSpPr>
          <p:nvPr/>
        </p:nvSpPr>
        <p:spPr>
          <a:xfrm>
            <a:off x="7054040" y="2961876"/>
            <a:ext cx="4943143" cy="329107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Tx/>
              <a:buChar char="-"/>
            </a:pPr>
            <a:r>
              <a:rPr lang="en-US" altLang="ko-KR" sz="2100" dirty="0">
                <a:solidFill>
                  <a:srgbClr val="E8BF89"/>
                </a:solidFill>
                <a:latin typeface="SpoqaHanSans-thin"/>
              </a:rPr>
              <a:t>DNN, CNN, RNN majority voting </a:t>
            </a:r>
            <a:r>
              <a:rPr lang="ko-KR" altLang="en-US" sz="2100" dirty="0">
                <a:solidFill>
                  <a:srgbClr val="E8BF89"/>
                </a:solidFill>
                <a:latin typeface="SpoqaHanSans-thin"/>
              </a:rPr>
              <a:t>앙상블</a:t>
            </a:r>
            <a:endParaRPr lang="en-US" altLang="ko-KR" sz="2100" dirty="0">
              <a:solidFill>
                <a:srgbClr val="E8BF89"/>
              </a:solidFill>
              <a:latin typeface="SpoqaHanSans-thin"/>
            </a:endParaRPr>
          </a:p>
          <a:p>
            <a:pPr marL="457200" indent="-457200" algn="ctr">
              <a:buFontTx/>
              <a:buChar char="-"/>
            </a:pPr>
            <a:r>
              <a:rPr lang="ko-KR" altLang="en-US" sz="2100" dirty="0">
                <a:solidFill>
                  <a:srgbClr val="E8BF89"/>
                </a:solidFill>
                <a:latin typeface="SpoqaHanSans-thin"/>
              </a:rPr>
              <a:t>레이어 수는 랜덤하게 생성</a:t>
            </a:r>
            <a:endParaRPr lang="en-US" altLang="ko-KR" sz="2100" dirty="0">
              <a:solidFill>
                <a:srgbClr val="E8BF89"/>
              </a:solidFill>
              <a:latin typeface="SpoqaHanSans-thin"/>
            </a:endParaRPr>
          </a:p>
          <a:p>
            <a:pPr marL="457200" indent="-457200" algn="ctr">
              <a:buFontTx/>
              <a:buChar char="-"/>
            </a:pPr>
            <a:endParaRPr lang="en-US" altLang="ko-KR" sz="2400" dirty="0">
              <a:solidFill>
                <a:srgbClr val="E8BF89"/>
              </a:solidFill>
              <a:latin typeface="SpoqaHanSans-thin"/>
            </a:endParaRPr>
          </a:p>
          <a:p>
            <a:pPr algn="ctr"/>
            <a:r>
              <a:rPr lang="en-US" altLang="ko-KR" sz="2800" dirty="0">
                <a:solidFill>
                  <a:srgbClr val="E8BF89"/>
                </a:solidFill>
                <a:latin typeface="SpoqaHanSans-thin"/>
              </a:rPr>
              <a:t>Accuracy : 99.82%</a:t>
            </a:r>
          </a:p>
          <a:p>
            <a:pPr algn="ctr"/>
            <a:r>
              <a:rPr lang="en-US" altLang="ko-KR" sz="2800" dirty="0">
                <a:solidFill>
                  <a:srgbClr val="E8BF89"/>
                </a:solidFill>
                <a:latin typeface="SpoqaHanSans-thin"/>
              </a:rPr>
              <a:t>Baseline Accuracy : 98.94%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49196A-472D-4FAB-ACFB-886DE2093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625" y="2918184"/>
            <a:ext cx="4943144" cy="2924933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1F881BF1-8E93-4222-B920-8B9A5876F597}"/>
              </a:ext>
            </a:extLst>
          </p:cNvPr>
          <p:cNvSpPr txBox="1">
            <a:spLocks/>
          </p:cNvSpPr>
          <p:nvPr/>
        </p:nvSpPr>
        <p:spPr>
          <a:xfrm>
            <a:off x="1959013" y="1919553"/>
            <a:ext cx="10254142" cy="61242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dirty="0">
                <a:solidFill>
                  <a:srgbClr val="E8BF89"/>
                </a:solidFill>
                <a:latin typeface="SpoqaHanSans-thin"/>
              </a:rPr>
              <a:t>RMDL : Random</a:t>
            </a:r>
            <a:r>
              <a:rPr lang="ko-KR" altLang="en-US" sz="3000" dirty="0">
                <a:solidFill>
                  <a:srgbClr val="E8BF89"/>
                </a:solidFill>
                <a:latin typeface="SpoqaHanSans-thin"/>
              </a:rPr>
              <a:t> </a:t>
            </a:r>
            <a:r>
              <a:rPr lang="en-US" altLang="ko-KR" sz="3000" dirty="0" err="1">
                <a:solidFill>
                  <a:srgbClr val="E8BF89"/>
                </a:solidFill>
                <a:latin typeface="SpoqaHanSans-thin"/>
              </a:rPr>
              <a:t>Multimodel</a:t>
            </a:r>
            <a:r>
              <a:rPr lang="en-US" altLang="ko-KR" sz="3000" dirty="0">
                <a:solidFill>
                  <a:srgbClr val="E8BF89"/>
                </a:solidFill>
                <a:latin typeface="SpoqaHanSans-thin"/>
              </a:rPr>
              <a:t> Deep Learning for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483043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2A81AEBD-2EB1-49F6-B08D-CE7F8C87B1FF}"/>
              </a:ext>
            </a:extLst>
          </p:cNvPr>
          <p:cNvSpPr txBox="1">
            <a:spLocks/>
          </p:cNvSpPr>
          <p:nvPr/>
        </p:nvSpPr>
        <p:spPr>
          <a:xfrm>
            <a:off x="1937856" y="0"/>
            <a:ext cx="10254142" cy="6858000"/>
          </a:xfrm>
          <a:prstGeom prst="rect">
            <a:avLst/>
          </a:prstGeom>
          <a:solidFill>
            <a:srgbClr val="373B4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656BBE90-2D27-445E-93E0-FCF00DE687D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937856" cy="6858000"/>
          </a:xfrm>
          <a:prstGeom prst="rect">
            <a:avLst/>
          </a:prstGeom>
          <a:solidFill>
            <a:srgbClr val="E8BF89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2E4F57C-8482-43B7-BE3F-1110D7A25046}"/>
              </a:ext>
            </a:extLst>
          </p:cNvPr>
          <p:cNvSpPr txBox="1">
            <a:spLocks/>
          </p:cNvSpPr>
          <p:nvPr/>
        </p:nvSpPr>
        <p:spPr>
          <a:xfrm>
            <a:off x="0" y="293615"/>
            <a:ext cx="1937857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  <a:ea typeface="SpoqaHanSans-thin"/>
              </a:rPr>
              <a:t>Contents</a:t>
            </a:r>
            <a:endParaRPr lang="ko-KR" altLang="en-US" sz="3000" dirty="0">
              <a:solidFill>
                <a:srgbClr val="373B46"/>
              </a:solidFill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C39CB697-8ADC-46DF-B43F-7809495F3E82}"/>
              </a:ext>
            </a:extLst>
          </p:cNvPr>
          <p:cNvSpPr txBox="1">
            <a:spLocks/>
          </p:cNvSpPr>
          <p:nvPr/>
        </p:nvSpPr>
        <p:spPr>
          <a:xfrm>
            <a:off x="1937856" y="269369"/>
            <a:ext cx="10254142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4. Experiment</a:t>
            </a:r>
            <a:endParaRPr lang="ko-KR" altLang="en-US" sz="3000" dirty="0">
              <a:solidFill>
                <a:srgbClr val="E8BF89"/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D17B9EB-F675-46DB-85E4-40FD701C4C2D}"/>
              </a:ext>
            </a:extLst>
          </p:cNvPr>
          <p:cNvSpPr txBox="1">
            <a:spLocks/>
          </p:cNvSpPr>
          <p:nvPr/>
        </p:nvSpPr>
        <p:spPr>
          <a:xfrm>
            <a:off x="1937858" y="1306408"/>
            <a:ext cx="10254142" cy="74187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SST-2 state of the art</a:t>
            </a:r>
            <a:endParaRPr lang="ko-KR" altLang="en-US" sz="4500" dirty="0">
              <a:solidFill>
                <a:srgbClr val="E8BF89"/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8B18D85E-3395-4B31-B05E-BB8CFC84E566}"/>
              </a:ext>
            </a:extLst>
          </p:cNvPr>
          <p:cNvSpPr txBox="1">
            <a:spLocks/>
          </p:cNvSpPr>
          <p:nvPr/>
        </p:nvSpPr>
        <p:spPr>
          <a:xfrm>
            <a:off x="1" y="2073525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A6A6A6"/>
                </a:solidFill>
                <a:latin typeface="SpoqaHanSans-thin"/>
              </a:rPr>
              <a:t>1. Intro</a:t>
            </a:r>
            <a:endParaRPr lang="ko-KR" altLang="en-US" sz="2000" dirty="0">
              <a:solidFill>
                <a:srgbClr val="A6A6A6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17A85DED-8A25-439B-91B4-86D91FEF0DC5}"/>
              </a:ext>
            </a:extLst>
          </p:cNvPr>
          <p:cNvSpPr txBox="1">
            <a:spLocks/>
          </p:cNvSpPr>
          <p:nvPr/>
        </p:nvSpPr>
        <p:spPr>
          <a:xfrm>
            <a:off x="1" y="4316670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7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</a:rPr>
              <a:t>4. Exp</a:t>
            </a:r>
            <a:endParaRPr lang="ko-KR" altLang="en-US" sz="2700" dirty="0">
              <a:solidFill>
                <a:srgbClr val="373B46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4B9B3091-D740-4CAF-A6F1-67323DBF34C7}"/>
              </a:ext>
            </a:extLst>
          </p:cNvPr>
          <p:cNvSpPr txBox="1">
            <a:spLocks/>
          </p:cNvSpPr>
          <p:nvPr/>
        </p:nvSpPr>
        <p:spPr>
          <a:xfrm>
            <a:off x="1" y="2820146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2. NEAT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253C86CC-8B62-4F38-A239-C56B6AB1BCE3}"/>
              </a:ext>
            </a:extLst>
          </p:cNvPr>
          <p:cNvSpPr txBox="1">
            <a:spLocks/>
          </p:cNvSpPr>
          <p:nvPr/>
        </p:nvSpPr>
        <p:spPr>
          <a:xfrm>
            <a:off x="1" y="3568408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3. DARTS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836B44B3-A9CF-4780-97BF-11FAA93F6E9F}"/>
              </a:ext>
            </a:extLst>
          </p:cNvPr>
          <p:cNvSpPr txBox="1">
            <a:spLocks/>
          </p:cNvSpPr>
          <p:nvPr/>
        </p:nvSpPr>
        <p:spPr>
          <a:xfrm>
            <a:off x="2857499" y="3308348"/>
            <a:ext cx="8477349" cy="329107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Tx/>
              <a:buChar char="-"/>
            </a:pPr>
            <a:r>
              <a:rPr lang="en-US" altLang="ko-KR" sz="2400" dirty="0">
                <a:solidFill>
                  <a:srgbClr val="E8BF89"/>
                </a:solidFill>
                <a:latin typeface="SpoqaHanSans-thin"/>
              </a:rPr>
              <a:t>SST-2 </a:t>
            </a:r>
            <a:r>
              <a:rPr lang="ko-KR" altLang="en-US" sz="2400" dirty="0">
                <a:solidFill>
                  <a:srgbClr val="E8BF89"/>
                </a:solidFill>
                <a:latin typeface="SpoqaHanSans-thin"/>
              </a:rPr>
              <a:t>뿐만 아니라 </a:t>
            </a:r>
            <a:r>
              <a:rPr lang="en-US" altLang="ko-KR" sz="2400" dirty="0">
                <a:solidFill>
                  <a:srgbClr val="E8BF89"/>
                </a:solidFill>
                <a:latin typeface="SpoqaHanSans-thin"/>
              </a:rPr>
              <a:t>Web</a:t>
            </a:r>
            <a:r>
              <a:rPr lang="ko-KR" altLang="en-US" sz="2400" dirty="0">
                <a:solidFill>
                  <a:srgbClr val="E8BF89"/>
                </a:solidFill>
                <a:latin typeface="SpoqaHanSans-thin"/>
              </a:rPr>
              <a:t>에서 </a:t>
            </a:r>
            <a:r>
              <a:rPr lang="en-US" altLang="ko-KR" sz="2400" dirty="0">
                <a:solidFill>
                  <a:srgbClr val="E8BF89"/>
                </a:solidFill>
                <a:latin typeface="SpoqaHanSans-thin"/>
              </a:rPr>
              <a:t>Common Crawl</a:t>
            </a:r>
            <a:r>
              <a:rPr lang="ko-KR" altLang="en-US" sz="2400" dirty="0">
                <a:solidFill>
                  <a:srgbClr val="E8BF89"/>
                </a:solidFill>
                <a:latin typeface="SpoqaHanSans-thin"/>
              </a:rPr>
              <a:t>한 </a:t>
            </a:r>
            <a:r>
              <a:rPr lang="en-US" altLang="ko-KR" sz="2400" dirty="0">
                <a:solidFill>
                  <a:srgbClr val="E8BF89"/>
                </a:solidFill>
                <a:latin typeface="SpoqaHanSans-thin"/>
              </a:rPr>
              <a:t>dataset</a:t>
            </a:r>
            <a:r>
              <a:rPr lang="ko-KR" altLang="en-US" sz="2400" dirty="0">
                <a:solidFill>
                  <a:srgbClr val="E8BF89"/>
                </a:solidFill>
                <a:latin typeface="SpoqaHanSans-thin"/>
              </a:rPr>
              <a:t>도 사용</a:t>
            </a:r>
            <a:endParaRPr lang="en-US" altLang="ko-KR" sz="2400" dirty="0">
              <a:solidFill>
                <a:srgbClr val="E8BF89"/>
              </a:solidFill>
              <a:latin typeface="SpoqaHanSans-thin"/>
            </a:endParaRPr>
          </a:p>
          <a:p>
            <a:pPr marL="457200" indent="-457200" algn="ctr">
              <a:buFontTx/>
              <a:buChar char="-"/>
            </a:pPr>
            <a:r>
              <a:rPr lang="en-US" altLang="ko-KR" sz="2400" dirty="0">
                <a:solidFill>
                  <a:srgbClr val="E8BF89"/>
                </a:solidFill>
                <a:latin typeface="SpoqaHanSans-thin"/>
              </a:rPr>
              <a:t>Dataset</a:t>
            </a:r>
            <a:r>
              <a:rPr lang="ko-KR" altLang="en-US" sz="2400" dirty="0">
                <a:solidFill>
                  <a:srgbClr val="E8BF89"/>
                </a:solidFill>
                <a:latin typeface="SpoqaHanSans-thin"/>
              </a:rPr>
              <a:t>에 </a:t>
            </a:r>
            <a:r>
              <a:rPr lang="en-US" altLang="ko-KR" sz="2400" dirty="0">
                <a:solidFill>
                  <a:srgbClr val="E8BF89"/>
                </a:solidFill>
                <a:latin typeface="SpoqaHanSans-thin"/>
              </a:rPr>
              <a:t>scaling</a:t>
            </a:r>
            <a:r>
              <a:rPr lang="ko-KR" altLang="en-US" sz="2400" dirty="0">
                <a:solidFill>
                  <a:srgbClr val="E8BF89"/>
                </a:solidFill>
                <a:latin typeface="SpoqaHanSans-thin"/>
              </a:rPr>
              <a:t>과 </a:t>
            </a:r>
            <a:r>
              <a:rPr lang="en-US" altLang="ko-KR" sz="2400" dirty="0">
                <a:solidFill>
                  <a:srgbClr val="E8BF89"/>
                </a:solidFill>
                <a:latin typeface="SpoqaHanSans-thin"/>
              </a:rPr>
              <a:t>transfer approach</a:t>
            </a:r>
            <a:r>
              <a:rPr lang="ko-KR" altLang="en-US" sz="2400" dirty="0">
                <a:solidFill>
                  <a:srgbClr val="E8BF89"/>
                </a:solidFill>
                <a:latin typeface="SpoqaHanSans-thin"/>
              </a:rPr>
              <a:t>들을 사용함</a:t>
            </a:r>
            <a:endParaRPr lang="en-US" altLang="ko-KR" sz="2400" dirty="0">
              <a:solidFill>
                <a:srgbClr val="E8BF89"/>
              </a:solidFill>
              <a:latin typeface="SpoqaHanSans-thin"/>
            </a:endParaRPr>
          </a:p>
          <a:p>
            <a:pPr marL="457200" indent="-457200" algn="ctr">
              <a:buFontTx/>
              <a:buChar char="-"/>
            </a:pPr>
            <a:r>
              <a:rPr lang="en-US" altLang="ko-KR" sz="2400" dirty="0">
                <a:solidFill>
                  <a:srgbClr val="E8BF89"/>
                </a:solidFill>
                <a:latin typeface="SpoqaHanSans-thin"/>
              </a:rPr>
              <a:t>Task-specific prefix</a:t>
            </a:r>
            <a:r>
              <a:rPr lang="ko-KR" altLang="en-US" sz="2400" dirty="0">
                <a:solidFill>
                  <a:srgbClr val="E8BF89"/>
                </a:solidFill>
                <a:latin typeface="SpoqaHanSans-thin"/>
              </a:rPr>
              <a:t>를 </a:t>
            </a:r>
            <a:r>
              <a:rPr lang="en-US" altLang="ko-KR" sz="2400" dirty="0">
                <a:solidFill>
                  <a:srgbClr val="E8BF89"/>
                </a:solidFill>
                <a:latin typeface="SpoqaHanSans-thin"/>
              </a:rPr>
              <a:t>original input</a:t>
            </a:r>
            <a:r>
              <a:rPr lang="ko-KR" altLang="en-US" sz="2400" dirty="0">
                <a:solidFill>
                  <a:srgbClr val="E8BF89"/>
                </a:solidFill>
                <a:latin typeface="SpoqaHanSans-thin"/>
              </a:rPr>
              <a:t>에 더하여 사용함</a:t>
            </a:r>
            <a:endParaRPr lang="en-US" altLang="ko-KR" sz="2400" dirty="0">
              <a:solidFill>
                <a:srgbClr val="E8BF89"/>
              </a:solidFill>
              <a:latin typeface="SpoqaHanSans-thin"/>
            </a:endParaRPr>
          </a:p>
          <a:p>
            <a:pPr marL="457200" indent="-457200" algn="ctr">
              <a:buFontTx/>
              <a:buChar char="-"/>
            </a:pPr>
            <a:endParaRPr lang="en-US" altLang="ko-KR" sz="2400" dirty="0">
              <a:solidFill>
                <a:srgbClr val="E8BF89"/>
              </a:solidFill>
              <a:latin typeface="SpoqaHanSans-thin"/>
            </a:endParaRPr>
          </a:p>
          <a:p>
            <a:pPr algn="ctr"/>
            <a:r>
              <a:rPr lang="en-US" altLang="ko-KR" sz="2800" dirty="0">
                <a:solidFill>
                  <a:srgbClr val="E8BF89"/>
                </a:solidFill>
                <a:latin typeface="SpoqaHanSans-thin"/>
              </a:rPr>
              <a:t>Accuracy : 97.4%</a:t>
            </a:r>
          </a:p>
          <a:p>
            <a:pPr algn="ctr"/>
            <a:r>
              <a:rPr lang="en-US" altLang="ko-KR" sz="2800" dirty="0">
                <a:solidFill>
                  <a:srgbClr val="E8BF89"/>
                </a:solidFill>
                <a:latin typeface="SpoqaHanSans-thin"/>
              </a:rPr>
              <a:t>Baseline Accuracy : 78.17%</a:t>
            </a:r>
            <a:endParaRPr lang="en-US" altLang="ko-KR" sz="2400" dirty="0">
              <a:solidFill>
                <a:srgbClr val="E8BF89"/>
              </a:solidFill>
              <a:latin typeface="SpoqaHanSans-thin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A53EDCFE-5E68-4848-8A4B-85E64A7BE569}"/>
              </a:ext>
            </a:extLst>
          </p:cNvPr>
          <p:cNvSpPr txBox="1">
            <a:spLocks/>
          </p:cNvSpPr>
          <p:nvPr/>
        </p:nvSpPr>
        <p:spPr>
          <a:xfrm>
            <a:off x="1937856" y="2353014"/>
            <a:ext cx="10254142" cy="104500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dirty="0">
                <a:solidFill>
                  <a:srgbClr val="E8BF89"/>
                </a:solidFill>
                <a:latin typeface="SpoqaHanSans-thin"/>
              </a:rPr>
              <a:t>Exploring the Limits of Transfer Learning </a:t>
            </a:r>
          </a:p>
          <a:p>
            <a:pPr algn="ctr"/>
            <a:r>
              <a:rPr lang="en-US" altLang="ko-KR" sz="3000" dirty="0">
                <a:solidFill>
                  <a:srgbClr val="E8BF89"/>
                </a:solidFill>
                <a:latin typeface="SpoqaHanSans-thin"/>
              </a:rPr>
              <a:t>with a Unified Text-to-Text Transformer</a:t>
            </a:r>
          </a:p>
        </p:txBody>
      </p:sp>
    </p:spTree>
    <p:extLst>
      <p:ext uri="{BB962C8B-B14F-4D97-AF65-F5344CB8AC3E}">
        <p14:creationId xmlns:p14="http://schemas.microsoft.com/office/powerpoint/2010/main" val="1903482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2A81AEBD-2EB1-49F6-B08D-CE7F8C87B1FF}"/>
              </a:ext>
            </a:extLst>
          </p:cNvPr>
          <p:cNvSpPr txBox="1">
            <a:spLocks/>
          </p:cNvSpPr>
          <p:nvPr/>
        </p:nvSpPr>
        <p:spPr>
          <a:xfrm>
            <a:off x="1937857" y="0"/>
            <a:ext cx="10254142" cy="6858000"/>
          </a:xfrm>
          <a:prstGeom prst="rect">
            <a:avLst/>
          </a:prstGeom>
          <a:solidFill>
            <a:srgbClr val="373B4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656BBE90-2D27-445E-93E0-FCF00DE687D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937856" cy="6858000"/>
          </a:xfrm>
          <a:prstGeom prst="rect">
            <a:avLst/>
          </a:prstGeom>
          <a:solidFill>
            <a:srgbClr val="E8BF89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2E4F57C-8482-43B7-BE3F-1110D7A25046}"/>
              </a:ext>
            </a:extLst>
          </p:cNvPr>
          <p:cNvSpPr txBox="1">
            <a:spLocks/>
          </p:cNvSpPr>
          <p:nvPr/>
        </p:nvSpPr>
        <p:spPr>
          <a:xfrm>
            <a:off x="0" y="293615"/>
            <a:ext cx="1937857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  <a:ea typeface="SpoqaHanSans-thin"/>
              </a:rPr>
              <a:t>Contents</a:t>
            </a:r>
            <a:endParaRPr lang="ko-KR" altLang="en-US" sz="3000" dirty="0">
              <a:solidFill>
                <a:srgbClr val="373B46"/>
              </a:solidFill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C39CB697-8ADC-46DF-B43F-7809495F3E82}"/>
              </a:ext>
            </a:extLst>
          </p:cNvPr>
          <p:cNvSpPr txBox="1">
            <a:spLocks/>
          </p:cNvSpPr>
          <p:nvPr/>
        </p:nvSpPr>
        <p:spPr>
          <a:xfrm>
            <a:off x="1937856" y="269369"/>
            <a:ext cx="10254142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4. Experiment</a:t>
            </a:r>
            <a:endParaRPr lang="ko-KR" altLang="en-US" sz="3000" dirty="0">
              <a:solidFill>
                <a:srgbClr val="E8BF89"/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D17B9EB-F675-46DB-85E4-40FD701C4C2D}"/>
              </a:ext>
            </a:extLst>
          </p:cNvPr>
          <p:cNvSpPr txBox="1">
            <a:spLocks/>
          </p:cNvSpPr>
          <p:nvPr/>
        </p:nvSpPr>
        <p:spPr>
          <a:xfrm>
            <a:off x="1937856" y="1796154"/>
            <a:ext cx="10254142" cy="74187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Baseline Image dataset: ResNet18</a:t>
            </a:r>
            <a:endParaRPr lang="ko-KR" altLang="en-US" sz="4500" dirty="0">
              <a:solidFill>
                <a:srgbClr val="E8BF89"/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8B18D85E-3395-4B31-B05E-BB8CFC84E566}"/>
              </a:ext>
            </a:extLst>
          </p:cNvPr>
          <p:cNvSpPr txBox="1">
            <a:spLocks/>
          </p:cNvSpPr>
          <p:nvPr/>
        </p:nvSpPr>
        <p:spPr>
          <a:xfrm>
            <a:off x="1" y="2073525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A6A6A6"/>
                </a:solidFill>
                <a:latin typeface="SpoqaHanSans-thin"/>
              </a:rPr>
              <a:t>1. Intro</a:t>
            </a:r>
            <a:endParaRPr lang="ko-KR" altLang="en-US" sz="2000" dirty="0">
              <a:solidFill>
                <a:srgbClr val="A6A6A6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17A85DED-8A25-439B-91B4-86D91FEF0DC5}"/>
              </a:ext>
            </a:extLst>
          </p:cNvPr>
          <p:cNvSpPr txBox="1">
            <a:spLocks/>
          </p:cNvSpPr>
          <p:nvPr/>
        </p:nvSpPr>
        <p:spPr>
          <a:xfrm>
            <a:off x="1" y="4316670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7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</a:rPr>
              <a:t>4. Exp</a:t>
            </a:r>
            <a:endParaRPr lang="ko-KR" altLang="en-US" sz="2700" dirty="0">
              <a:solidFill>
                <a:srgbClr val="373B46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2F9A925-2E62-44E3-852E-DF8589E21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422" y="2982666"/>
            <a:ext cx="1799796" cy="358004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4B92409-8C55-45D1-8534-FA58F32FF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818" y="3450539"/>
            <a:ext cx="7603932" cy="2644298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216B432C-DF5F-49DF-800E-7EFFE677791C}"/>
              </a:ext>
            </a:extLst>
          </p:cNvPr>
          <p:cNvSpPr txBox="1">
            <a:spLocks/>
          </p:cNvSpPr>
          <p:nvPr/>
        </p:nvSpPr>
        <p:spPr>
          <a:xfrm>
            <a:off x="1" y="2820146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2. NEAT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96E680D8-0A87-4F60-8C48-6DEE617753D1}"/>
              </a:ext>
            </a:extLst>
          </p:cNvPr>
          <p:cNvSpPr txBox="1">
            <a:spLocks/>
          </p:cNvSpPr>
          <p:nvPr/>
        </p:nvSpPr>
        <p:spPr>
          <a:xfrm>
            <a:off x="1" y="3568408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3. DARTS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754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2A81AEBD-2EB1-49F6-B08D-CE7F8C87B1FF}"/>
              </a:ext>
            </a:extLst>
          </p:cNvPr>
          <p:cNvSpPr txBox="1">
            <a:spLocks/>
          </p:cNvSpPr>
          <p:nvPr/>
        </p:nvSpPr>
        <p:spPr>
          <a:xfrm>
            <a:off x="1937857" y="0"/>
            <a:ext cx="10254142" cy="6858000"/>
          </a:xfrm>
          <a:prstGeom prst="rect">
            <a:avLst/>
          </a:prstGeom>
          <a:solidFill>
            <a:srgbClr val="373B4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656BBE90-2D27-445E-93E0-FCF00DE687D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937856" cy="6858000"/>
          </a:xfrm>
          <a:prstGeom prst="rect">
            <a:avLst/>
          </a:prstGeom>
          <a:solidFill>
            <a:srgbClr val="E8BF89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2E4F57C-8482-43B7-BE3F-1110D7A25046}"/>
              </a:ext>
            </a:extLst>
          </p:cNvPr>
          <p:cNvSpPr txBox="1">
            <a:spLocks/>
          </p:cNvSpPr>
          <p:nvPr/>
        </p:nvSpPr>
        <p:spPr>
          <a:xfrm>
            <a:off x="0" y="293615"/>
            <a:ext cx="1937857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  <a:ea typeface="SpoqaHanSans-thin"/>
              </a:rPr>
              <a:t>Contents</a:t>
            </a:r>
            <a:endParaRPr lang="ko-KR" altLang="en-US" sz="3000" dirty="0">
              <a:solidFill>
                <a:srgbClr val="373B46"/>
              </a:solidFill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C39CB697-8ADC-46DF-B43F-7809495F3E82}"/>
              </a:ext>
            </a:extLst>
          </p:cNvPr>
          <p:cNvSpPr txBox="1">
            <a:spLocks/>
          </p:cNvSpPr>
          <p:nvPr/>
        </p:nvSpPr>
        <p:spPr>
          <a:xfrm>
            <a:off x="1937856" y="269369"/>
            <a:ext cx="10254142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4. Experiment</a:t>
            </a:r>
            <a:endParaRPr lang="ko-KR" altLang="en-US" sz="3000" dirty="0">
              <a:solidFill>
                <a:srgbClr val="E8BF89"/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D17B9EB-F675-46DB-85E4-40FD701C4C2D}"/>
              </a:ext>
            </a:extLst>
          </p:cNvPr>
          <p:cNvSpPr txBox="1">
            <a:spLocks/>
          </p:cNvSpPr>
          <p:nvPr/>
        </p:nvSpPr>
        <p:spPr>
          <a:xfrm>
            <a:off x="1937856" y="1796154"/>
            <a:ext cx="10254142" cy="74187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Baseline Image dataset: ResNet18</a:t>
            </a:r>
            <a:endParaRPr lang="ko-KR" altLang="en-US" sz="4500" dirty="0">
              <a:solidFill>
                <a:srgbClr val="E8BF89"/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8B18D85E-3395-4B31-B05E-BB8CFC84E566}"/>
              </a:ext>
            </a:extLst>
          </p:cNvPr>
          <p:cNvSpPr txBox="1">
            <a:spLocks/>
          </p:cNvSpPr>
          <p:nvPr/>
        </p:nvSpPr>
        <p:spPr>
          <a:xfrm>
            <a:off x="1" y="2073525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A6A6A6"/>
                </a:solidFill>
                <a:latin typeface="SpoqaHanSans-thin"/>
              </a:rPr>
              <a:t>1. Intro</a:t>
            </a:r>
            <a:endParaRPr lang="ko-KR" altLang="en-US" sz="2000" dirty="0">
              <a:solidFill>
                <a:srgbClr val="A6A6A6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17A85DED-8A25-439B-91B4-86D91FEF0DC5}"/>
              </a:ext>
            </a:extLst>
          </p:cNvPr>
          <p:cNvSpPr txBox="1">
            <a:spLocks/>
          </p:cNvSpPr>
          <p:nvPr/>
        </p:nvSpPr>
        <p:spPr>
          <a:xfrm>
            <a:off x="1" y="4316670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7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</a:rPr>
              <a:t>4. Exp</a:t>
            </a:r>
            <a:endParaRPr lang="ko-KR" altLang="en-US" sz="2700" dirty="0">
              <a:solidFill>
                <a:srgbClr val="373B46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CC74142-A82E-4F81-ABE1-7B54F99D0BA6}"/>
              </a:ext>
            </a:extLst>
          </p:cNvPr>
          <p:cNvSpPr txBox="1">
            <a:spLocks/>
          </p:cNvSpPr>
          <p:nvPr/>
        </p:nvSpPr>
        <p:spPr>
          <a:xfrm>
            <a:off x="1" y="2820146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2. NEAT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964A50E7-5712-4C75-8608-6855864B06E1}"/>
              </a:ext>
            </a:extLst>
          </p:cNvPr>
          <p:cNvSpPr txBox="1">
            <a:spLocks/>
          </p:cNvSpPr>
          <p:nvPr/>
        </p:nvSpPr>
        <p:spPr>
          <a:xfrm>
            <a:off x="1" y="3568408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3. DARTS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 descr="시계, 테이블이(가) 표시된 사진&#10;&#10;자동 생성된 설명">
            <a:extLst>
              <a:ext uri="{FF2B5EF4-FFF2-40B4-BE49-F238E27FC236}">
                <a16:creationId xmlns:a16="http://schemas.microsoft.com/office/drawing/2014/main" id="{57348A96-9012-454C-ACAD-4E2560782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95150" y="1055599"/>
            <a:ext cx="2404096" cy="6858000"/>
          </a:xfrm>
          <a:prstGeom prst="rect">
            <a:avLst/>
          </a:prstGeom>
        </p:spPr>
      </p:pic>
      <p:pic>
        <p:nvPicPr>
          <p:cNvPr id="16" name="그림 15" descr="시계, 테이블이(가) 표시된 사진&#10;&#10;자동 생성된 설명">
            <a:extLst>
              <a:ext uri="{FF2B5EF4-FFF2-40B4-BE49-F238E27FC236}">
                <a16:creationId xmlns:a16="http://schemas.microsoft.com/office/drawing/2014/main" id="{307D22EB-1852-4A96-AEC6-454DBF997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65" y="2711118"/>
            <a:ext cx="1340636" cy="382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61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2A81AEBD-2EB1-49F6-B08D-CE7F8C87B1FF}"/>
              </a:ext>
            </a:extLst>
          </p:cNvPr>
          <p:cNvSpPr txBox="1">
            <a:spLocks/>
          </p:cNvSpPr>
          <p:nvPr/>
        </p:nvSpPr>
        <p:spPr>
          <a:xfrm>
            <a:off x="1937857" y="0"/>
            <a:ext cx="10254142" cy="6858000"/>
          </a:xfrm>
          <a:prstGeom prst="rect">
            <a:avLst/>
          </a:prstGeom>
          <a:solidFill>
            <a:srgbClr val="373B4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656BBE90-2D27-445E-93E0-FCF00DE687D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937856" cy="6858000"/>
          </a:xfrm>
          <a:prstGeom prst="rect">
            <a:avLst/>
          </a:prstGeom>
          <a:solidFill>
            <a:srgbClr val="E8BF89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2E4F57C-8482-43B7-BE3F-1110D7A25046}"/>
              </a:ext>
            </a:extLst>
          </p:cNvPr>
          <p:cNvSpPr txBox="1">
            <a:spLocks/>
          </p:cNvSpPr>
          <p:nvPr/>
        </p:nvSpPr>
        <p:spPr>
          <a:xfrm>
            <a:off x="0" y="293615"/>
            <a:ext cx="1937857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  <a:ea typeface="SpoqaHanSans-thin"/>
              </a:rPr>
              <a:t>Contents</a:t>
            </a:r>
            <a:endParaRPr lang="ko-KR" altLang="en-US" sz="3000" dirty="0">
              <a:solidFill>
                <a:srgbClr val="373B46"/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D17B9EB-F675-46DB-85E4-40FD701C4C2D}"/>
              </a:ext>
            </a:extLst>
          </p:cNvPr>
          <p:cNvSpPr txBox="1">
            <a:spLocks/>
          </p:cNvSpPr>
          <p:nvPr/>
        </p:nvSpPr>
        <p:spPr>
          <a:xfrm>
            <a:off x="1937856" y="1796154"/>
            <a:ext cx="10254142" cy="74187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Operations Used</a:t>
            </a:r>
            <a:endParaRPr lang="ko-KR" altLang="en-US" sz="4500" dirty="0">
              <a:solidFill>
                <a:srgbClr val="E8BF89"/>
              </a:solidFill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01FA16E5-3D32-4F29-A101-8F5F1F173BE6}"/>
              </a:ext>
            </a:extLst>
          </p:cNvPr>
          <p:cNvSpPr txBox="1">
            <a:spLocks/>
          </p:cNvSpPr>
          <p:nvPr/>
        </p:nvSpPr>
        <p:spPr>
          <a:xfrm>
            <a:off x="1" y="2073525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A6A6A6"/>
                </a:solidFill>
                <a:latin typeface="SpoqaHanSans-thin"/>
              </a:rPr>
              <a:t>1. Intro</a:t>
            </a:r>
            <a:endParaRPr lang="ko-KR" altLang="en-US" sz="2000" dirty="0">
              <a:solidFill>
                <a:srgbClr val="A6A6A6"/>
              </a:solidFill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1EC829BE-75FC-482C-AAC5-2C2ACBEF9EEB}"/>
              </a:ext>
            </a:extLst>
          </p:cNvPr>
          <p:cNvSpPr txBox="1">
            <a:spLocks/>
          </p:cNvSpPr>
          <p:nvPr/>
        </p:nvSpPr>
        <p:spPr>
          <a:xfrm>
            <a:off x="1" y="4316670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7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</a:rPr>
              <a:t>4. Exp</a:t>
            </a:r>
            <a:endParaRPr lang="ko-KR" altLang="en-US" sz="2700" dirty="0">
              <a:solidFill>
                <a:srgbClr val="373B46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45BC4C0E-41D7-4D9C-BE5F-5E70A614DFCB}"/>
              </a:ext>
            </a:extLst>
          </p:cNvPr>
          <p:cNvSpPr txBox="1">
            <a:spLocks/>
          </p:cNvSpPr>
          <p:nvPr/>
        </p:nvSpPr>
        <p:spPr>
          <a:xfrm>
            <a:off x="1" y="2820146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2. NEAT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D61A9FF3-BCC4-428C-9265-577F14E5DF6B}"/>
              </a:ext>
            </a:extLst>
          </p:cNvPr>
          <p:cNvSpPr txBox="1">
            <a:spLocks/>
          </p:cNvSpPr>
          <p:nvPr/>
        </p:nvSpPr>
        <p:spPr>
          <a:xfrm>
            <a:off x="1" y="3568408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3. DARTS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1B35196E-8A7D-40D6-A9F1-63042E4C5183}"/>
              </a:ext>
            </a:extLst>
          </p:cNvPr>
          <p:cNvSpPr txBox="1">
            <a:spLocks/>
          </p:cNvSpPr>
          <p:nvPr/>
        </p:nvSpPr>
        <p:spPr>
          <a:xfrm>
            <a:off x="1937856" y="269369"/>
            <a:ext cx="10254142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4. Experiment</a:t>
            </a:r>
            <a:endParaRPr lang="ko-KR" altLang="en-US" sz="3000" dirty="0">
              <a:solidFill>
                <a:srgbClr val="E8BF89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505D89-50C3-4957-A127-AA2E6AE59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878" y="2674924"/>
            <a:ext cx="7021585" cy="395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0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2A81AEBD-2EB1-49F6-B08D-CE7F8C87B1FF}"/>
              </a:ext>
            </a:extLst>
          </p:cNvPr>
          <p:cNvSpPr txBox="1">
            <a:spLocks/>
          </p:cNvSpPr>
          <p:nvPr/>
        </p:nvSpPr>
        <p:spPr>
          <a:xfrm>
            <a:off x="1937857" y="0"/>
            <a:ext cx="10254142" cy="6858000"/>
          </a:xfrm>
          <a:prstGeom prst="rect">
            <a:avLst/>
          </a:prstGeom>
          <a:solidFill>
            <a:srgbClr val="373B4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656BBE90-2D27-445E-93E0-FCF00DE687D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937856" cy="6858000"/>
          </a:xfrm>
          <a:prstGeom prst="rect">
            <a:avLst/>
          </a:prstGeom>
          <a:solidFill>
            <a:srgbClr val="E8BF89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2E4F57C-8482-43B7-BE3F-1110D7A25046}"/>
              </a:ext>
            </a:extLst>
          </p:cNvPr>
          <p:cNvSpPr txBox="1">
            <a:spLocks/>
          </p:cNvSpPr>
          <p:nvPr/>
        </p:nvSpPr>
        <p:spPr>
          <a:xfrm>
            <a:off x="0" y="293615"/>
            <a:ext cx="1937857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  <a:ea typeface="SpoqaHanSans-thin"/>
              </a:rPr>
              <a:t>Contents</a:t>
            </a:r>
            <a:endParaRPr lang="ko-KR" altLang="en-US" sz="3000" dirty="0">
              <a:solidFill>
                <a:srgbClr val="373B46"/>
              </a:solidFill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C39CB697-8ADC-46DF-B43F-7809495F3E82}"/>
              </a:ext>
            </a:extLst>
          </p:cNvPr>
          <p:cNvSpPr txBox="1">
            <a:spLocks/>
          </p:cNvSpPr>
          <p:nvPr/>
        </p:nvSpPr>
        <p:spPr>
          <a:xfrm>
            <a:off x="1937856" y="269369"/>
            <a:ext cx="10254142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4. Experiment</a:t>
            </a:r>
            <a:endParaRPr lang="ko-KR" altLang="en-US" sz="3000" dirty="0">
              <a:solidFill>
                <a:srgbClr val="E8BF89"/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D17B9EB-F675-46DB-85E4-40FD701C4C2D}"/>
              </a:ext>
            </a:extLst>
          </p:cNvPr>
          <p:cNvSpPr txBox="1">
            <a:spLocks/>
          </p:cNvSpPr>
          <p:nvPr/>
        </p:nvSpPr>
        <p:spPr>
          <a:xfrm>
            <a:off x="1937856" y="1796154"/>
            <a:ext cx="10254142" cy="74187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NEAT</a:t>
            </a:r>
            <a:endParaRPr lang="ko-KR" altLang="en-US" sz="4500" dirty="0">
              <a:solidFill>
                <a:srgbClr val="E8BF89"/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8B18D85E-3395-4B31-B05E-BB8CFC84E566}"/>
              </a:ext>
            </a:extLst>
          </p:cNvPr>
          <p:cNvSpPr txBox="1">
            <a:spLocks/>
          </p:cNvSpPr>
          <p:nvPr/>
        </p:nvSpPr>
        <p:spPr>
          <a:xfrm>
            <a:off x="1" y="2073525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A6A6A6"/>
                </a:solidFill>
                <a:latin typeface="SpoqaHanSans-thin"/>
              </a:rPr>
              <a:t>1. Intro</a:t>
            </a:r>
            <a:endParaRPr lang="ko-KR" altLang="en-US" sz="2000" dirty="0">
              <a:solidFill>
                <a:srgbClr val="A6A6A6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17A85DED-8A25-439B-91B4-86D91FEF0DC5}"/>
              </a:ext>
            </a:extLst>
          </p:cNvPr>
          <p:cNvSpPr txBox="1">
            <a:spLocks/>
          </p:cNvSpPr>
          <p:nvPr/>
        </p:nvSpPr>
        <p:spPr>
          <a:xfrm>
            <a:off x="1" y="4316670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7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</a:rPr>
              <a:t>4. Exp</a:t>
            </a:r>
            <a:endParaRPr lang="ko-KR" altLang="en-US" sz="2700" dirty="0">
              <a:solidFill>
                <a:srgbClr val="373B46"/>
              </a:solidFill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20CF2D9E-72AF-48D4-A6DB-B6AD4259AFAE}"/>
              </a:ext>
            </a:extLst>
          </p:cNvPr>
          <p:cNvSpPr txBox="1">
            <a:spLocks/>
          </p:cNvSpPr>
          <p:nvPr/>
        </p:nvSpPr>
        <p:spPr>
          <a:xfrm>
            <a:off x="1" y="2820146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2. NEAT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FE8556DE-0A42-4FE8-BE5B-A2E336B1F184}"/>
              </a:ext>
            </a:extLst>
          </p:cNvPr>
          <p:cNvSpPr txBox="1">
            <a:spLocks/>
          </p:cNvSpPr>
          <p:nvPr/>
        </p:nvSpPr>
        <p:spPr>
          <a:xfrm>
            <a:off x="1" y="3568408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3. DARTS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 descr="시계, 테이블이(가) 표시된 사진&#10;&#10;자동 생성된 설명">
            <a:extLst>
              <a:ext uri="{FF2B5EF4-FFF2-40B4-BE49-F238E27FC236}">
                <a16:creationId xmlns:a16="http://schemas.microsoft.com/office/drawing/2014/main" id="{FB6D22D8-C8FC-4E21-ABB5-CE1E69637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22594" y="209094"/>
            <a:ext cx="1512633" cy="7952446"/>
          </a:xfrm>
          <a:prstGeom prst="rect">
            <a:avLst/>
          </a:prstGeom>
        </p:spPr>
      </p:pic>
      <p:pic>
        <p:nvPicPr>
          <p:cNvPr id="16" name="그림 15" descr="시계, 테이블이(가) 표시된 사진&#10;&#10;자동 생성된 설명">
            <a:extLst>
              <a:ext uri="{FF2B5EF4-FFF2-40B4-BE49-F238E27FC236}">
                <a16:creationId xmlns:a16="http://schemas.microsoft.com/office/drawing/2014/main" id="{2340C673-CB9B-4346-88E5-608BA4183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962" y="1645637"/>
            <a:ext cx="952888" cy="500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98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2A81AEBD-2EB1-49F6-B08D-CE7F8C87B1FF}"/>
              </a:ext>
            </a:extLst>
          </p:cNvPr>
          <p:cNvSpPr txBox="1">
            <a:spLocks/>
          </p:cNvSpPr>
          <p:nvPr/>
        </p:nvSpPr>
        <p:spPr>
          <a:xfrm>
            <a:off x="1937857" y="0"/>
            <a:ext cx="10254142" cy="6858000"/>
          </a:xfrm>
          <a:prstGeom prst="rect">
            <a:avLst/>
          </a:prstGeom>
          <a:solidFill>
            <a:srgbClr val="373B4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656BBE90-2D27-445E-93E0-FCF00DE687D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937856" cy="6858000"/>
          </a:xfrm>
          <a:prstGeom prst="rect">
            <a:avLst/>
          </a:prstGeom>
          <a:solidFill>
            <a:srgbClr val="E8BF89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2E4F57C-8482-43B7-BE3F-1110D7A25046}"/>
              </a:ext>
            </a:extLst>
          </p:cNvPr>
          <p:cNvSpPr txBox="1">
            <a:spLocks/>
          </p:cNvSpPr>
          <p:nvPr/>
        </p:nvSpPr>
        <p:spPr>
          <a:xfrm>
            <a:off x="0" y="293615"/>
            <a:ext cx="1937857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  <a:ea typeface="SpoqaHanSans-thin"/>
              </a:rPr>
              <a:t>Contents</a:t>
            </a:r>
            <a:endParaRPr lang="ko-KR" altLang="en-US" sz="3000" dirty="0">
              <a:solidFill>
                <a:srgbClr val="373B46"/>
              </a:solidFill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C39CB697-8ADC-46DF-B43F-7809495F3E82}"/>
              </a:ext>
            </a:extLst>
          </p:cNvPr>
          <p:cNvSpPr txBox="1">
            <a:spLocks/>
          </p:cNvSpPr>
          <p:nvPr/>
        </p:nvSpPr>
        <p:spPr>
          <a:xfrm>
            <a:off x="1937856" y="269369"/>
            <a:ext cx="10254142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4. Experiment</a:t>
            </a:r>
            <a:endParaRPr lang="ko-KR" altLang="en-US" sz="3000" dirty="0">
              <a:solidFill>
                <a:srgbClr val="E8BF89"/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D17B9EB-F675-46DB-85E4-40FD701C4C2D}"/>
              </a:ext>
            </a:extLst>
          </p:cNvPr>
          <p:cNvSpPr txBox="1">
            <a:spLocks/>
          </p:cNvSpPr>
          <p:nvPr/>
        </p:nvSpPr>
        <p:spPr>
          <a:xfrm>
            <a:off x="1937856" y="1796154"/>
            <a:ext cx="10254142" cy="74187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DARTS</a:t>
            </a:r>
            <a:endParaRPr lang="ko-KR" altLang="en-US" sz="4500" dirty="0">
              <a:solidFill>
                <a:srgbClr val="E8BF89"/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8B18D85E-3395-4B31-B05E-BB8CFC84E566}"/>
              </a:ext>
            </a:extLst>
          </p:cNvPr>
          <p:cNvSpPr txBox="1">
            <a:spLocks/>
          </p:cNvSpPr>
          <p:nvPr/>
        </p:nvSpPr>
        <p:spPr>
          <a:xfrm>
            <a:off x="1" y="2073525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A6A6A6"/>
                </a:solidFill>
                <a:latin typeface="SpoqaHanSans-thin"/>
              </a:rPr>
              <a:t>1. Intro</a:t>
            </a:r>
            <a:endParaRPr lang="ko-KR" altLang="en-US" sz="2000" dirty="0">
              <a:solidFill>
                <a:srgbClr val="A6A6A6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17A85DED-8A25-439B-91B4-86D91FEF0DC5}"/>
              </a:ext>
            </a:extLst>
          </p:cNvPr>
          <p:cNvSpPr txBox="1">
            <a:spLocks/>
          </p:cNvSpPr>
          <p:nvPr/>
        </p:nvSpPr>
        <p:spPr>
          <a:xfrm>
            <a:off x="1" y="4316670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7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</a:rPr>
              <a:t>4. Exp</a:t>
            </a:r>
            <a:endParaRPr lang="ko-KR" altLang="en-US" sz="2700" dirty="0">
              <a:solidFill>
                <a:srgbClr val="373B46"/>
              </a:solidFill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59DFAE11-59E7-4BBE-8ED4-FB422ECDF0EE}"/>
              </a:ext>
            </a:extLst>
          </p:cNvPr>
          <p:cNvSpPr txBox="1">
            <a:spLocks/>
          </p:cNvSpPr>
          <p:nvPr/>
        </p:nvSpPr>
        <p:spPr>
          <a:xfrm>
            <a:off x="1" y="2820146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2. NEAT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0B329DA0-BB29-4E93-8E43-7FA1A0DB21DC}"/>
              </a:ext>
            </a:extLst>
          </p:cNvPr>
          <p:cNvSpPr txBox="1">
            <a:spLocks/>
          </p:cNvSpPr>
          <p:nvPr/>
        </p:nvSpPr>
        <p:spPr>
          <a:xfrm>
            <a:off x="1" y="3568408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3. DARTS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61A714F5-FEC9-4C1A-8297-9CDC53B18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132" y="2538024"/>
            <a:ext cx="2714625" cy="4143375"/>
          </a:xfrm>
          <a:prstGeom prst="rect">
            <a:avLst/>
          </a:prstGeom>
        </p:spPr>
      </p:pic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id="{4A7DEBEC-A82F-4364-8C5D-800F9D84A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99111" y="2222702"/>
            <a:ext cx="3243509" cy="495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34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2A81AEBD-2EB1-49F6-B08D-CE7F8C87B1FF}"/>
              </a:ext>
            </a:extLst>
          </p:cNvPr>
          <p:cNvSpPr txBox="1">
            <a:spLocks/>
          </p:cNvSpPr>
          <p:nvPr/>
        </p:nvSpPr>
        <p:spPr>
          <a:xfrm>
            <a:off x="1937857" y="0"/>
            <a:ext cx="10254142" cy="6858000"/>
          </a:xfrm>
          <a:prstGeom prst="rect">
            <a:avLst/>
          </a:prstGeom>
          <a:solidFill>
            <a:srgbClr val="373B4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656BBE90-2D27-445E-93E0-FCF00DE687D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937856" cy="6858000"/>
          </a:xfrm>
          <a:prstGeom prst="rect">
            <a:avLst/>
          </a:prstGeom>
          <a:solidFill>
            <a:srgbClr val="E8BF89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2E4F57C-8482-43B7-BE3F-1110D7A25046}"/>
              </a:ext>
            </a:extLst>
          </p:cNvPr>
          <p:cNvSpPr txBox="1">
            <a:spLocks/>
          </p:cNvSpPr>
          <p:nvPr/>
        </p:nvSpPr>
        <p:spPr>
          <a:xfrm>
            <a:off x="0" y="293615"/>
            <a:ext cx="1937857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  <a:ea typeface="SpoqaHanSans-thin"/>
              </a:rPr>
              <a:t>Contents</a:t>
            </a:r>
            <a:endParaRPr lang="ko-KR" altLang="en-US" sz="3000" dirty="0">
              <a:solidFill>
                <a:srgbClr val="373B46"/>
              </a:solidFill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C39CB697-8ADC-46DF-B43F-7809495F3E82}"/>
              </a:ext>
            </a:extLst>
          </p:cNvPr>
          <p:cNvSpPr txBox="1">
            <a:spLocks/>
          </p:cNvSpPr>
          <p:nvPr/>
        </p:nvSpPr>
        <p:spPr>
          <a:xfrm>
            <a:off x="1937856" y="269369"/>
            <a:ext cx="10254142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4. Experiment</a:t>
            </a:r>
            <a:endParaRPr lang="ko-KR" altLang="en-US" sz="3000" dirty="0">
              <a:solidFill>
                <a:srgbClr val="E8BF89"/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D17B9EB-F675-46DB-85E4-40FD701C4C2D}"/>
              </a:ext>
            </a:extLst>
          </p:cNvPr>
          <p:cNvSpPr txBox="1">
            <a:spLocks/>
          </p:cNvSpPr>
          <p:nvPr/>
        </p:nvSpPr>
        <p:spPr>
          <a:xfrm>
            <a:off x="1937856" y="1796154"/>
            <a:ext cx="10254142" cy="74187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Baseline NLP dataset: Transformer</a:t>
            </a:r>
            <a:endParaRPr lang="ko-KR" altLang="en-US" sz="4500" dirty="0">
              <a:solidFill>
                <a:srgbClr val="E8BF89"/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8B18D85E-3395-4B31-B05E-BB8CFC84E566}"/>
              </a:ext>
            </a:extLst>
          </p:cNvPr>
          <p:cNvSpPr txBox="1">
            <a:spLocks/>
          </p:cNvSpPr>
          <p:nvPr/>
        </p:nvSpPr>
        <p:spPr>
          <a:xfrm>
            <a:off x="1" y="2073525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A6A6A6"/>
                </a:solidFill>
                <a:latin typeface="SpoqaHanSans-thin"/>
              </a:rPr>
              <a:t>1. Intro</a:t>
            </a:r>
            <a:endParaRPr lang="ko-KR" altLang="en-US" sz="2000" dirty="0">
              <a:solidFill>
                <a:srgbClr val="A6A6A6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17A85DED-8A25-439B-91B4-86D91FEF0DC5}"/>
              </a:ext>
            </a:extLst>
          </p:cNvPr>
          <p:cNvSpPr txBox="1">
            <a:spLocks/>
          </p:cNvSpPr>
          <p:nvPr/>
        </p:nvSpPr>
        <p:spPr>
          <a:xfrm>
            <a:off x="1" y="4316670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7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</a:rPr>
              <a:t>4. Exp</a:t>
            </a:r>
            <a:endParaRPr lang="ko-KR" altLang="en-US" sz="2700" dirty="0">
              <a:solidFill>
                <a:srgbClr val="373B46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732EED4-1D45-4FB0-8139-18246400C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862" y="2760678"/>
            <a:ext cx="6702130" cy="3874668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7CD58201-4131-4758-995E-15D7164066EF}"/>
              </a:ext>
            </a:extLst>
          </p:cNvPr>
          <p:cNvSpPr txBox="1">
            <a:spLocks/>
          </p:cNvSpPr>
          <p:nvPr/>
        </p:nvSpPr>
        <p:spPr>
          <a:xfrm>
            <a:off x="1" y="2820146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2. NEAT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CB740284-6D7D-45BB-9B95-8E7FE553781A}"/>
              </a:ext>
            </a:extLst>
          </p:cNvPr>
          <p:cNvSpPr txBox="1">
            <a:spLocks/>
          </p:cNvSpPr>
          <p:nvPr/>
        </p:nvSpPr>
        <p:spPr>
          <a:xfrm>
            <a:off x="1" y="3568408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3. DARTS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371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2A81AEBD-2EB1-49F6-B08D-CE7F8C87B1FF}"/>
              </a:ext>
            </a:extLst>
          </p:cNvPr>
          <p:cNvSpPr txBox="1">
            <a:spLocks/>
          </p:cNvSpPr>
          <p:nvPr/>
        </p:nvSpPr>
        <p:spPr>
          <a:xfrm>
            <a:off x="1937857" y="0"/>
            <a:ext cx="10254142" cy="6858000"/>
          </a:xfrm>
          <a:prstGeom prst="rect">
            <a:avLst/>
          </a:prstGeom>
          <a:solidFill>
            <a:srgbClr val="373B4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656BBE90-2D27-445E-93E0-FCF00DE687D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937856" cy="6858000"/>
          </a:xfrm>
          <a:prstGeom prst="rect">
            <a:avLst/>
          </a:prstGeom>
          <a:solidFill>
            <a:srgbClr val="E8BF89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2E4F57C-8482-43B7-BE3F-1110D7A25046}"/>
              </a:ext>
            </a:extLst>
          </p:cNvPr>
          <p:cNvSpPr txBox="1">
            <a:spLocks/>
          </p:cNvSpPr>
          <p:nvPr/>
        </p:nvSpPr>
        <p:spPr>
          <a:xfrm>
            <a:off x="0" y="293615"/>
            <a:ext cx="1937857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  <a:ea typeface="SpoqaHanSans-thin"/>
              </a:rPr>
              <a:t>Contents</a:t>
            </a:r>
            <a:endParaRPr lang="ko-KR" altLang="en-US" sz="3000" dirty="0">
              <a:solidFill>
                <a:srgbClr val="373B46"/>
              </a:solidFill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C39CB697-8ADC-46DF-B43F-7809495F3E82}"/>
              </a:ext>
            </a:extLst>
          </p:cNvPr>
          <p:cNvSpPr txBox="1">
            <a:spLocks/>
          </p:cNvSpPr>
          <p:nvPr/>
        </p:nvSpPr>
        <p:spPr>
          <a:xfrm>
            <a:off x="1937856" y="269369"/>
            <a:ext cx="10254142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4. Experiment</a:t>
            </a:r>
            <a:endParaRPr lang="ko-KR" altLang="en-US" sz="3000" dirty="0">
              <a:solidFill>
                <a:srgbClr val="E8BF89"/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D17B9EB-F675-46DB-85E4-40FD701C4C2D}"/>
              </a:ext>
            </a:extLst>
          </p:cNvPr>
          <p:cNvSpPr txBox="1">
            <a:spLocks/>
          </p:cNvSpPr>
          <p:nvPr/>
        </p:nvSpPr>
        <p:spPr>
          <a:xfrm>
            <a:off x="1937856" y="1796154"/>
            <a:ext cx="10254142" cy="74187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Baseline NLP dataset: Transformer</a:t>
            </a:r>
            <a:endParaRPr lang="ko-KR" altLang="en-US" sz="4500" dirty="0">
              <a:solidFill>
                <a:srgbClr val="E8BF89"/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8B18D85E-3395-4B31-B05E-BB8CFC84E566}"/>
              </a:ext>
            </a:extLst>
          </p:cNvPr>
          <p:cNvSpPr txBox="1">
            <a:spLocks/>
          </p:cNvSpPr>
          <p:nvPr/>
        </p:nvSpPr>
        <p:spPr>
          <a:xfrm>
            <a:off x="1" y="2073525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A6A6A6"/>
                </a:solidFill>
                <a:latin typeface="SpoqaHanSans-thin"/>
              </a:rPr>
              <a:t>1. Intro</a:t>
            </a:r>
            <a:endParaRPr lang="ko-KR" altLang="en-US" sz="2000" dirty="0">
              <a:solidFill>
                <a:srgbClr val="A6A6A6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17A85DED-8A25-439B-91B4-86D91FEF0DC5}"/>
              </a:ext>
            </a:extLst>
          </p:cNvPr>
          <p:cNvSpPr txBox="1">
            <a:spLocks/>
          </p:cNvSpPr>
          <p:nvPr/>
        </p:nvSpPr>
        <p:spPr>
          <a:xfrm>
            <a:off x="1" y="4316670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7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</a:rPr>
              <a:t>4. Exp</a:t>
            </a:r>
            <a:endParaRPr lang="ko-KR" altLang="en-US" sz="2700" dirty="0">
              <a:solidFill>
                <a:srgbClr val="373B46"/>
              </a:solidFill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66F6CD4F-9D2B-49C6-BF6B-6CCA7A46C585}"/>
              </a:ext>
            </a:extLst>
          </p:cNvPr>
          <p:cNvSpPr txBox="1">
            <a:spLocks/>
          </p:cNvSpPr>
          <p:nvPr/>
        </p:nvSpPr>
        <p:spPr>
          <a:xfrm>
            <a:off x="1" y="2820146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2. NEAT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20D7D76-DCD0-4F09-8897-8E9716547054}"/>
              </a:ext>
            </a:extLst>
          </p:cNvPr>
          <p:cNvSpPr txBox="1">
            <a:spLocks/>
          </p:cNvSpPr>
          <p:nvPr/>
        </p:nvSpPr>
        <p:spPr>
          <a:xfrm>
            <a:off x="1" y="3568408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3. DARTS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FACD5EE8-6548-4F28-B93E-7CFCFD554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453" y="2538024"/>
            <a:ext cx="890727" cy="4200027"/>
          </a:xfrm>
          <a:prstGeom prst="rect">
            <a:avLst/>
          </a:prstGeom>
        </p:spPr>
      </p:pic>
      <p:pic>
        <p:nvPicPr>
          <p:cNvPr id="16" name="그림 15" descr="시계이(가) 표시된 사진&#10;&#10;자동 생성된 설명">
            <a:extLst>
              <a:ext uri="{FF2B5EF4-FFF2-40B4-BE49-F238E27FC236}">
                <a16:creationId xmlns:a16="http://schemas.microsoft.com/office/drawing/2014/main" id="{4ACF2E1D-AA6C-4B9C-9938-F890EFD50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98950" y="120213"/>
            <a:ext cx="1781177" cy="839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6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2A81AEBD-2EB1-49F6-B08D-CE7F8C87B1FF}"/>
              </a:ext>
            </a:extLst>
          </p:cNvPr>
          <p:cNvSpPr txBox="1">
            <a:spLocks/>
          </p:cNvSpPr>
          <p:nvPr/>
        </p:nvSpPr>
        <p:spPr>
          <a:xfrm>
            <a:off x="1937857" y="0"/>
            <a:ext cx="10254142" cy="6858000"/>
          </a:xfrm>
          <a:prstGeom prst="rect">
            <a:avLst/>
          </a:prstGeom>
          <a:solidFill>
            <a:srgbClr val="373B4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656BBE90-2D27-445E-93E0-FCF00DE687D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937856" cy="6858000"/>
          </a:xfrm>
          <a:prstGeom prst="rect">
            <a:avLst/>
          </a:prstGeom>
          <a:solidFill>
            <a:srgbClr val="E8BF89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2E4F57C-8482-43B7-BE3F-1110D7A25046}"/>
              </a:ext>
            </a:extLst>
          </p:cNvPr>
          <p:cNvSpPr txBox="1">
            <a:spLocks/>
          </p:cNvSpPr>
          <p:nvPr/>
        </p:nvSpPr>
        <p:spPr>
          <a:xfrm>
            <a:off x="0" y="293615"/>
            <a:ext cx="1937857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  <a:ea typeface="SpoqaHanSans-thin"/>
              </a:rPr>
              <a:t>Contents</a:t>
            </a:r>
            <a:endParaRPr lang="ko-KR" altLang="en-US" sz="3000" dirty="0">
              <a:solidFill>
                <a:srgbClr val="373B46"/>
              </a:solidFill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C39CB697-8ADC-46DF-B43F-7809495F3E82}"/>
              </a:ext>
            </a:extLst>
          </p:cNvPr>
          <p:cNvSpPr txBox="1">
            <a:spLocks/>
          </p:cNvSpPr>
          <p:nvPr/>
        </p:nvSpPr>
        <p:spPr>
          <a:xfrm>
            <a:off x="1937856" y="269369"/>
            <a:ext cx="10254142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1. Introduction</a:t>
            </a:r>
            <a:endParaRPr lang="ko-KR" altLang="en-US" sz="3000" dirty="0">
              <a:solidFill>
                <a:srgbClr val="E8BF89"/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D17B9EB-F675-46DB-85E4-40FD701C4C2D}"/>
              </a:ext>
            </a:extLst>
          </p:cNvPr>
          <p:cNvSpPr txBox="1">
            <a:spLocks/>
          </p:cNvSpPr>
          <p:nvPr/>
        </p:nvSpPr>
        <p:spPr>
          <a:xfrm>
            <a:off x="1937856" y="1796154"/>
            <a:ext cx="10254142" cy="74187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2 Ways of Neural Architecture Search</a:t>
            </a:r>
            <a:endParaRPr lang="ko-KR" altLang="en-US" sz="4500" dirty="0">
              <a:solidFill>
                <a:srgbClr val="E8BF89"/>
              </a:solidFill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89BFECBB-11CF-463C-9C62-44C39A299806}"/>
              </a:ext>
            </a:extLst>
          </p:cNvPr>
          <p:cNvSpPr txBox="1">
            <a:spLocks/>
          </p:cNvSpPr>
          <p:nvPr/>
        </p:nvSpPr>
        <p:spPr>
          <a:xfrm>
            <a:off x="1937855" y="3131799"/>
            <a:ext cx="5124450" cy="118817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Prune huge Networks</a:t>
            </a:r>
            <a:endParaRPr lang="ko-KR" altLang="en-US" sz="3500" dirty="0">
              <a:solidFill>
                <a:srgbClr val="E8BF89"/>
              </a:solidFill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93D7F3D4-D193-4E31-8CCB-B8AD07B563D1}"/>
              </a:ext>
            </a:extLst>
          </p:cNvPr>
          <p:cNvSpPr txBox="1">
            <a:spLocks/>
          </p:cNvSpPr>
          <p:nvPr/>
        </p:nvSpPr>
        <p:spPr>
          <a:xfrm>
            <a:off x="7062305" y="3131800"/>
            <a:ext cx="5124450" cy="118817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Find sub network and then make neural network</a:t>
            </a:r>
            <a:endParaRPr lang="ko-KR" altLang="en-US" sz="3500" dirty="0">
              <a:solidFill>
                <a:srgbClr val="E8BF89"/>
              </a:solidFill>
            </a:endParaRP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F09E5900-7043-4F8C-8424-CC20C4DCD3D9}"/>
              </a:ext>
            </a:extLst>
          </p:cNvPr>
          <p:cNvSpPr txBox="1">
            <a:spLocks/>
          </p:cNvSpPr>
          <p:nvPr/>
        </p:nvSpPr>
        <p:spPr>
          <a:xfrm>
            <a:off x="1932613" y="5176020"/>
            <a:ext cx="10254142" cy="118817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Find sub network and then make neural network</a:t>
            </a:r>
            <a:endParaRPr lang="ko-KR" altLang="en-US" sz="3500" dirty="0">
              <a:solidFill>
                <a:srgbClr val="E8BF89"/>
              </a:solidFill>
            </a:endParaRPr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CA7BF2B6-DD23-4946-905E-C1DF1CA5CFB4}"/>
              </a:ext>
            </a:extLst>
          </p:cNvPr>
          <p:cNvSpPr/>
          <p:nvPr/>
        </p:nvSpPr>
        <p:spPr>
          <a:xfrm>
            <a:off x="6706423" y="4665485"/>
            <a:ext cx="711763" cy="544734"/>
          </a:xfrm>
          <a:prstGeom prst="downArrow">
            <a:avLst>
              <a:gd name="adj1" fmla="val 50000"/>
              <a:gd name="adj2" fmla="val 50000"/>
            </a:avLst>
          </a:prstGeom>
          <a:noFill/>
          <a:ln w="25400">
            <a:solidFill>
              <a:srgbClr val="E8BF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0276646-C3D1-4F2E-A1D5-D47EA079C992}"/>
              </a:ext>
            </a:extLst>
          </p:cNvPr>
          <p:cNvSpPr txBox="1">
            <a:spLocks/>
          </p:cNvSpPr>
          <p:nvPr/>
        </p:nvSpPr>
        <p:spPr>
          <a:xfrm>
            <a:off x="1" y="2073525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7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</a:rPr>
              <a:t>1. Intro</a:t>
            </a:r>
            <a:endParaRPr lang="ko-KR" altLang="en-US" sz="2700" dirty="0">
              <a:solidFill>
                <a:srgbClr val="373B46"/>
              </a:solidFill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632544B5-1FBB-4E38-B7EB-E1123C35B901}"/>
              </a:ext>
            </a:extLst>
          </p:cNvPr>
          <p:cNvSpPr txBox="1">
            <a:spLocks/>
          </p:cNvSpPr>
          <p:nvPr/>
        </p:nvSpPr>
        <p:spPr>
          <a:xfrm>
            <a:off x="1" y="4316670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4. Exp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C46482E3-FFF6-49B7-9E64-67038773D90B}"/>
              </a:ext>
            </a:extLst>
          </p:cNvPr>
          <p:cNvSpPr txBox="1">
            <a:spLocks/>
          </p:cNvSpPr>
          <p:nvPr/>
        </p:nvSpPr>
        <p:spPr>
          <a:xfrm>
            <a:off x="1" y="2820146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2. NEAT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21B3B30-898A-4E7C-BA73-3D510B701208}"/>
              </a:ext>
            </a:extLst>
          </p:cNvPr>
          <p:cNvSpPr txBox="1">
            <a:spLocks/>
          </p:cNvSpPr>
          <p:nvPr/>
        </p:nvSpPr>
        <p:spPr>
          <a:xfrm>
            <a:off x="1" y="3568408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3. DARTS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279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2A81AEBD-2EB1-49F6-B08D-CE7F8C87B1FF}"/>
              </a:ext>
            </a:extLst>
          </p:cNvPr>
          <p:cNvSpPr txBox="1">
            <a:spLocks/>
          </p:cNvSpPr>
          <p:nvPr/>
        </p:nvSpPr>
        <p:spPr>
          <a:xfrm>
            <a:off x="1937857" y="0"/>
            <a:ext cx="10254142" cy="6858000"/>
          </a:xfrm>
          <a:prstGeom prst="rect">
            <a:avLst/>
          </a:prstGeom>
          <a:solidFill>
            <a:srgbClr val="373B4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656BBE90-2D27-445E-93E0-FCF00DE687D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937856" cy="6858000"/>
          </a:xfrm>
          <a:prstGeom prst="rect">
            <a:avLst/>
          </a:prstGeom>
          <a:solidFill>
            <a:srgbClr val="E8BF89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2E4F57C-8482-43B7-BE3F-1110D7A25046}"/>
              </a:ext>
            </a:extLst>
          </p:cNvPr>
          <p:cNvSpPr txBox="1">
            <a:spLocks/>
          </p:cNvSpPr>
          <p:nvPr/>
        </p:nvSpPr>
        <p:spPr>
          <a:xfrm>
            <a:off x="0" y="293615"/>
            <a:ext cx="1937857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  <a:ea typeface="SpoqaHanSans-thin"/>
              </a:rPr>
              <a:t>Contents</a:t>
            </a:r>
            <a:endParaRPr lang="ko-KR" altLang="en-US" sz="3000" dirty="0">
              <a:solidFill>
                <a:srgbClr val="373B46"/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D17B9EB-F675-46DB-85E4-40FD701C4C2D}"/>
              </a:ext>
            </a:extLst>
          </p:cNvPr>
          <p:cNvSpPr txBox="1">
            <a:spLocks/>
          </p:cNvSpPr>
          <p:nvPr/>
        </p:nvSpPr>
        <p:spPr>
          <a:xfrm>
            <a:off x="1937856" y="1796154"/>
            <a:ext cx="10254142" cy="74187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Operations Used</a:t>
            </a:r>
            <a:endParaRPr lang="ko-KR" altLang="en-US" sz="4500" dirty="0">
              <a:solidFill>
                <a:srgbClr val="E8BF89"/>
              </a:solidFill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01FA16E5-3D32-4F29-A101-8F5F1F173BE6}"/>
              </a:ext>
            </a:extLst>
          </p:cNvPr>
          <p:cNvSpPr txBox="1">
            <a:spLocks/>
          </p:cNvSpPr>
          <p:nvPr/>
        </p:nvSpPr>
        <p:spPr>
          <a:xfrm>
            <a:off x="1" y="2073525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A6A6A6"/>
                </a:solidFill>
                <a:latin typeface="SpoqaHanSans-thin"/>
              </a:rPr>
              <a:t>1. Intro</a:t>
            </a:r>
            <a:endParaRPr lang="ko-KR" altLang="en-US" sz="2000" dirty="0">
              <a:solidFill>
                <a:srgbClr val="A6A6A6"/>
              </a:solidFill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1EC829BE-75FC-482C-AAC5-2C2ACBEF9EEB}"/>
              </a:ext>
            </a:extLst>
          </p:cNvPr>
          <p:cNvSpPr txBox="1">
            <a:spLocks/>
          </p:cNvSpPr>
          <p:nvPr/>
        </p:nvSpPr>
        <p:spPr>
          <a:xfrm>
            <a:off x="1" y="4316670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7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</a:rPr>
              <a:t>4. Exp</a:t>
            </a:r>
            <a:endParaRPr lang="ko-KR" altLang="en-US" sz="2700" dirty="0">
              <a:solidFill>
                <a:srgbClr val="373B46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45BC4C0E-41D7-4D9C-BE5F-5E70A614DFCB}"/>
              </a:ext>
            </a:extLst>
          </p:cNvPr>
          <p:cNvSpPr txBox="1">
            <a:spLocks/>
          </p:cNvSpPr>
          <p:nvPr/>
        </p:nvSpPr>
        <p:spPr>
          <a:xfrm>
            <a:off x="1" y="2820146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2. NEAT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D61A9FF3-BCC4-428C-9265-577F14E5DF6B}"/>
              </a:ext>
            </a:extLst>
          </p:cNvPr>
          <p:cNvSpPr txBox="1">
            <a:spLocks/>
          </p:cNvSpPr>
          <p:nvPr/>
        </p:nvSpPr>
        <p:spPr>
          <a:xfrm>
            <a:off x="1" y="3568408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3. DARTS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1B35196E-8A7D-40D6-A9F1-63042E4C5183}"/>
              </a:ext>
            </a:extLst>
          </p:cNvPr>
          <p:cNvSpPr txBox="1">
            <a:spLocks/>
          </p:cNvSpPr>
          <p:nvPr/>
        </p:nvSpPr>
        <p:spPr>
          <a:xfrm>
            <a:off x="1937856" y="269369"/>
            <a:ext cx="10254142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4. Experiment</a:t>
            </a:r>
            <a:endParaRPr lang="ko-KR" altLang="en-US" sz="3000" dirty="0">
              <a:solidFill>
                <a:srgbClr val="E8BF89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8E60D05-9274-40A2-95E7-F36F0EDC3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352" y="2561727"/>
            <a:ext cx="7242335" cy="408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48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2A81AEBD-2EB1-49F6-B08D-CE7F8C87B1FF}"/>
              </a:ext>
            </a:extLst>
          </p:cNvPr>
          <p:cNvSpPr txBox="1">
            <a:spLocks/>
          </p:cNvSpPr>
          <p:nvPr/>
        </p:nvSpPr>
        <p:spPr>
          <a:xfrm>
            <a:off x="1937857" y="0"/>
            <a:ext cx="10254142" cy="6858000"/>
          </a:xfrm>
          <a:prstGeom prst="rect">
            <a:avLst/>
          </a:prstGeom>
          <a:solidFill>
            <a:srgbClr val="373B4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656BBE90-2D27-445E-93E0-FCF00DE687D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937856" cy="6858000"/>
          </a:xfrm>
          <a:prstGeom prst="rect">
            <a:avLst/>
          </a:prstGeom>
          <a:solidFill>
            <a:srgbClr val="E8BF89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2E4F57C-8482-43B7-BE3F-1110D7A25046}"/>
              </a:ext>
            </a:extLst>
          </p:cNvPr>
          <p:cNvSpPr txBox="1">
            <a:spLocks/>
          </p:cNvSpPr>
          <p:nvPr/>
        </p:nvSpPr>
        <p:spPr>
          <a:xfrm>
            <a:off x="0" y="293615"/>
            <a:ext cx="1937857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  <a:ea typeface="SpoqaHanSans-thin"/>
              </a:rPr>
              <a:t>Contents</a:t>
            </a:r>
            <a:endParaRPr lang="ko-KR" altLang="en-US" sz="3000" dirty="0">
              <a:solidFill>
                <a:srgbClr val="373B46"/>
              </a:solidFill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C39CB697-8ADC-46DF-B43F-7809495F3E82}"/>
              </a:ext>
            </a:extLst>
          </p:cNvPr>
          <p:cNvSpPr txBox="1">
            <a:spLocks/>
          </p:cNvSpPr>
          <p:nvPr/>
        </p:nvSpPr>
        <p:spPr>
          <a:xfrm>
            <a:off x="1937856" y="269369"/>
            <a:ext cx="10254142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4. Experiment</a:t>
            </a:r>
            <a:endParaRPr lang="ko-KR" altLang="en-US" sz="3000" dirty="0">
              <a:solidFill>
                <a:srgbClr val="E8BF89"/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D17B9EB-F675-46DB-85E4-40FD701C4C2D}"/>
              </a:ext>
            </a:extLst>
          </p:cNvPr>
          <p:cNvSpPr txBox="1">
            <a:spLocks/>
          </p:cNvSpPr>
          <p:nvPr/>
        </p:nvSpPr>
        <p:spPr>
          <a:xfrm>
            <a:off x="1937856" y="1796154"/>
            <a:ext cx="10254142" cy="74187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NEAT</a:t>
            </a:r>
            <a:endParaRPr lang="ko-KR" altLang="en-US" sz="4500" dirty="0">
              <a:solidFill>
                <a:srgbClr val="E8BF89"/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8B18D85E-3395-4B31-B05E-BB8CFC84E566}"/>
              </a:ext>
            </a:extLst>
          </p:cNvPr>
          <p:cNvSpPr txBox="1">
            <a:spLocks/>
          </p:cNvSpPr>
          <p:nvPr/>
        </p:nvSpPr>
        <p:spPr>
          <a:xfrm>
            <a:off x="1" y="2073525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A6A6A6"/>
                </a:solidFill>
                <a:latin typeface="SpoqaHanSans-thin"/>
              </a:rPr>
              <a:t>1. Intro</a:t>
            </a:r>
            <a:endParaRPr lang="ko-KR" altLang="en-US" sz="2000" dirty="0">
              <a:solidFill>
                <a:srgbClr val="A6A6A6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17A85DED-8A25-439B-91B4-86D91FEF0DC5}"/>
              </a:ext>
            </a:extLst>
          </p:cNvPr>
          <p:cNvSpPr txBox="1">
            <a:spLocks/>
          </p:cNvSpPr>
          <p:nvPr/>
        </p:nvSpPr>
        <p:spPr>
          <a:xfrm>
            <a:off x="1" y="4316670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7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</a:rPr>
              <a:t>4. Exp</a:t>
            </a:r>
            <a:endParaRPr lang="ko-KR" altLang="en-US" sz="2700" dirty="0">
              <a:solidFill>
                <a:srgbClr val="373B46"/>
              </a:solidFill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20CF2D9E-72AF-48D4-A6DB-B6AD4259AFAE}"/>
              </a:ext>
            </a:extLst>
          </p:cNvPr>
          <p:cNvSpPr txBox="1">
            <a:spLocks/>
          </p:cNvSpPr>
          <p:nvPr/>
        </p:nvSpPr>
        <p:spPr>
          <a:xfrm>
            <a:off x="1" y="2820146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2. NEAT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FE8556DE-0A42-4FE8-BE5B-A2E336B1F184}"/>
              </a:ext>
            </a:extLst>
          </p:cNvPr>
          <p:cNvSpPr txBox="1">
            <a:spLocks/>
          </p:cNvSpPr>
          <p:nvPr/>
        </p:nvSpPr>
        <p:spPr>
          <a:xfrm>
            <a:off x="1" y="3568408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3. DARTS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 descr="시계, 테이블이(가) 표시된 사진&#10;&#10;자동 생성된 설명">
            <a:extLst>
              <a:ext uri="{FF2B5EF4-FFF2-40B4-BE49-F238E27FC236}">
                <a16:creationId xmlns:a16="http://schemas.microsoft.com/office/drawing/2014/main" id="{0537B946-F241-4046-9E5D-EB5763EAD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23983" y="1801102"/>
            <a:ext cx="2181225" cy="5437024"/>
          </a:xfrm>
          <a:prstGeom prst="rect">
            <a:avLst/>
          </a:prstGeom>
        </p:spPr>
      </p:pic>
      <p:pic>
        <p:nvPicPr>
          <p:cNvPr id="16" name="그림 15" descr="시계, 테이블이(가) 표시된 사진&#10;&#10;자동 생성된 설명">
            <a:extLst>
              <a:ext uri="{FF2B5EF4-FFF2-40B4-BE49-F238E27FC236}">
                <a16:creationId xmlns:a16="http://schemas.microsoft.com/office/drawing/2014/main" id="{25144DD2-C52B-4F1C-A3B6-D2A082C7F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360" y="2736146"/>
            <a:ext cx="1537390" cy="383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78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2A81AEBD-2EB1-49F6-B08D-CE7F8C87B1FF}"/>
              </a:ext>
            </a:extLst>
          </p:cNvPr>
          <p:cNvSpPr txBox="1">
            <a:spLocks/>
          </p:cNvSpPr>
          <p:nvPr/>
        </p:nvSpPr>
        <p:spPr>
          <a:xfrm>
            <a:off x="1937857" y="0"/>
            <a:ext cx="10254142" cy="6858000"/>
          </a:xfrm>
          <a:prstGeom prst="rect">
            <a:avLst/>
          </a:prstGeom>
          <a:solidFill>
            <a:srgbClr val="373B4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656BBE90-2D27-445E-93E0-FCF00DE687D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937856" cy="6858000"/>
          </a:xfrm>
          <a:prstGeom prst="rect">
            <a:avLst/>
          </a:prstGeom>
          <a:solidFill>
            <a:srgbClr val="E8BF89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2E4F57C-8482-43B7-BE3F-1110D7A25046}"/>
              </a:ext>
            </a:extLst>
          </p:cNvPr>
          <p:cNvSpPr txBox="1">
            <a:spLocks/>
          </p:cNvSpPr>
          <p:nvPr/>
        </p:nvSpPr>
        <p:spPr>
          <a:xfrm>
            <a:off x="0" y="293615"/>
            <a:ext cx="1937857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  <a:ea typeface="SpoqaHanSans-thin"/>
              </a:rPr>
              <a:t>Contents</a:t>
            </a:r>
            <a:endParaRPr lang="ko-KR" altLang="en-US" sz="3000" dirty="0">
              <a:solidFill>
                <a:srgbClr val="373B46"/>
              </a:solidFill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C39CB697-8ADC-46DF-B43F-7809495F3E82}"/>
              </a:ext>
            </a:extLst>
          </p:cNvPr>
          <p:cNvSpPr txBox="1">
            <a:spLocks/>
          </p:cNvSpPr>
          <p:nvPr/>
        </p:nvSpPr>
        <p:spPr>
          <a:xfrm>
            <a:off x="1937856" y="269369"/>
            <a:ext cx="10254142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4. Experiment</a:t>
            </a:r>
            <a:endParaRPr lang="ko-KR" altLang="en-US" sz="3000" dirty="0">
              <a:solidFill>
                <a:srgbClr val="E8BF89"/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D17B9EB-F675-46DB-85E4-40FD701C4C2D}"/>
              </a:ext>
            </a:extLst>
          </p:cNvPr>
          <p:cNvSpPr txBox="1">
            <a:spLocks/>
          </p:cNvSpPr>
          <p:nvPr/>
        </p:nvSpPr>
        <p:spPr>
          <a:xfrm>
            <a:off x="1937856" y="1796154"/>
            <a:ext cx="10254142" cy="74187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DARTS</a:t>
            </a:r>
            <a:endParaRPr lang="ko-KR" altLang="en-US" sz="4500" dirty="0">
              <a:solidFill>
                <a:srgbClr val="E8BF89"/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8B18D85E-3395-4B31-B05E-BB8CFC84E566}"/>
              </a:ext>
            </a:extLst>
          </p:cNvPr>
          <p:cNvSpPr txBox="1">
            <a:spLocks/>
          </p:cNvSpPr>
          <p:nvPr/>
        </p:nvSpPr>
        <p:spPr>
          <a:xfrm>
            <a:off x="1" y="2073525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A6A6A6"/>
                </a:solidFill>
                <a:latin typeface="SpoqaHanSans-thin"/>
              </a:rPr>
              <a:t>1. Intro</a:t>
            </a:r>
            <a:endParaRPr lang="ko-KR" altLang="en-US" sz="2000" dirty="0">
              <a:solidFill>
                <a:srgbClr val="A6A6A6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17A85DED-8A25-439B-91B4-86D91FEF0DC5}"/>
              </a:ext>
            </a:extLst>
          </p:cNvPr>
          <p:cNvSpPr txBox="1">
            <a:spLocks/>
          </p:cNvSpPr>
          <p:nvPr/>
        </p:nvSpPr>
        <p:spPr>
          <a:xfrm>
            <a:off x="1" y="4316670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7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</a:rPr>
              <a:t>4. Exp</a:t>
            </a:r>
            <a:endParaRPr lang="ko-KR" altLang="en-US" sz="2700" dirty="0">
              <a:solidFill>
                <a:srgbClr val="373B46"/>
              </a:solidFill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59DFAE11-59E7-4BBE-8ED4-FB422ECDF0EE}"/>
              </a:ext>
            </a:extLst>
          </p:cNvPr>
          <p:cNvSpPr txBox="1">
            <a:spLocks/>
          </p:cNvSpPr>
          <p:nvPr/>
        </p:nvSpPr>
        <p:spPr>
          <a:xfrm>
            <a:off x="1" y="2820146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2. NEAT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0B329DA0-BB29-4E93-8E43-7FA1A0DB21DC}"/>
              </a:ext>
            </a:extLst>
          </p:cNvPr>
          <p:cNvSpPr txBox="1">
            <a:spLocks/>
          </p:cNvSpPr>
          <p:nvPr/>
        </p:nvSpPr>
        <p:spPr>
          <a:xfrm>
            <a:off x="1" y="3568408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3. DARTS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DB52FF-FD48-48B3-95D9-FBA92C886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546" y="2415284"/>
            <a:ext cx="2272804" cy="425037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04AAD1F-AE8A-472F-A441-C7C97C13C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55534" y="1433545"/>
            <a:ext cx="3491215" cy="65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18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2A81AEBD-2EB1-49F6-B08D-CE7F8C87B1FF}"/>
              </a:ext>
            </a:extLst>
          </p:cNvPr>
          <p:cNvSpPr txBox="1">
            <a:spLocks/>
          </p:cNvSpPr>
          <p:nvPr/>
        </p:nvSpPr>
        <p:spPr>
          <a:xfrm>
            <a:off x="1937857" y="0"/>
            <a:ext cx="10254142" cy="6858000"/>
          </a:xfrm>
          <a:prstGeom prst="rect">
            <a:avLst/>
          </a:prstGeom>
          <a:solidFill>
            <a:srgbClr val="373B4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656BBE90-2D27-445E-93E0-FCF00DE687D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937856" cy="6858000"/>
          </a:xfrm>
          <a:prstGeom prst="rect">
            <a:avLst/>
          </a:prstGeom>
          <a:solidFill>
            <a:srgbClr val="E8BF89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2E4F57C-8482-43B7-BE3F-1110D7A25046}"/>
              </a:ext>
            </a:extLst>
          </p:cNvPr>
          <p:cNvSpPr txBox="1">
            <a:spLocks/>
          </p:cNvSpPr>
          <p:nvPr/>
        </p:nvSpPr>
        <p:spPr>
          <a:xfrm>
            <a:off x="0" y="293615"/>
            <a:ext cx="1937857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  <a:ea typeface="SpoqaHanSans-thin"/>
              </a:rPr>
              <a:t>Contents</a:t>
            </a:r>
            <a:endParaRPr lang="ko-KR" altLang="en-US" sz="3000" dirty="0">
              <a:solidFill>
                <a:srgbClr val="373B46"/>
              </a:solidFill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C39CB697-8ADC-46DF-B43F-7809495F3E82}"/>
              </a:ext>
            </a:extLst>
          </p:cNvPr>
          <p:cNvSpPr txBox="1">
            <a:spLocks/>
          </p:cNvSpPr>
          <p:nvPr/>
        </p:nvSpPr>
        <p:spPr>
          <a:xfrm>
            <a:off x="1937856" y="269369"/>
            <a:ext cx="10254142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4. Experiment</a:t>
            </a:r>
            <a:endParaRPr lang="ko-KR" altLang="en-US" sz="3000" dirty="0">
              <a:solidFill>
                <a:srgbClr val="E8BF89"/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D17B9EB-F675-46DB-85E4-40FD701C4C2D}"/>
              </a:ext>
            </a:extLst>
          </p:cNvPr>
          <p:cNvSpPr txBox="1">
            <a:spLocks/>
          </p:cNvSpPr>
          <p:nvPr/>
        </p:nvSpPr>
        <p:spPr>
          <a:xfrm>
            <a:off x="1937856" y="1796154"/>
            <a:ext cx="10254142" cy="74187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Result Compared</a:t>
            </a:r>
            <a:endParaRPr lang="ko-KR" altLang="en-US" sz="4500" dirty="0">
              <a:solidFill>
                <a:srgbClr val="E8BF89"/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8B18D85E-3395-4B31-B05E-BB8CFC84E566}"/>
              </a:ext>
            </a:extLst>
          </p:cNvPr>
          <p:cNvSpPr txBox="1">
            <a:spLocks/>
          </p:cNvSpPr>
          <p:nvPr/>
        </p:nvSpPr>
        <p:spPr>
          <a:xfrm>
            <a:off x="1" y="2073525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A6A6A6"/>
                </a:solidFill>
                <a:latin typeface="SpoqaHanSans-thin"/>
              </a:rPr>
              <a:t>1. Intro</a:t>
            </a:r>
            <a:endParaRPr lang="ko-KR" altLang="en-US" sz="2000" dirty="0">
              <a:solidFill>
                <a:srgbClr val="A6A6A6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17A85DED-8A25-439B-91B4-86D91FEF0DC5}"/>
              </a:ext>
            </a:extLst>
          </p:cNvPr>
          <p:cNvSpPr txBox="1">
            <a:spLocks/>
          </p:cNvSpPr>
          <p:nvPr/>
        </p:nvSpPr>
        <p:spPr>
          <a:xfrm>
            <a:off x="1" y="4316670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7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</a:rPr>
              <a:t>4. Exp</a:t>
            </a:r>
            <a:endParaRPr lang="ko-KR" altLang="en-US" sz="2700" dirty="0">
              <a:solidFill>
                <a:srgbClr val="373B46"/>
              </a:solidFill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8EBC787A-8CC8-4294-8A8D-3BF5A7F1371A}"/>
              </a:ext>
            </a:extLst>
          </p:cNvPr>
          <p:cNvSpPr txBox="1">
            <a:spLocks/>
          </p:cNvSpPr>
          <p:nvPr/>
        </p:nvSpPr>
        <p:spPr>
          <a:xfrm>
            <a:off x="1" y="2820146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2. NEAT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02E7FE57-7A88-4285-8D72-876928114565}"/>
              </a:ext>
            </a:extLst>
          </p:cNvPr>
          <p:cNvSpPr txBox="1">
            <a:spLocks/>
          </p:cNvSpPr>
          <p:nvPr/>
        </p:nvSpPr>
        <p:spPr>
          <a:xfrm>
            <a:off x="1" y="3568408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3. DARTS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38F0E4-62A0-4ED4-BBCC-DE390EBAC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589" y="3006401"/>
            <a:ext cx="9210675" cy="338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50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2A81AEBD-2EB1-49F6-B08D-CE7F8C87B1FF}"/>
              </a:ext>
            </a:extLst>
          </p:cNvPr>
          <p:cNvSpPr txBox="1">
            <a:spLocks/>
          </p:cNvSpPr>
          <p:nvPr/>
        </p:nvSpPr>
        <p:spPr>
          <a:xfrm>
            <a:off x="1937857" y="0"/>
            <a:ext cx="10254142" cy="6858000"/>
          </a:xfrm>
          <a:prstGeom prst="rect">
            <a:avLst/>
          </a:prstGeom>
          <a:solidFill>
            <a:srgbClr val="373B4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656BBE90-2D27-445E-93E0-FCF00DE687D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937856" cy="6858000"/>
          </a:xfrm>
          <a:prstGeom prst="rect">
            <a:avLst/>
          </a:prstGeom>
          <a:solidFill>
            <a:srgbClr val="E8BF89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2E4F57C-8482-43B7-BE3F-1110D7A25046}"/>
              </a:ext>
            </a:extLst>
          </p:cNvPr>
          <p:cNvSpPr txBox="1">
            <a:spLocks/>
          </p:cNvSpPr>
          <p:nvPr/>
        </p:nvSpPr>
        <p:spPr>
          <a:xfrm>
            <a:off x="0" y="293615"/>
            <a:ext cx="1937857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  <a:ea typeface="SpoqaHanSans-thin"/>
              </a:rPr>
              <a:t>Contents</a:t>
            </a:r>
            <a:endParaRPr lang="ko-KR" altLang="en-US" sz="3000" dirty="0">
              <a:solidFill>
                <a:srgbClr val="373B46"/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D17B9EB-F675-46DB-85E4-40FD701C4C2D}"/>
              </a:ext>
            </a:extLst>
          </p:cNvPr>
          <p:cNvSpPr txBox="1">
            <a:spLocks/>
          </p:cNvSpPr>
          <p:nvPr/>
        </p:nvSpPr>
        <p:spPr>
          <a:xfrm>
            <a:off x="1937856" y="3070639"/>
            <a:ext cx="10254142" cy="74187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Thanks for listening</a:t>
            </a:r>
            <a:endParaRPr lang="ko-KR" altLang="en-US" sz="4500" dirty="0">
              <a:solidFill>
                <a:srgbClr val="E8BF89"/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8B18D85E-3395-4B31-B05E-BB8CFC84E566}"/>
              </a:ext>
            </a:extLst>
          </p:cNvPr>
          <p:cNvSpPr txBox="1">
            <a:spLocks/>
          </p:cNvSpPr>
          <p:nvPr/>
        </p:nvSpPr>
        <p:spPr>
          <a:xfrm>
            <a:off x="1" y="2073525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A6A6A6"/>
                </a:solidFill>
                <a:latin typeface="SpoqaHanSans-thin"/>
              </a:rPr>
              <a:t>1. Intro</a:t>
            </a:r>
            <a:endParaRPr lang="ko-KR" altLang="en-US" sz="2000" dirty="0">
              <a:solidFill>
                <a:srgbClr val="A6A6A6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17A85DED-8A25-439B-91B4-86D91FEF0DC5}"/>
              </a:ext>
            </a:extLst>
          </p:cNvPr>
          <p:cNvSpPr txBox="1">
            <a:spLocks/>
          </p:cNvSpPr>
          <p:nvPr/>
        </p:nvSpPr>
        <p:spPr>
          <a:xfrm>
            <a:off x="1" y="4316670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A6A6A6"/>
                </a:solidFill>
                <a:latin typeface="SpoqaHanSans-thin"/>
              </a:rPr>
              <a:t>4. Exp</a:t>
            </a:r>
            <a:endParaRPr lang="ko-KR" altLang="en-US" sz="2000" dirty="0">
              <a:solidFill>
                <a:srgbClr val="A6A6A6"/>
              </a:solidFill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8EBC787A-8CC8-4294-8A8D-3BF5A7F1371A}"/>
              </a:ext>
            </a:extLst>
          </p:cNvPr>
          <p:cNvSpPr txBox="1">
            <a:spLocks/>
          </p:cNvSpPr>
          <p:nvPr/>
        </p:nvSpPr>
        <p:spPr>
          <a:xfrm>
            <a:off x="1" y="2820146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2. NEAT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02E7FE57-7A88-4285-8D72-876928114565}"/>
              </a:ext>
            </a:extLst>
          </p:cNvPr>
          <p:cNvSpPr txBox="1">
            <a:spLocks/>
          </p:cNvSpPr>
          <p:nvPr/>
        </p:nvSpPr>
        <p:spPr>
          <a:xfrm>
            <a:off x="1" y="3568408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3. DARTS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701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2A81AEBD-2EB1-49F6-B08D-CE7F8C87B1FF}"/>
              </a:ext>
            </a:extLst>
          </p:cNvPr>
          <p:cNvSpPr txBox="1">
            <a:spLocks/>
          </p:cNvSpPr>
          <p:nvPr/>
        </p:nvSpPr>
        <p:spPr>
          <a:xfrm>
            <a:off x="1937857" y="0"/>
            <a:ext cx="10254142" cy="6858000"/>
          </a:xfrm>
          <a:prstGeom prst="rect">
            <a:avLst/>
          </a:prstGeom>
          <a:solidFill>
            <a:srgbClr val="373B4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656BBE90-2D27-445E-93E0-FCF00DE687D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937856" cy="6858000"/>
          </a:xfrm>
          <a:prstGeom prst="rect">
            <a:avLst/>
          </a:prstGeom>
          <a:solidFill>
            <a:srgbClr val="E8BF89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2E4F57C-8482-43B7-BE3F-1110D7A25046}"/>
              </a:ext>
            </a:extLst>
          </p:cNvPr>
          <p:cNvSpPr txBox="1">
            <a:spLocks/>
          </p:cNvSpPr>
          <p:nvPr/>
        </p:nvSpPr>
        <p:spPr>
          <a:xfrm>
            <a:off x="0" y="293615"/>
            <a:ext cx="1937857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  <a:ea typeface="SpoqaHanSans-thin"/>
              </a:rPr>
              <a:t>Contents</a:t>
            </a:r>
            <a:endParaRPr lang="ko-KR" altLang="en-US" sz="3000" dirty="0">
              <a:solidFill>
                <a:srgbClr val="373B46"/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D17B9EB-F675-46DB-85E4-40FD701C4C2D}"/>
              </a:ext>
            </a:extLst>
          </p:cNvPr>
          <p:cNvSpPr txBox="1">
            <a:spLocks/>
          </p:cNvSpPr>
          <p:nvPr/>
        </p:nvSpPr>
        <p:spPr>
          <a:xfrm>
            <a:off x="1937856" y="537716"/>
            <a:ext cx="10254142" cy="74187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Q &amp; A</a:t>
            </a:r>
            <a:endParaRPr lang="ko-KR" altLang="en-US" sz="4500" dirty="0">
              <a:solidFill>
                <a:srgbClr val="E8BF89"/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8B18D85E-3395-4B31-B05E-BB8CFC84E566}"/>
              </a:ext>
            </a:extLst>
          </p:cNvPr>
          <p:cNvSpPr txBox="1">
            <a:spLocks/>
          </p:cNvSpPr>
          <p:nvPr/>
        </p:nvSpPr>
        <p:spPr>
          <a:xfrm>
            <a:off x="1" y="2073525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A6A6A6"/>
                </a:solidFill>
                <a:latin typeface="SpoqaHanSans-thin"/>
              </a:rPr>
              <a:t>1. Intro</a:t>
            </a:r>
            <a:endParaRPr lang="ko-KR" altLang="en-US" sz="2000" dirty="0">
              <a:solidFill>
                <a:srgbClr val="A6A6A6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17A85DED-8A25-439B-91B4-86D91FEF0DC5}"/>
              </a:ext>
            </a:extLst>
          </p:cNvPr>
          <p:cNvSpPr txBox="1">
            <a:spLocks/>
          </p:cNvSpPr>
          <p:nvPr/>
        </p:nvSpPr>
        <p:spPr>
          <a:xfrm>
            <a:off x="1" y="4316670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A6A6A6"/>
                </a:solidFill>
                <a:latin typeface="SpoqaHanSans-thin"/>
              </a:rPr>
              <a:t>4. Exp</a:t>
            </a:r>
            <a:endParaRPr lang="ko-KR" altLang="en-US" sz="2000" dirty="0">
              <a:solidFill>
                <a:srgbClr val="A6A6A6"/>
              </a:solidFill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8EBC787A-8CC8-4294-8A8D-3BF5A7F1371A}"/>
              </a:ext>
            </a:extLst>
          </p:cNvPr>
          <p:cNvSpPr txBox="1">
            <a:spLocks/>
          </p:cNvSpPr>
          <p:nvPr/>
        </p:nvSpPr>
        <p:spPr>
          <a:xfrm>
            <a:off x="1" y="2820146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2. NEAT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02E7FE57-7A88-4285-8D72-876928114565}"/>
              </a:ext>
            </a:extLst>
          </p:cNvPr>
          <p:cNvSpPr txBox="1">
            <a:spLocks/>
          </p:cNvSpPr>
          <p:nvPr/>
        </p:nvSpPr>
        <p:spPr>
          <a:xfrm>
            <a:off x="1" y="3568408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3. DARTS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81FD5206-FE69-42C7-8E24-F4E4145CD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004" y="1459606"/>
            <a:ext cx="2733234" cy="4914840"/>
          </a:xfrm>
          <a:prstGeom prst="rect">
            <a:avLst/>
          </a:prstGeom>
        </p:spPr>
      </p:pic>
      <p:pic>
        <p:nvPicPr>
          <p:cNvPr id="7" name="그림 6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C79EAD70-5A91-4C1F-BB5C-FDB32438F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018" y="1459606"/>
            <a:ext cx="2485032" cy="4914840"/>
          </a:xfrm>
          <a:prstGeom prst="rect">
            <a:avLst/>
          </a:prstGeom>
        </p:spPr>
      </p:pic>
      <p:pic>
        <p:nvPicPr>
          <p:cNvPr id="9" name="그림 8" descr="시계이(가) 표시된 사진&#10;&#10;자동 생성된 설명">
            <a:extLst>
              <a:ext uri="{FF2B5EF4-FFF2-40B4-BE49-F238E27FC236}">
                <a16:creationId xmlns:a16="http://schemas.microsoft.com/office/drawing/2014/main" id="{B72955CA-DDF7-46B2-B40C-78BD8A62D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830" y="1459606"/>
            <a:ext cx="2714625" cy="4143375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B68830AC-A936-45A6-B4DB-FD40755552A2}"/>
              </a:ext>
            </a:extLst>
          </p:cNvPr>
          <p:cNvSpPr txBox="1">
            <a:spLocks/>
          </p:cNvSpPr>
          <p:nvPr/>
        </p:nvSpPr>
        <p:spPr>
          <a:xfrm>
            <a:off x="2469004" y="6433168"/>
            <a:ext cx="2733234" cy="30353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Baseline</a:t>
            </a:r>
            <a:endParaRPr lang="ko-KR" altLang="en-US" sz="2000" dirty="0">
              <a:solidFill>
                <a:srgbClr val="E8BF89"/>
              </a:solidFill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A2726923-F75F-4CEA-920F-7E928D892A04}"/>
              </a:ext>
            </a:extLst>
          </p:cNvPr>
          <p:cNvSpPr txBox="1">
            <a:spLocks/>
          </p:cNvSpPr>
          <p:nvPr/>
        </p:nvSpPr>
        <p:spPr>
          <a:xfrm>
            <a:off x="5807016" y="6433168"/>
            <a:ext cx="2485033" cy="30353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DARTS</a:t>
            </a:r>
            <a:endParaRPr lang="ko-KR" altLang="en-US" sz="2000" dirty="0">
              <a:solidFill>
                <a:srgbClr val="E8BF89"/>
              </a:solidFill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9EBFF6C8-DE67-4F4F-A1BC-C61581884764}"/>
              </a:ext>
            </a:extLst>
          </p:cNvPr>
          <p:cNvSpPr txBox="1">
            <a:spLocks/>
          </p:cNvSpPr>
          <p:nvPr/>
        </p:nvSpPr>
        <p:spPr>
          <a:xfrm>
            <a:off x="8896827" y="5631233"/>
            <a:ext cx="2714625" cy="30353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NEAT</a:t>
            </a:r>
            <a:endParaRPr lang="ko-KR" altLang="en-US" sz="2000" dirty="0">
              <a:solidFill>
                <a:srgbClr val="E8BF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1591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2A81AEBD-2EB1-49F6-B08D-CE7F8C87B1FF}"/>
              </a:ext>
            </a:extLst>
          </p:cNvPr>
          <p:cNvSpPr txBox="1">
            <a:spLocks/>
          </p:cNvSpPr>
          <p:nvPr/>
        </p:nvSpPr>
        <p:spPr>
          <a:xfrm>
            <a:off x="1937857" y="0"/>
            <a:ext cx="10254142" cy="6858000"/>
          </a:xfrm>
          <a:prstGeom prst="rect">
            <a:avLst/>
          </a:prstGeom>
          <a:solidFill>
            <a:srgbClr val="373B4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656BBE90-2D27-445E-93E0-FCF00DE687D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937856" cy="6858000"/>
          </a:xfrm>
          <a:prstGeom prst="rect">
            <a:avLst/>
          </a:prstGeom>
          <a:solidFill>
            <a:srgbClr val="E8BF89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C39CB697-8ADC-46DF-B43F-7809495F3E82}"/>
              </a:ext>
            </a:extLst>
          </p:cNvPr>
          <p:cNvSpPr txBox="1">
            <a:spLocks/>
          </p:cNvSpPr>
          <p:nvPr/>
        </p:nvSpPr>
        <p:spPr>
          <a:xfrm>
            <a:off x="1937856" y="269369"/>
            <a:ext cx="10254142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Resources</a:t>
            </a:r>
            <a:endParaRPr lang="ko-KR" altLang="en-US" sz="3000" dirty="0">
              <a:solidFill>
                <a:srgbClr val="E8BF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640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8">
            <a:extLst>
              <a:ext uri="{FF2B5EF4-FFF2-40B4-BE49-F238E27FC236}">
                <a16:creationId xmlns:a16="http://schemas.microsoft.com/office/drawing/2014/main" id="{9B33A49F-D999-48A0-9CBF-20C28DBA289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73B4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D8645E-8E03-4F75-BFCE-3AE32E13C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72370" cy="2565138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C94B052-2E9D-4A3A-BBB6-ADF3FC559C8E}"/>
              </a:ext>
            </a:extLst>
          </p:cNvPr>
          <p:cNvSpPr/>
          <p:nvPr/>
        </p:nvSpPr>
        <p:spPr>
          <a:xfrm>
            <a:off x="3171039" y="4429386"/>
            <a:ext cx="2038524" cy="1224793"/>
          </a:xfrm>
          <a:prstGeom prst="roundRect">
            <a:avLst/>
          </a:prstGeom>
          <a:solidFill>
            <a:srgbClr val="373B46"/>
          </a:solidFill>
          <a:ln w="25400">
            <a:solidFill>
              <a:srgbClr val="D5B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rgbClr val="D5B182"/>
                </a:solidFill>
                <a:latin typeface="SpoqaHanSans-thin"/>
              </a:rPr>
              <a:t>Controller</a:t>
            </a:r>
            <a:endParaRPr lang="ko-KR" altLang="en-US" sz="2700" dirty="0">
              <a:solidFill>
                <a:srgbClr val="D5B182"/>
              </a:solidFill>
              <a:latin typeface="SpoqaHanSans-thin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2C22E43-F837-46BC-BAD8-4F60CEC62339}"/>
              </a:ext>
            </a:extLst>
          </p:cNvPr>
          <p:cNvSpPr txBox="1">
            <a:spLocks/>
          </p:cNvSpPr>
          <p:nvPr/>
        </p:nvSpPr>
        <p:spPr>
          <a:xfrm>
            <a:off x="4196650" y="3657029"/>
            <a:ext cx="4848837" cy="39218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Sample architecture ‘A’</a:t>
            </a:r>
            <a:endParaRPr lang="ko-KR" altLang="en-US" sz="2000" dirty="0">
              <a:solidFill>
                <a:srgbClr val="E8BF89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657D397-BD7B-4E86-A67B-72BFADC1E1CC}"/>
              </a:ext>
            </a:extLst>
          </p:cNvPr>
          <p:cNvSpPr/>
          <p:nvPr/>
        </p:nvSpPr>
        <p:spPr>
          <a:xfrm>
            <a:off x="6333689" y="4429386"/>
            <a:ext cx="5410898" cy="1224793"/>
          </a:xfrm>
          <a:prstGeom prst="roundRect">
            <a:avLst/>
          </a:prstGeom>
          <a:solidFill>
            <a:srgbClr val="373B46"/>
          </a:solidFill>
          <a:ln w="25400">
            <a:solidFill>
              <a:srgbClr val="D5B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rgbClr val="D5B182"/>
                </a:solidFill>
                <a:latin typeface="SpoqaHanSans-thin"/>
              </a:rPr>
              <a:t>Train child network with</a:t>
            </a:r>
          </a:p>
          <a:p>
            <a:pPr algn="ctr"/>
            <a:r>
              <a:rPr lang="en-US" altLang="ko-KR" sz="2700" dirty="0">
                <a:solidFill>
                  <a:srgbClr val="D5B182"/>
                </a:solidFill>
                <a:latin typeface="SpoqaHanSans-thin"/>
              </a:rPr>
              <a:t>architecture ‘A’ to get accuracy ‘R’</a:t>
            </a:r>
            <a:endParaRPr lang="ko-KR" altLang="en-US" sz="2700" dirty="0">
              <a:solidFill>
                <a:srgbClr val="D5B182"/>
              </a:solidFill>
              <a:latin typeface="SpoqaHanSans-thin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934D4AD-7585-4406-8852-84CF1CE274FC}"/>
              </a:ext>
            </a:extLst>
          </p:cNvPr>
          <p:cNvCxnSpPr>
            <a:stCxn id="7" idx="0"/>
            <a:endCxn id="10" idx="0"/>
          </p:cNvCxnSpPr>
          <p:nvPr/>
        </p:nvCxnSpPr>
        <p:spPr>
          <a:xfrm rot="5400000" flipH="1" flipV="1">
            <a:off x="6614719" y="2004968"/>
            <a:ext cx="12700" cy="4848837"/>
          </a:xfrm>
          <a:prstGeom prst="bentConnector3">
            <a:avLst>
              <a:gd name="adj1" fmla="val 2966055"/>
            </a:avLst>
          </a:prstGeom>
          <a:ln w="19050">
            <a:solidFill>
              <a:srgbClr val="D5B1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775C8AE-37D0-47DB-862C-FE9BF7054148}"/>
              </a:ext>
            </a:extLst>
          </p:cNvPr>
          <p:cNvCxnSpPr>
            <a:stCxn id="10" idx="2"/>
            <a:endCxn id="7" idx="2"/>
          </p:cNvCxnSpPr>
          <p:nvPr/>
        </p:nvCxnSpPr>
        <p:spPr>
          <a:xfrm rot="5400000">
            <a:off x="6614720" y="3229761"/>
            <a:ext cx="12700" cy="4848837"/>
          </a:xfrm>
          <a:prstGeom prst="bentConnector3">
            <a:avLst>
              <a:gd name="adj1" fmla="val 3195906"/>
            </a:avLst>
          </a:prstGeom>
          <a:ln w="19050">
            <a:solidFill>
              <a:srgbClr val="D5B1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615A347C-B887-4D3A-9D21-FFCBA9AF0851}"/>
              </a:ext>
            </a:extLst>
          </p:cNvPr>
          <p:cNvSpPr txBox="1">
            <a:spLocks/>
          </p:cNvSpPr>
          <p:nvPr/>
        </p:nvSpPr>
        <p:spPr>
          <a:xfrm>
            <a:off x="4190301" y="6053013"/>
            <a:ext cx="4848837" cy="39218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Update controller</a:t>
            </a:r>
            <a:endParaRPr lang="ko-KR" altLang="en-US" sz="2000" dirty="0">
              <a:solidFill>
                <a:srgbClr val="E8BF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2000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8">
            <a:extLst>
              <a:ext uri="{FF2B5EF4-FFF2-40B4-BE49-F238E27FC236}">
                <a16:creationId xmlns:a16="http://schemas.microsoft.com/office/drawing/2014/main" id="{8C7AF558-46E2-4591-8EE7-4EA15110FEC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73B4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4E56F5-57E8-4CDE-867B-2A1F0CDBE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9616" y="1"/>
            <a:ext cx="1732384" cy="1002428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02E37C7-9D8B-46A0-B7C8-A2BEAFC1317D}"/>
              </a:ext>
            </a:extLst>
          </p:cNvPr>
          <p:cNvSpPr/>
          <p:nvPr/>
        </p:nvSpPr>
        <p:spPr>
          <a:xfrm>
            <a:off x="2247130" y="2052915"/>
            <a:ext cx="1848830" cy="739269"/>
          </a:xfrm>
          <a:prstGeom prst="roundRect">
            <a:avLst/>
          </a:prstGeom>
          <a:solidFill>
            <a:srgbClr val="373B46"/>
          </a:solidFill>
          <a:ln w="25400">
            <a:solidFill>
              <a:srgbClr val="D5B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rgbClr val="D5B182"/>
                </a:solidFill>
                <a:latin typeface="SpoqaHanSans-thin"/>
              </a:rPr>
              <a:t>Node K</a:t>
            </a:r>
            <a:endParaRPr lang="ko-KR" altLang="en-US" sz="2700" dirty="0">
              <a:solidFill>
                <a:srgbClr val="D5B182"/>
              </a:solidFill>
              <a:latin typeface="SpoqaHanSans-thin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577C71C-C071-42B8-BD35-B4EC8121F249}"/>
              </a:ext>
            </a:extLst>
          </p:cNvPr>
          <p:cNvSpPr txBox="1">
            <a:spLocks/>
          </p:cNvSpPr>
          <p:nvPr/>
        </p:nvSpPr>
        <p:spPr>
          <a:xfrm>
            <a:off x="5259983" y="3044100"/>
            <a:ext cx="5497856" cy="6318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3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element-wise sum,</a:t>
            </a:r>
          </a:p>
          <a:p>
            <a:pPr algn="ctr"/>
            <a:r>
              <a:rPr lang="en-US" altLang="ko-KR" sz="23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element-wise multiplication</a:t>
            </a:r>
            <a:endParaRPr lang="ko-KR" altLang="en-US" sz="2300" dirty="0">
              <a:solidFill>
                <a:srgbClr val="E8BF89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4BD8178-3242-48B0-B7A0-ACFFFB5D64D4}"/>
              </a:ext>
            </a:extLst>
          </p:cNvPr>
          <p:cNvSpPr/>
          <p:nvPr/>
        </p:nvSpPr>
        <p:spPr>
          <a:xfrm>
            <a:off x="2247130" y="2988310"/>
            <a:ext cx="1848830" cy="739269"/>
          </a:xfrm>
          <a:prstGeom prst="roundRect">
            <a:avLst/>
          </a:prstGeom>
          <a:solidFill>
            <a:srgbClr val="373B46"/>
          </a:solidFill>
          <a:ln w="25400">
            <a:solidFill>
              <a:srgbClr val="D5B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rgbClr val="D5B182"/>
                </a:solidFill>
                <a:latin typeface="SpoqaHanSans-thin"/>
              </a:rPr>
              <a:t>sum</a:t>
            </a:r>
            <a:endParaRPr lang="ko-KR" altLang="en-US" sz="2700" dirty="0">
              <a:solidFill>
                <a:srgbClr val="D5B182"/>
              </a:solidFill>
              <a:latin typeface="SpoqaHanSans-thin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831B87C-B15A-43F2-85B3-1361AEF86343}"/>
              </a:ext>
            </a:extLst>
          </p:cNvPr>
          <p:cNvSpPr/>
          <p:nvPr/>
        </p:nvSpPr>
        <p:spPr>
          <a:xfrm>
            <a:off x="1129362" y="3923705"/>
            <a:ext cx="1848830" cy="739269"/>
          </a:xfrm>
          <a:prstGeom prst="roundRect">
            <a:avLst/>
          </a:prstGeom>
          <a:solidFill>
            <a:srgbClr val="373B46"/>
          </a:solidFill>
          <a:ln w="25400">
            <a:solidFill>
              <a:srgbClr val="D5B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rgbClr val="D5B182"/>
                </a:solidFill>
                <a:latin typeface="SpoqaHanSans-thin"/>
              </a:rPr>
              <a:t>ReLU</a:t>
            </a:r>
            <a:endParaRPr lang="ko-KR" altLang="en-US" sz="2700" dirty="0">
              <a:solidFill>
                <a:srgbClr val="D5B182"/>
              </a:solidFill>
              <a:latin typeface="SpoqaHanSans-thin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A5F9F1B-7973-49CD-AF5C-61EB5FECE179}"/>
              </a:ext>
            </a:extLst>
          </p:cNvPr>
          <p:cNvSpPr/>
          <p:nvPr/>
        </p:nvSpPr>
        <p:spPr>
          <a:xfrm>
            <a:off x="3411153" y="3923704"/>
            <a:ext cx="1848830" cy="739269"/>
          </a:xfrm>
          <a:prstGeom prst="roundRect">
            <a:avLst/>
          </a:prstGeom>
          <a:solidFill>
            <a:srgbClr val="373B46"/>
          </a:solidFill>
          <a:ln w="25400">
            <a:solidFill>
              <a:srgbClr val="D5B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rgbClr val="D5B182"/>
                </a:solidFill>
                <a:latin typeface="SpoqaHanSans-thin"/>
              </a:rPr>
              <a:t>tanh</a:t>
            </a:r>
            <a:endParaRPr lang="ko-KR" altLang="en-US" sz="2700" dirty="0">
              <a:solidFill>
                <a:srgbClr val="D5B182"/>
              </a:solidFill>
              <a:latin typeface="SpoqaHanSans-thin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FB77413-BF07-4EC1-8E51-8A84D041E8C4}"/>
              </a:ext>
            </a:extLst>
          </p:cNvPr>
          <p:cNvSpPr/>
          <p:nvPr/>
        </p:nvSpPr>
        <p:spPr>
          <a:xfrm>
            <a:off x="1129362" y="4859098"/>
            <a:ext cx="1848830" cy="739269"/>
          </a:xfrm>
          <a:prstGeom prst="roundRect">
            <a:avLst/>
          </a:prstGeom>
          <a:solidFill>
            <a:srgbClr val="373B46"/>
          </a:solidFill>
          <a:ln w="25400">
            <a:solidFill>
              <a:srgbClr val="D5B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rgbClr val="D5B182"/>
                </a:solidFill>
                <a:latin typeface="SpoqaHanSans-thin"/>
              </a:rPr>
              <a:t>sep_conv</a:t>
            </a:r>
          </a:p>
          <a:p>
            <a:pPr algn="ctr"/>
            <a:r>
              <a:rPr lang="en-US" altLang="ko-KR" sz="2000" dirty="0">
                <a:solidFill>
                  <a:srgbClr val="D5B182"/>
                </a:solidFill>
                <a:latin typeface="SpoqaHanSans-thin"/>
              </a:rPr>
              <a:t>(3*3)</a:t>
            </a:r>
            <a:endParaRPr lang="ko-KR" altLang="en-US" sz="2000" dirty="0">
              <a:solidFill>
                <a:srgbClr val="D5B182"/>
              </a:solidFill>
              <a:latin typeface="SpoqaHanSans-thin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1773087-01EB-4F51-9DA6-5134064073B5}"/>
              </a:ext>
            </a:extLst>
          </p:cNvPr>
          <p:cNvSpPr/>
          <p:nvPr/>
        </p:nvSpPr>
        <p:spPr>
          <a:xfrm>
            <a:off x="3411153" y="4859098"/>
            <a:ext cx="1848830" cy="739269"/>
          </a:xfrm>
          <a:prstGeom prst="roundRect">
            <a:avLst/>
          </a:prstGeom>
          <a:solidFill>
            <a:srgbClr val="373B46"/>
          </a:solidFill>
          <a:ln w="25400">
            <a:solidFill>
              <a:srgbClr val="D5B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rgbClr val="D5B182"/>
                </a:solidFill>
                <a:latin typeface="SpoqaHanSans-thin"/>
              </a:rPr>
              <a:t>avg_pool</a:t>
            </a:r>
          </a:p>
          <a:p>
            <a:pPr algn="ctr"/>
            <a:r>
              <a:rPr lang="en-US" altLang="ko-KR" sz="2000" dirty="0">
                <a:solidFill>
                  <a:srgbClr val="D5B182"/>
                </a:solidFill>
                <a:latin typeface="SpoqaHanSans-thin"/>
              </a:rPr>
              <a:t>(3*3)</a:t>
            </a:r>
            <a:endParaRPr lang="ko-KR" altLang="en-US" sz="2000" dirty="0">
              <a:solidFill>
                <a:srgbClr val="D5B182"/>
              </a:solidFill>
              <a:latin typeface="SpoqaHanSans-thin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93579D6-8BD8-4ACB-BD3B-1CF500D0670D}"/>
              </a:ext>
            </a:extLst>
          </p:cNvPr>
          <p:cNvSpPr/>
          <p:nvPr/>
        </p:nvSpPr>
        <p:spPr>
          <a:xfrm>
            <a:off x="1129362" y="5794492"/>
            <a:ext cx="1848830" cy="739269"/>
          </a:xfrm>
          <a:prstGeom prst="roundRect">
            <a:avLst/>
          </a:prstGeom>
          <a:solidFill>
            <a:srgbClr val="373B46"/>
          </a:solidFill>
          <a:ln w="25400">
            <a:solidFill>
              <a:srgbClr val="D5B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rgbClr val="D5B182"/>
                </a:solidFill>
                <a:latin typeface="SpoqaHanSans-thin"/>
              </a:rPr>
              <a:t>Node I</a:t>
            </a:r>
            <a:endParaRPr lang="ko-KR" altLang="en-US" sz="2700" dirty="0">
              <a:solidFill>
                <a:srgbClr val="D5B182"/>
              </a:solidFill>
              <a:latin typeface="SpoqaHanSans-thin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E1E5B1C-E03D-4B63-BCE2-287D21C572A9}"/>
              </a:ext>
            </a:extLst>
          </p:cNvPr>
          <p:cNvSpPr/>
          <p:nvPr/>
        </p:nvSpPr>
        <p:spPr>
          <a:xfrm>
            <a:off x="3411153" y="5794491"/>
            <a:ext cx="1848830" cy="739269"/>
          </a:xfrm>
          <a:prstGeom prst="roundRect">
            <a:avLst/>
          </a:prstGeom>
          <a:solidFill>
            <a:srgbClr val="373B46"/>
          </a:solidFill>
          <a:ln w="25400">
            <a:solidFill>
              <a:srgbClr val="D5B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rgbClr val="D5B182"/>
                </a:solidFill>
                <a:latin typeface="SpoqaHanSans-thin"/>
              </a:rPr>
              <a:t>Node J</a:t>
            </a:r>
            <a:endParaRPr lang="ko-KR" altLang="en-US" sz="2700" dirty="0">
              <a:solidFill>
                <a:srgbClr val="D5B182"/>
              </a:solidFill>
              <a:latin typeface="SpoqaHanSans-thin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AB3BD02C-2C04-4630-80E1-7A5E5DDD6DB1}"/>
              </a:ext>
            </a:extLst>
          </p:cNvPr>
          <p:cNvSpPr txBox="1">
            <a:spLocks/>
          </p:cNvSpPr>
          <p:nvPr/>
        </p:nvSpPr>
        <p:spPr>
          <a:xfrm>
            <a:off x="5259983" y="3975840"/>
            <a:ext cx="5497856" cy="6318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3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ReLU, sigmoid, tanh, identity</a:t>
            </a:r>
            <a:endParaRPr lang="ko-KR" altLang="en-US" sz="2300" dirty="0">
              <a:solidFill>
                <a:srgbClr val="E8BF89"/>
              </a:solidFill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CE4C266D-D089-491E-812D-3F6B93EDBDD6}"/>
              </a:ext>
            </a:extLst>
          </p:cNvPr>
          <p:cNvSpPr txBox="1">
            <a:spLocks/>
          </p:cNvSpPr>
          <p:nvPr/>
        </p:nvSpPr>
        <p:spPr>
          <a:xfrm>
            <a:off x="5259983" y="4859097"/>
            <a:ext cx="5497856" cy="91417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3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sep_conv, dil_conv, avg_pool, max_pool</a:t>
            </a:r>
          </a:p>
          <a:p>
            <a:pPr algn="ctr"/>
            <a:r>
              <a:rPr lang="en-US" altLang="ko-KR" sz="18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(kernel size: 1, 3, 5)</a:t>
            </a:r>
          </a:p>
          <a:p>
            <a:pPr algn="ctr"/>
            <a:r>
              <a:rPr lang="en-US" altLang="ko-KR" sz="23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attention, identity, none</a:t>
            </a:r>
            <a:endParaRPr lang="ko-KR" altLang="en-US" sz="2300" dirty="0">
              <a:solidFill>
                <a:srgbClr val="E8BF89"/>
              </a:solidFill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7C4C4CE0-DCE6-4796-9AC7-73583014D0BC}"/>
              </a:ext>
            </a:extLst>
          </p:cNvPr>
          <p:cNvSpPr txBox="1">
            <a:spLocks/>
          </p:cNvSpPr>
          <p:nvPr/>
        </p:nvSpPr>
        <p:spPr>
          <a:xfrm>
            <a:off x="506682" y="1039815"/>
            <a:ext cx="2105979" cy="6318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* Example</a:t>
            </a:r>
            <a:endParaRPr lang="ko-KR" altLang="en-US" sz="3000" dirty="0">
              <a:solidFill>
                <a:srgbClr val="E8BF89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07087EE-12A8-449A-A648-271692287FD5}"/>
              </a:ext>
            </a:extLst>
          </p:cNvPr>
          <p:cNvCxnSpPr>
            <a:stCxn id="17" idx="0"/>
            <a:endCxn id="14" idx="2"/>
          </p:cNvCxnSpPr>
          <p:nvPr/>
        </p:nvCxnSpPr>
        <p:spPr>
          <a:xfrm flipV="1">
            <a:off x="2053777" y="5598367"/>
            <a:ext cx="0" cy="196125"/>
          </a:xfrm>
          <a:prstGeom prst="straightConnector1">
            <a:avLst/>
          </a:prstGeom>
          <a:ln w="19050">
            <a:solidFill>
              <a:srgbClr val="D5B1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AC36F3A-02B8-48D4-9F8F-6CB00F2E31C5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flipV="1">
            <a:off x="2053777" y="4662974"/>
            <a:ext cx="0" cy="196124"/>
          </a:xfrm>
          <a:prstGeom prst="straightConnector1">
            <a:avLst/>
          </a:prstGeom>
          <a:ln w="19050">
            <a:solidFill>
              <a:srgbClr val="D5B1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DB80CAB-6C2F-486C-887E-C82961C4621D}"/>
              </a:ext>
            </a:extLst>
          </p:cNvPr>
          <p:cNvCxnSpPr>
            <a:stCxn id="11" idx="0"/>
            <a:endCxn id="10" idx="2"/>
          </p:cNvCxnSpPr>
          <p:nvPr/>
        </p:nvCxnSpPr>
        <p:spPr>
          <a:xfrm flipV="1">
            <a:off x="2053777" y="3727579"/>
            <a:ext cx="1117768" cy="196126"/>
          </a:xfrm>
          <a:prstGeom prst="straightConnector1">
            <a:avLst/>
          </a:prstGeom>
          <a:ln w="19050">
            <a:solidFill>
              <a:srgbClr val="D5B1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2DEECAB-0B2E-4FBE-87C8-B1EA3E43E78A}"/>
              </a:ext>
            </a:extLst>
          </p:cNvPr>
          <p:cNvCxnSpPr>
            <a:stCxn id="10" idx="0"/>
            <a:endCxn id="8" idx="2"/>
          </p:cNvCxnSpPr>
          <p:nvPr/>
        </p:nvCxnSpPr>
        <p:spPr>
          <a:xfrm flipV="1">
            <a:off x="3171545" y="2792184"/>
            <a:ext cx="0" cy="196126"/>
          </a:xfrm>
          <a:prstGeom prst="straightConnector1">
            <a:avLst/>
          </a:prstGeom>
          <a:ln w="19050">
            <a:solidFill>
              <a:srgbClr val="D5B1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E790FD0-B857-4695-9455-F1435A15C87C}"/>
              </a:ext>
            </a:extLst>
          </p:cNvPr>
          <p:cNvCxnSpPr>
            <a:stCxn id="13" idx="0"/>
            <a:endCxn id="10" idx="2"/>
          </p:cNvCxnSpPr>
          <p:nvPr/>
        </p:nvCxnSpPr>
        <p:spPr>
          <a:xfrm flipH="1" flipV="1">
            <a:off x="3171545" y="3727579"/>
            <a:ext cx="1164023" cy="196125"/>
          </a:xfrm>
          <a:prstGeom prst="straightConnector1">
            <a:avLst/>
          </a:prstGeom>
          <a:ln w="19050">
            <a:solidFill>
              <a:srgbClr val="D5B1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6FE571C-B0D7-41B2-A6F7-DE6DB2B2453B}"/>
              </a:ext>
            </a:extLst>
          </p:cNvPr>
          <p:cNvCxnSpPr>
            <a:stCxn id="18" idx="0"/>
            <a:endCxn id="16" idx="2"/>
          </p:cNvCxnSpPr>
          <p:nvPr/>
        </p:nvCxnSpPr>
        <p:spPr>
          <a:xfrm flipV="1">
            <a:off x="4335568" y="5598367"/>
            <a:ext cx="0" cy="196124"/>
          </a:xfrm>
          <a:prstGeom prst="straightConnector1">
            <a:avLst/>
          </a:prstGeom>
          <a:ln w="19050">
            <a:solidFill>
              <a:srgbClr val="D5B1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1AE0D4F-B607-4944-B8BF-3050D4979E8A}"/>
              </a:ext>
            </a:extLst>
          </p:cNvPr>
          <p:cNvCxnSpPr>
            <a:stCxn id="16" idx="0"/>
            <a:endCxn id="13" idx="2"/>
          </p:cNvCxnSpPr>
          <p:nvPr/>
        </p:nvCxnSpPr>
        <p:spPr>
          <a:xfrm flipV="1">
            <a:off x="4335568" y="4662973"/>
            <a:ext cx="0" cy="196125"/>
          </a:xfrm>
          <a:prstGeom prst="straightConnector1">
            <a:avLst/>
          </a:prstGeom>
          <a:ln w="19050">
            <a:solidFill>
              <a:srgbClr val="D5B1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8342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8">
            <a:extLst>
              <a:ext uri="{FF2B5EF4-FFF2-40B4-BE49-F238E27FC236}">
                <a16:creationId xmlns:a16="http://schemas.microsoft.com/office/drawing/2014/main" id="{4E7AE1D6-761B-41A0-9AD6-B5073535A33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73B4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A3F696-357A-49A2-B396-5F5D36BCC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710" y="0"/>
            <a:ext cx="2040290" cy="3734459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28411D7-27F3-4DEF-A51A-E4835A8721DC}"/>
              </a:ext>
            </a:extLst>
          </p:cNvPr>
          <p:cNvSpPr/>
          <p:nvPr/>
        </p:nvSpPr>
        <p:spPr>
          <a:xfrm>
            <a:off x="2265792" y="5309299"/>
            <a:ext cx="2810062" cy="615640"/>
          </a:xfrm>
          <a:prstGeom prst="roundRect">
            <a:avLst/>
          </a:prstGeom>
          <a:solidFill>
            <a:srgbClr val="373B46"/>
          </a:solidFill>
          <a:ln w="25400">
            <a:solidFill>
              <a:srgbClr val="D5B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dirty="0">
                <a:solidFill>
                  <a:srgbClr val="D5B182"/>
                </a:solidFill>
                <a:latin typeface="SpoqaHanSans-thin"/>
              </a:rPr>
              <a:t>Image</a:t>
            </a:r>
            <a:endParaRPr lang="ko-KR" altLang="en-US" sz="2300" dirty="0">
              <a:solidFill>
                <a:srgbClr val="D5B182"/>
              </a:solidFill>
              <a:latin typeface="SpoqaHanSans-thin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7088D73-209F-4837-82C7-3739EAD4E3F1}"/>
              </a:ext>
            </a:extLst>
          </p:cNvPr>
          <p:cNvSpPr/>
          <p:nvPr/>
        </p:nvSpPr>
        <p:spPr>
          <a:xfrm>
            <a:off x="2265792" y="4453214"/>
            <a:ext cx="2810062" cy="615640"/>
          </a:xfrm>
          <a:prstGeom prst="roundRect">
            <a:avLst/>
          </a:prstGeom>
          <a:solidFill>
            <a:srgbClr val="373B46"/>
          </a:solidFill>
          <a:ln w="25400">
            <a:solidFill>
              <a:srgbClr val="D5B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dirty="0">
                <a:solidFill>
                  <a:srgbClr val="D5B182"/>
                </a:solidFill>
                <a:latin typeface="SpoqaHanSans-thin"/>
              </a:rPr>
              <a:t>Convolution Cell</a:t>
            </a:r>
            <a:endParaRPr lang="ko-KR" altLang="en-US" sz="2300" dirty="0">
              <a:solidFill>
                <a:srgbClr val="D5B182"/>
              </a:solidFill>
              <a:latin typeface="SpoqaHanSans-thin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C013F9A-FCE6-4440-A784-8186A19EAF10}"/>
              </a:ext>
            </a:extLst>
          </p:cNvPr>
          <p:cNvSpPr/>
          <p:nvPr/>
        </p:nvSpPr>
        <p:spPr>
          <a:xfrm>
            <a:off x="2265792" y="3597129"/>
            <a:ext cx="2810062" cy="615640"/>
          </a:xfrm>
          <a:prstGeom prst="roundRect">
            <a:avLst/>
          </a:prstGeom>
          <a:solidFill>
            <a:srgbClr val="373B46"/>
          </a:solidFill>
          <a:ln w="25400">
            <a:solidFill>
              <a:srgbClr val="D5B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dirty="0">
                <a:solidFill>
                  <a:srgbClr val="D5B182"/>
                </a:solidFill>
                <a:latin typeface="SpoqaHanSans-thin"/>
              </a:rPr>
              <a:t>Reduction Cell</a:t>
            </a:r>
            <a:endParaRPr lang="ko-KR" altLang="en-US" sz="2300" dirty="0">
              <a:solidFill>
                <a:srgbClr val="D5B182"/>
              </a:solidFill>
              <a:latin typeface="SpoqaHanSans-thin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C7698CB-0797-4A8D-B2D8-23A566476EB1}"/>
              </a:ext>
            </a:extLst>
          </p:cNvPr>
          <p:cNvSpPr/>
          <p:nvPr/>
        </p:nvSpPr>
        <p:spPr>
          <a:xfrm>
            <a:off x="2265792" y="2737905"/>
            <a:ext cx="2810062" cy="615640"/>
          </a:xfrm>
          <a:prstGeom prst="roundRect">
            <a:avLst/>
          </a:prstGeom>
          <a:solidFill>
            <a:srgbClr val="373B46"/>
          </a:solidFill>
          <a:ln w="25400">
            <a:solidFill>
              <a:srgbClr val="D5B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dirty="0">
                <a:solidFill>
                  <a:srgbClr val="D5B182"/>
                </a:solidFill>
                <a:latin typeface="SpoqaHanSans-thin"/>
              </a:rPr>
              <a:t>Convolution Cell</a:t>
            </a:r>
            <a:endParaRPr lang="ko-KR" altLang="en-US" sz="2300" dirty="0">
              <a:solidFill>
                <a:srgbClr val="D5B182"/>
              </a:solidFill>
              <a:latin typeface="SpoqaHanSans-thin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32C34C4-95E3-408C-B154-F639434C4F7A}"/>
              </a:ext>
            </a:extLst>
          </p:cNvPr>
          <p:cNvSpPr/>
          <p:nvPr/>
        </p:nvSpPr>
        <p:spPr>
          <a:xfrm>
            <a:off x="2265792" y="1878681"/>
            <a:ext cx="2810062" cy="615640"/>
          </a:xfrm>
          <a:prstGeom prst="roundRect">
            <a:avLst/>
          </a:prstGeom>
          <a:solidFill>
            <a:srgbClr val="373B46"/>
          </a:solidFill>
          <a:ln w="25400">
            <a:solidFill>
              <a:srgbClr val="D5B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dirty="0">
                <a:solidFill>
                  <a:srgbClr val="D5B182"/>
                </a:solidFill>
                <a:latin typeface="SpoqaHanSans-thin"/>
              </a:rPr>
              <a:t>Reduction Cell</a:t>
            </a:r>
            <a:endParaRPr lang="ko-KR" altLang="en-US" sz="2300" dirty="0">
              <a:solidFill>
                <a:srgbClr val="D5B182"/>
              </a:solidFill>
              <a:latin typeface="SpoqaHanSans-thin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AF9DA5A-D70A-47F6-BA94-8E0BF60A0E54}"/>
              </a:ext>
            </a:extLst>
          </p:cNvPr>
          <p:cNvSpPr/>
          <p:nvPr/>
        </p:nvSpPr>
        <p:spPr>
          <a:xfrm>
            <a:off x="2265792" y="1019457"/>
            <a:ext cx="2810062" cy="615640"/>
          </a:xfrm>
          <a:prstGeom prst="roundRect">
            <a:avLst/>
          </a:prstGeom>
          <a:solidFill>
            <a:srgbClr val="373B46"/>
          </a:solidFill>
          <a:ln w="25400">
            <a:solidFill>
              <a:srgbClr val="D5B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dirty="0">
                <a:solidFill>
                  <a:srgbClr val="D5B182"/>
                </a:solidFill>
                <a:latin typeface="SpoqaHanSans-thin"/>
              </a:rPr>
              <a:t>Convolution Cell</a:t>
            </a:r>
            <a:endParaRPr lang="ko-KR" altLang="en-US" sz="2300" dirty="0">
              <a:solidFill>
                <a:srgbClr val="D5B182"/>
              </a:solidFill>
              <a:latin typeface="SpoqaHanSans-thin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643B4A4-178A-4553-9734-93453A2A8251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3670823" y="5068854"/>
            <a:ext cx="0" cy="240445"/>
          </a:xfrm>
          <a:prstGeom prst="straightConnector1">
            <a:avLst/>
          </a:prstGeom>
          <a:ln w="19050">
            <a:solidFill>
              <a:srgbClr val="D5B1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9237D40-940D-4AA9-A896-43FD5E9EA4B8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V="1">
            <a:off x="3670823" y="4212769"/>
            <a:ext cx="0" cy="240445"/>
          </a:xfrm>
          <a:prstGeom prst="straightConnector1">
            <a:avLst/>
          </a:prstGeom>
          <a:ln w="19050">
            <a:solidFill>
              <a:srgbClr val="D5B1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69EAE1A-90C1-4B92-88B7-3DA9F2AF5996}"/>
              </a:ext>
            </a:extLst>
          </p:cNvPr>
          <p:cNvCxnSpPr>
            <a:stCxn id="10" idx="0"/>
            <a:endCxn id="11" idx="2"/>
          </p:cNvCxnSpPr>
          <p:nvPr/>
        </p:nvCxnSpPr>
        <p:spPr>
          <a:xfrm flipV="1">
            <a:off x="3670823" y="3353545"/>
            <a:ext cx="0" cy="243584"/>
          </a:xfrm>
          <a:prstGeom prst="straightConnector1">
            <a:avLst/>
          </a:prstGeom>
          <a:ln w="19050">
            <a:solidFill>
              <a:srgbClr val="D5B1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4DC1F58-714C-4D2B-9A37-1486868076E5}"/>
              </a:ext>
            </a:extLst>
          </p:cNvPr>
          <p:cNvCxnSpPr>
            <a:stCxn id="11" idx="0"/>
            <a:endCxn id="12" idx="2"/>
          </p:cNvCxnSpPr>
          <p:nvPr/>
        </p:nvCxnSpPr>
        <p:spPr>
          <a:xfrm flipV="1">
            <a:off x="3670823" y="2494321"/>
            <a:ext cx="0" cy="243584"/>
          </a:xfrm>
          <a:prstGeom prst="straightConnector1">
            <a:avLst/>
          </a:prstGeom>
          <a:ln w="19050">
            <a:solidFill>
              <a:srgbClr val="D5B1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FD3ADF2-3F61-4AC8-8E0B-C1EFE3F44736}"/>
              </a:ext>
            </a:extLst>
          </p:cNvPr>
          <p:cNvCxnSpPr>
            <a:stCxn id="12" idx="0"/>
            <a:endCxn id="13" idx="2"/>
          </p:cNvCxnSpPr>
          <p:nvPr/>
        </p:nvCxnSpPr>
        <p:spPr>
          <a:xfrm flipV="1">
            <a:off x="3670823" y="1635097"/>
            <a:ext cx="0" cy="243584"/>
          </a:xfrm>
          <a:prstGeom prst="straightConnector1">
            <a:avLst/>
          </a:prstGeom>
          <a:ln w="19050">
            <a:solidFill>
              <a:srgbClr val="D5B1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제목 1">
            <a:extLst>
              <a:ext uri="{FF2B5EF4-FFF2-40B4-BE49-F238E27FC236}">
                <a16:creationId xmlns:a16="http://schemas.microsoft.com/office/drawing/2014/main" id="{9DD8D095-4BD1-4907-9938-9D5E65B27E94}"/>
              </a:ext>
            </a:extLst>
          </p:cNvPr>
          <p:cNvSpPr txBox="1">
            <a:spLocks/>
          </p:cNvSpPr>
          <p:nvPr/>
        </p:nvSpPr>
        <p:spPr>
          <a:xfrm>
            <a:off x="2265792" y="6114441"/>
            <a:ext cx="2810062" cy="6318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3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CIFAR 10</a:t>
            </a:r>
          </a:p>
          <a:p>
            <a:pPr algn="ctr"/>
            <a:r>
              <a:rPr lang="en-US" altLang="ko-KR" sz="23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Architecture</a:t>
            </a:r>
            <a:endParaRPr lang="ko-KR" altLang="en-US" sz="2300" dirty="0">
              <a:solidFill>
                <a:srgbClr val="E8BF89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6B3F24C-77FE-4AEC-B822-7E4C2024785E}"/>
              </a:ext>
            </a:extLst>
          </p:cNvPr>
          <p:cNvCxnSpPr/>
          <p:nvPr/>
        </p:nvCxnSpPr>
        <p:spPr>
          <a:xfrm flipV="1">
            <a:off x="3670823" y="775873"/>
            <a:ext cx="0" cy="243584"/>
          </a:xfrm>
          <a:prstGeom prst="straightConnector1">
            <a:avLst/>
          </a:prstGeom>
          <a:ln w="19050">
            <a:solidFill>
              <a:srgbClr val="D5B1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제목 1">
            <a:extLst>
              <a:ext uri="{FF2B5EF4-FFF2-40B4-BE49-F238E27FC236}">
                <a16:creationId xmlns:a16="http://schemas.microsoft.com/office/drawing/2014/main" id="{CC95E563-26A0-4E05-A141-A963EF597B77}"/>
              </a:ext>
            </a:extLst>
          </p:cNvPr>
          <p:cNvSpPr txBox="1">
            <a:spLocks/>
          </p:cNvSpPr>
          <p:nvPr/>
        </p:nvSpPr>
        <p:spPr>
          <a:xfrm>
            <a:off x="2265792" y="270587"/>
            <a:ext cx="2810062" cy="48908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3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Softmax</a:t>
            </a:r>
            <a:endParaRPr lang="ko-KR" altLang="en-US" sz="2300" dirty="0">
              <a:solidFill>
                <a:srgbClr val="E8BF89"/>
              </a:solidFill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04EAECF1-620A-4EB1-A390-869583ECB848}"/>
              </a:ext>
            </a:extLst>
          </p:cNvPr>
          <p:cNvSpPr txBox="1">
            <a:spLocks/>
          </p:cNvSpPr>
          <p:nvPr/>
        </p:nvSpPr>
        <p:spPr>
          <a:xfrm>
            <a:off x="5001209" y="4445115"/>
            <a:ext cx="783767" cy="6318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3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* N</a:t>
            </a:r>
            <a:endParaRPr lang="ko-KR" altLang="en-US" sz="2300" dirty="0">
              <a:solidFill>
                <a:srgbClr val="E8BF89"/>
              </a:solidFill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DAF41C11-90CD-4E1D-A844-74F64C2B0249}"/>
              </a:ext>
            </a:extLst>
          </p:cNvPr>
          <p:cNvSpPr txBox="1">
            <a:spLocks/>
          </p:cNvSpPr>
          <p:nvPr/>
        </p:nvSpPr>
        <p:spPr>
          <a:xfrm>
            <a:off x="5001209" y="2728998"/>
            <a:ext cx="783767" cy="6318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3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* N</a:t>
            </a:r>
            <a:endParaRPr lang="ko-KR" altLang="en-US" sz="2300" dirty="0">
              <a:solidFill>
                <a:srgbClr val="E8BF89"/>
              </a:solidFill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C7D817C8-CA9F-47B6-8B16-3E46745FE521}"/>
              </a:ext>
            </a:extLst>
          </p:cNvPr>
          <p:cNvSpPr txBox="1">
            <a:spLocks/>
          </p:cNvSpPr>
          <p:nvPr/>
        </p:nvSpPr>
        <p:spPr>
          <a:xfrm>
            <a:off x="5001209" y="1011371"/>
            <a:ext cx="783767" cy="6318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3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* N</a:t>
            </a:r>
            <a:endParaRPr lang="ko-KR" altLang="en-US" sz="2300" dirty="0">
              <a:solidFill>
                <a:srgbClr val="E8BF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972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2A81AEBD-2EB1-49F6-B08D-CE7F8C87B1FF}"/>
              </a:ext>
            </a:extLst>
          </p:cNvPr>
          <p:cNvSpPr txBox="1">
            <a:spLocks/>
          </p:cNvSpPr>
          <p:nvPr/>
        </p:nvSpPr>
        <p:spPr>
          <a:xfrm>
            <a:off x="1937857" y="0"/>
            <a:ext cx="10254142" cy="6858000"/>
          </a:xfrm>
          <a:prstGeom prst="rect">
            <a:avLst/>
          </a:prstGeom>
          <a:solidFill>
            <a:srgbClr val="373B4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656BBE90-2D27-445E-93E0-FCF00DE687D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937856" cy="6858000"/>
          </a:xfrm>
          <a:prstGeom prst="rect">
            <a:avLst/>
          </a:prstGeom>
          <a:solidFill>
            <a:srgbClr val="E8BF89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2E4F57C-8482-43B7-BE3F-1110D7A25046}"/>
              </a:ext>
            </a:extLst>
          </p:cNvPr>
          <p:cNvSpPr txBox="1">
            <a:spLocks/>
          </p:cNvSpPr>
          <p:nvPr/>
        </p:nvSpPr>
        <p:spPr>
          <a:xfrm>
            <a:off x="0" y="293615"/>
            <a:ext cx="1937857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  <a:ea typeface="SpoqaHanSans-thin"/>
              </a:rPr>
              <a:t>Contents</a:t>
            </a:r>
            <a:endParaRPr lang="ko-KR" altLang="en-US" sz="3000" dirty="0">
              <a:solidFill>
                <a:srgbClr val="373B46"/>
              </a:solidFill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C39CB697-8ADC-46DF-B43F-7809495F3E82}"/>
              </a:ext>
            </a:extLst>
          </p:cNvPr>
          <p:cNvSpPr txBox="1">
            <a:spLocks/>
          </p:cNvSpPr>
          <p:nvPr/>
        </p:nvSpPr>
        <p:spPr>
          <a:xfrm>
            <a:off x="1937856" y="269369"/>
            <a:ext cx="10254142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1. Introduction</a:t>
            </a:r>
            <a:endParaRPr lang="ko-KR" altLang="en-US" sz="3000" dirty="0">
              <a:solidFill>
                <a:srgbClr val="E8BF89"/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D17B9EB-F675-46DB-85E4-40FD701C4C2D}"/>
              </a:ext>
            </a:extLst>
          </p:cNvPr>
          <p:cNvSpPr txBox="1">
            <a:spLocks/>
          </p:cNvSpPr>
          <p:nvPr/>
        </p:nvSpPr>
        <p:spPr>
          <a:xfrm>
            <a:off x="1937856" y="1796154"/>
            <a:ext cx="10254142" cy="74187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Papers that prove ‘Prune huge Networks’</a:t>
            </a:r>
            <a:endParaRPr lang="ko-KR" altLang="en-US" sz="4500" dirty="0">
              <a:solidFill>
                <a:srgbClr val="E8BF89"/>
              </a:solidFill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CC3DB78B-46F9-432D-BDB3-3DE8900FAAA0}"/>
              </a:ext>
            </a:extLst>
          </p:cNvPr>
          <p:cNvSpPr txBox="1">
            <a:spLocks/>
          </p:cNvSpPr>
          <p:nvPr/>
        </p:nvSpPr>
        <p:spPr>
          <a:xfrm>
            <a:off x="1937856" y="3539244"/>
            <a:ext cx="10254142" cy="13759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‘The Lottery Ticket Hypothesis:</a:t>
            </a:r>
          </a:p>
          <a:p>
            <a:pPr algn="ctr"/>
            <a:r>
              <a:rPr lang="en-US" altLang="ko-KR" sz="4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Finding Sparse, Trainable Neural Networks’</a:t>
            </a:r>
            <a:endParaRPr lang="ko-KR" altLang="en-US" sz="4000" dirty="0">
              <a:solidFill>
                <a:srgbClr val="E8BF89"/>
              </a:solidFill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C78E10BE-FC9B-4392-819C-BC834DC34CA5}"/>
              </a:ext>
            </a:extLst>
          </p:cNvPr>
          <p:cNvSpPr txBox="1">
            <a:spLocks/>
          </p:cNvSpPr>
          <p:nvPr/>
        </p:nvSpPr>
        <p:spPr>
          <a:xfrm>
            <a:off x="1" y="2073525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7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</a:rPr>
              <a:t>1. Intro</a:t>
            </a:r>
            <a:endParaRPr lang="ko-KR" altLang="en-US" sz="2700" dirty="0">
              <a:solidFill>
                <a:srgbClr val="373B46"/>
              </a:solidFill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33851500-536F-45C7-AE5F-5A1F95BE28DC}"/>
              </a:ext>
            </a:extLst>
          </p:cNvPr>
          <p:cNvSpPr txBox="1">
            <a:spLocks/>
          </p:cNvSpPr>
          <p:nvPr/>
        </p:nvSpPr>
        <p:spPr>
          <a:xfrm>
            <a:off x="1" y="4316670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4. Exp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7177E506-9072-4393-9C31-D08B10D43815}"/>
              </a:ext>
            </a:extLst>
          </p:cNvPr>
          <p:cNvSpPr txBox="1">
            <a:spLocks/>
          </p:cNvSpPr>
          <p:nvPr/>
        </p:nvSpPr>
        <p:spPr>
          <a:xfrm>
            <a:off x="1" y="2820146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2. NEAT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DF32DD1-6914-420F-A7DD-39ECE5FBB446}"/>
              </a:ext>
            </a:extLst>
          </p:cNvPr>
          <p:cNvSpPr txBox="1">
            <a:spLocks/>
          </p:cNvSpPr>
          <p:nvPr/>
        </p:nvSpPr>
        <p:spPr>
          <a:xfrm>
            <a:off x="1" y="3568408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3. DARTS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2602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8">
            <a:extLst>
              <a:ext uri="{FF2B5EF4-FFF2-40B4-BE49-F238E27FC236}">
                <a16:creationId xmlns:a16="http://schemas.microsoft.com/office/drawing/2014/main" id="{8C7AF558-46E2-4591-8EE7-4EA15110FEC3}"/>
              </a:ext>
            </a:extLst>
          </p:cNvPr>
          <p:cNvSpPr txBox="1">
            <a:spLocks/>
          </p:cNvSpPr>
          <p:nvPr/>
        </p:nvSpPr>
        <p:spPr>
          <a:xfrm>
            <a:off x="1" y="4665"/>
            <a:ext cx="12191999" cy="6858000"/>
          </a:xfrm>
          <a:prstGeom prst="rect">
            <a:avLst/>
          </a:prstGeom>
          <a:solidFill>
            <a:srgbClr val="373B4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7C4C4CE0-DCE6-4796-9AC7-73583014D0BC}"/>
              </a:ext>
            </a:extLst>
          </p:cNvPr>
          <p:cNvSpPr txBox="1">
            <a:spLocks/>
          </p:cNvSpPr>
          <p:nvPr/>
        </p:nvSpPr>
        <p:spPr>
          <a:xfrm>
            <a:off x="1726163" y="2558154"/>
            <a:ext cx="5166330" cy="6318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3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Main Results</a:t>
            </a:r>
            <a:endParaRPr lang="ko-KR" altLang="en-US" sz="3300" dirty="0">
              <a:solidFill>
                <a:srgbClr val="E8BF89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EA669B6-1B30-4344-847B-8B6CA36208A1}"/>
              </a:ext>
            </a:extLst>
          </p:cNvPr>
          <p:cNvGraphicFramePr>
            <a:graphicFrameLocks noGrp="1"/>
          </p:cNvGraphicFramePr>
          <p:nvPr/>
        </p:nvGraphicFramePr>
        <p:xfrm>
          <a:off x="3206750" y="657598"/>
          <a:ext cx="5778500" cy="1047750"/>
        </p:xfrm>
        <a:graphic>
          <a:graphicData uri="http://schemas.openxmlformats.org/drawingml/2006/table">
            <a:tbl>
              <a:tblPr/>
              <a:tblGrid>
                <a:gridCol w="648413">
                  <a:extLst>
                    <a:ext uri="{9D8B030D-6E8A-4147-A177-3AD203B41FA5}">
                      <a16:colId xmlns:a16="http://schemas.microsoft.com/office/drawing/2014/main" val="3539724398"/>
                    </a:ext>
                  </a:extLst>
                </a:gridCol>
                <a:gridCol w="1020296">
                  <a:extLst>
                    <a:ext uri="{9D8B030D-6E8A-4147-A177-3AD203B41FA5}">
                      <a16:colId xmlns:a16="http://schemas.microsoft.com/office/drawing/2014/main" val="3404611327"/>
                    </a:ext>
                  </a:extLst>
                </a:gridCol>
                <a:gridCol w="1458928">
                  <a:extLst>
                    <a:ext uri="{9D8B030D-6E8A-4147-A177-3AD203B41FA5}">
                      <a16:colId xmlns:a16="http://schemas.microsoft.com/office/drawing/2014/main" val="1454611457"/>
                    </a:ext>
                  </a:extLst>
                </a:gridCol>
                <a:gridCol w="1191935">
                  <a:extLst>
                    <a:ext uri="{9D8B030D-6E8A-4147-A177-3AD203B41FA5}">
                      <a16:colId xmlns:a16="http://schemas.microsoft.com/office/drawing/2014/main" val="2732479137"/>
                    </a:ext>
                  </a:extLst>
                </a:gridCol>
                <a:gridCol w="1458928">
                  <a:extLst>
                    <a:ext uri="{9D8B030D-6E8A-4147-A177-3AD203B41FA5}">
                      <a16:colId xmlns:a16="http://schemas.microsoft.com/office/drawing/2014/main" val="110184408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BF8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 results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BF8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Transfer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BF8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34898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BF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CNN (MNIST)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BF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Transformer (SST-2)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BF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CNN (CIFAR-10)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BF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Transformer (IMDb)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BF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7044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Baseline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BF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98.9355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BF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78.1747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BF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85.7491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BF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82.9923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BF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4133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NEAT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BF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99.1355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BF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75.5693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BF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84.0527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BF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79.3144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BF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7428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DARTS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BF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99.1343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BF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78.8515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BF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85.4883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BF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83.364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BF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8230"/>
                  </a:ext>
                </a:extLst>
              </a:tr>
            </a:tbl>
          </a:graphicData>
        </a:graphic>
      </p:graphicFrame>
      <p:sp>
        <p:nvSpPr>
          <p:cNvPr id="26" name="제목 1">
            <a:extLst>
              <a:ext uri="{FF2B5EF4-FFF2-40B4-BE49-F238E27FC236}">
                <a16:creationId xmlns:a16="http://schemas.microsoft.com/office/drawing/2014/main" id="{90BBF300-4F08-4F0C-B1CF-F5DA60E07F79}"/>
              </a:ext>
            </a:extLst>
          </p:cNvPr>
          <p:cNvSpPr txBox="1">
            <a:spLocks/>
          </p:cNvSpPr>
          <p:nvPr/>
        </p:nvSpPr>
        <p:spPr>
          <a:xfrm>
            <a:off x="1726163" y="3189992"/>
            <a:ext cx="2583165" cy="98747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Image</a:t>
            </a:r>
          </a:p>
          <a:p>
            <a:pPr algn="ctr"/>
            <a:r>
              <a:rPr lang="en-US" altLang="ko-KR" sz="27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(MNIST)</a:t>
            </a:r>
            <a:endParaRPr lang="ko-KR" altLang="en-US" sz="2700" dirty="0">
              <a:solidFill>
                <a:srgbClr val="E8BF89"/>
              </a:solidFill>
            </a:endParaRP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F0A7F773-F46F-4CB8-8104-5BC1C4C03F86}"/>
              </a:ext>
            </a:extLst>
          </p:cNvPr>
          <p:cNvSpPr txBox="1">
            <a:spLocks/>
          </p:cNvSpPr>
          <p:nvPr/>
        </p:nvSpPr>
        <p:spPr>
          <a:xfrm>
            <a:off x="4309328" y="3189992"/>
            <a:ext cx="2583165" cy="98747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NLP</a:t>
            </a:r>
          </a:p>
          <a:p>
            <a:pPr algn="ctr"/>
            <a:r>
              <a:rPr lang="en-US" altLang="ko-KR" sz="27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(SST-2)</a:t>
            </a:r>
            <a:endParaRPr lang="ko-KR" altLang="en-US" sz="2700" dirty="0">
              <a:solidFill>
                <a:srgbClr val="E8BF89"/>
              </a:solidFill>
            </a:endParaRPr>
          </a:p>
        </p:txBody>
      </p:sp>
      <p:sp>
        <p:nvSpPr>
          <p:cNvPr id="39" name="제목 1">
            <a:extLst>
              <a:ext uri="{FF2B5EF4-FFF2-40B4-BE49-F238E27FC236}">
                <a16:creationId xmlns:a16="http://schemas.microsoft.com/office/drawing/2014/main" id="{439C02DA-C11C-4CD6-A1B7-6C9AC6FEE078}"/>
              </a:ext>
            </a:extLst>
          </p:cNvPr>
          <p:cNvSpPr txBox="1">
            <a:spLocks/>
          </p:cNvSpPr>
          <p:nvPr/>
        </p:nvSpPr>
        <p:spPr>
          <a:xfrm>
            <a:off x="6892493" y="2558154"/>
            <a:ext cx="5166330" cy="6318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3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Transfer</a:t>
            </a:r>
            <a:endParaRPr lang="ko-KR" altLang="en-US" sz="3300" dirty="0">
              <a:solidFill>
                <a:srgbClr val="E8BF89"/>
              </a:solidFill>
            </a:endParaRPr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A311F52B-990D-4813-9161-FB3422C9D765}"/>
              </a:ext>
            </a:extLst>
          </p:cNvPr>
          <p:cNvSpPr txBox="1">
            <a:spLocks/>
          </p:cNvSpPr>
          <p:nvPr/>
        </p:nvSpPr>
        <p:spPr>
          <a:xfrm>
            <a:off x="6892493" y="3189992"/>
            <a:ext cx="2583165" cy="98747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Image</a:t>
            </a:r>
          </a:p>
          <a:p>
            <a:pPr algn="ctr"/>
            <a:r>
              <a:rPr lang="en-US" altLang="ko-KR" sz="27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(CIFAR-10)</a:t>
            </a:r>
            <a:endParaRPr lang="ko-KR" altLang="en-US" sz="2700" dirty="0">
              <a:solidFill>
                <a:srgbClr val="E8BF89"/>
              </a:solidFill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96EBB039-32DC-451D-9196-79709A7F855B}"/>
              </a:ext>
            </a:extLst>
          </p:cNvPr>
          <p:cNvSpPr txBox="1">
            <a:spLocks/>
          </p:cNvSpPr>
          <p:nvPr/>
        </p:nvSpPr>
        <p:spPr>
          <a:xfrm>
            <a:off x="9475658" y="3189992"/>
            <a:ext cx="2583165" cy="98747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NLP</a:t>
            </a:r>
          </a:p>
          <a:p>
            <a:pPr algn="ctr"/>
            <a:r>
              <a:rPr lang="en-US" altLang="ko-KR" sz="27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(IMDb)</a:t>
            </a:r>
            <a:endParaRPr lang="ko-KR" altLang="en-US" sz="2700" dirty="0">
              <a:solidFill>
                <a:srgbClr val="E8BF89"/>
              </a:solidFill>
            </a:endParaRPr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0F2F4A2E-5637-41FB-8009-E844D5215933}"/>
              </a:ext>
            </a:extLst>
          </p:cNvPr>
          <p:cNvSpPr txBox="1">
            <a:spLocks/>
          </p:cNvSpPr>
          <p:nvPr/>
        </p:nvSpPr>
        <p:spPr>
          <a:xfrm>
            <a:off x="-6221" y="4315569"/>
            <a:ext cx="1732383" cy="76961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Baseline</a:t>
            </a:r>
            <a:endParaRPr lang="ko-KR" altLang="en-US" sz="2700" dirty="0">
              <a:solidFill>
                <a:srgbClr val="E8BF89"/>
              </a:solidFill>
            </a:endParaRPr>
          </a:p>
        </p:txBody>
      </p:sp>
      <p:sp>
        <p:nvSpPr>
          <p:cNvPr id="44" name="제목 1">
            <a:extLst>
              <a:ext uri="{FF2B5EF4-FFF2-40B4-BE49-F238E27FC236}">
                <a16:creationId xmlns:a16="http://schemas.microsoft.com/office/drawing/2014/main" id="{3244594B-8ACF-4936-85C8-A0D5EECCF906}"/>
              </a:ext>
            </a:extLst>
          </p:cNvPr>
          <p:cNvSpPr txBox="1">
            <a:spLocks/>
          </p:cNvSpPr>
          <p:nvPr/>
        </p:nvSpPr>
        <p:spPr>
          <a:xfrm>
            <a:off x="-6221" y="5132928"/>
            <a:ext cx="1732383" cy="76961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NEAT</a:t>
            </a:r>
            <a:endParaRPr lang="ko-KR" altLang="en-US" sz="2700" dirty="0">
              <a:solidFill>
                <a:srgbClr val="E8BF89"/>
              </a:solidFill>
            </a:endParaRPr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39243169-31CA-4850-A23D-7E1F4D59B6CA}"/>
              </a:ext>
            </a:extLst>
          </p:cNvPr>
          <p:cNvSpPr txBox="1">
            <a:spLocks/>
          </p:cNvSpPr>
          <p:nvPr/>
        </p:nvSpPr>
        <p:spPr>
          <a:xfrm>
            <a:off x="-6221" y="5902543"/>
            <a:ext cx="1732383" cy="76961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DARTS</a:t>
            </a:r>
            <a:endParaRPr lang="ko-KR" altLang="en-US" sz="2700" dirty="0">
              <a:solidFill>
                <a:srgbClr val="E8BF89"/>
              </a:solidFill>
            </a:endParaRP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A7CD7A73-9D77-43D3-BB01-AA8A9333FE81}"/>
              </a:ext>
            </a:extLst>
          </p:cNvPr>
          <p:cNvSpPr txBox="1">
            <a:spLocks/>
          </p:cNvSpPr>
          <p:nvPr/>
        </p:nvSpPr>
        <p:spPr>
          <a:xfrm>
            <a:off x="1726163" y="4254381"/>
            <a:ext cx="2583165" cy="87854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98.9355</a:t>
            </a:r>
            <a:endParaRPr lang="ko-KR" altLang="en-US" sz="2700" dirty="0">
              <a:solidFill>
                <a:srgbClr val="E8BF89"/>
              </a:solidFill>
            </a:endParaRPr>
          </a:p>
        </p:txBody>
      </p:sp>
      <p:sp>
        <p:nvSpPr>
          <p:cNvPr id="47" name="제목 1">
            <a:extLst>
              <a:ext uri="{FF2B5EF4-FFF2-40B4-BE49-F238E27FC236}">
                <a16:creationId xmlns:a16="http://schemas.microsoft.com/office/drawing/2014/main" id="{72416F45-7339-475D-AC9F-B039CBF29150}"/>
              </a:ext>
            </a:extLst>
          </p:cNvPr>
          <p:cNvSpPr txBox="1">
            <a:spLocks/>
          </p:cNvSpPr>
          <p:nvPr/>
        </p:nvSpPr>
        <p:spPr>
          <a:xfrm>
            <a:off x="4309328" y="4254381"/>
            <a:ext cx="2583165" cy="87854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78.1747</a:t>
            </a:r>
            <a:endParaRPr lang="ko-KR" altLang="en-US" sz="2700" dirty="0">
              <a:solidFill>
                <a:srgbClr val="E8BF89"/>
              </a:solidFill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ACA4B01B-F307-41D9-8A37-85F97A0BA82F}"/>
              </a:ext>
            </a:extLst>
          </p:cNvPr>
          <p:cNvSpPr txBox="1">
            <a:spLocks/>
          </p:cNvSpPr>
          <p:nvPr/>
        </p:nvSpPr>
        <p:spPr>
          <a:xfrm>
            <a:off x="6892493" y="4254381"/>
            <a:ext cx="2583165" cy="87854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85.7491</a:t>
            </a:r>
            <a:endParaRPr lang="ko-KR" altLang="en-US" sz="2700" dirty="0">
              <a:solidFill>
                <a:srgbClr val="E8BF89"/>
              </a:solidFill>
            </a:endParaRPr>
          </a:p>
        </p:txBody>
      </p:sp>
      <p:sp>
        <p:nvSpPr>
          <p:cNvPr id="49" name="제목 1">
            <a:extLst>
              <a:ext uri="{FF2B5EF4-FFF2-40B4-BE49-F238E27FC236}">
                <a16:creationId xmlns:a16="http://schemas.microsoft.com/office/drawing/2014/main" id="{9793BE25-81E7-4870-91E4-3AB2A0A27C72}"/>
              </a:ext>
            </a:extLst>
          </p:cNvPr>
          <p:cNvSpPr txBox="1">
            <a:spLocks/>
          </p:cNvSpPr>
          <p:nvPr/>
        </p:nvSpPr>
        <p:spPr>
          <a:xfrm>
            <a:off x="9475658" y="4254381"/>
            <a:ext cx="2583165" cy="87854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82.9923</a:t>
            </a:r>
            <a:endParaRPr lang="ko-KR" altLang="en-US" sz="2700" dirty="0">
              <a:solidFill>
                <a:srgbClr val="E8BF89"/>
              </a:solidFill>
            </a:endParaRPr>
          </a:p>
        </p:txBody>
      </p:sp>
      <p:sp>
        <p:nvSpPr>
          <p:cNvPr id="58" name="제목 1">
            <a:extLst>
              <a:ext uri="{FF2B5EF4-FFF2-40B4-BE49-F238E27FC236}">
                <a16:creationId xmlns:a16="http://schemas.microsoft.com/office/drawing/2014/main" id="{02E62DB8-BE74-41B2-AD2A-93E3E55DAE0C}"/>
              </a:ext>
            </a:extLst>
          </p:cNvPr>
          <p:cNvSpPr txBox="1">
            <a:spLocks/>
          </p:cNvSpPr>
          <p:nvPr/>
        </p:nvSpPr>
        <p:spPr>
          <a:xfrm>
            <a:off x="1726163" y="5085184"/>
            <a:ext cx="2583165" cy="87854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99.1355</a:t>
            </a:r>
            <a:endParaRPr lang="ko-KR" altLang="en-US" sz="2700" dirty="0">
              <a:solidFill>
                <a:srgbClr val="E8BF89"/>
              </a:solidFill>
            </a:endParaRPr>
          </a:p>
        </p:txBody>
      </p:sp>
      <p:sp>
        <p:nvSpPr>
          <p:cNvPr id="59" name="제목 1">
            <a:extLst>
              <a:ext uri="{FF2B5EF4-FFF2-40B4-BE49-F238E27FC236}">
                <a16:creationId xmlns:a16="http://schemas.microsoft.com/office/drawing/2014/main" id="{B09A4F24-B9F0-45E4-9F11-EBD55281BB8A}"/>
              </a:ext>
            </a:extLst>
          </p:cNvPr>
          <p:cNvSpPr txBox="1">
            <a:spLocks/>
          </p:cNvSpPr>
          <p:nvPr/>
        </p:nvSpPr>
        <p:spPr>
          <a:xfrm>
            <a:off x="4309328" y="5085184"/>
            <a:ext cx="2583165" cy="87854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75.5693</a:t>
            </a:r>
            <a:endParaRPr lang="ko-KR" altLang="en-US" sz="2700" dirty="0">
              <a:solidFill>
                <a:srgbClr val="E8BF89"/>
              </a:solidFill>
            </a:endParaRPr>
          </a:p>
        </p:txBody>
      </p:sp>
      <p:sp>
        <p:nvSpPr>
          <p:cNvPr id="60" name="제목 1">
            <a:extLst>
              <a:ext uri="{FF2B5EF4-FFF2-40B4-BE49-F238E27FC236}">
                <a16:creationId xmlns:a16="http://schemas.microsoft.com/office/drawing/2014/main" id="{54352E06-ECD1-43F7-86D6-FE3F8793B18D}"/>
              </a:ext>
            </a:extLst>
          </p:cNvPr>
          <p:cNvSpPr txBox="1">
            <a:spLocks/>
          </p:cNvSpPr>
          <p:nvPr/>
        </p:nvSpPr>
        <p:spPr>
          <a:xfrm>
            <a:off x="6892493" y="5085184"/>
            <a:ext cx="2583165" cy="87854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84.0527</a:t>
            </a:r>
            <a:endParaRPr lang="ko-KR" altLang="en-US" sz="2700" dirty="0">
              <a:solidFill>
                <a:srgbClr val="E8BF89"/>
              </a:solidFill>
            </a:endParaRPr>
          </a:p>
        </p:txBody>
      </p:sp>
      <p:sp>
        <p:nvSpPr>
          <p:cNvPr id="61" name="제목 1">
            <a:extLst>
              <a:ext uri="{FF2B5EF4-FFF2-40B4-BE49-F238E27FC236}">
                <a16:creationId xmlns:a16="http://schemas.microsoft.com/office/drawing/2014/main" id="{F6E70B79-1B47-4BE5-BBD9-0A0F8FE268A1}"/>
              </a:ext>
            </a:extLst>
          </p:cNvPr>
          <p:cNvSpPr txBox="1">
            <a:spLocks/>
          </p:cNvSpPr>
          <p:nvPr/>
        </p:nvSpPr>
        <p:spPr>
          <a:xfrm>
            <a:off x="9475658" y="5085184"/>
            <a:ext cx="2583165" cy="87854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79.3144</a:t>
            </a:r>
            <a:endParaRPr lang="ko-KR" altLang="en-US" sz="2700" dirty="0">
              <a:solidFill>
                <a:srgbClr val="E8BF89"/>
              </a:solidFill>
            </a:endParaRPr>
          </a:p>
        </p:txBody>
      </p:sp>
      <p:sp>
        <p:nvSpPr>
          <p:cNvPr id="62" name="제목 1">
            <a:extLst>
              <a:ext uri="{FF2B5EF4-FFF2-40B4-BE49-F238E27FC236}">
                <a16:creationId xmlns:a16="http://schemas.microsoft.com/office/drawing/2014/main" id="{1E6BD2D8-F90E-44DD-9362-C7D62B8CF6C3}"/>
              </a:ext>
            </a:extLst>
          </p:cNvPr>
          <p:cNvSpPr txBox="1">
            <a:spLocks/>
          </p:cNvSpPr>
          <p:nvPr/>
        </p:nvSpPr>
        <p:spPr>
          <a:xfrm>
            <a:off x="1726163" y="5850670"/>
            <a:ext cx="2583165" cy="87854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99.1343</a:t>
            </a:r>
            <a:endParaRPr lang="ko-KR" altLang="en-US" sz="2700" dirty="0">
              <a:solidFill>
                <a:srgbClr val="E8BF89"/>
              </a:solidFill>
            </a:endParaRPr>
          </a:p>
        </p:txBody>
      </p:sp>
      <p:sp>
        <p:nvSpPr>
          <p:cNvPr id="63" name="제목 1">
            <a:extLst>
              <a:ext uri="{FF2B5EF4-FFF2-40B4-BE49-F238E27FC236}">
                <a16:creationId xmlns:a16="http://schemas.microsoft.com/office/drawing/2014/main" id="{2DB91A06-B2D5-4623-B504-8FD14575FA4C}"/>
              </a:ext>
            </a:extLst>
          </p:cNvPr>
          <p:cNvSpPr txBox="1">
            <a:spLocks/>
          </p:cNvSpPr>
          <p:nvPr/>
        </p:nvSpPr>
        <p:spPr>
          <a:xfrm>
            <a:off x="4309328" y="5850670"/>
            <a:ext cx="2583165" cy="87854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78.8615</a:t>
            </a:r>
            <a:endParaRPr lang="ko-KR" altLang="en-US" sz="2700" dirty="0">
              <a:solidFill>
                <a:srgbClr val="E8BF89"/>
              </a:solidFill>
            </a:endParaRPr>
          </a:p>
        </p:txBody>
      </p:sp>
      <p:sp>
        <p:nvSpPr>
          <p:cNvPr id="64" name="제목 1">
            <a:extLst>
              <a:ext uri="{FF2B5EF4-FFF2-40B4-BE49-F238E27FC236}">
                <a16:creationId xmlns:a16="http://schemas.microsoft.com/office/drawing/2014/main" id="{917860A2-E142-48CB-A75E-5C1EE580DF32}"/>
              </a:ext>
            </a:extLst>
          </p:cNvPr>
          <p:cNvSpPr txBox="1">
            <a:spLocks/>
          </p:cNvSpPr>
          <p:nvPr/>
        </p:nvSpPr>
        <p:spPr>
          <a:xfrm>
            <a:off x="6892493" y="5850670"/>
            <a:ext cx="2583165" cy="87854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85.4883</a:t>
            </a:r>
            <a:endParaRPr lang="ko-KR" altLang="en-US" sz="2700" dirty="0">
              <a:solidFill>
                <a:srgbClr val="E8BF89"/>
              </a:solidFill>
            </a:endParaRPr>
          </a:p>
        </p:txBody>
      </p:sp>
      <p:sp>
        <p:nvSpPr>
          <p:cNvPr id="65" name="제목 1">
            <a:extLst>
              <a:ext uri="{FF2B5EF4-FFF2-40B4-BE49-F238E27FC236}">
                <a16:creationId xmlns:a16="http://schemas.microsoft.com/office/drawing/2014/main" id="{06EA5182-312F-4E98-8884-85117F8AB535}"/>
              </a:ext>
            </a:extLst>
          </p:cNvPr>
          <p:cNvSpPr txBox="1">
            <a:spLocks/>
          </p:cNvSpPr>
          <p:nvPr/>
        </p:nvSpPr>
        <p:spPr>
          <a:xfrm>
            <a:off x="9475658" y="5850670"/>
            <a:ext cx="2583165" cy="87854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83.364</a:t>
            </a:r>
            <a:endParaRPr lang="ko-KR" altLang="en-US" sz="2700" dirty="0">
              <a:solidFill>
                <a:srgbClr val="E8BF89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E575A83-A9BC-49BA-BD44-A9FF00170D85}"/>
              </a:ext>
            </a:extLst>
          </p:cNvPr>
          <p:cNvCxnSpPr>
            <a:cxnSpLocks/>
          </p:cNvCxnSpPr>
          <p:nvPr/>
        </p:nvCxnSpPr>
        <p:spPr>
          <a:xfrm>
            <a:off x="111967" y="4254381"/>
            <a:ext cx="11691257" cy="0"/>
          </a:xfrm>
          <a:prstGeom prst="line">
            <a:avLst/>
          </a:prstGeom>
          <a:ln w="19050">
            <a:solidFill>
              <a:srgbClr val="E8BF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9CEB68A-CE0C-4BDC-9EC1-93E7D82D4112}"/>
              </a:ext>
            </a:extLst>
          </p:cNvPr>
          <p:cNvCxnSpPr/>
          <p:nvPr/>
        </p:nvCxnSpPr>
        <p:spPr>
          <a:xfrm>
            <a:off x="1726162" y="2558154"/>
            <a:ext cx="0" cy="4114004"/>
          </a:xfrm>
          <a:prstGeom prst="line">
            <a:avLst/>
          </a:prstGeom>
          <a:ln w="19050">
            <a:solidFill>
              <a:srgbClr val="E8BF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443A2A6E-0288-43EA-A491-54BD70687A48}"/>
              </a:ext>
            </a:extLst>
          </p:cNvPr>
          <p:cNvCxnSpPr/>
          <p:nvPr/>
        </p:nvCxnSpPr>
        <p:spPr>
          <a:xfrm>
            <a:off x="6951304" y="2558154"/>
            <a:ext cx="0" cy="4114004"/>
          </a:xfrm>
          <a:prstGeom prst="line">
            <a:avLst/>
          </a:prstGeom>
          <a:ln w="19050">
            <a:solidFill>
              <a:srgbClr val="E8BF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0A6232B-95B8-45A8-BFD4-2A8677DB8F1C}"/>
              </a:ext>
            </a:extLst>
          </p:cNvPr>
          <p:cNvCxnSpPr>
            <a:cxnSpLocks/>
          </p:cNvCxnSpPr>
          <p:nvPr/>
        </p:nvCxnSpPr>
        <p:spPr>
          <a:xfrm>
            <a:off x="1726162" y="3180283"/>
            <a:ext cx="10077062" cy="0"/>
          </a:xfrm>
          <a:prstGeom prst="line">
            <a:avLst/>
          </a:prstGeom>
          <a:ln w="19050">
            <a:solidFill>
              <a:srgbClr val="E8BF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55AC3F9-0B3D-4E8A-87ED-AC8221E68D5A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309328" y="3189992"/>
            <a:ext cx="0" cy="3482166"/>
          </a:xfrm>
          <a:prstGeom prst="line">
            <a:avLst/>
          </a:prstGeom>
          <a:ln w="19050">
            <a:solidFill>
              <a:srgbClr val="E8BF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182B76A-614A-418C-9FFA-DD71EB9FE0DB}"/>
              </a:ext>
            </a:extLst>
          </p:cNvPr>
          <p:cNvCxnSpPr>
            <a:cxnSpLocks/>
          </p:cNvCxnSpPr>
          <p:nvPr/>
        </p:nvCxnSpPr>
        <p:spPr>
          <a:xfrm>
            <a:off x="9475658" y="3189992"/>
            <a:ext cx="0" cy="3482166"/>
          </a:xfrm>
          <a:prstGeom prst="line">
            <a:avLst/>
          </a:prstGeom>
          <a:ln w="19050">
            <a:solidFill>
              <a:srgbClr val="E8BF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3373B82-A29D-49ED-8ECA-85293910D67D}"/>
              </a:ext>
            </a:extLst>
          </p:cNvPr>
          <p:cNvCxnSpPr>
            <a:cxnSpLocks/>
          </p:cNvCxnSpPr>
          <p:nvPr/>
        </p:nvCxnSpPr>
        <p:spPr>
          <a:xfrm>
            <a:off x="111967" y="5085184"/>
            <a:ext cx="11691257" cy="0"/>
          </a:xfrm>
          <a:prstGeom prst="line">
            <a:avLst/>
          </a:prstGeom>
          <a:ln w="19050">
            <a:solidFill>
              <a:srgbClr val="E8BF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2D2739C7-094A-46A8-BC2D-25DD5C1FAFD1}"/>
              </a:ext>
            </a:extLst>
          </p:cNvPr>
          <p:cNvCxnSpPr>
            <a:cxnSpLocks/>
          </p:cNvCxnSpPr>
          <p:nvPr/>
        </p:nvCxnSpPr>
        <p:spPr>
          <a:xfrm>
            <a:off x="111967" y="5850670"/>
            <a:ext cx="11691257" cy="0"/>
          </a:xfrm>
          <a:prstGeom prst="line">
            <a:avLst/>
          </a:prstGeom>
          <a:ln w="19050">
            <a:solidFill>
              <a:srgbClr val="E8BF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20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2A81AEBD-2EB1-49F6-B08D-CE7F8C87B1FF}"/>
              </a:ext>
            </a:extLst>
          </p:cNvPr>
          <p:cNvSpPr txBox="1">
            <a:spLocks/>
          </p:cNvSpPr>
          <p:nvPr/>
        </p:nvSpPr>
        <p:spPr>
          <a:xfrm>
            <a:off x="1937857" y="0"/>
            <a:ext cx="10254142" cy="6858000"/>
          </a:xfrm>
          <a:prstGeom prst="rect">
            <a:avLst/>
          </a:prstGeom>
          <a:solidFill>
            <a:srgbClr val="373B4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656BBE90-2D27-445E-93E0-FCF00DE687D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937856" cy="6858000"/>
          </a:xfrm>
          <a:prstGeom prst="rect">
            <a:avLst/>
          </a:prstGeom>
          <a:solidFill>
            <a:srgbClr val="E8BF89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2E4F57C-8482-43B7-BE3F-1110D7A25046}"/>
              </a:ext>
            </a:extLst>
          </p:cNvPr>
          <p:cNvSpPr txBox="1">
            <a:spLocks/>
          </p:cNvSpPr>
          <p:nvPr/>
        </p:nvSpPr>
        <p:spPr>
          <a:xfrm>
            <a:off x="0" y="293615"/>
            <a:ext cx="1937857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  <a:ea typeface="SpoqaHanSans-thin"/>
              </a:rPr>
              <a:t>Contents</a:t>
            </a:r>
            <a:endParaRPr lang="ko-KR" altLang="en-US" sz="3000" dirty="0">
              <a:solidFill>
                <a:srgbClr val="373B46"/>
              </a:solidFill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C39CB697-8ADC-46DF-B43F-7809495F3E82}"/>
              </a:ext>
            </a:extLst>
          </p:cNvPr>
          <p:cNvSpPr txBox="1">
            <a:spLocks/>
          </p:cNvSpPr>
          <p:nvPr/>
        </p:nvSpPr>
        <p:spPr>
          <a:xfrm>
            <a:off x="1937856" y="269369"/>
            <a:ext cx="10254142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1. Introduction</a:t>
            </a:r>
            <a:endParaRPr lang="ko-KR" altLang="en-US" sz="3000" dirty="0">
              <a:solidFill>
                <a:srgbClr val="E8BF89"/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D17B9EB-F675-46DB-85E4-40FD701C4C2D}"/>
              </a:ext>
            </a:extLst>
          </p:cNvPr>
          <p:cNvSpPr txBox="1">
            <a:spLocks/>
          </p:cNvSpPr>
          <p:nvPr/>
        </p:nvSpPr>
        <p:spPr>
          <a:xfrm>
            <a:off x="1937856" y="1796154"/>
            <a:ext cx="10254142" cy="74187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What we learn from spring semester</a:t>
            </a:r>
            <a:endParaRPr lang="ko-KR" altLang="en-US" sz="4500" dirty="0">
              <a:solidFill>
                <a:srgbClr val="E8BF89"/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B9590F2A-6D8D-4B41-A5B6-6BB5D5B9065E}"/>
              </a:ext>
            </a:extLst>
          </p:cNvPr>
          <p:cNvSpPr txBox="1">
            <a:spLocks/>
          </p:cNvSpPr>
          <p:nvPr/>
        </p:nvSpPr>
        <p:spPr>
          <a:xfrm>
            <a:off x="1937856" y="3318046"/>
            <a:ext cx="10254142" cy="74187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‘Prune huge Networks’ Weak Points</a:t>
            </a:r>
            <a:endParaRPr lang="ko-KR" altLang="en-US" sz="4000" dirty="0">
              <a:solidFill>
                <a:srgbClr val="E8BF89"/>
              </a:solidFill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529E8F05-308A-4731-B98B-A27BE70DC668}"/>
              </a:ext>
            </a:extLst>
          </p:cNvPr>
          <p:cNvSpPr txBox="1">
            <a:spLocks/>
          </p:cNvSpPr>
          <p:nvPr/>
        </p:nvSpPr>
        <p:spPr>
          <a:xfrm>
            <a:off x="7055140" y="4319976"/>
            <a:ext cx="5124450" cy="118817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Dynamic Input</a:t>
            </a:r>
            <a:endParaRPr lang="ko-KR" altLang="en-US" sz="3500" dirty="0">
              <a:solidFill>
                <a:srgbClr val="E8BF89"/>
              </a:solidFill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B769497C-1B43-4314-94F1-104ECA188423}"/>
              </a:ext>
            </a:extLst>
          </p:cNvPr>
          <p:cNvSpPr txBox="1">
            <a:spLocks/>
          </p:cNvSpPr>
          <p:nvPr/>
        </p:nvSpPr>
        <p:spPr>
          <a:xfrm>
            <a:off x="1945021" y="4319977"/>
            <a:ext cx="5124450" cy="118817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Memory Problem</a:t>
            </a:r>
            <a:endParaRPr lang="ko-KR" altLang="en-US" sz="3500" dirty="0">
              <a:solidFill>
                <a:srgbClr val="E8BF89"/>
              </a:solidFill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E1C41BCF-2974-4307-BC18-6B48DB3330BC}"/>
              </a:ext>
            </a:extLst>
          </p:cNvPr>
          <p:cNvSpPr txBox="1">
            <a:spLocks/>
          </p:cNvSpPr>
          <p:nvPr/>
        </p:nvSpPr>
        <p:spPr>
          <a:xfrm>
            <a:off x="1" y="2073525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7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</a:rPr>
              <a:t>1. Intro</a:t>
            </a:r>
            <a:endParaRPr lang="ko-KR" altLang="en-US" sz="2700" dirty="0">
              <a:solidFill>
                <a:srgbClr val="373B46"/>
              </a:solidFill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8956588-9955-43EA-94DF-1DAF6C5DB53E}"/>
              </a:ext>
            </a:extLst>
          </p:cNvPr>
          <p:cNvSpPr txBox="1">
            <a:spLocks/>
          </p:cNvSpPr>
          <p:nvPr/>
        </p:nvSpPr>
        <p:spPr>
          <a:xfrm>
            <a:off x="1" y="4316670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4. Exp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750DD99A-E00B-494B-BF0B-CB65DB907956}"/>
              </a:ext>
            </a:extLst>
          </p:cNvPr>
          <p:cNvSpPr txBox="1">
            <a:spLocks/>
          </p:cNvSpPr>
          <p:nvPr/>
        </p:nvSpPr>
        <p:spPr>
          <a:xfrm>
            <a:off x="1" y="2820146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2. NEAT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E299873A-B19A-4DBB-A97A-A205A41A25BB}"/>
              </a:ext>
            </a:extLst>
          </p:cNvPr>
          <p:cNvSpPr txBox="1">
            <a:spLocks/>
          </p:cNvSpPr>
          <p:nvPr/>
        </p:nvSpPr>
        <p:spPr>
          <a:xfrm>
            <a:off x="1" y="3568408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3. DARTS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18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2A81AEBD-2EB1-49F6-B08D-CE7F8C87B1FF}"/>
              </a:ext>
            </a:extLst>
          </p:cNvPr>
          <p:cNvSpPr txBox="1">
            <a:spLocks/>
          </p:cNvSpPr>
          <p:nvPr/>
        </p:nvSpPr>
        <p:spPr>
          <a:xfrm>
            <a:off x="1937857" y="0"/>
            <a:ext cx="10254142" cy="6858000"/>
          </a:xfrm>
          <a:prstGeom prst="rect">
            <a:avLst/>
          </a:prstGeom>
          <a:solidFill>
            <a:srgbClr val="373B4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656BBE90-2D27-445E-93E0-FCF00DE687D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937856" cy="6858000"/>
          </a:xfrm>
          <a:prstGeom prst="rect">
            <a:avLst/>
          </a:prstGeom>
          <a:solidFill>
            <a:srgbClr val="E8BF89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2E4F57C-8482-43B7-BE3F-1110D7A25046}"/>
              </a:ext>
            </a:extLst>
          </p:cNvPr>
          <p:cNvSpPr txBox="1">
            <a:spLocks/>
          </p:cNvSpPr>
          <p:nvPr/>
        </p:nvSpPr>
        <p:spPr>
          <a:xfrm>
            <a:off x="0" y="293615"/>
            <a:ext cx="1937857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  <a:ea typeface="SpoqaHanSans-thin"/>
              </a:rPr>
              <a:t>Contents</a:t>
            </a:r>
            <a:endParaRPr lang="ko-KR" altLang="en-US" sz="3000" dirty="0">
              <a:solidFill>
                <a:srgbClr val="373B46"/>
              </a:solidFill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C39CB697-8ADC-46DF-B43F-7809495F3E82}"/>
              </a:ext>
            </a:extLst>
          </p:cNvPr>
          <p:cNvSpPr txBox="1">
            <a:spLocks/>
          </p:cNvSpPr>
          <p:nvPr/>
        </p:nvSpPr>
        <p:spPr>
          <a:xfrm>
            <a:off x="1937856" y="269369"/>
            <a:ext cx="10254142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1. Introduction</a:t>
            </a:r>
            <a:endParaRPr lang="ko-KR" altLang="en-US" sz="3000" dirty="0">
              <a:solidFill>
                <a:srgbClr val="E8BF89"/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D17B9EB-F675-46DB-85E4-40FD701C4C2D}"/>
              </a:ext>
            </a:extLst>
          </p:cNvPr>
          <p:cNvSpPr txBox="1">
            <a:spLocks/>
          </p:cNvSpPr>
          <p:nvPr/>
        </p:nvSpPr>
        <p:spPr>
          <a:xfrm>
            <a:off x="1937856" y="1796154"/>
            <a:ext cx="10254142" cy="74187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What we learn from spring semester</a:t>
            </a:r>
            <a:endParaRPr lang="ko-KR" altLang="en-US" sz="4500" dirty="0">
              <a:solidFill>
                <a:srgbClr val="E8BF89"/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B9590F2A-6D8D-4B41-A5B6-6BB5D5B9065E}"/>
              </a:ext>
            </a:extLst>
          </p:cNvPr>
          <p:cNvSpPr txBox="1">
            <a:spLocks/>
          </p:cNvSpPr>
          <p:nvPr/>
        </p:nvSpPr>
        <p:spPr>
          <a:xfrm>
            <a:off x="1937856" y="3318046"/>
            <a:ext cx="10254142" cy="74187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Result Analysis of Neural Network</a:t>
            </a:r>
            <a:endParaRPr lang="ko-KR" altLang="en-US" sz="4000" dirty="0">
              <a:solidFill>
                <a:srgbClr val="E8BF89"/>
              </a:solidFill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4F602365-18CE-4F5A-B090-468025A01B6E}"/>
              </a:ext>
            </a:extLst>
          </p:cNvPr>
          <p:cNvSpPr txBox="1">
            <a:spLocks/>
          </p:cNvSpPr>
          <p:nvPr/>
        </p:nvSpPr>
        <p:spPr>
          <a:xfrm>
            <a:off x="1937855" y="4319976"/>
            <a:ext cx="5124450" cy="118817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Node</a:t>
            </a:r>
            <a:endParaRPr lang="ko-KR" altLang="en-US" sz="3500" dirty="0">
              <a:solidFill>
                <a:srgbClr val="E8BF89"/>
              </a:solidFill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3B2D4F49-B326-4B7A-A217-37EF54E5404E}"/>
              </a:ext>
            </a:extLst>
          </p:cNvPr>
          <p:cNvSpPr txBox="1">
            <a:spLocks/>
          </p:cNvSpPr>
          <p:nvPr/>
        </p:nvSpPr>
        <p:spPr>
          <a:xfrm>
            <a:off x="7062305" y="4319977"/>
            <a:ext cx="5124450" cy="118817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Pattern</a:t>
            </a:r>
            <a:endParaRPr lang="ko-KR" altLang="en-US" sz="3500" dirty="0">
              <a:solidFill>
                <a:srgbClr val="E8BF89"/>
              </a:solidFill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62EF6ED5-101E-4666-9796-AB5E2C220EC5}"/>
              </a:ext>
            </a:extLst>
          </p:cNvPr>
          <p:cNvSpPr txBox="1">
            <a:spLocks/>
          </p:cNvSpPr>
          <p:nvPr/>
        </p:nvSpPr>
        <p:spPr>
          <a:xfrm>
            <a:off x="1" y="2073525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7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</a:rPr>
              <a:t>1. Intro</a:t>
            </a:r>
            <a:endParaRPr lang="ko-KR" altLang="en-US" sz="2700" dirty="0">
              <a:solidFill>
                <a:srgbClr val="373B46"/>
              </a:solidFill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6CF1AF26-F0F7-49AC-B77B-1F6D701AD216}"/>
              </a:ext>
            </a:extLst>
          </p:cNvPr>
          <p:cNvSpPr txBox="1">
            <a:spLocks/>
          </p:cNvSpPr>
          <p:nvPr/>
        </p:nvSpPr>
        <p:spPr>
          <a:xfrm>
            <a:off x="1" y="4316670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4. Exp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5FED2047-EC81-4C09-8D66-F0C3DC51757A}"/>
              </a:ext>
            </a:extLst>
          </p:cNvPr>
          <p:cNvSpPr txBox="1">
            <a:spLocks/>
          </p:cNvSpPr>
          <p:nvPr/>
        </p:nvSpPr>
        <p:spPr>
          <a:xfrm>
            <a:off x="1" y="2820146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2. NEAT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9B743AD2-C240-460F-B4B0-1D6B6B614D7F}"/>
              </a:ext>
            </a:extLst>
          </p:cNvPr>
          <p:cNvSpPr txBox="1">
            <a:spLocks/>
          </p:cNvSpPr>
          <p:nvPr/>
        </p:nvSpPr>
        <p:spPr>
          <a:xfrm>
            <a:off x="1" y="3568408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3. DARTS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857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2A81AEBD-2EB1-49F6-B08D-CE7F8C87B1FF}"/>
              </a:ext>
            </a:extLst>
          </p:cNvPr>
          <p:cNvSpPr txBox="1">
            <a:spLocks/>
          </p:cNvSpPr>
          <p:nvPr/>
        </p:nvSpPr>
        <p:spPr>
          <a:xfrm>
            <a:off x="1937857" y="0"/>
            <a:ext cx="10254142" cy="6858000"/>
          </a:xfrm>
          <a:prstGeom prst="rect">
            <a:avLst/>
          </a:prstGeom>
          <a:solidFill>
            <a:srgbClr val="373B4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656BBE90-2D27-445E-93E0-FCF00DE687D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937856" cy="6858000"/>
          </a:xfrm>
          <a:prstGeom prst="rect">
            <a:avLst/>
          </a:prstGeom>
          <a:solidFill>
            <a:srgbClr val="E8BF89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2E4F57C-8482-43B7-BE3F-1110D7A25046}"/>
              </a:ext>
            </a:extLst>
          </p:cNvPr>
          <p:cNvSpPr txBox="1">
            <a:spLocks/>
          </p:cNvSpPr>
          <p:nvPr/>
        </p:nvSpPr>
        <p:spPr>
          <a:xfrm>
            <a:off x="0" y="293615"/>
            <a:ext cx="1937857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  <a:ea typeface="SpoqaHanSans-thin"/>
              </a:rPr>
              <a:t>Contents</a:t>
            </a:r>
            <a:endParaRPr lang="ko-KR" altLang="en-US" sz="3000" dirty="0">
              <a:solidFill>
                <a:srgbClr val="373B46"/>
              </a:solidFill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C39CB697-8ADC-46DF-B43F-7809495F3E82}"/>
              </a:ext>
            </a:extLst>
          </p:cNvPr>
          <p:cNvSpPr txBox="1">
            <a:spLocks/>
          </p:cNvSpPr>
          <p:nvPr/>
        </p:nvSpPr>
        <p:spPr>
          <a:xfrm>
            <a:off x="1937856" y="269369"/>
            <a:ext cx="10254142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1. Introduction</a:t>
            </a:r>
            <a:endParaRPr lang="ko-KR" altLang="en-US" sz="3000" dirty="0">
              <a:solidFill>
                <a:srgbClr val="E8BF89"/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D17B9EB-F675-46DB-85E4-40FD701C4C2D}"/>
              </a:ext>
            </a:extLst>
          </p:cNvPr>
          <p:cNvSpPr txBox="1">
            <a:spLocks/>
          </p:cNvSpPr>
          <p:nvPr/>
        </p:nvSpPr>
        <p:spPr>
          <a:xfrm>
            <a:off x="1937856" y="1796154"/>
            <a:ext cx="10254142" cy="74187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‘Sub Network </a:t>
            </a:r>
            <a:r>
              <a:rPr lang="en-US" altLang="ko-KR" sz="4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  <a:sym typeface="Wingdings" panose="05000000000000000000" pitchFamily="2" charset="2"/>
              </a:rPr>
              <a:t></a:t>
            </a:r>
            <a:r>
              <a:rPr lang="en-US" altLang="ko-KR" sz="4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 Neural Network’</a:t>
            </a:r>
            <a:endParaRPr lang="ko-KR" altLang="en-US" sz="4500" dirty="0">
              <a:solidFill>
                <a:srgbClr val="E8BF89"/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8B18D85E-3395-4B31-B05E-BB8CFC84E566}"/>
              </a:ext>
            </a:extLst>
          </p:cNvPr>
          <p:cNvSpPr txBox="1">
            <a:spLocks/>
          </p:cNvSpPr>
          <p:nvPr/>
        </p:nvSpPr>
        <p:spPr>
          <a:xfrm>
            <a:off x="1" y="2073525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7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</a:rPr>
              <a:t>1. Intro</a:t>
            </a:r>
            <a:endParaRPr lang="ko-KR" altLang="en-US" sz="2700" dirty="0">
              <a:solidFill>
                <a:srgbClr val="373B46"/>
              </a:solidFill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179FFA9E-DA68-4073-A2C9-3D55E3A905B4}"/>
              </a:ext>
            </a:extLst>
          </p:cNvPr>
          <p:cNvSpPr txBox="1">
            <a:spLocks/>
          </p:cNvSpPr>
          <p:nvPr/>
        </p:nvSpPr>
        <p:spPr>
          <a:xfrm>
            <a:off x="1937856" y="3131800"/>
            <a:ext cx="10254142" cy="74187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RNN Controller</a:t>
            </a:r>
            <a:endParaRPr lang="ko-KR" altLang="en-US" sz="3500" dirty="0">
              <a:solidFill>
                <a:srgbClr val="E8BF89"/>
              </a:solidFill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2DAA6358-D84A-4526-B6D0-7A4A8902EF97}"/>
              </a:ext>
            </a:extLst>
          </p:cNvPr>
          <p:cNvSpPr txBox="1">
            <a:spLocks/>
          </p:cNvSpPr>
          <p:nvPr/>
        </p:nvSpPr>
        <p:spPr>
          <a:xfrm>
            <a:off x="1937856" y="4386676"/>
            <a:ext cx="10254142" cy="74187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Micro Search Space </a:t>
            </a:r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  <a:sym typeface="Wingdings" panose="05000000000000000000" pitchFamily="2" charset="2"/>
              </a:rPr>
              <a:t></a:t>
            </a:r>
            <a:r>
              <a:rPr lang="en-US" altLang="ko-KR" sz="3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  <a:sym typeface="Wingdings" panose="05000000000000000000" pitchFamily="2" charset="2"/>
              </a:rPr>
              <a:t> Sub Network</a:t>
            </a:r>
            <a:endParaRPr lang="ko-KR" altLang="en-US" sz="3500" dirty="0">
              <a:solidFill>
                <a:srgbClr val="E8BF89"/>
              </a:solidFill>
            </a:endParaRPr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3F242452-FD04-449E-ADF5-51BF045A76BD}"/>
              </a:ext>
            </a:extLst>
          </p:cNvPr>
          <p:cNvSpPr/>
          <p:nvPr/>
        </p:nvSpPr>
        <p:spPr>
          <a:xfrm>
            <a:off x="6869432" y="3883022"/>
            <a:ext cx="390989" cy="365304"/>
          </a:xfrm>
          <a:prstGeom prst="downArrow">
            <a:avLst>
              <a:gd name="adj1" fmla="val 50000"/>
              <a:gd name="adj2" fmla="val 50000"/>
            </a:avLst>
          </a:prstGeom>
          <a:noFill/>
          <a:ln w="25400">
            <a:solidFill>
              <a:srgbClr val="E8BF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6E79875F-69F9-4CB0-A81D-EF9FCE5E6E36}"/>
              </a:ext>
            </a:extLst>
          </p:cNvPr>
          <p:cNvSpPr txBox="1">
            <a:spLocks/>
          </p:cNvSpPr>
          <p:nvPr/>
        </p:nvSpPr>
        <p:spPr>
          <a:xfrm>
            <a:off x="1937856" y="5651872"/>
            <a:ext cx="10254142" cy="74187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Macro Search Space </a:t>
            </a:r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  <a:sym typeface="Wingdings" panose="05000000000000000000" pitchFamily="2" charset="2"/>
              </a:rPr>
              <a:t></a:t>
            </a:r>
            <a:r>
              <a:rPr lang="en-US" altLang="ko-KR" sz="3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  <a:sym typeface="Wingdings" panose="05000000000000000000" pitchFamily="2" charset="2"/>
              </a:rPr>
              <a:t> Neural Network</a:t>
            </a:r>
            <a:endParaRPr lang="ko-KR" altLang="en-US" sz="3500" dirty="0">
              <a:solidFill>
                <a:srgbClr val="E8BF89"/>
              </a:solidFill>
            </a:endParaRP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6B7DD034-EB75-40E7-9398-AF8FB471D784}"/>
              </a:ext>
            </a:extLst>
          </p:cNvPr>
          <p:cNvSpPr/>
          <p:nvPr/>
        </p:nvSpPr>
        <p:spPr>
          <a:xfrm>
            <a:off x="6869432" y="5148218"/>
            <a:ext cx="390989" cy="365304"/>
          </a:xfrm>
          <a:prstGeom prst="downArrow">
            <a:avLst>
              <a:gd name="adj1" fmla="val 50000"/>
              <a:gd name="adj2" fmla="val 50000"/>
            </a:avLst>
          </a:prstGeom>
          <a:noFill/>
          <a:ln w="25400">
            <a:solidFill>
              <a:srgbClr val="E8BF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BDB21D41-D731-4EE0-B288-438188E89859}"/>
              </a:ext>
            </a:extLst>
          </p:cNvPr>
          <p:cNvSpPr txBox="1">
            <a:spLocks/>
          </p:cNvSpPr>
          <p:nvPr/>
        </p:nvSpPr>
        <p:spPr>
          <a:xfrm>
            <a:off x="1" y="4316670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4. Exp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8272FFB7-C6B2-4DA2-91DD-9F36744C0DD5}"/>
              </a:ext>
            </a:extLst>
          </p:cNvPr>
          <p:cNvSpPr txBox="1">
            <a:spLocks/>
          </p:cNvSpPr>
          <p:nvPr/>
        </p:nvSpPr>
        <p:spPr>
          <a:xfrm>
            <a:off x="1" y="2820146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2. NEAT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42FD005D-DAFA-4729-8763-31856BA7F789}"/>
              </a:ext>
            </a:extLst>
          </p:cNvPr>
          <p:cNvSpPr txBox="1">
            <a:spLocks/>
          </p:cNvSpPr>
          <p:nvPr/>
        </p:nvSpPr>
        <p:spPr>
          <a:xfrm>
            <a:off x="1" y="3568408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3. DARTS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55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2A81AEBD-2EB1-49F6-B08D-CE7F8C87B1FF}"/>
              </a:ext>
            </a:extLst>
          </p:cNvPr>
          <p:cNvSpPr txBox="1">
            <a:spLocks/>
          </p:cNvSpPr>
          <p:nvPr/>
        </p:nvSpPr>
        <p:spPr>
          <a:xfrm>
            <a:off x="1937857" y="0"/>
            <a:ext cx="10254142" cy="6858000"/>
          </a:xfrm>
          <a:prstGeom prst="rect">
            <a:avLst/>
          </a:prstGeom>
          <a:solidFill>
            <a:srgbClr val="373B4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656BBE90-2D27-445E-93E0-FCF00DE687D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937856" cy="6858000"/>
          </a:xfrm>
          <a:prstGeom prst="rect">
            <a:avLst/>
          </a:prstGeom>
          <a:solidFill>
            <a:srgbClr val="E8BF89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2E4F57C-8482-43B7-BE3F-1110D7A25046}"/>
              </a:ext>
            </a:extLst>
          </p:cNvPr>
          <p:cNvSpPr txBox="1">
            <a:spLocks/>
          </p:cNvSpPr>
          <p:nvPr/>
        </p:nvSpPr>
        <p:spPr>
          <a:xfrm>
            <a:off x="0" y="293615"/>
            <a:ext cx="1937857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  <a:ea typeface="SpoqaHanSans-thin"/>
              </a:rPr>
              <a:t>Contents</a:t>
            </a:r>
            <a:endParaRPr lang="ko-KR" altLang="en-US" sz="3000" dirty="0">
              <a:solidFill>
                <a:srgbClr val="373B46"/>
              </a:solidFill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C39CB697-8ADC-46DF-B43F-7809495F3E82}"/>
              </a:ext>
            </a:extLst>
          </p:cNvPr>
          <p:cNvSpPr txBox="1">
            <a:spLocks/>
          </p:cNvSpPr>
          <p:nvPr/>
        </p:nvSpPr>
        <p:spPr>
          <a:xfrm>
            <a:off x="1937856" y="269369"/>
            <a:ext cx="10254142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1. Introduction</a:t>
            </a:r>
            <a:endParaRPr lang="ko-KR" altLang="en-US" sz="3000" dirty="0">
              <a:solidFill>
                <a:srgbClr val="E8BF89"/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D17B9EB-F675-46DB-85E4-40FD701C4C2D}"/>
              </a:ext>
            </a:extLst>
          </p:cNvPr>
          <p:cNvSpPr txBox="1">
            <a:spLocks/>
          </p:cNvSpPr>
          <p:nvPr/>
        </p:nvSpPr>
        <p:spPr>
          <a:xfrm>
            <a:off x="1937856" y="1796154"/>
            <a:ext cx="10254142" cy="74187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Main Algorithm</a:t>
            </a:r>
            <a:endParaRPr lang="ko-KR" altLang="en-US" sz="4500" dirty="0">
              <a:solidFill>
                <a:srgbClr val="E8BF89"/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8B18D85E-3395-4B31-B05E-BB8CFC84E566}"/>
              </a:ext>
            </a:extLst>
          </p:cNvPr>
          <p:cNvSpPr txBox="1">
            <a:spLocks/>
          </p:cNvSpPr>
          <p:nvPr/>
        </p:nvSpPr>
        <p:spPr>
          <a:xfrm>
            <a:off x="1" y="2073525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7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</a:rPr>
              <a:t>1. Intro</a:t>
            </a:r>
            <a:endParaRPr lang="ko-KR" altLang="en-US" sz="2700" dirty="0">
              <a:solidFill>
                <a:srgbClr val="373B46"/>
              </a:solidFill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9FCD1439-9A7B-4D54-AB39-C1CDDEFF7985}"/>
              </a:ext>
            </a:extLst>
          </p:cNvPr>
          <p:cNvSpPr txBox="1">
            <a:spLocks/>
          </p:cNvSpPr>
          <p:nvPr/>
        </p:nvSpPr>
        <p:spPr>
          <a:xfrm>
            <a:off x="1" y="4316670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4. Exp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4BA6166-525B-4EEE-9ACD-3F9B03C6A0D5}"/>
              </a:ext>
            </a:extLst>
          </p:cNvPr>
          <p:cNvSpPr txBox="1">
            <a:spLocks/>
          </p:cNvSpPr>
          <p:nvPr/>
        </p:nvSpPr>
        <p:spPr>
          <a:xfrm>
            <a:off x="1" y="2820146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2. NEAT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F3B86102-9F16-42FB-99DD-929CFC978280}"/>
              </a:ext>
            </a:extLst>
          </p:cNvPr>
          <p:cNvSpPr txBox="1">
            <a:spLocks/>
          </p:cNvSpPr>
          <p:nvPr/>
        </p:nvSpPr>
        <p:spPr>
          <a:xfrm>
            <a:off x="1" y="3568408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3. DARTS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029CE8-004E-4E20-8B68-C423646AF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388" y="2644062"/>
            <a:ext cx="2475321" cy="41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80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2A81AEBD-2EB1-49F6-B08D-CE7F8C87B1FF}"/>
              </a:ext>
            </a:extLst>
          </p:cNvPr>
          <p:cNvSpPr txBox="1">
            <a:spLocks/>
          </p:cNvSpPr>
          <p:nvPr/>
        </p:nvSpPr>
        <p:spPr>
          <a:xfrm>
            <a:off x="1937857" y="0"/>
            <a:ext cx="10254142" cy="6858000"/>
          </a:xfrm>
          <a:prstGeom prst="rect">
            <a:avLst/>
          </a:prstGeom>
          <a:solidFill>
            <a:srgbClr val="373B4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656BBE90-2D27-445E-93E0-FCF00DE687D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937856" cy="6858000"/>
          </a:xfrm>
          <a:prstGeom prst="rect">
            <a:avLst/>
          </a:prstGeom>
          <a:solidFill>
            <a:srgbClr val="E8BF89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spc="-90" baseline="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373B46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2E4F57C-8482-43B7-BE3F-1110D7A25046}"/>
              </a:ext>
            </a:extLst>
          </p:cNvPr>
          <p:cNvSpPr txBox="1">
            <a:spLocks/>
          </p:cNvSpPr>
          <p:nvPr/>
        </p:nvSpPr>
        <p:spPr>
          <a:xfrm>
            <a:off x="0" y="293615"/>
            <a:ext cx="1937857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  <a:ea typeface="SpoqaHanSans-thin"/>
              </a:rPr>
              <a:t>Contents</a:t>
            </a:r>
            <a:endParaRPr lang="ko-KR" altLang="en-US" sz="3000" dirty="0">
              <a:solidFill>
                <a:srgbClr val="373B46"/>
              </a:solidFill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C39CB697-8ADC-46DF-B43F-7809495F3E82}"/>
              </a:ext>
            </a:extLst>
          </p:cNvPr>
          <p:cNvSpPr txBox="1">
            <a:spLocks/>
          </p:cNvSpPr>
          <p:nvPr/>
        </p:nvSpPr>
        <p:spPr>
          <a:xfrm>
            <a:off x="1937856" y="269369"/>
            <a:ext cx="10254142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1. Introduction</a:t>
            </a:r>
            <a:endParaRPr lang="ko-KR" altLang="en-US" sz="3000" dirty="0">
              <a:solidFill>
                <a:srgbClr val="E8BF89"/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D17B9EB-F675-46DB-85E4-40FD701C4C2D}"/>
              </a:ext>
            </a:extLst>
          </p:cNvPr>
          <p:cNvSpPr txBox="1">
            <a:spLocks/>
          </p:cNvSpPr>
          <p:nvPr/>
        </p:nvSpPr>
        <p:spPr>
          <a:xfrm>
            <a:off x="1937856" y="1796154"/>
            <a:ext cx="10254142" cy="74187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Main Algorithm</a:t>
            </a:r>
            <a:endParaRPr lang="ko-KR" altLang="en-US" sz="4500" dirty="0">
              <a:solidFill>
                <a:srgbClr val="E8BF89"/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8B18D85E-3395-4B31-B05E-BB8CFC84E566}"/>
              </a:ext>
            </a:extLst>
          </p:cNvPr>
          <p:cNvSpPr txBox="1">
            <a:spLocks/>
          </p:cNvSpPr>
          <p:nvPr/>
        </p:nvSpPr>
        <p:spPr>
          <a:xfrm>
            <a:off x="1" y="2073525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7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373B46"/>
                </a:solidFill>
                <a:latin typeface="SpoqaHanSans-thin"/>
              </a:rPr>
              <a:t>1. Intro</a:t>
            </a:r>
            <a:endParaRPr lang="ko-KR" altLang="en-US" sz="2700" dirty="0">
              <a:solidFill>
                <a:srgbClr val="373B46"/>
              </a:solidFill>
            </a:endParaRP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6423B220-4D65-4AED-ADDC-6F9C98579A84}"/>
              </a:ext>
            </a:extLst>
          </p:cNvPr>
          <p:cNvSpPr txBox="1">
            <a:spLocks/>
          </p:cNvSpPr>
          <p:nvPr/>
        </p:nvSpPr>
        <p:spPr>
          <a:xfrm>
            <a:off x="1" y="4316670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4. Exp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F96D331F-E8B6-4A66-9302-2446BF7DDBB1}"/>
              </a:ext>
            </a:extLst>
          </p:cNvPr>
          <p:cNvSpPr txBox="1">
            <a:spLocks/>
          </p:cNvSpPr>
          <p:nvPr/>
        </p:nvSpPr>
        <p:spPr>
          <a:xfrm>
            <a:off x="2659309" y="5590928"/>
            <a:ext cx="4405618" cy="99770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Gradient Descent</a:t>
            </a:r>
            <a:endParaRPr lang="ko-KR" altLang="en-US" sz="3500" dirty="0">
              <a:solidFill>
                <a:srgbClr val="E8BF89"/>
              </a:solidFill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D089D2DB-70A9-4AB3-A676-B7BD5B09CBB1}"/>
              </a:ext>
            </a:extLst>
          </p:cNvPr>
          <p:cNvSpPr txBox="1">
            <a:spLocks/>
          </p:cNvSpPr>
          <p:nvPr/>
        </p:nvSpPr>
        <p:spPr>
          <a:xfrm>
            <a:off x="7064927" y="5590928"/>
            <a:ext cx="4405618" cy="99770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5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E8BF89"/>
                </a:solidFill>
                <a:latin typeface="SpoqaHanSans-thin"/>
              </a:rPr>
              <a:t>Without GD</a:t>
            </a:r>
            <a:endParaRPr lang="ko-KR" altLang="en-US" sz="3500" dirty="0">
              <a:solidFill>
                <a:srgbClr val="E8BF89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E609570-B90B-4B7B-A9EC-5E3348649934}"/>
              </a:ext>
            </a:extLst>
          </p:cNvPr>
          <p:cNvSpPr txBox="1">
            <a:spLocks/>
          </p:cNvSpPr>
          <p:nvPr/>
        </p:nvSpPr>
        <p:spPr>
          <a:xfrm>
            <a:off x="1" y="2820146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2. NEAT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B56B5237-BFB2-49DE-B563-572C903C6CDE}"/>
              </a:ext>
            </a:extLst>
          </p:cNvPr>
          <p:cNvSpPr txBox="1">
            <a:spLocks/>
          </p:cNvSpPr>
          <p:nvPr/>
        </p:nvSpPr>
        <p:spPr>
          <a:xfrm>
            <a:off x="1" y="3568408"/>
            <a:ext cx="1937856" cy="48820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spc="-7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SpoqaHanSans-thin"/>
              </a:rPr>
              <a:t>3. DARTS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BF26D0-E008-497B-BEDC-619F57981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669" y="2820146"/>
            <a:ext cx="7988328" cy="264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19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1013</Words>
  <Application>Microsoft Office PowerPoint</Application>
  <PresentationFormat>와이드스크린</PresentationFormat>
  <Paragraphs>367</Paragraphs>
  <Slides>40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SpoqaHanSans-thin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이재성</dc:creator>
  <cp:lastModifiedBy>이재성</cp:lastModifiedBy>
  <cp:revision>89</cp:revision>
  <dcterms:created xsi:type="dcterms:W3CDTF">2019-11-10T02:17:17Z</dcterms:created>
  <dcterms:modified xsi:type="dcterms:W3CDTF">2019-11-17T07:08:33Z</dcterms:modified>
</cp:coreProperties>
</file>