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99" r:id="rId2"/>
    <p:sldId id="300" r:id="rId3"/>
    <p:sldId id="282" r:id="rId4"/>
    <p:sldId id="343" r:id="rId5"/>
    <p:sldId id="322" r:id="rId6"/>
    <p:sldId id="344" r:id="rId7"/>
    <p:sldId id="345" r:id="rId8"/>
    <p:sldId id="311" r:id="rId9"/>
    <p:sldId id="308" r:id="rId10"/>
    <p:sldId id="347" r:id="rId11"/>
    <p:sldId id="351" r:id="rId12"/>
    <p:sldId id="348" r:id="rId13"/>
    <p:sldId id="350" r:id="rId14"/>
    <p:sldId id="353" r:id="rId15"/>
    <p:sldId id="352" r:id="rId16"/>
    <p:sldId id="318" r:id="rId17"/>
    <p:sldId id="324" r:id="rId18"/>
    <p:sldId id="336" r:id="rId19"/>
    <p:sldId id="332" r:id="rId20"/>
    <p:sldId id="338" r:id="rId21"/>
    <p:sldId id="337" r:id="rId22"/>
    <p:sldId id="333" r:id="rId23"/>
    <p:sldId id="339" r:id="rId24"/>
    <p:sldId id="334" r:id="rId25"/>
    <p:sldId id="341" r:id="rId26"/>
    <p:sldId id="321" r:id="rId27"/>
    <p:sldId id="346" r:id="rId28"/>
    <p:sldId id="323" r:id="rId29"/>
    <p:sldId id="330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gwoo Park" initials="SP" lastIdx="1" clrIdx="0">
    <p:extLst>
      <p:ext uri="{19B8F6BF-5375-455C-9EA6-DF929625EA0E}">
        <p15:presenceInfo xmlns:p15="http://schemas.microsoft.com/office/powerpoint/2012/main" userId="Sangwoo Par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B4EE"/>
    <a:srgbClr val="C138E6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 showGuides="1">
      <p:cViewPr varScale="1">
        <p:scale>
          <a:sx n="48" d="100"/>
          <a:sy n="48" d="100"/>
        </p:scale>
        <p:origin x="67" y="893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anose="020D0604000000000000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" panose="020D0604000000000000" pitchFamily="50" charset="-127"/>
              </a:defRPr>
            </a:lvl1pPr>
          </a:lstStyle>
          <a:p>
            <a:fld id="{154937FC-39BC-4E71-B26D-AC8289FF60CE}" type="datetimeFigureOut">
              <a:rPr lang="en-US" smtClean="0"/>
              <a:pPr/>
              <a:t>6/2/2019</a:t>
            </a:fld>
            <a:endParaRPr 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" panose="020D0604000000000000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" panose="020D0604000000000000" pitchFamily="50" charset="-127"/>
              </a:defRPr>
            </a:lvl1pPr>
          </a:lstStyle>
          <a:p>
            <a:fld id="{BDFD151C-669D-4367-B8D8-AD6B785616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710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나눔고딕" panose="020D0604000000000000" pitchFamily="50" charset="-127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나눔고딕" panose="020D0604000000000000" pitchFamily="50" charset="-127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나눔고딕" panose="020D0604000000000000" pitchFamily="50" charset="-127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나눔고딕" panose="020D0604000000000000" pitchFamily="50" charset="-127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나눔고딕" panose="020D0604000000000000" pitchFamily="50" charset="-12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3AC7D0C1-D5FE-48CB-AEB6-E9E3D1C2E343}" type="datetimeFigureOut">
              <a:rPr lang="ko-KR" altLang="en-US" smtClean="0"/>
              <a:pPr/>
              <a:t>2019-06-02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Sideways_Arrow_Icon.svg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66628" y="2885533"/>
            <a:ext cx="42835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주식의 세계로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571069" y="3959783"/>
            <a:ext cx="3074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 </a:t>
            </a:r>
            <a:r>
              <a:rPr lang="ko-KR" altLang="en-US" sz="16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김재인</a:t>
            </a:r>
            <a:r>
              <a:rPr lang="en-US" altLang="ko-KR" sz="1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박상우</a:t>
            </a:r>
            <a:r>
              <a:rPr lang="en-US" altLang="ko-KR" sz="1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배수한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985500" y="6267420"/>
            <a:ext cx="1165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2019.06.03</a:t>
            </a:r>
            <a:endParaRPr lang="ko-KR" altLang="en-US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998608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25D07F3-508D-4F99-96DC-4FCDAAF87027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F1A8C5-03E5-477B-9CCB-7DC81A8E81A1}"/>
              </a:ext>
            </a:extLst>
          </p:cNvPr>
          <p:cNvSpPr txBox="1"/>
          <p:nvPr/>
        </p:nvSpPr>
        <p:spPr>
          <a:xfrm>
            <a:off x="1428986" y="652394"/>
            <a:ext cx="8066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2.1</a:t>
            </a:r>
            <a:endParaRPr lang="ko-KR" altLang="en-US" sz="3200" b="1" dirty="0">
              <a:solidFill>
                <a:schemeClr val="accent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B58ABF-40B9-4F23-B93F-DD62A7716E49}"/>
              </a:ext>
            </a:extLst>
          </p:cNvPr>
          <p:cNvSpPr txBox="1"/>
          <p:nvPr/>
        </p:nvSpPr>
        <p:spPr>
          <a:xfrm>
            <a:off x="2263852" y="645071"/>
            <a:ext cx="39677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소개 및 변수 설정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8A287D7-F6D7-4B33-BDEE-8150BB425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650" y="2419162"/>
            <a:ext cx="4646443" cy="3719659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39292A6-FC46-4C29-B212-9797F02204EF}"/>
              </a:ext>
            </a:extLst>
          </p:cNvPr>
          <p:cNvSpPr/>
          <p:nvPr/>
        </p:nvSpPr>
        <p:spPr>
          <a:xfrm>
            <a:off x="6526042" y="2116194"/>
            <a:ext cx="3234431" cy="42142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KOPSI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지수로 단일화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CA683239-22E2-437A-9BE0-83736A9375EA}"/>
              </a:ext>
            </a:extLst>
          </p:cNvPr>
          <p:cNvCxnSpPr>
            <a:cxnSpLocks/>
            <a:stCxn id="21" idx="3"/>
            <a:endCxn id="11" idx="1"/>
          </p:cNvCxnSpPr>
          <p:nvPr/>
        </p:nvCxnSpPr>
        <p:spPr>
          <a:xfrm flipV="1">
            <a:off x="4815840" y="2326906"/>
            <a:ext cx="1710202" cy="430022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DC68EE3-0FD9-46EE-ADB0-A797BD9F3C3C}"/>
              </a:ext>
            </a:extLst>
          </p:cNvPr>
          <p:cNvSpPr/>
          <p:nvPr/>
        </p:nvSpPr>
        <p:spPr>
          <a:xfrm>
            <a:off x="6526043" y="3958677"/>
            <a:ext cx="3234431" cy="85896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집중적으로 예측에 사용할 변수들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고가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저가는 종가로 대체하는 등 선택적으로 독립변수를 사용</a:t>
            </a:r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311B079D-93B3-4EF3-B92D-F18B8A2DBBA0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5021795" y="4388161"/>
            <a:ext cx="1504248" cy="1037278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61BD071-0F37-4604-AAD9-2BA3D059705D}"/>
              </a:ext>
            </a:extLst>
          </p:cNvPr>
          <p:cNvSpPr/>
          <p:nvPr/>
        </p:nvSpPr>
        <p:spPr>
          <a:xfrm>
            <a:off x="6526042" y="5878340"/>
            <a:ext cx="3234431" cy="36036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Dummy Variable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예측에 사용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3D545382-0A48-4D84-8ED1-4906E4967C74}"/>
              </a:ext>
            </a:extLst>
          </p:cNvPr>
          <p:cNvCxnSpPr>
            <a:cxnSpLocks/>
            <a:stCxn id="33" idx="3"/>
            <a:endCxn id="22" idx="1"/>
          </p:cNvCxnSpPr>
          <p:nvPr/>
        </p:nvCxnSpPr>
        <p:spPr>
          <a:xfrm flipV="1">
            <a:off x="4896399" y="6058522"/>
            <a:ext cx="1629643" cy="12051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365DE105-2E67-4B68-80E1-6B23C4AFB3E7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4921528" y="2975721"/>
            <a:ext cx="1604515" cy="1412440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5CD79A42-3874-4A63-B59C-68A4BB08943D}"/>
              </a:ext>
            </a:extLst>
          </p:cNvPr>
          <p:cNvSpPr/>
          <p:nvPr/>
        </p:nvSpPr>
        <p:spPr>
          <a:xfrm>
            <a:off x="9603131" y="2746421"/>
            <a:ext cx="2263454" cy="42142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68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만개 중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27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만개만 사용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1" name="연결선: 구부러짐 40">
            <a:extLst>
              <a:ext uri="{FF2B5EF4-FFF2-40B4-BE49-F238E27FC236}">
                <a16:creationId xmlns:a16="http://schemas.microsoft.com/office/drawing/2014/main" id="{0B9B218B-256C-4A86-A38E-65EB1C03938E}"/>
              </a:ext>
            </a:extLst>
          </p:cNvPr>
          <p:cNvCxnSpPr>
            <a:cxnSpLocks/>
            <a:stCxn id="11" idx="2"/>
            <a:endCxn id="40" idx="1"/>
          </p:cNvCxnSpPr>
          <p:nvPr/>
        </p:nvCxnSpPr>
        <p:spPr>
          <a:xfrm rot="16200000" flipH="1">
            <a:off x="8663436" y="2017438"/>
            <a:ext cx="419516" cy="1459873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E2F7DCF-A53B-4F96-A255-7BC7D453EC34}"/>
              </a:ext>
            </a:extLst>
          </p:cNvPr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2618474-4737-4D67-8B67-22D5763F26EA}"/>
              </a:ext>
            </a:extLst>
          </p:cNvPr>
          <p:cNvSpPr/>
          <p:nvPr/>
        </p:nvSpPr>
        <p:spPr>
          <a:xfrm>
            <a:off x="1990253" y="2684296"/>
            <a:ext cx="2825587" cy="145264"/>
          </a:xfrm>
          <a:prstGeom prst="round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1B2CB162-EC89-4716-88F0-D5E091384A9D}"/>
              </a:ext>
            </a:extLst>
          </p:cNvPr>
          <p:cNvSpPr/>
          <p:nvPr/>
        </p:nvSpPr>
        <p:spPr>
          <a:xfrm>
            <a:off x="1879600" y="2961874"/>
            <a:ext cx="2936240" cy="2544846"/>
          </a:xfrm>
          <a:prstGeom prst="round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C1805C3A-AD9E-443A-A59F-5B19674CB1DB}"/>
              </a:ext>
            </a:extLst>
          </p:cNvPr>
          <p:cNvSpPr/>
          <p:nvPr/>
        </p:nvSpPr>
        <p:spPr>
          <a:xfrm>
            <a:off x="2070812" y="5997941"/>
            <a:ext cx="2825587" cy="145264"/>
          </a:xfrm>
          <a:prstGeom prst="round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94908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22" grpId="0" animBg="1"/>
      <p:bldP spid="40" grpId="0" animBg="1"/>
      <p:bldP spid="21" grpId="0" animBg="1"/>
      <p:bldP spid="27" grpId="0" animBg="1"/>
      <p:bldP spid="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D49465C-A9DC-48F2-8833-C6083CD3E045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84A8E6-D196-495D-9215-E8A5AD0A842E}"/>
              </a:ext>
            </a:extLst>
          </p:cNvPr>
          <p:cNvSpPr txBox="1"/>
          <p:nvPr/>
        </p:nvSpPr>
        <p:spPr>
          <a:xfrm>
            <a:off x="1428987" y="652394"/>
            <a:ext cx="8066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2.1</a:t>
            </a:r>
            <a:endParaRPr lang="ko-KR" altLang="en-US" sz="3200" b="1" dirty="0">
              <a:solidFill>
                <a:schemeClr val="accent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BB1FC3-D867-4664-A68A-AF6F9FBA40B8}"/>
              </a:ext>
            </a:extLst>
          </p:cNvPr>
          <p:cNvSpPr txBox="1"/>
          <p:nvPr/>
        </p:nvSpPr>
        <p:spPr>
          <a:xfrm>
            <a:off x="2263852" y="645071"/>
            <a:ext cx="39677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소개 및 변수 설정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FF1474E-B76D-4E39-A4CD-090CB85CA6CB}"/>
              </a:ext>
            </a:extLst>
          </p:cNvPr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1144DE2-1F6C-4C19-849C-10288AC8E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495517"/>
              </p:ext>
            </p:extLst>
          </p:nvPr>
        </p:nvGraphicFramePr>
        <p:xfrm>
          <a:off x="352425" y="1638299"/>
          <a:ext cx="5857875" cy="5219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6850">
                  <a:extLst>
                    <a:ext uri="{9D8B030D-6E8A-4147-A177-3AD203B41FA5}">
                      <a16:colId xmlns:a16="http://schemas.microsoft.com/office/drawing/2014/main" val="3298908188"/>
                    </a:ext>
                  </a:extLst>
                </a:gridCol>
                <a:gridCol w="4391025">
                  <a:extLst>
                    <a:ext uri="{9D8B030D-6E8A-4147-A177-3AD203B41FA5}">
                      <a16:colId xmlns:a16="http://schemas.microsoft.com/office/drawing/2014/main" val="1874635782"/>
                    </a:ext>
                  </a:extLst>
                </a:gridCol>
              </a:tblGrid>
              <a:tr h="3077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변수 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 가능한 독립변수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07300"/>
                  </a:ext>
                </a:extLst>
              </a:tr>
              <a:tr h="3077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매출액 증가율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</a:t>
                      </a:r>
                      <a:r>
                        <a:rPr lang="en-US" altLang="ko-KR" sz="1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sales_increasing_rate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541303"/>
                  </a:ext>
                </a:extLst>
              </a:tr>
              <a:tr h="3077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매출액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'sales’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822836"/>
                  </a:ext>
                </a:extLst>
              </a:tr>
              <a:tr h="3077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유보율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</a:t>
                      </a:r>
                      <a:r>
                        <a:rPr lang="en-US" altLang="ko-KR" sz="1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reserve_ratio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’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376277"/>
                  </a:ext>
                </a:extLst>
              </a:tr>
              <a:tr h="3077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자산총계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</a:t>
                      </a:r>
                      <a:r>
                        <a:rPr lang="en-US" altLang="ko-KR" sz="1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property_total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687059"/>
                  </a:ext>
                </a:extLst>
              </a:tr>
              <a:tr h="3077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전일 거래량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</a:t>
                      </a:r>
                      <a:r>
                        <a:rPr lang="en-US" altLang="ko-KR" sz="1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prev_quant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748271"/>
                  </a:ext>
                </a:extLst>
              </a:tr>
              <a:tr h="3077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영업이익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</a:t>
                      </a:r>
                      <a:r>
                        <a:rPr lang="en-US" altLang="ko-KR" sz="1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operating_profit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341335"/>
                  </a:ext>
                </a:extLst>
              </a:tr>
              <a:tr h="3077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</a:t>
                      </a:r>
                      <a:r>
                        <a:rPr lang="en-US" altLang="ko-KR" sz="1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open_val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244817"/>
                  </a:ext>
                </a:extLst>
              </a:tr>
              <a:tr h="3077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당기순이익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</a:t>
                      </a:r>
                      <a:r>
                        <a:rPr lang="en-US" altLang="ko-KR" sz="1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net_income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’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083241"/>
                  </a:ext>
                </a:extLst>
              </a:tr>
              <a:tr h="3077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시가총액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</a:t>
                      </a:r>
                      <a:r>
                        <a:rPr lang="en-US" altLang="ko-KR" sz="1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market_sum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485980"/>
                  </a:ext>
                </a:extLst>
              </a:tr>
              <a:tr h="3077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외국인 비율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</a:t>
                      </a:r>
                      <a:r>
                        <a:rPr lang="en-US" altLang="ko-KR" sz="1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frgn_hold_ratio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995710"/>
                  </a:ext>
                </a:extLst>
              </a:tr>
              <a:tr h="3077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부채 총계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</a:t>
                      </a:r>
                      <a:r>
                        <a:rPr lang="en-US" altLang="ko-KR" sz="1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debt_total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’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958540"/>
                  </a:ext>
                </a:extLst>
              </a:tr>
              <a:tr h="3077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거래량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</a:t>
                      </a:r>
                      <a:r>
                        <a:rPr lang="en-US" altLang="ko-KR" sz="1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acc_quant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730798"/>
                  </a:ext>
                </a:extLst>
              </a:tr>
              <a:tr h="3077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전일 대비 증감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‘</a:t>
                      </a:r>
                      <a:r>
                        <a:rPr lang="en-US" altLang="ko-KR" sz="1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change_val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127633"/>
                  </a:ext>
                </a:extLst>
              </a:tr>
              <a:tr h="3077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</a:t>
                      </a:r>
                      <a:r>
                        <a:rPr lang="en-US" altLang="ko-KR" sz="1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close_val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715036"/>
                  </a:ext>
                </a:extLst>
              </a:tr>
              <a:tr h="3016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'roe'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080921"/>
                  </a:ext>
                </a:extLst>
              </a:tr>
              <a:tr h="301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영업이익 증가율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</a:t>
                      </a:r>
                      <a:r>
                        <a:rPr lang="en-US" altLang="ko-KR" sz="1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operating_profit_increasing_rate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883655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DAB9E0C-2C63-4DE9-B922-B5D760B98E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501697"/>
              </p:ext>
            </p:extLst>
          </p:nvPr>
        </p:nvGraphicFramePr>
        <p:xfrm>
          <a:off x="7010400" y="1514482"/>
          <a:ext cx="4981575" cy="5343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575">
                  <a:extLst>
                    <a:ext uri="{9D8B030D-6E8A-4147-A177-3AD203B41FA5}">
                      <a16:colId xmlns:a16="http://schemas.microsoft.com/office/drawing/2014/main" val="2090874673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변수 제거 후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21173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/>
                      <a:endParaRPr lang="en-US" altLang="ko-KR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60798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131017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102337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19379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895905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84046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78641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971315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180115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05157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460807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38045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76190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7922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844846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352454"/>
                  </a:ext>
                </a:extLst>
              </a:tr>
            </a:tbl>
          </a:graphicData>
        </a:graphic>
      </p:graphicFrame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D6962131-B158-4011-BE8C-2898846C074B}"/>
              </a:ext>
            </a:extLst>
          </p:cNvPr>
          <p:cNvSpPr/>
          <p:nvPr/>
        </p:nvSpPr>
        <p:spPr>
          <a:xfrm>
            <a:off x="5857875" y="3482568"/>
            <a:ext cx="1543050" cy="10287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47843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C8E0520-D993-43E5-9E3E-39971E10BF9A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B234C4-033F-433F-BE83-10B12BC03B86}"/>
              </a:ext>
            </a:extLst>
          </p:cNvPr>
          <p:cNvSpPr txBox="1"/>
          <p:nvPr/>
        </p:nvSpPr>
        <p:spPr>
          <a:xfrm>
            <a:off x="1428986" y="652394"/>
            <a:ext cx="8066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2.2</a:t>
            </a:r>
            <a:endParaRPr lang="ko-KR" altLang="en-US" sz="3200" b="1" dirty="0">
              <a:solidFill>
                <a:schemeClr val="accent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A2800-DD0F-4A18-A212-33A8E32E35A9}"/>
              </a:ext>
            </a:extLst>
          </p:cNvPr>
          <p:cNvSpPr txBox="1"/>
          <p:nvPr/>
        </p:nvSpPr>
        <p:spPr>
          <a:xfrm>
            <a:off x="2263852" y="645071"/>
            <a:ext cx="16450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 변환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A05A8EB-D985-49CB-A87B-685C8AEC97A3}"/>
              </a:ext>
            </a:extLst>
          </p:cNvPr>
          <p:cNvSpPr/>
          <p:nvPr/>
        </p:nvSpPr>
        <p:spPr>
          <a:xfrm>
            <a:off x="3539231" y="3429000"/>
            <a:ext cx="5113538" cy="63031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변수 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plot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확인하여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log / exp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 변환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998C668-CB61-4B73-A7E0-6D7D88EDCF41}"/>
              </a:ext>
            </a:extLst>
          </p:cNvPr>
          <p:cNvSpPr/>
          <p:nvPr/>
        </p:nvSpPr>
        <p:spPr>
          <a:xfrm>
            <a:off x="3539231" y="4525022"/>
            <a:ext cx="5113538" cy="63031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파생변수 추가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제거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F3677B0-2441-43BB-A1C2-1BB7B2FEFA4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6096000" y="4059315"/>
            <a:ext cx="0" cy="4657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E7B1060-2E08-4A93-994C-3F2674DBDABC}"/>
              </a:ext>
            </a:extLst>
          </p:cNvPr>
          <p:cNvSpPr/>
          <p:nvPr/>
        </p:nvSpPr>
        <p:spPr>
          <a:xfrm>
            <a:off x="3539231" y="5616235"/>
            <a:ext cx="5113538" cy="63031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최종모델 도출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4678D02-4771-420B-B718-1D22C0E4F26F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6096000" y="5150528"/>
            <a:ext cx="0" cy="4657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47D6B65-F6F9-4E53-8ADB-0B5AEC6207E1}"/>
              </a:ext>
            </a:extLst>
          </p:cNvPr>
          <p:cNvSpPr/>
          <p:nvPr/>
        </p:nvSpPr>
        <p:spPr>
          <a:xfrm>
            <a:off x="3539231" y="2332978"/>
            <a:ext cx="5113538" cy="63031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모델링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A171BD7-4CFE-42DD-9CE3-C8B92F1195D4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096000" y="2963293"/>
            <a:ext cx="0" cy="4657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E38F3A3A-9337-4FB2-B154-34DEB3BAD8E0}"/>
              </a:ext>
            </a:extLst>
          </p:cNvPr>
          <p:cNvCxnSpPr>
            <a:stCxn id="6" idx="1"/>
            <a:endCxn id="10" idx="1"/>
          </p:cNvCxnSpPr>
          <p:nvPr/>
        </p:nvCxnSpPr>
        <p:spPr>
          <a:xfrm rot="10800000">
            <a:off x="3539231" y="2648136"/>
            <a:ext cx="12700" cy="2192044"/>
          </a:xfrm>
          <a:prstGeom prst="curvedConnector3">
            <a:avLst>
              <a:gd name="adj1" fmla="val 12215535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E11E6DF-07A6-4CD5-A883-2C18F5B0A243}"/>
              </a:ext>
            </a:extLst>
          </p:cNvPr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5118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D49465C-A9DC-48F2-8833-C6083CD3E045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84A8E6-D196-495D-9215-E8A5AD0A842E}"/>
              </a:ext>
            </a:extLst>
          </p:cNvPr>
          <p:cNvSpPr txBox="1"/>
          <p:nvPr/>
        </p:nvSpPr>
        <p:spPr>
          <a:xfrm>
            <a:off x="1428986" y="652394"/>
            <a:ext cx="8066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2.2</a:t>
            </a:r>
            <a:endParaRPr lang="ko-KR" altLang="en-US" sz="3200" b="1" dirty="0">
              <a:solidFill>
                <a:schemeClr val="accent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BB1FC3-D867-4664-A68A-AF6F9FBA40B8}"/>
              </a:ext>
            </a:extLst>
          </p:cNvPr>
          <p:cNvSpPr txBox="1"/>
          <p:nvPr/>
        </p:nvSpPr>
        <p:spPr>
          <a:xfrm>
            <a:off x="2263852" y="645071"/>
            <a:ext cx="16450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 변환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700895-012F-6148-841C-1DB5BEAA482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75" r="561"/>
          <a:stretch/>
        </p:blipFill>
        <p:spPr>
          <a:xfrm>
            <a:off x="7500318" y="5124374"/>
            <a:ext cx="2888991" cy="17336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943152-E8CD-364C-B453-C11A6EDFE82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43" r="5163"/>
          <a:stretch/>
        </p:blipFill>
        <p:spPr>
          <a:xfrm>
            <a:off x="3360056" y="5122908"/>
            <a:ext cx="2760386" cy="17335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7A5703-AB38-EF47-883B-4080925E06A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46"/>
          <a:stretch/>
        </p:blipFill>
        <p:spPr>
          <a:xfrm>
            <a:off x="3322075" y="3399911"/>
            <a:ext cx="2836348" cy="16808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1C97606-CE24-4D4D-BAF8-D431EBC0AD9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13" r="4064"/>
          <a:stretch/>
        </p:blipFill>
        <p:spPr>
          <a:xfrm>
            <a:off x="7460982" y="3331681"/>
            <a:ext cx="2888991" cy="18172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045FCF5-FCAF-9E41-8328-56D1ACB2D97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19"/>
          <a:stretch/>
        </p:blipFill>
        <p:spPr>
          <a:xfrm>
            <a:off x="3360056" y="1706528"/>
            <a:ext cx="2760386" cy="169338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64354C3-69A4-5742-A833-F9AC239C598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93"/>
          <a:stretch/>
        </p:blipFill>
        <p:spPr>
          <a:xfrm>
            <a:off x="7457273" y="1634147"/>
            <a:ext cx="2975080" cy="174718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2091207-8B5E-914A-BFE0-07768BF241EB}"/>
              </a:ext>
            </a:extLst>
          </p:cNvPr>
          <p:cNvSpPr txBox="1"/>
          <p:nvPr/>
        </p:nvSpPr>
        <p:spPr>
          <a:xfrm>
            <a:off x="1073504" y="2295010"/>
            <a:ext cx="166584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spc="-150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전일 거래량</a:t>
            </a:r>
            <a:endParaRPr lang="en-US" altLang="ko-KR" sz="2500" spc="-150" dirty="0">
              <a:solidFill>
                <a:schemeClr val="accent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2500" spc="-150" dirty="0" err="1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prev_quant</a:t>
            </a:r>
            <a:endParaRPr lang="ko-KR" altLang="en-US" sz="2500" spc="-150" dirty="0">
              <a:solidFill>
                <a:schemeClr val="accent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EA20DF-5755-A94E-A256-E53A99C18B29}"/>
              </a:ext>
            </a:extLst>
          </p:cNvPr>
          <p:cNvSpPr txBox="1"/>
          <p:nvPr/>
        </p:nvSpPr>
        <p:spPr>
          <a:xfrm>
            <a:off x="966681" y="3809442"/>
            <a:ext cx="183095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spc="-150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시가 총액</a:t>
            </a:r>
            <a:endParaRPr lang="en-US" altLang="ko-KR" sz="2500" spc="-150" dirty="0">
              <a:solidFill>
                <a:schemeClr val="accent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2500" spc="-150" dirty="0" err="1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market_sum</a:t>
            </a:r>
            <a:endParaRPr lang="ko-KR" altLang="en-US" sz="2500" spc="-150" dirty="0">
              <a:solidFill>
                <a:schemeClr val="accent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BBCB09-D7C6-B841-9308-812856B16433}"/>
              </a:ext>
            </a:extLst>
          </p:cNvPr>
          <p:cNvSpPr txBox="1"/>
          <p:nvPr/>
        </p:nvSpPr>
        <p:spPr>
          <a:xfrm>
            <a:off x="1115009" y="5565507"/>
            <a:ext cx="152638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spc="-150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부채 총계</a:t>
            </a:r>
            <a:endParaRPr lang="en-US" altLang="ko-KR" sz="2500" spc="-150" dirty="0">
              <a:solidFill>
                <a:schemeClr val="accent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2500" spc="-150" dirty="0" err="1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debt_total</a:t>
            </a:r>
            <a:endParaRPr lang="ko-KR" altLang="en-US" sz="2500" spc="-150" dirty="0">
              <a:solidFill>
                <a:schemeClr val="accent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1A8355-F8AD-CB48-8E9A-FB1317FFBC65}"/>
              </a:ext>
            </a:extLst>
          </p:cNvPr>
          <p:cNvSpPr txBox="1"/>
          <p:nvPr/>
        </p:nvSpPr>
        <p:spPr>
          <a:xfrm>
            <a:off x="6569893" y="2246463"/>
            <a:ext cx="47961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spc="-150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itchFamily="2" charset="2"/>
              </a:rPr>
              <a:t></a:t>
            </a:r>
            <a:endParaRPr lang="ko-KR" altLang="en-US" sz="2500" spc="-150" dirty="0">
              <a:solidFill>
                <a:schemeClr val="accent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4691DC-AC06-7245-A2D9-5B3F14BB2021}"/>
              </a:ext>
            </a:extLst>
          </p:cNvPr>
          <p:cNvSpPr txBox="1"/>
          <p:nvPr/>
        </p:nvSpPr>
        <p:spPr>
          <a:xfrm>
            <a:off x="6569893" y="4001802"/>
            <a:ext cx="47961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spc="-150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itchFamily="2" charset="2"/>
              </a:rPr>
              <a:t></a:t>
            </a:r>
            <a:endParaRPr lang="ko-KR" altLang="en-US" sz="2500" spc="-150" dirty="0">
              <a:solidFill>
                <a:schemeClr val="accent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2F842E-906C-D24F-8CB5-097BD3A07FBF}"/>
              </a:ext>
            </a:extLst>
          </p:cNvPr>
          <p:cNvSpPr txBox="1"/>
          <p:nvPr/>
        </p:nvSpPr>
        <p:spPr>
          <a:xfrm>
            <a:off x="6592036" y="5572093"/>
            <a:ext cx="47961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spc="-150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itchFamily="2" charset="2"/>
              </a:rPr>
              <a:t></a:t>
            </a:r>
            <a:endParaRPr lang="ko-KR" altLang="en-US" sz="2500" spc="-150" dirty="0">
              <a:solidFill>
                <a:schemeClr val="accent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EED6A8B-A303-42DB-90C4-DD9421C5FB65}"/>
              </a:ext>
            </a:extLst>
          </p:cNvPr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3644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/>
      <p:bldP spid="21" grpId="0"/>
      <p:bldP spid="22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D49465C-A9DC-48F2-8833-C6083CD3E045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84A8E6-D196-495D-9215-E8A5AD0A842E}"/>
              </a:ext>
            </a:extLst>
          </p:cNvPr>
          <p:cNvSpPr txBox="1"/>
          <p:nvPr/>
        </p:nvSpPr>
        <p:spPr>
          <a:xfrm>
            <a:off x="1428986" y="652394"/>
            <a:ext cx="8066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2.2</a:t>
            </a:r>
            <a:endParaRPr lang="ko-KR" altLang="en-US" sz="3200" b="1" dirty="0">
              <a:solidFill>
                <a:schemeClr val="accent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BB1FC3-D867-4664-A68A-AF6F9FBA40B8}"/>
              </a:ext>
            </a:extLst>
          </p:cNvPr>
          <p:cNvSpPr txBox="1"/>
          <p:nvPr/>
        </p:nvSpPr>
        <p:spPr>
          <a:xfrm>
            <a:off x="2263852" y="645071"/>
            <a:ext cx="16450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 변환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FF1474E-B76D-4E39-A4CD-090CB85CA6CB}"/>
              </a:ext>
            </a:extLst>
          </p:cNvPr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1144DE2-1F6C-4C19-849C-10288AC8E819}"/>
              </a:ext>
            </a:extLst>
          </p:cNvPr>
          <p:cNvGraphicFramePr>
            <a:graphicFrameLocks noGrp="1"/>
          </p:cNvGraphicFramePr>
          <p:nvPr/>
        </p:nvGraphicFramePr>
        <p:xfrm>
          <a:off x="352425" y="1348732"/>
          <a:ext cx="5857875" cy="5347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6850">
                  <a:extLst>
                    <a:ext uri="{9D8B030D-6E8A-4147-A177-3AD203B41FA5}">
                      <a16:colId xmlns:a16="http://schemas.microsoft.com/office/drawing/2014/main" val="3298908188"/>
                    </a:ext>
                  </a:extLst>
                </a:gridCol>
                <a:gridCol w="4391025">
                  <a:extLst>
                    <a:ext uri="{9D8B030D-6E8A-4147-A177-3AD203B41FA5}">
                      <a16:colId xmlns:a16="http://schemas.microsoft.com/office/drawing/2014/main" val="1874635782"/>
                    </a:ext>
                  </a:extLst>
                </a:gridCol>
              </a:tblGrid>
              <a:tr h="315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변수 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변수 변환 전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07300"/>
                  </a:ext>
                </a:extLst>
              </a:tr>
              <a:tr h="315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매출액 증가율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</a:t>
                      </a:r>
                      <a:r>
                        <a:rPr lang="en-US" altLang="ko-KR" sz="14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sales_increasing_rate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541303"/>
                  </a:ext>
                </a:extLst>
              </a:tr>
              <a:tr h="315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매출액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'sales’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822836"/>
                  </a:ext>
                </a:extLst>
              </a:tr>
              <a:tr h="315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유보율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</a:t>
                      </a:r>
                      <a:r>
                        <a:rPr lang="en-US" altLang="ko-KR" sz="14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reserve_ratio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’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376277"/>
                  </a:ext>
                </a:extLst>
              </a:tr>
              <a:tr h="315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자산총계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</a:t>
                      </a:r>
                      <a:r>
                        <a:rPr lang="en-US" altLang="ko-KR" sz="14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property_total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687059"/>
                  </a:ext>
                </a:extLst>
              </a:tr>
              <a:tr h="315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전일 거래량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</a:t>
                      </a:r>
                      <a:r>
                        <a:rPr lang="en-US" altLang="ko-KR" sz="14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prev_quant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748271"/>
                  </a:ext>
                </a:extLst>
              </a:tr>
              <a:tr h="315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영업이익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</a:t>
                      </a:r>
                      <a:r>
                        <a:rPr lang="en-US" altLang="ko-KR" sz="14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operating_profit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341335"/>
                  </a:ext>
                </a:extLst>
              </a:tr>
              <a:tr h="315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</a:t>
                      </a:r>
                      <a:r>
                        <a:rPr lang="en-US" altLang="ko-KR" sz="14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open_val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244817"/>
                  </a:ext>
                </a:extLst>
              </a:tr>
              <a:tr h="315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당기순이익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</a:t>
                      </a:r>
                      <a:r>
                        <a:rPr lang="en-US" altLang="ko-KR" sz="14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net_income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’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083241"/>
                  </a:ext>
                </a:extLst>
              </a:tr>
              <a:tr h="315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시가총액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</a:t>
                      </a:r>
                      <a:r>
                        <a:rPr lang="en-US" altLang="ko-KR" sz="14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market_sum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485980"/>
                  </a:ext>
                </a:extLst>
              </a:tr>
              <a:tr h="315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외국인 비율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</a:t>
                      </a:r>
                      <a:r>
                        <a:rPr lang="en-US" altLang="ko-KR" sz="14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frgn_hold_ratio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995710"/>
                  </a:ext>
                </a:extLst>
              </a:tr>
              <a:tr h="315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부채 총계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</a:t>
                      </a:r>
                      <a:r>
                        <a:rPr lang="en-US" altLang="ko-KR" sz="14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debt_total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’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958540"/>
                  </a:ext>
                </a:extLst>
              </a:tr>
              <a:tr h="315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거래량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</a:t>
                      </a:r>
                      <a:r>
                        <a:rPr lang="en-US" altLang="ko-KR" sz="14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acc_quant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730798"/>
                  </a:ext>
                </a:extLst>
              </a:tr>
              <a:tr h="315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전일 대비 증감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‘</a:t>
                      </a:r>
                      <a:r>
                        <a:rPr lang="en-US" altLang="ko-KR" sz="14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change_val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127633"/>
                  </a:ext>
                </a:extLst>
              </a:tr>
              <a:tr h="315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</a:t>
                      </a:r>
                      <a:r>
                        <a:rPr lang="en-US" altLang="ko-KR" sz="14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close_val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715036"/>
                  </a:ext>
                </a:extLst>
              </a:tr>
              <a:tr h="3090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'roe'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080921"/>
                  </a:ext>
                </a:extLst>
              </a:tr>
              <a:tr h="309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영업이익 증가율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</a:t>
                      </a:r>
                      <a:r>
                        <a:rPr lang="en-US" altLang="ko-KR" sz="14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operating_profit_increasing_rate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883655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DAB9E0C-2C63-4DE9-B922-B5D760B98E4F}"/>
              </a:ext>
            </a:extLst>
          </p:cNvPr>
          <p:cNvGraphicFramePr>
            <a:graphicFrameLocks noGrp="1"/>
          </p:cNvGraphicFramePr>
          <p:nvPr/>
        </p:nvGraphicFramePr>
        <p:xfrm>
          <a:off x="7010400" y="1348731"/>
          <a:ext cx="4981575" cy="5347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575">
                  <a:extLst>
                    <a:ext uri="{9D8B030D-6E8A-4147-A177-3AD203B41FA5}">
                      <a16:colId xmlns:a16="http://schemas.microsoft.com/office/drawing/2014/main" val="2090874673"/>
                    </a:ext>
                  </a:extLst>
                </a:gridCol>
              </a:tblGrid>
              <a:tr h="315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변수 변환 후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211730"/>
                  </a:ext>
                </a:extLst>
              </a:tr>
              <a:tr h="31528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Log('</a:t>
                      </a:r>
                      <a:r>
                        <a:rPr lang="en-US" altLang="ko-KR" sz="14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sales_increasing_rate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’)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607981"/>
                  </a:ext>
                </a:extLst>
              </a:tr>
              <a:tr h="3152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Log( 'sales’)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131017"/>
                  </a:ext>
                </a:extLst>
              </a:tr>
              <a:tr h="3152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Log( '</a:t>
                      </a:r>
                      <a:r>
                        <a:rPr lang="en-US" altLang="ko-KR" sz="14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reserve_ratio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’)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102337"/>
                  </a:ext>
                </a:extLst>
              </a:tr>
              <a:tr h="3152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Log( '</a:t>
                      </a:r>
                      <a:r>
                        <a:rPr lang="en-US" altLang="ko-KR" sz="14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property_total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’)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193792"/>
                  </a:ext>
                </a:extLst>
              </a:tr>
              <a:tr h="3152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Log( '</a:t>
                      </a:r>
                      <a:r>
                        <a:rPr lang="en-US" altLang="ko-KR" sz="14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prev_quant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’)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895905"/>
                  </a:ext>
                </a:extLst>
              </a:tr>
              <a:tr h="3152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Log( '</a:t>
                      </a:r>
                      <a:r>
                        <a:rPr lang="en-US" altLang="ko-KR" sz="14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operating_profit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’)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840469"/>
                  </a:ext>
                </a:extLst>
              </a:tr>
              <a:tr h="3152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Log( '</a:t>
                      </a:r>
                      <a:r>
                        <a:rPr lang="en-US" altLang="ko-KR" sz="14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open_val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’)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786412"/>
                  </a:ext>
                </a:extLst>
              </a:tr>
              <a:tr h="3152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Log( '</a:t>
                      </a:r>
                      <a:r>
                        <a:rPr lang="en-US" altLang="ko-KR" sz="14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net_income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’)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971315"/>
                  </a:ext>
                </a:extLst>
              </a:tr>
              <a:tr h="3152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Log( '</a:t>
                      </a:r>
                      <a:r>
                        <a:rPr lang="en-US" altLang="ko-KR" sz="14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market_sum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’)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180115"/>
                  </a:ext>
                </a:extLst>
              </a:tr>
              <a:tr h="3152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Log( '</a:t>
                      </a:r>
                      <a:r>
                        <a:rPr lang="en-US" altLang="ko-KR" sz="14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frgn_hold_ratio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’)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051572"/>
                  </a:ext>
                </a:extLst>
              </a:tr>
              <a:tr h="315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Log( '</a:t>
                      </a:r>
                      <a:r>
                        <a:rPr lang="en-US" altLang="ko-KR" sz="14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debt_total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’)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460807"/>
                  </a:ext>
                </a:extLst>
              </a:tr>
              <a:tr h="3152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Log( '</a:t>
                      </a:r>
                      <a:r>
                        <a:rPr lang="en-US" altLang="ko-KR" sz="14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acc_quant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’)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380451"/>
                  </a:ext>
                </a:extLst>
              </a:tr>
              <a:tr h="3152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Log(‘</a:t>
                      </a:r>
                      <a:r>
                        <a:rPr lang="en-US" altLang="ko-KR" sz="14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change_val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’)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761903"/>
                  </a:ext>
                </a:extLst>
              </a:tr>
              <a:tr h="3152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Log( '</a:t>
                      </a:r>
                      <a:r>
                        <a:rPr lang="en-US" altLang="ko-KR" sz="14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close_val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’)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79222"/>
                  </a:ext>
                </a:extLst>
              </a:tr>
              <a:tr h="3090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Log( 'roe’)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844846"/>
                  </a:ext>
                </a:extLst>
              </a:tr>
              <a:tr h="3090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exp( '</a:t>
                      </a:r>
                      <a:r>
                        <a:rPr lang="en-US" altLang="ko-KR" sz="14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operating_profit_increasing_rate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’)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352454"/>
                  </a:ext>
                </a:extLst>
              </a:tr>
            </a:tbl>
          </a:graphicData>
        </a:graphic>
      </p:graphicFrame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D6962131-B158-4011-BE8C-2898846C074B}"/>
              </a:ext>
            </a:extLst>
          </p:cNvPr>
          <p:cNvSpPr/>
          <p:nvPr/>
        </p:nvSpPr>
        <p:spPr>
          <a:xfrm>
            <a:off x="5857875" y="3482568"/>
            <a:ext cx="1543050" cy="10287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70074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D49465C-A9DC-48F2-8833-C6083CD3E045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84A8E6-D196-495D-9215-E8A5AD0A842E}"/>
              </a:ext>
            </a:extLst>
          </p:cNvPr>
          <p:cNvSpPr txBox="1"/>
          <p:nvPr/>
        </p:nvSpPr>
        <p:spPr>
          <a:xfrm>
            <a:off x="1428986" y="652394"/>
            <a:ext cx="8066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2.2</a:t>
            </a:r>
            <a:endParaRPr lang="ko-KR" altLang="en-US" sz="3200" b="1" dirty="0">
              <a:solidFill>
                <a:schemeClr val="accent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BB1FC3-D867-4664-A68A-AF6F9FBA40B8}"/>
              </a:ext>
            </a:extLst>
          </p:cNvPr>
          <p:cNvSpPr txBox="1"/>
          <p:nvPr/>
        </p:nvSpPr>
        <p:spPr>
          <a:xfrm>
            <a:off x="2263852" y="645071"/>
            <a:ext cx="24192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파생 변수 설정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D871F7-F04C-B542-9627-12ACD9C461EA}"/>
              </a:ext>
            </a:extLst>
          </p:cNvPr>
          <p:cNvSpPr/>
          <p:nvPr/>
        </p:nvSpPr>
        <p:spPr>
          <a:xfrm>
            <a:off x="3048001" y="4729919"/>
            <a:ext cx="722876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en-US" sz="2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quant_stock</a:t>
            </a:r>
            <a:r>
              <a:rPr lang="en-US" sz="2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’ </a:t>
            </a:r>
            <a:r>
              <a:rPr lang="en-US" altLang="ko-KR" sz="25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itchFamily="2" charset="2"/>
              </a:rPr>
              <a:t></a:t>
            </a:r>
            <a:r>
              <a:rPr lang="en-US" sz="2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전일거래량 </a:t>
            </a:r>
            <a:r>
              <a:rPr lang="en-US" sz="2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2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상장 주식 수</a:t>
            </a:r>
            <a:endParaRPr lang="en-US" sz="2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71A3A5-EE70-D749-8812-9699E8F0CC14}"/>
              </a:ext>
            </a:extLst>
          </p:cNvPr>
          <p:cNvSpPr/>
          <p:nvPr/>
        </p:nvSpPr>
        <p:spPr>
          <a:xfrm>
            <a:off x="1601336" y="2502131"/>
            <a:ext cx="956253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Q. </a:t>
            </a: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주식 수가 많을 수록 거래량이 당연히 많지 않을까</a:t>
            </a:r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2" name="Picture 11" descr="File:Sideways Arrow Icon.svg - Wikimedia Commons">
            <a:extLst>
              <a:ext uri="{FF2B5EF4-FFF2-40B4-BE49-F238E27FC236}">
                <a16:creationId xmlns:a16="http://schemas.microsoft.com/office/drawing/2014/main" id="{A54FD288-D340-0B46-A641-1ECF2138E6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5400000">
            <a:off x="5377220" y="3056129"/>
            <a:ext cx="1746912" cy="1746912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7131B1E-2062-475B-B0C8-4B6C4F90A1DC}"/>
              </a:ext>
            </a:extLst>
          </p:cNvPr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CB69F172-F43E-4C0A-B825-D835AF1ABB74}"/>
              </a:ext>
            </a:extLst>
          </p:cNvPr>
          <p:cNvSpPr/>
          <p:nvPr/>
        </p:nvSpPr>
        <p:spPr>
          <a:xfrm>
            <a:off x="9772650" y="6515100"/>
            <a:ext cx="2276475" cy="180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835932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83464" y="3541759"/>
            <a:ext cx="25074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150" dirty="0">
                <a:solidFill>
                  <a:schemeClr val="bg1">
                    <a:alpha val="70000"/>
                  </a:schemeClr>
                </a:solidFill>
                <a:latin typeface="나눔고딕" panose="020D0604000000000000" pitchFamily="50" charset="-127"/>
                <a:ea typeface="THE명품고딕L" panose="02020603020101020101" pitchFamily="18" charset="-127"/>
              </a:rPr>
              <a:t>Modeling</a:t>
            </a:r>
            <a:endParaRPr lang="ko-KR" altLang="en-US" sz="4400" b="1" spc="-150" dirty="0">
              <a:solidFill>
                <a:schemeClr val="bg1">
                  <a:alpha val="70000"/>
                </a:schemeClr>
              </a:solidFill>
              <a:latin typeface="나눔고딕" panose="020D0604000000000000" pitchFamily="50" charset="-127"/>
              <a:ea typeface="THE명품고딕L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나눔고딕" panose="020D0604000000000000" pitchFamily="50" charset="-127"/>
                <a:ea typeface="THE명품고딕L" panose="02020603020101020101" pitchFamily="18" charset="-127"/>
              </a:rPr>
              <a:t>Part 3.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나눔고딕" panose="020D0604000000000000" pitchFamily="50" charset="-127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524715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987" y="652394"/>
            <a:ext cx="8066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3.1</a:t>
            </a:r>
            <a:endParaRPr lang="ko-KR" altLang="en-US" sz="3200" b="1" dirty="0">
              <a:solidFill>
                <a:schemeClr val="accent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1459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Logistic Regression</a:t>
            </a:r>
            <a:endParaRPr lang="ko-KR" altLang="en-US" sz="3000" spc="-150" dirty="0">
              <a:solidFill>
                <a:schemeClr val="accent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3CA7788-C79E-4574-A5DD-B86F96820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840" y="1889563"/>
            <a:ext cx="4762500" cy="533400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4F9930E-AD64-4EB1-BD20-B709C88E1B42}"/>
              </a:ext>
            </a:extLst>
          </p:cNvPr>
          <p:cNvSpPr/>
          <p:nvPr/>
        </p:nvSpPr>
        <p:spPr>
          <a:xfrm>
            <a:off x="7155402" y="3713606"/>
            <a:ext cx="4687409" cy="111858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수많은 변수 중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개만 선택되었으며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Intercept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거래정지 여부로만 모델링됨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59678402-CF70-4237-B01A-B59868F5C941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>
            <a:off x="6441902" y="3289195"/>
            <a:ext cx="713500" cy="983704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0557D473-DE98-4B55-88E6-C2FBC5761DB3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 flipV="1">
            <a:off x="5330576" y="4272898"/>
            <a:ext cx="1824827" cy="950809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19BCA33-84E6-4F2A-A6AF-678C95D7250A}"/>
              </a:ext>
            </a:extLst>
          </p:cNvPr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AAD5FFC1-6B5F-431A-BE67-1DAD31646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252" y="2700911"/>
            <a:ext cx="5191125" cy="1343025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F5FBB860-BBE5-40F0-A176-B431253C453C}"/>
              </a:ext>
            </a:extLst>
          </p:cNvPr>
          <p:cNvSpPr/>
          <p:nvPr/>
        </p:nvSpPr>
        <p:spPr>
          <a:xfrm>
            <a:off x="1090862" y="3544928"/>
            <a:ext cx="1042737" cy="49900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5E27E3-47CA-438E-A308-94AEB2C10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57" y="4272897"/>
            <a:ext cx="4670518" cy="216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555135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1C97CA-92AA-472D-875D-A880917C85E2}"/>
              </a:ext>
            </a:extLst>
          </p:cNvPr>
          <p:cNvSpPr txBox="1"/>
          <p:nvPr/>
        </p:nvSpPr>
        <p:spPr>
          <a:xfrm>
            <a:off x="2578814" y="1703618"/>
            <a:ext cx="671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향상도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BDC3EE-24C5-4E92-8CF2-9A0086068EA1}"/>
              </a:ext>
            </a:extLst>
          </p:cNvPr>
          <p:cNvSpPr txBox="1"/>
          <p:nvPr/>
        </p:nvSpPr>
        <p:spPr>
          <a:xfrm>
            <a:off x="2578814" y="4038801"/>
            <a:ext cx="1429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누적 향상도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FF6A85-E75D-48FC-8BD2-EC4B5C1B62C1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CA1043-6DC0-4339-AA48-AE8FE890CACF}"/>
              </a:ext>
            </a:extLst>
          </p:cNvPr>
          <p:cNvSpPr txBox="1"/>
          <p:nvPr/>
        </p:nvSpPr>
        <p:spPr>
          <a:xfrm>
            <a:off x="2263852" y="645071"/>
            <a:ext cx="31459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Logistic Regression</a:t>
            </a:r>
            <a:endParaRPr lang="ko-KR" altLang="en-US" sz="3000" spc="-150" dirty="0">
              <a:solidFill>
                <a:schemeClr val="accent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2B0C4B-E326-465D-B5E5-753185AF9276}"/>
              </a:ext>
            </a:extLst>
          </p:cNvPr>
          <p:cNvSpPr txBox="1"/>
          <p:nvPr/>
        </p:nvSpPr>
        <p:spPr>
          <a:xfrm>
            <a:off x="1428987" y="652394"/>
            <a:ext cx="8066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3.1</a:t>
            </a:r>
            <a:endParaRPr lang="ko-KR" altLang="en-US" sz="3200" b="1" dirty="0">
              <a:solidFill>
                <a:schemeClr val="accent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7A4A19A-17D6-4DC4-B4EC-CE0352890A40}"/>
              </a:ext>
            </a:extLst>
          </p:cNvPr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88EA4DB7-67D1-4A4C-965B-AF32DEC0F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815" y="4518755"/>
            <a:ext cx="7034372" cy="19286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59F9CC6-67FF-4856-8B87-2738CD3EB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814" y="2148909"/>
            <a:ext cx="7015705" cy="192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628991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987" y="652394"/>
            <a:ext cx="8066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3.2</a:t>
            </a:r>
            <a:endParaRPr lang="ko-KR" altLang="en-US" sz="3200" b="1" dirty="0">
              <a:solidFill>
                <a:schemeClr val="accent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7142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Neural Network</a:t>
            </a:r>
            <a:endParaRPr lang="ko-KR" altLang="en-US" sz="3000" spc="-150" dirty="0">
              <a:solidFill>
                <a:schemeClr val="accent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86D1B36-3321-4CFA-9F84-03B3B21B7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523" y="1843648"/>
            <a:ext cx="6780073" cy="772582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AC6039D-7248-472B-98F1-31241C3E34C7}"/>
              </a:ext>
            </a:extLst>
          </p:cNvPr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06B5E8F9-5B19-46B6-B001-F6B332AF9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618" y="2821578"/>
            <a:ext cx="5462435" cy="354512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A74203E-F2F1-44C9-9025-979549CCA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2493" y="2821578"/>
            <a:ext cx="2487780" cy="388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52428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3976384" y="1197160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79509" y="119716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001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42128" y="2219503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002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16659" y="3546834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003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58309" y="5358964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004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28999" y="1202521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소개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45178" y="2220140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데이터셋 및 </a:t>
            </a:r>
            <a:r>
              <a:rPr lang="ko-KR" altLang="en-US" spc="-15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endParaRPr lang="ko-KR" altLang="en-US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62001" y="3546834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모델링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03651" y="5358964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비교 및 결과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53344" y="1557545"/>
            <a:ext cx="3541394" cy="62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프로젝트 동기</a:t>
            </a:r>
            <a:endParaRPr lang="en-US" altLang="ko-KR" sz="1400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프로젝트 목적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24851" y="2543369"/>
            <a:ext cx="3541394" cy="905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데이터 소개  및 변수 설정</a:t>
            </a:r>
            <a:endParaRPr lang="en-US" altLang="ko-KR" sz="1400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변수변환</a:t>
            </a:r>
            <a:endParaRPr lang="en-US" altLang="ko-KR" sz="1400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파생 변수 설정</a:t>
            </a:r>
            <a:endParaRPr lang="en-US" altLang="ko-KR" sz="1400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62001" y="3867587"/>
            <a:ext cx="3541394" cy="1185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Logistic Regression</a:t>
            </a: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Neural Network</a:t>
            </a: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Decision Tree</a:t>
            </a: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Ensemble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3985520" y="2224347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985520" y="3564051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3976385" y="5318614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CONTENTS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0109207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10532E8-6E39-47CC-ACE5-20C104D1473C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616584-826B-4705-A97D-388D9F4E1D0F}"/>
              </a:ext>
            </a:extLst>
          </p:cNvPr>
          <p:cNvSpPr txBox="1"/>
          <p:nvPr/>
        </p:nvSpPr>
        <p:spPr>
          <a:xfrm>
            <a:off x="1428987" y="652394"/>
            <a:ext cx="8066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3.2</a:t>
            </a:r>
            <a:endParaRPr lang="ko-KR" altLang="en-US" sz="3200" b="1" dirty="0">
              <a:solidFill>
                <a:schemeClr val="accent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8AD8A4-E25B-42D8-B390-41CA63EA310A}"/>
              </a:ext>
            </a:extLst>
          </p:cNvPr>
          <p:cNvSpPr txBox="1"/>
          <p:nvPr/>
        </p:nvSpPr>
        <p:spPr>
          <a:xfrm>
            <a:off x="2263852" y="645071"/>
            <a:ext cx="27142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Neural Network</a:t>
            </a:r>
            <a:endParaRPr lang="ko-KR" altLang="en-US" sz="3000" spc="-150" dirty="0">
              <a:solidFill>
                <a:schemeClr val="accent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12BB448-E975-4B61-B1E2-494919F1574A}"/>
              </a:ext>
            </a:extLst>
          </p:cNvPr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1612D82F-E7F7-481A-AA3A-0ECD0ED8A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010" y="2065200"/>
            <a:ext cx="8373979" cy="4037693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B92A6955-2811-4E04-ADA3-CBA793E02398}"/>
              </a:ext>
            </a:extLst>
          </p:cNvPr>
          <p:cNvSpPr/>
          <p:nvPr/>
        </p:nvSpPr>
        <p:spPr>
          <a:xfrm>
            <a:off x="3502887" y="2148485"/>
            <a:ext cx="1824828" cy="2697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A8C36E3-76A2-4E76-957D-051054DC5FBD}"/>
              </a:ext>
            </a:extLst>
          </p:cNvPr>
          <p:cNvSpPr/>
          <p:nvPr/>
        </p:nvSpPr>
        <p:spPr>
          <a:xfrm>
            <a:off x="4145061" y="3429000"/>
            <a:ext cx="977588" cy="45002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2189728-E3DE-47FF-80D5-7C3BC00C0598}"/>
              </a:ext>
            </a:extLst>
          </p:cNvPr>
          <p:cNvSpPr/>
          <p:nvPr/>
        </p:nvSpPr>
        <p:spPr>
          <a:xfrm>
            <a:off x="5454806" y="5178970"/>
            <a:ext cx="977588" cy="45002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DC4D107-CCFD-42CF-AE11-AC29D5860B8B}"/>
              </a:ext>
            </a:extLst>
          </p:cNvPr>
          <p:cNvSpPr/>
          <p:nvPr/>
        </p:nvSpPr>
        <p:spPr>
          <a:xfrm>
            <a:off x="8128622" y="4812632"/>
            <a:ext cx="919126" cy="59134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042652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858879E-B09B-406C-9F6B-137E945A1D56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20C818-598F-423F-84AA-4410F530583B}"/>
              </a:ext>
            </a:extLst>
          </p:cNvPr>
          <p:cNvSpPr txBox="1"/>
          <p:nvPr/>
        </p:nvSpPr>
        <p:spPr>
          <a:xfrm>
            <a:off x="1428987" y="652394"/>
            <a:ext cx="8066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3.2</a:t>
            </a:r>
            <a:endParaRPr lang="ko-KR" altLang="en-US" sz="3200" b="1" dirty="0">
              <a:solidFill>
                <a:schemeClr val="accent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216AF6-D065-4D08-BB72-D75B46F06A75}"/>
              </a:ext>
            </a:extLst>
          </p:cNvPr>
          <p:cNvSpPr txBox="1"/>
          <p:nvPr/>
        </p:nvSpPr>
        <p:spPr>
          <a:xfrm>
            <a:off x="2263852" y="645071"/>
            <a:ext cx="27142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Neural Network</a:t>
            </a:r>
            <a:endParaRPr lang="ko-KR" altLang="en-US" sz="3000" spc="-150" dirty="0">
              <a:solidFill>
                <a:schemeClr val="accent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84E619-E100-4614-B8C1-BC71AABD9E8C}"/>
              </a:ext>
            </a:extLst>
          </p:cNvPr>
          <p:cNvSpPr txBox="1"/>
          <p:nvPr/>
        </p:nvSpPr>
        <p:spPr>
          <a:xfrm>
            <a:off x="2263853" y="3372215"/>
            <a:ext cx="671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향상도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52DFB3-523D-4BBF-B477-F479F5D1B9B8}"/>
              </a:ext>
            </a:extLst>
          </p:cNvPr>
          <p:cNvSpPr txBox="1"/>
          <p:nvPr/>
        </p:nvSpPr>
        <p:spPr>
          <a:xfrm>
            <a:off x="2263852" y="5120317"/>
            <a:ext cx="1429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누적 향상도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E34160-9036-4161-8C00-26F56260E317}"/>
              </a:ext>
            </a:extLst>
          </p:cNvPr>
          <p:cNvSpPr txBox="1"/>
          <p:nvPr/>
        </p:nvSpPr>
        <p:spPr>
          <a:xfrm>
            <a:off x="2263857" y="1638300"/>
            <a:ext cx="650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Error rate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3DB0747-BDB1-4C9F-AE8C-FE3404D2640D}"/>
              </a:ext>
            </a:extLst>
          </p:cNvPr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9D6227F7-DDAB-40B7-A880-2F8334051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895" y="1954274"/>
            <a:ext cx="7408564" cy="147472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6D9A7F9-CE56-4BDE-BD5F-BB64C3E61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894" y="5489649"/>
            <a:ext cx="7408563" cy="136458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FCD75BF-C00F-48D9-949E-B92E70E8A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3851" y="3721655"/>
            <a:ext cx="7424605" cy="145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735620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987" y="652394"/>
            <a:ext cx="8066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3.3</a:t>
            </a:r>
            <a:endParaRPr lang="ko-KR" altLang="en-US" sz="3200" b="1" dirty="0">
              <a:solidFill>
                <a:schemeClr val="accent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2510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Decision Tree</a:t>
            </a:r>
            <a:endParaRPr lang="ko-KR" altLang="en-US" sz="3000" spc="-150" dirty="0">
              <a:solidFill>
                <a:schemeClr val="accent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A520D0-E8FC-425A-9729-878E0BB3B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185" y="1769021"/>
            <a:ext cx="6441953" cy="692959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415BCE9-AC0E-49F5-9F52-3CFBCAC4973B}"/>
              </a:ext>
            </a:extLst>
          </p:cNvPr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51F947D8-9761-47DE-9CC2-478A40653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217" y="2461980"/>
            <a:ext cx="4295775" cy="42436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BE5A195-307B-43A1-B662-E00F211C0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2302" y="3088365"/>
            <a:ext cx="367665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922514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987" y="652394"/>
            <a:ext cx="8066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3.3</a:t>
            </a:r>
            <a:endParaRPr lang="ko-KR" altLang="en-US" sz="3200" b="1" dirty="0">
              <a:solidFill>
                <a:schemeClr val="accent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2510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Decision Tree</a:t>
            </a:r>
            <a:endParaRPr lang="ko-KR" altLang="en-US" sz="3000" spc="-150" dirty="0">
              <a:solidFill>
                <a:schemeClr val="accent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7C4F1C-7588-4A27-98CD-F515723FAB1D}"/>
              </a:ext>
            </a:extLst>
          </p:cNvPr>
          <p:cNvSpPr txBox="1"/>
          <p:nvPr/>
        </p:nvSpPr>
        <p:spPr>
          <a:xfrm>
            <a:off x="1858752" y="1674408"/>
            <a:ext cx="671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향상도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8459B6-8522-4952-994A-B05B9157D387}"/>
              </a:ext>
            </a:extLst>
          </p:cNvPr>
          <p:cNvSpPr txBox="1"/>
          <p:nvPr/>
        </p:nvSpPr>
        <p:spPr>
          <a:xfrm>
            <a:off x="1936626" y="4187660"/>
            <a:ext cx="1429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누적 향상도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2AC9E2F-5E8A-47ED-94E6-77C4D7CB2E96}"/>
              </a:ext>
            </a:extLst>
          </p:cNvPr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075461D-BA64-4242-8314-AB87BAFC7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627" y="4556992"/>
            <a:ext cx="7863220" cy="21543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7A7EE99-ADF8-4139-B648-8982B9CF5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626" y="2079848"/>
            <a:ext cx="7863220" cy="215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802020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987" y="652394"/>
            <a:ext cx="8066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3.4</a:t>
            </a:r>
            <a:endParaRPr lang="ko-KR" altLang="en-US" sz="3200" b="1" dirty="0">
              <a:solidFill>
                <a:schemeClr val="accent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7427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Ensemble</a:t>
            </a:r>
            <a:endParaRPr lang="ko-KR" altLang="en-US" sz="3000" spc="-150" dirty="0">
              <a:solidFill>
                <a:schemeClr val="accent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673FC5-8334-49FC-8C6B-5BF13FA97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40" y="1745474"/>
            <a:ext cx="6242555" cy="21575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E5D22BA-BFF9-4A02-8A69-474B057F7443}"/>
              </a:ext>
            </a:extLst>
          </p:cNvPr>
          <p:cNvSpPr txBox="1"/>
          <p:nvPr/>
        </p:nvSpPr>
        <p:spPr>
          <a:xfrm>
            <a:off x="2940371" y="3960441"/>
            <a:ext cx="169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백분율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1567ABA-532F-4226-B67D-99218E155894}"/>
              </a:ext>
            </a:extLst>
          </p:cNvPr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95A88761-FAC6-417D-A9EB-3A41F8A96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521" y="4441398"/>
            <a:ext cx="5546792" cy="2280244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8B4582F5-F676-4768-973E-E70A39F07BAE}"/>
              </a:ext>
            </a:extLst>
          </p:cNvPr>
          <p:cNvSpPr/>
          <p:nvPr/>
        </p:nvSpPr>
        <p:spPr>
          <a:xfrm>
            <a:off x="3256775" y="4387212"/>
            <a:ext cx="455668" cy="5040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A37B7DC-2F2B-419A-A62E-656ABDB2A683}"/>
              </a:ext>
            </a:extLst>
          </p:cNvPr>
          <p:cNvSpPr/>
          <p:nvPr/>
        </p:nvSpPr>
        <p:spPr>
          <a:xfrm>
            <a:off x="4425945" y="5047112"/>
            <a:ext cx="2134368" cy="3693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0.625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스코어에서 최대</a:t>
            </a:r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917730F1-70BE-476E-AC2C-7BA736D5B4C9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>
            <a:off x="3712449" y="4622708"/>
            <a:ext cx="713496" cy="609071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C25B06CD-7A9D-4441-9C9A-400D23E2C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4279" y="2820141"/>
            <a:ext cx="36195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71402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73519C-0931-421C-99D0-CBFE114D7E44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461E6E-27AE-4251-AF33-0BE7CB31E188}"/>
              </a:ext>
            </a:extLst>
          </p:cNvPr>
          <p:cNvSpPr txBox="1"/>
          <p:nvPr/>
        </p:nvSpPr>
        <p:spPr>
          <a:xfrm>
            <a:off x="1428987" y="652394"/>
            <a:ext cx="8066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3.4</a:t>
            </a:r>
            <a:endParaRPr lang="ko-KR" altLang="en-US" sz="3200" b="1" dirty="0">
              <a:solidFill>
                <a:schemeClr val="accent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EBF474-D3FE-4548-98B5-0235559CB562}"/>
              </a:ext>
            </a:extLst>
          </p:cNvPr>
          <p:cNvSpPr txBox="1"/>
          <p:nvPr/>
        </p:nvSpPr>
        <p:spPr>
          <a:xfrm>
            <a:off x="2263852" y="645071"/>
            <a:ext cx="17427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Ensemble</a:t>
            </a:r>
            <a:endParaRPr lang="ko-KR" altLang="en-US" sz="3000" spc="-150" dirty="0">
              <a:solidFill>
                <a:schemeClr val="accent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64028B-F3A0-492F-8332-9E3B585E6D2E}"/>
              </a:ext>
            </a:extLst>
          </p:cNvPr>
          <p:cNvSpPr txBox="1"/>
          <p:nvPr/>
        </p:nvSpPr>
        <p:spPr>
          <a:xfrm>
            <a:off x="2263852" y="1745489"/>
            <a:ext cx="671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향상도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C86C82-2FC0-40E9-AD66-AEA1B899B4F5}"/>
              </a:ext>
            </a:extLst>
          </p:cNvPr>
          <p:cNvSpPr txBox="1"/>
          <p:nvPr/>
        </p:nvSpPr>
        <p:spPr>
          <a:xfrm>
            <a:off x="2341726" y="4258741"/>
            <a:ext cx="1429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누적 향상도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C0CCF5D-05B5-4554-92A1-54A6531FABC5}"/>
              </a:ext>
            </a:extLst>
          </p:cNvPr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748D8792-9CD9-497B-9D63-1AD0A8D05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726" y="4745089"/>
            <a:ext cx="7732826" cy="19765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6707A86-546B-4BFA-AB5D-DB6655CCE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725" y="2231837"/>
            <a:ext cx="7732825" cy="197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092204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83464" y="3541759"/>
            <a:ext cx="16498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150" dirty="0">
                <a:solidFill>
                  <a:schemeClr val="bg1">
                    <a:alpha val="70000"/>
                  </a:schemeClr>
                </a:solidFill>
                <a:latin typeface="나눔고딕" panose="020D0604000000000000" pitchFamily="50" charset="-127"/>
                <a:ea typeface="THE명품고딕L" panose="02020603020101020101" pitchFamily="18" charset="-127"/>
              </a:rPr>
              <a:t>Result</a:t>
            </a:r>
            <a:endParaRPr lang="ko-KR" altLang="en-US" sz="4400" b="1" spc="-150" dirty="0">
              <a:solidFill>
                <a:schemeClr val="bg1">
                  <a:alpha val="70000"/>
                </a:schemeClr>
              </a:solidFill>
              <a:latin typeface="나눔고딕" panose="020D0604000000000000" pitchFamily="50" charset="-127"/>
              <a:ea typeface="THE명품고딕L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나눔고딕" panose="020D0604000000000000" pitchFamily="50" charset="-127"/>
                <a:ea typeface="THE명품고딕L" panose="02020603020101020101" pitchFamily="18" charset="-127"/>
              </a:rPr>
              <a:t>Part 4.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나눔고딕" panose="020D0604000000000000" pitchFamily="50" charset="-127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247693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986" y="652394"/>
            <a:ext cx="8066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4.1</a:t>
            </a:r>
            <a:endParaRPr lang="ko-KR" altLang="en-US" sz="3200" b="1" dirty="0">
              <a:solidFill>
                <a:schemeClr val="accent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1967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r>
              <a:rPr lang="ko-KR" altLang="en-US" sz="3000" spc="-150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3000" spc="-150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comparison</a:t>
            </a:r>
            <a:endParaRPr lang="ko-KR" altLang="en-US" sz="3000" spc="-150" dirty="0">
              <a:solidFill>
                <a:schemeClr val="accent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7DD24B9-CE05-4FB2-9729-6B5052A9FFD0}"/>
              </a:ext>
            </a:extLst>
          </p:cNvPr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DE3C818C-DE2F-493F-8EDE-5F473A5E7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60" y="2119312"/>
            <a:ext cx="4617993" cy="335104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18AA14C-1C93-44AB-A0AA-F223E6A10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08960"/>
            <a:ext cx="49720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83456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986" y="652394"/>
            <a:ext cx="8066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4.1</a:t>
            </a:r>
            <a:endParaRPr lang="ko-KR" altLang="en-US" sz="3200" b="1" dirty="0">
              <a:solidFill>
                <a:schemeClr val="accent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6078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Model comparison &amp; Result</a:t>
            </a:r>
            <a:endParaRPr lang="ko-KR" altLang="en-US" sz="3000" spc="-150" dirty="0">
              <a:solidFill>
                <a:schemeClr val="accent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5F5000-8DBD-4E68-8FBE-7D7AD8DE4474}"/>
              </a:ext>
            </a:extLst>
          </p:cNvPr>
          <p:cNvSpPr txBox="1"/>
          <p:nvPr/>
        </p:nvSpPr>
        <p:spPr>
          <a:xfrm>
            <a:off x="2450238" y="6274676"/>
            <a:ext cx="7750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신경망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앙상블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의사결정나무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로지스틱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 Gradient boosting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76BB842-0603-4B02-88B5-E9817CB3E266}"/>
              </a:ext>
            </a:extLst>
          </p:cNvPr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DDE975CA-224F-4B36-A12E-E3ADE2CEB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986" y="1796845"/>
            <a:ext cx="886777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29519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51874" y="2767280"/>
            <a:ext cx="50882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Thank you</a:t>
            </a:r>
            <a:endParaRPr lang="ko-KR" altLang="en-US" sz="8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468266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192286" cy="2099938"/>
            <a:chOff x="527769" y="1728426"/>
            <a:chExt cx="5192286" cy="2099938"/>
          </a:xfrm>
        </p:grpSpPr>
        <p:sp>
          <p:nvSpPr>
            <p:cNvPr id="18" name="TextBox 17"/>
            <p:cNvSpPr txBox="1"/>
            <p:nvPr/>
          </p:nvSpPr>
          <p:spPr>
            <a:xfrm>
              <a:off x="558064" y="3058923"/>
              <a:ext cx="516199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bg1">
                      <a:alpha val="70000"/>
                    </a:schemeClr>
                  </a:solidFill>
                  <a:latin typeface="나눔고딕" panose="020D0604000000000000" pitchFamily="50" charset="-127"/>
                  <a:ea typeface="THE명품고딕L" panose="02020603020101020101" pitchFamily="18" charset="-127"/>
                </a:rPr>
                <a:t>Project</a:t>
              </a:r>
              <a:r>
                <a: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나눔고딕" panose="020D0604000000000000" pitchFamily="50" charset="-127"/>
                  <a:ea typeface="THE명품고딕L" panose="02020603020101020101" pitchFamily="18" charset="-127"/>
                </a:rPr>
                <a:t> </a:t>
              </a:r>
              <a:r>
                <a:rPr lang="en-US" altLang="ko-KR" sz="4400" b="1" spc="-150" dirty="0">
                  <a:solidFill>
                    <a:schemeClr val="bg1">
                      <a:alpha val="70000"/>
                    </a:schemeClr>
                  </a:solidFill>
                  <a:latin typeface="나눔고딕" panose="020D0604000000000000" pitchFamily="50" charset="-127"/>
                  <a:ea typeface="THE명품고딕L" panose="02020603020101020101" pitchFamily="18" charset="-127"/>
                </a:rPr>
                <a:t>Introduction</a:t>
              </a:r>
              <a:endPara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나눔고딕" panose="020D0604000000000000" pitchFamily="50" charset="-127"/>
                <a:ea typeface="THE명품고딕L" panose="0202060302010102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12361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나눔고딕" panose="020D0604000000000000" pitchFamily="50" charset="-127"/>
                  <a:ea typeface="THE명품고딕L" panose="02020603020101020101" pitchFamily="18" charset="-127"/>
                </a:rPr>
                <a:t>Part 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나눔고딕" panose="020D0604000000000000" pitchFamily="50" charset="-127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985656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986" y="652394"/>
            <a:ext cx="8066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1.1</a:t>
            </a:r>
            <a:endParaRPr lang="ko-KR" altLang="en-US" sz="3200" b="1" dirty="0">
              <a:solidFill>
                <a:schemeClr val="accent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3310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동기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1715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Project Motivation</a:t>
            </a:r>
            <a:endParaRPr lang="ko-KR" altLang="en-US" sz="1400" dirty="0">
              <a:solidFill>
                <a:schemeClr val="accent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8D54E55-31F6-4841-A60A-50ABE0CA2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650" y="2129596"/>
            <a:ext cx="6033038" cy="339791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EA84757-B1B0-4134-B621-19451DBBA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89660"/>
            <a:ext cx="5236517" cy="3397918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6B612E6-5AA0-4992-8C88-4A75AACAA968}"/>
              </a:ext>
            </a:extLst>
          </p:cNvPr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0567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986" y="652394"/>
            <a:ext cx="8066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1.2</a:t>
            </a:r>
            <a:endParaRPr lang="ko-KR" altLang="en-US" sz="3200" b="1" dirty="0">
              <a:solidFill>
                <a:schemeClr val="accent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3310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목적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1" y="1180991"/>
            <a:ext cx="1861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Goal</a:t>
            </a:r>
            <a:r>
              <a:rPr lang="ko-KR" altLang="en-US" sz="1400" spc="-150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spc="-150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of</a:t>
            </a:r>
            <a:r>
              <a:rPr lang="ko-KR" altLang="en-US" sz="1400" spc="-150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spc="-150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the</a:t>
            </a:r>
            <a:r>
              <a:rPr lang="ko-KR" altLang="en-US" sz="1400" spc="-150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spc="-150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project</a:t>
            </a:r>
            <a:endParaRPr lang="ko-KR" altLang="en-US" sz="1400" spc="-150" dirty="0">
              <a:solidFill>
                <a:schemeClr val="accent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86029D8-E240-4FE5-AD51-0B2FEDD27F2F}"/>
              </a:ext>
            </a:extLst>
          </p:cNvPr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ECB9A57B-A459-4962-95EF-F8001E334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986" y="2024688"/>
            <a:ext cx="7857889" cy="4728537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5B5298A2-BE83-4160-84A6-0D11134901A9}"/>
              </a:ext>
            </a:extLst>
          </p:cNvPr>
          <p:cNvSpPr/>
          <p:nvPr/>
        </p:nvSpPr>
        <p:spPr>
          <a:xfrm>
            <a:off x="1428986" y="3259014"/>
            <a:ext cx="2180989" cy="817685"/>
          </a:xfrm>
          <a:prstGeom prst="ellipse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82266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986" y="652394"/>
            <a:ext cx="8066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1.2</a:t>
            </a:r>
            <a:endParaRPr lang="ko-KR" altLang="en-US" sz="3200" b="1" dirty="0">
              <a:solidFill>
                <a:schemeClr val="accent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3310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목적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1" y="1180991"/>
            <a:ext cx="1861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Goal</a:t>
            </a:r>
            <a:r>
              <a:rPr lang="ko-KR" altLang="en-US" sz="1400" spc="-150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spc="-150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of</a:t>
            </a:r>
            <a:r>
              <a:rPr lang="ko-KR" altLang="en-US" sz="1400" spc="-150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spc="-150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the</a:t>
            </a:r>
            <a:r>
              <a:rPr lang="ko-KR" altLang="en-US" sz="1400" spc="-150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spc="-150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project</a:t>
            </a:r>
            <a:endParaRPr lang="ko-KR" altLang="en-US" sz="1400" spc="-150" dirty="0">
              <a:solidFill>
                <a:schemeClr val="accent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991903" y="5898387"/>
            <a:ext cx="3252449" cy="629083"/>
            <a:chOff x="2028825" y="5485953"/>
            <a:chExt cx="2038350" cy="629083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589790" y="5581204"/>
              <a:ext cx="9164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네이버 주식 예시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87041" y="5853426"/>
              <a:ext cx="10108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NAVER stock example</a:t>
              </a:r>
              <a:endPara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8AB2FF9A-7D15-4A67-977B-7FD0A773F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752" y="2142553"/>
            <a:ext cx="8092072" cy="3529779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6F593CB3-7809-4C3C-B8E6-B2F70599EAB1}"/>
              </a:ext>
            </a:extLst>
          </p:cNvPr>
          <p:cNvSpPr/>
          <p:nvPr/>
        </p:nvSpPr>
        <p:spPr>
          <a:xfrm>
            <a:off x="4679576" y="2393576"/>
            <a:ext cx="762000" cy="3406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4D66E33-2785-40A6-917D-BA2D8AEFEF30}"/>
              </a:ext>
            </a:extLst>
          </p:cNvPr>
          <p:cNvSpPr/>
          <p:nvPr/>
        </p:nvSpPr>
        <p:spPr>
          <a:xfrm>
            <a:off x="6443472" y="2444141"/>
            <a:ext cx="390144" cy="260740"/>
          </a:xfrm>
          <a:prstGeom prst="ellipse">
            <a:avLst/>
          </a:prstGeom>
          <a:noFill/>
          <a:ln w="444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59FE15B-D9C1-485A-BBFF-E115E0CFCC4F}"/>
              </a:ext>
            </a:extLst>
          </p:cNvPr>
          <p:cNvSpPr/>
          <p:nvPr/>
        </p:nvSpPr>
        <p:spPr>
          <a:xfrm>
            <a:off x="6386636" y="2734235"/>
            <a:ext cx="522104" cy="343460"/>
          </a:xfrm>
          <a:prstGeom prst="ellipse">
            <a:avLst/>
          </a:prstGeom>
          <a:noFill/>
          <a:ln w="444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22D51C1-85D5-419D-A377-65CBFCA24383}"/>
              </a:ext>
            </a:extLst>
          </p:cNvPr>
          <p:cNvSpPr/>
          <p:nvPr/>
        </p:nvSpPr>
        <p:spPr>
          <a:xfrm>
            <a:off x="3744916" y="2402781"/>
            <a:ext cx="753035" cy="343460"/>
          </a:xfrm>
          <a:prstGeom prst="ellipse">
            <a:avLst/>
          </a:prstGeom>
          <a:noFill/>
          <a:ln w="444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773658B-600C-4721-BFBC-DB299DCDB997}"/>
              </a:ext>
            </a:extLst>
          </p:cNvPr>
          <p:cNvSpPr/>
          <p:nvPr/>
        </p:nvSpPr>
        <p:spPr>
          <a:xfrm>
            <a:off x="4688541" y="2402781"/>
            <a:ext cx="753035" cy="343460"/>
          </a:xfrm>
          <a:prstGeom prst="ellipse">
            <a:avLst/>
          </a:prstGeom>
          <a:noFill/>
          <a:ln w="444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B48CF77-7C1E-4674-B762-5CDB0B6D5DA4}"/>
              </a:ext>
            </a:extLst>
          </p:cNvPr>
          <p:cNvSpPr/>
          <p:nvPr/>
        </p:nvSpPr>
        <p:spPr>
          <a:xfrm>
            <a:off x="7716640" y="2776366"/>
            <a:ext cx="653168" cy="198511"/>
          </a:xfrm>
          <a:prstGeom prst="ellipse">
            <a:avLst/>
          </a:prstGeom>
          <a:noFill/>
          <a:ln w="444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956C561-E07D-43CF-9545-A3443988C40E}"/>
              </a:ext>
            </a:extLst>
          </p:cNvPr>
          <p:cNvSpPr/>
          <p:nvPr/>
        </p:nvSpPr>
        <p:spPr>
          <a:xfrm>
            <a:off x="7716640" y="3077695"/>
            <a:ext cx="750704" cy="153185"/>
          </a:xfrm>
          <a:prstGeom prst="ellipse">
            <a:avLst/>
          </a:prstGeom>
          <a:noFill/>
          <a:ln w="444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CAC4C98-A832-435D-B38A-F1CEA8F37E4B}"/>
              </a:ext>
            </a:extLst>
          </p:cNvPr>
          <p:cNvSpPr/>
          <p:nvPr/>
        </p:nvSpPr>
        <p:spPr>
          <a:xfrm>
            <a:off x="7800908" y="3218688"/>
            <a:ext cx="371856" cy="153185"/>
          </a:xfrm>
          <a:prstGeom prst="ellipse">
            <a:avLst/>
          </a:prstGeom>
          <a:noFill/>
          <a:ln w="444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C4D4030-747C-4480-9868-6D5038CFC165}"/>
              </a:ext>
            </a:extLst>
          </p:cNvPr>
          <p:cNvSpPr/>
          <p:nvPr/>
        </p:nvSpPr>
        <p:spPr>
          <a:xfrm>
            <a:off x="7800908" y="4490051"/>
            <a:ext cx="371856" cy="153186"/>
          </a:xfrm>
          <a:prstGeom prst="ellipse">
            <a:avLst/>
          </a:prstGeom>
          <a:noFill/>
          <a:ln w="444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AE71E08-6451-4509-8FB2-7654AFAF3490}"/>
              </a:ext>
            </a:extLst>
          </p:cNvPr>
          <p:cNvSpPr/>
          <p:nvPr/>
        </p:nvSpPr>
        <p:spPr>
          <a:xfrm>
            <a:off x="7800908" y="3740431"/>
            <a:ext cx="934660" cy="135695"/>
          </a:xfrm>
          <a:prstGeom prst="ellipse">
            <a:avLst/>
          </a:prstGeom>
          <a:noFill/>
          <a:ln w="444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1AA3C39-5D32-46FB-B4BC-7A0DB0F30089}"/>
              </a:ext>
            </a:extLst>
          </p:cNvPr>
          <p:cNvSpPr/>
          <p:nvPr/>
        </p:nvSpPr>
        <p:spPr>
          <a:xfrm>
            <a:off x="3774140" y="2758235"/>
            <a:ext cx="753035" cy="260228"/>
          </a:xfrm>
          <a:prstGeom prst="ellipse">
            <a:avLst/>
          </a:prstGeom>
          <a:noFill/>
          <a:ln w="444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`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020D873-15A0-40B9-AF65-8350E2A690C1}"/>
              </a:ext>
            </a:extLst>
          </p:cNvPr>
          <p:cNvSpPr/>
          <p:nvPr/>
        </p:nvSpPr>
        <p:spPr>
          <a:xfrm>
            <a:off x="4674646" y="2745507"/>
            <a:ext cx="753035" cy="260228"/>
          </a:xfrm>
          <a:prstGeom prst="ellipse">
            <a:avLst/>
          </a:prstGeom>
          <a:noFill/>
          <a:ln w="444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88EAD2B-0360-4B36-B3F5-EABA94B5330C}"/>
              </a:ext>
            </a:extLst>
          </p:cNvPr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0008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F563C35-D6FC-4F98-90B6-65201A01F2F9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13D589-F8DD-45A9-A95D-C1AA2976E09F}"/>
              </a:ext>
            </a:extLst>
          </p:cNvPr>
          <p:cNvSpPr txBox="1"/>
          <p:nvPr/>
        </p:nvSpPr>
        <p:spPr>
          <a:xfrm>
            <a:off x="1428986" y="652394"/>
            <a:ext cx="8066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1.3</a:t>
            </a:r>
            <a:endParaRPr lang="ko-KR" altLang="en-US" sz="3200" b="1" dirty="0">
              <a:solidFill>
                <a:schemeClr val="accent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CCBAC8-E2E0-45FB-8B14-CA0CC0CA0287}"/>
              </a:ext>
            </a:extLst>
          </p:cNvPr>
          <p:cNvSpPr txBox="1"/>
          <p:nvPr/>
        </p:nvSpPr>
        <p:spPr>
          <a:xfrm>
            <a:off x="2263852" y="645071"/>
            <a:ext cx="23310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목적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C66949-8C54-415D-BC5A-86DFB184CCD1}"/>
              </a:ext>
            </a:extLst>
          </p:cNvPr>
          <p:cNvSpPr txBox="1"/>
          <p:nvPr/>
        </p:nvSpPr>
        <p:spPr>
          <a:xfrm>
            <a:off x="2289251" y="1180991"/>
            <a:ext cx="1861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Goal</a:t>
            </a:r>
            <a:r>
              <a:rPr lang="ko-KR" altLang="en-US" sz="1400" spc="-150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spc="-150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of</a:t>
            </a:r>
            <a:r>
              <a:rPr lang="ko-KR" altLang="en-US" sz="1400" spc="-150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spc="-150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the</a:t>
            </a:r>
            <a:r>
              <a:rPr lang="ko-KR" altLang="en-US" sz="1400" spc="-150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spc="-150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project</a:t>
            </a:r>
            <a:endParaRPr lang="ko-KR" altLang="en-US" sz="1400" spc="-150" dirty="0">
              <a:solidFill>
                <a:schemeClr val="accent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2B4EC18-63B4-44D9-B5E0-965619EE25DF}"/>
              </a:ext>
            </a:extLst>
          </p:cNvPr>
          <p:cNvSpPr/>
          <p:nvPr/>
        </p:nvSpPr>
        <p:spPr>
          <a:xfrm>
            <a:off x="3442946" y="2734322"/>
            <a:ext cx="5113538" cy="63031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주식 등락 예측을 목적으로 함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9E3FA09-701C-4534-BEE7-182F5C2C2C5D}"/>
              </a:ext>
            </a:extLst>
          </p:cNvPr>
          <p:cNvSpPr/>
          <p:nvPr/>
        </p:nvSpPr>
        <p:spPr>
          <a:xfrm>
            <a:off x="3442946" y="3830344"/>
            <a:ext cx="5113538" cy="63031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Supervised Learning model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사용하여 모델링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5F42D36-8A36-4CFD-8121-E3B084FE9126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5999715" y="3364637"/>
            <a:ext cx="0" cy="4657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C273F24-6768-4E30-9F2E-99C8FCD1CD9F}"/>
              </a:ext>
            </a:extLst>
          </p:cNvPr>
          <p:cNvSpPr/>
          <p:nvPr/>
        </p:nvSpPr>
        <p:spPr>
          <a:xfrm>
            <a:off x="3442946" y="4921557"/>
            <a:ext cx="5113538" cy="63031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ROC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예측력 검증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42618EF-5267-4001-A98C-41F5208FF72B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5999715" y="4455850"/>
            <a:ext cx="0" cy="4657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5A6228C-C7D6-4055-B501-D593D8963EFA}"/>
              </a:ext>
            </a:extLst>
          </p:cNvPr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33548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8549135" cy="769441"/>
            <a:chOff x="510077" y="2691080"/>
            <a:chExt cx="8549135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854913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bg1">
                      <a:alpha val="70000"/>
                    </a:schemeClr>
                  </a:solidFill>
                  <a:latin typeface="나눔고딕" panose="020D0604000000000000" pitchFamily="50" charset="-127"/>
                  <a:ea typeface="THE명품고딕L" panose="02020603020101020101" pitchFamily="18" charset="-127"/>
                </a:rPr>
                <a:t>Dataset and Preprocessing process</a:t>
              </a:r>
              <a:endPara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나눔고딕" panose="020D0604000000000000" pitchFamily="50" charset="-127"/>
                <a:ea typeface="THE명품고딕L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32326" y="2691080"/>
              <a:ext cx="51007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나눔고딕" panose="020D0604000000000000" pitchFamily="50" charset="-127"/>
                  <a:ea typeface="THE명품고딕L" panose="02020603020101020101" pitchFamily="18" charset="-127"/>
                </a:rPr>
                <a:t>d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나눔고딕" panose="020D0604000000000000" pitchFamily="50" charset="-127"/>
                <a:ea typeface="THE명품고딕L" panose="02020603020101020101" pitchFamily="18" charset="-127"/>
              </a:rPr>
              <a:t>Part 2.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나눔고딕" panose="020D0604000000000000" pitchFamily="50" charset="-127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21249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986" y="652394"/>
            <a:ext cx="8066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2.1</a:t>
            </a:r>
            <a:endParaRPr lang="ko-KR" altLang="en-US" sz="3200" b="1" dirty="0">
              <a:solidFill>
                <a:schemeClr val="accent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0559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소개 및 변수 설정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250A527B-5213-4F61-9687-18C7F483A401}"/>
              </a:ext>
            </a:extLst>
          </p:cNvPr>
          <p:cNvSpPr/>
          <p:nvPr/>
        </p:nvSpPr>
        <p:spPr>
          <a:xfrm>
            <a:off x="6807584" y="3603964"/>
            <a:ext cx="5113538" cy="63031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오르면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내리면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9F409E-5CE8-4ED6-B1C8-24E91119D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650" y="2092139"/>
            <a:ext cx="4646443" cy="4113467"/>
          </a:xfrm>
          <a:prstGeom prst="rect">
            <a:avLst/>
          </a:prstGeom>
        </p:spPr>
      </p:pic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2D9D2F69-A0FE-4724-8896-3F39838658A4}"/>
              </a:ext>
            </a:extLst>
          </p:cNvPr>
          <p:cNvSpPr/>
          <p:nvPr/>
        </p:nvSpPr>
        <p:spPr>
          <a:xfrm>
            <a:off x="6807584" y="2472431"/>
            <a:ext cx="5113538" cy="63031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Target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설정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Dummy Variable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변환</a:t>
            </a:r>
          </a:p>
        </p:txBody>
      </p:sp>
      <p:cxnSp>
        <p:nvCxnSpPr>
          <p:cNvPr id="42" name="연결선: 구부러짐 41">
            <a:extLst>
              <a:ext uri="{FF2B5EF4-FFF2-40B4-BE49-F238E27FC236}">
                <a16:creationId xmlns:a16="http://schemas.microsoft.com/office/drawing/2014/main" id="{119B4D62-537F-41A8-A24B-0A363C541EBE}"/>
              </a:ext>
            </a:extLst>
          </p:cNvPr>
          <p:cNvCxnSpPr>
            <a:cxnSpLocks/>
            <a:stCxn id="5" idx="3"/>
            <a:endCxn id="40" idx="1"/>
          </p:cNvCxnSpPr>
          <p:nvPr/>
        </p:nvCxnSpPr>
        <p:spPr>
          <a:xfrm flipV="1">
            <a:off x="4363341" y="2787589"/>
            <a:ext cx="2444243" cy="300471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66C8D4F6-D5AB-4F57-9374-F09FB664A8AB}"/>
              </a:ext>
            </a:extLst>
          </p:cNvPr>
          <p:cNvSpPr/>
          <p:nvPr/>
        </p:nvSpPr>
        <p:spPr>
          <a:xfrm>
            <a:off x="6807584" y="4699246"/>
            <a:ext cx="5113538" cy="63031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예측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9AED150-03DD-4C0A-BECE-BDE9A55C68A1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9364353" y="4233539"/>
            <a:ext cx="0" cy="4657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154025C-14B1-4132-8101-79096F2EBCFD}"/>
              </a:ext>
            </a:extLst>
          </p:cNvPr>
          <p:cNvCxnSpPr>
            <a:cxnSpLocks/>
          </p:cNvCxnSpPr>
          <p:nvPr/>
        </p:nvCxnSpPr>
        <p:spPr>
          <a:xfrm>
            <a:off x="9364244" y="3138257"/>
            <a:ext cx="0" cy="4657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FB3C049-A634-4FB3-B13D-15DFE7C4D236}"/>
              </a:ext>
            </a:extLst>
          </p:cNvPr>
          <p:cNvSpPr/>
          <p:nvPr/>
        </p:nvSpPr>
        <p:spPr>
          <a:xfrm>
            <a:off x="2031514" y="3007347"/>
            <a:ext cx="2331827" cy="161426"/>
          </a:xfrm>
          <a:prstGeom prst="round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992E446-4145-4168-8CC1-3298EEEF838D}"/>
              </a:ext>
            </a:extLst>
          </p:cNvPr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326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4" grpId="0" animBg="1"/>
      <p:bldP spid="5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617</Words>
  <Application>Microsoft Office PowerPoint</Application>
  <PresentationFormat>와이드스크린</PresentationFormat>
  <Paragraphs>206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THE명품고딕L</vt:lpstr>
      <vt:lpstr>나눔고딕</vt:lpstr>
      <vt:lpstr>나눔스퀘어라운드 Regular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 수한</dc:creator>
  <cp:lastModifiedBy>배 수한</cp:lastModifiedBy>
  <cp:revision>36</cp:revision>
  <dcterms:created xsi:type="dcterms:W3CDTF">2019-05-30T08:20:38Z</dcterms:created>
  <dcterms:modified xsi:type="dcterms:W3CDTF">2019-06-02T07:23:50Z</dcterms:modified>
</cp:coreProperties>
</file>