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351" r:id="rId2"/>
    <p:sldId id="359" r:id="rId3"/>
    <p:sldId id="360" r:id="rId4"/>
    <p:sldId id="346" r:id="rId5"/>
    <p:sldId id="350" r:id="rId6"/>
    <p:sldId id="349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61" r:id="rId15"/>
    <p:sldId id="365" r:id="rId16"/>
    <p:sldId id="362" r:id="rId17"/>
    <p:sldId id="363" r:id="rId18"/>
    <p:sldId id="3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2" autoAdjust="0"/>
    <p:restoredTop sz="94660"/>
  </p:normalViewPr>
  <p:slideViewPr>
    <p:cSldViewPr>
      <p:cViewPr varScale="1">
        <p:scale>
          <a:sx n="83" d="100"/>
          <a:sy n="83" d="100"/>
        </p:scale>
        <p:origin x="5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7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1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53AB-D5CF-409C-B2EC-A6013043F52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88D6-2A1B-44A9-B4DB-783A80B5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2819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Binary Search Trees</a:t>
            </a:r>
          </a:p>
          <a:p>
            <a:r>
              <a:rPr lang="en-US" b="1" dirty="0" smtClean="0"/>
              <a:t>as</a:t>
            </a:r>
          </a:p>
          <a:p>
            <a:r>
              <a:rPr lang="en-US" b="1" dirty="0" smtClean="0"/>
              <a:t>Python Lists</a:t>
            </a:r>
          </a:p>
          <a:p>
            <a:r>
              <a:rPr lang="en-US" b="1" dirty="0" smtClean="0"/>
              <a:t>(a la Lisp, …)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print_func_space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x,end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= '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print_func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print(x)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print_bintree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T,level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=0):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print('-'*3*level+'|')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print('-'*3*level +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(T[0]))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print_bintree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(T[1],level+1)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print_bintree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(T[2],level+1)</a:t>
            </a:r>
          </a:p>
        </p:txBody>
      </p:sp>
    </p:spTree>
    <p:extLst>
      <p:ext uri="{BB962C8B-B14F-4D97-AF65-F5344CB8AC3E}">
        <p14:creationId xmlns:p14="http://schemas.microsoft.com/office/powerpoint/2010/main" val="370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T,f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not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is_bst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not T: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(T[1],f)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f(T[0])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(T[2],f)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 err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i="1" dirty="0">
                <a:solidFill>
                  <a:srgbClr val="7030A0"/>
                </a:solidFill>
                <a:cs typeface="Courier New" pitchFamily="49" charset="0"/>
              </a:rPr>
              <a:t># programming project: provide implementations for the functions below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i="1" dirty="0">
                <a:solidFill>
                  <a:srgbClr val="7030A0"/>
                </a:solidFill>
                <a:cs typeface="Courier New" pitchFamily="49" charset="0"/>
              </a:rPr>
              <a:t># </a:t>
            </a:r>
            <a:r>
              <a:rPr lang="en-US" sz="1900" b="1" i="1" dirty="0" smtClean="0">
                <a:solidFill>
                  <a:srgbClr val="7030A0"/>
                </a:solidFill>
                <a:cs typeface="Courier New" pitchFamily="49" charset="0"/>
              </a:rPr>
              <a:t>(replacing the pass statement with code) and </a:t>
            </a:r>
            <a:r>
              <a:rPr lang="en-US" sz="1900" b="1" i="1" dirty="0">
                <a:solidFill>
                  <a:srgbClr val="7030A0"/>
                </a:solidFill>
                <a:cs typeface="Courier New" pitchFamily="49" charset="0"/>
              </a:rPr>
              <a:t>add tests for these functions to the </a:t>
            </a:r>
            <a:r>
              <a:rPr lang="en-US" sz="1900" b="1" i="1" dirty="0" smtClean="0">
                <a:solidFill>
                  <a:srgbClr val="7030A0"/>
                </a:solidFill>
                <a:cs typeface="Courier New" pitchFamily="49" charset="0"/>
              </a:rPr>
              <a:t/>
            </a:r>
            <a:br>
              <a:rPr lang="en-US" sz="1900" b="1" i="1" dirty="0" smtClean="0">
                <a:solidFill>
                  <a:srgbClr val="7030A0"/>
                </a:solidFill>
                <a:cs typeface="Courier New" pitchFamily="49" charset="0"/>
              </a:rPr>
            </a:br>
            <a:r>
              <a:rPr lang="en-US" sz="1900" b="1" i="1" dirty="0" smtClean="0">
                <a:solidFill>
                  <a:srgbClr val="7030A0"/>
                </a:solidFill>
                <a:cs typeface="Courier New" pitchFamily="49" charset="0"/>
              </a:rPr>
              <a:t># code </a:t>
            </a:r>
            <a:r>
              <a:rPr lang="en-US" sz="1900" b="1" i="1" dirty="0">
                <a:solidFill>
                  <a:srgbClr val="7030A0"/>
                </a:solidFill>
                <a:cs typeface="Courier New" pitchFamily="49" charset="0"/>
              </a:rPr>
              <a:t>in the </a:t>
            </a:r>
            <a:r>
              <a:rPr lang="en-US" sz="1900" b="1" i="1" dirty="0" smtClean="0">
                <a:solidFill>
                  <a:srgbClr val="7030A0"/>
                </a:solidFill>
                <a:cs typeface="Courier New" pitchFamily="49" charset="0"/>
              </a:rPr>
              <a:t>block that </a:t>
            </a:r>
            <a:r>
              <a:rPr lang="en-US" sz="1900" b="1" i="1" dirty="0">
                <a:solidFill>
                  <a:srgbClr val="7030A0"/>
                </a:solidFill>
                <a:cs typeface="Courier New" pitchFamily="49" charset="0"/>
              </a:rPr>
              <a:t>starts </a:t>
            </a:r>
            <a:r>
              <a:rPr lang="en-US" sz="1900" b="1" i="1" dirty="0" smtClean="0">
                <a:solidFill>
                  <a:srgbClr val="7030A0"/>
                </a:solidFill>
                <a:cs typeface="Courier New" pitchFamily="49" charset="0"/>
              </a:rPr>
              <a:t>with “ </a:t>
            </a:r>
            <a:r>
              <a:rPr lang="en-US" sz="1900" b="1" i="1" dirty="0" smtClean="0">
                <a:cs typeface="Courier New" pitchFamily="49" charset="0"/>
              </a:rPr>
              <a:t>if </a:t>
            </a:r>
            <a:r>
              <a:rPr lang="en-US" sz="1900" b="1" i="1" dirty="0">
                <a:cs typeface="Courier New" pitchFamily="49" charset="0"/>
              </a:rPr>
              <a:t>__name__ == '__main</a:t>
            </a:r>
            <a:r>
              <a:rPr lang="en-US" sz="1900" b="1" i="1" dirty="0" smtClean="0">
                <a:cs typeface="Courier New" pitchFamily="49" charset="0"/>
              </a:rPr>
              <a:t>__‘ </a:t>
            </a:r>
            <a:r>
              <a:rPr lang="en-US" sz="1900" b="1" i="1" dirty="0" smtClean="0">
                <a:solidFill>
                  <a:srgbClr val="7030A0"/>
                </a:solidFill>
                <a:cs typeface="Courier New" pitchFamily="49" charset="0"/>
              </a:rPr>
              <a:t>“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i="1" dirty="0" smtClean="0">
                <a:solidFill>
                  <a:srgbClr val="7030A0"/>
                </a:solidFill>
                <a:cs typeface="Courier New" pitchFamily="49" charset="0"/>
              </a:rPr>
              <a:t># This source-code file is available on Canvas</a:t>
            </a:r>
            <a:endParaRPr lang="en-US" sz="1900" b="1" i="1" dirty="0">
              <a:solidFill>
                <a:srgbClr val="7030A0"/>
              </a:solidFill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preorder(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T,f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T,f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tree_height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balance(T):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# returns the height of the left subtree of 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# minus the height of the right subtree of 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pass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Modify the code below to test the above four functions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K =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for x in ['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Joe','Bob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', 'Phil', 'Paul', 'Marc', 'Jean',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     'Jerry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', 'Alice', 'Anne']: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bst_insert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K,x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print()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nTree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elements in sorted order\n')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K,print_func_space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print()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print('\n\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nPrint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full tree\n')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print_bintree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(K)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print("\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nDelete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Bob and print tree\n")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bst_delete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K,'Bob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print_bintree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(K)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print()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print("\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nPrint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subtree at 'Phil'\n")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print_bintree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bst_search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K,'Phil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print()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# YOUR TEST CODE GOES BELOW</a:t>
            </a:r>
          </a:p>
        </p:txBody>
      </p:sp>
    </p:spTree>
    <p:extLst>
      <p:ext uri="{BB962C8B-B14F-4D97-AF65-F5344CB8AC3E}">
        <p14:creationId xmlns:p14="http://schemas.microsoft.com/office/powerpoint/2010/main" val="41030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Tree elements in sorted order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Alice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Anne Bob Jean Jerry Joe Marc Paul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Phil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 smtClean="0">
                <a:cs typeface="Courier New" pitchFamily="49" charset="0"/>
              </a:rPr>
              <a:t>The output produced by the above program is shown here and on following slides.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Tree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elements in sorted order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Alice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Anne Bob Jean Jerry Joe Marc Paul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Phil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full tree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Joe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---Bob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------Alice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---------Anne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------Jean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---------Jerry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---Phil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------Paul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---------Marc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Delete Bob and print tree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Joe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---Jean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------Alice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---------Anne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------Jerry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---Phil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------Paul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---------Marc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Print subtree at 'Phil'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Phil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---Paul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------Marc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---|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2162"/>
            <a:ext cx="8763000" cy="58372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We have seen that a binary tree may be defined inductively: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binary tree is either empty or consists of a root node and two other binary trees, one designated as the left subtree of the root, the other as the right subtree of the root.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Each node usually contains an item of data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Every object in the LISP functional programming language is a list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</a:t>
            </a:r>
            <a:r>
              <a:rPr lang="en-US" dirty="0" smtClean="0"/>
              <a:t>rograms in LISP are made up of functions calls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he functions are all </a:t>
            </a:r>
            <a:r>
              <a:rPr lang="en-US" b="1" dirty="0" smtClean="0"/>
              <a:t>recursive</a:t>
            </a:r>
            <a:r>
              <a:rPr lang="en-US" dirty="0" smtClean="0"/>
              <a:t> and </a:t>
            </a:r>
            <a:r>
              <a:rPr lang="en-US" b="1" dirty="0" smtClean="0"/>
              <a:t>do not have local variables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We are going to illustrate the list-based, functional approach to binary trees using Python lists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All functions will be recursive and will not use local variables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A Binary Tree is a list that is either empty or has three entries: a data value and two lists</a:t>
            </a:r>
          </a:p>
        </p:txBody>
      </p:sp>
    </p:spTree>
    <p:extLst>
      <p:ext uri="{BB962C8B-B14F-4D97-AF65-F5344CB8AC3E}">
        <p14:creationId xmlns:p14="http://schemas.microsoft.com/office/powerpoint/2010/main" val="39591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2162"/>
            <a:ext cx="8763000" cy="583723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 smtClean="0">
                <a:solidFill>
                  <a:srgbClr val="0070C0"/>
                </a:solidFill>
              </a:rPr>
              <a:t>Python Binary </a:t>
            </a:r>
            <a:r>
              <a:rPr lang="en-US" b="1" dirty="0" smtClean="0">
                <a:solidFill>
                  <a:srgbClr val="0070C0"/>
                </a:solidFill>
              </a:rPr>
              <a:t>Tree is a list that is either empty or has three entries: a data value and two lists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Examples: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he binary tree with one node containing value 10 is the following list: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[10,[],[]]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smtClean="0"/>
              <a:t>following list represents a two node tree, where the </a:t>
            </a:r>
            <a:r>
              <a:rPr lang="en-US" b="1" dirty="0" smtClean="0">
                <a:solidFill>
                  <a:srgbClr val="C00000"/>
                </a:solidFill>
              </a:rPr>
              <a:t>right subtree </a:t>
            </a:r>
            <a:r>
              <a:rPr lang="en-US" dirty="0" smtClean="0"/>
              <a:t>of the root is empty and the </a:t>
            </a:r>
            <a:r>
              <a:rPr lang="en-US" b="1" dirty="0" smtClean="0">
                <a:solidFill>
                  <a:srgbClr val="006600"/>
                </a:solidFill>
              </a:rPr>
              <a:t>left subtree </a:t>
            </a:r>
            <a:r>
              <a:rPr lang="en-US" dirty="0" smtClean="0"/>
              <a:t>consists of one node containing the value 5: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[10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[5,[],[]]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70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/>
              <a:t>Functional –Style Binary Search Trees in Python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'Provides basic operations for Binary Search Trees using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list representation.  In this representation, a BST is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either an empty list or a list consisting of a data value,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BST called the left subtree and a BST called the right subtree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'''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is_bintree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type(L)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False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L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(L) != 3: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False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is_bintree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(L[1])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is_bintree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(L[2]):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/>
              <a:t>Functional –Style Binary Search Trees in Python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bst_min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T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None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not T[1]:    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T[0]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bst_min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(T[1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bst_max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T[2]:    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T[0]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bst_max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(T[2])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is_bst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not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is_bintree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False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(T) != 3: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False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not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is_bst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(T[1]) or not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is_bst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False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T[1] == [] and T[2]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T[2]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bst_max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(T[1]) &lt; T[0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900" b="1" dirty="0" smtClean="0">
                <a:latin typeface="Courier New" pitchFamily="49" charset="0"/>
                <a:cs typeface="Courier New" pitchFamily="49" charset="0"/>
              </a:rPr>
            </a:b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T[1]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T[0] &lt;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bst_min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900" b="1" dirty="0" smtClean="0">
                <a:latin typeface="Courier New" pitchFamily="49" charset="0"/>
                <a:cs typeface="Courier New" pitchFamily="49" charset="0"/>
              </a:rPr>
            </a:b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bst_max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(T[1]) &lt; T[0] &lt;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bst_min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bst_search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T,x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if T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return T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T[0] == x: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x &lt; T[0]: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bst_search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(T[1],x)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bst_search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(T[2],x)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bst_insert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T,x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T.append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T.append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([])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T.append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([])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x &lt; T[0]: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T[1]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bst_insert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(T[1],x)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T[2]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bst_insert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(T[2],x)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return 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delete_min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T  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not T[1]:    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T = T[2]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T[1]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delete_min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bst_delete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T,x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T == []: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return []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if x &lt; T[0]: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T[1]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bst_delete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(T[1],x)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x &gt; T[0]: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T[2]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bst_delete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(T[2],x)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1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T[0] == x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if not T[1]: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T = T[2]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not T[2]: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T = T[1]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bst_min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T[2]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delete_min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(T[2])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T[0]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return T</a:t>
            </a:r>
          </a:p>
        </p:txBody>
      </p:sp>
    </p:spTree>
    <p:extLst>
      <p:ext uri="{BB962C8B-B14F-4D97-AF65-F5344CB8AC3E}">
        <p14:creationId xmlns:p14="http://schemas.microsoft.com/office/powerpoint/2010/main" val="25578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693</Words>
  <Application>Microsoft Office PowerPoint</Application>
  <PresentationFormat>On-screen Show (4:3)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PowerPoint Presentation</vt:lpstr>
      <vt:lpstr>Binary Trees as Lists</vt:lpstr>
      <vt:lpstr>Binary Trees as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Tindell, Ralph</dc:creator>
  <cp:lastModifiedBy>Tindell, Ralph</cp:lastModifiedBy>
  <cp:revision>124</cp:revision>
  <dcterms:created xsi:type="dcterms:W3CDTF">2013-12-27T11:07:32Z</dcterms:created>
  <dcterms:modified xsi:type="dcterms:W3CDTF">2016-04-11T01:00:38Z</dcterms:modified>
</cp:coreProperties>
</file>