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0" r:id="rId3"/>
    <p:sldId id="262" r:id="rId4"/>
    <p:sldId id="284" r:id="rId5"/>
    <p:sldId id="258" r:id="rId6"/>
    <p:sldId id="295" r:id="rId7"/>
    <p:sldId id="281" r:id="rId8"/>
    <p:sldId id="296" r:id="rId9"/>
    <p:sldId id="286" r:id="rId10"/>
    <p:sldId id="287" r:id="rId11"/>
    <p:sldId id="297" r:id="rId12"/>
    <p:sldId id="285" r:id="rId13"/>
    <p:sldId id="268" r:id="rId14"/>
    <p:sldId id="293" r:id="rId15"/>
    <p:sldId id="288" r:id="rId16"/>
    <p:sldId id="299" r:id="rId17"/>
    <p:sldId id="292" r:id="rId18"/>
    <p:sldId id="290" r:id="rId19"/>
    <p:sldId id="291" r:id="rId20"/>
    <p:sldId id="298" r:id="rId21"/>
    <p:sldId id="271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791" autoAdjust="0"/>
    <p:restoredTop sz="94660"/>
  </p:normalViewPr>
  <p:slideViewPr>
    <p:cSldViewPr>
      <p:cViewPr varScale="1">
        <p:scale>
          <a:sx n="62" d="100"/>
          <a:sy n="62" d="100"/>
        </p:scale>
        <p:origin x="108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8804BD9-DD95-45E1-B71E-902FED24F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86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7CAB4B5-EADA-447E-9E9A-71B9641991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30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FA4FD50-D1E9-40F5-9D19-CE60EF4151D0}" type="slidenum">
              <a:rPr lang="en-US" altLang="en-US" smtClean="0">
                <a:latin typeface="Arial" charset="0"/>
              </a:rPr>
              <a:pPr/>
              <a:t>1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07304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59DC90F-BB09-439E-B97A-95EE0F680958}" type="slidenum">
              <a:rPr lang="en-US" altLang="en-US" smtClean="0">
                <a:latin typeface="Arial" charset="0"/>
              </a:rPr>
              <a:pPr/>
              <a:t>2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780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FE8774B-E8B1-40B2-B1BD-C0E60F35EA33}" type="slidenum">
              <a:rPr lang="en-US" altLang="en-US" smtClean="0">
                <a:latin typeface="Arial" charset="0"/>
              </a:rPr>
              <a:pPr/>
              <a:t>3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0804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E5BAD19-9B56-4E35-9CB5-6A91071C90D4}" type="slidenum">
              <a:rPr lang="en-US" altLang="en-US" smtClean="0">
                <a:latin typeface="Arial" charset="0"/>
              </a:rPr>
              <a:pPr/>
              <a:t>5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15822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78313B7-A3DB-415C-8328-1E044F5F708A}" type="slidenum">
              <a:rPr lang="en-US" altLang="en-US" smtClean="0">
                <a:latin typeface="Arial" charset="0"/>
              </a:rPr>
              <a:pPr/>
              <a:t>12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11066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5C5FDBD-BFA4-45E9-A46F-B3C7D08E6345}" type="slidenum">
              <a:rPr lang="en-US" altLang="en-US" smtClean="0">
                <a:latin typeface="Arial" charset="0"/>
              </a:rPr>
              <a:pPr/>
              <a:t>13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76799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A9A39F0-62BC-4214-A033-39A6DC105BD5}" type="slidenum">
              <a:rPr lang="en-US" altLang="en-US" smtClean="0">
                <a:latin typeface="Arial" charset="0"/>
              </a:rPr>
              <a:pPr/>
              <a:t>18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41517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9DFCBB8-E348-4809-A651-8713BDE74E15}" type="slidenum">
              <a:rPr lang="en-US" altLang="en-US" smtClean="0">
                <a:latin typeface="Arial" charset="0"/>
              </a:rPr>
              <a:pPr/>
              <a:t>19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0843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D89FAFE-20E8-48DB-805B-12C1D684C70F}" type="slidenum">
              <a:rPr lang="en-US" altLang="en-US" smtClean="0">
                <a:latin typeface="Arial" charset="0"/>
              </a:rPr>
              <a:pPr/>
              <a:t>21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0234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CDF888C-2FE2-4620-A79E-C5C68E755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3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51FE0-ECA9-464C-8CAD-D3C1D83491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6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4363" y="214313"/>
            <a:ext cx="1990725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14313"/>
            <a:ext cx="5821363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33D24-B836-438A-9379-691FDBBC4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6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F2C84-2DE7-4A7F-87CE-241AF99DB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8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15556-277E-4538-9648-45B786FDF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066800"/>
            <a:ext cx="39052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0" y="1066800"/>
            <a:ext cx="3906838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B9FE4-0060-4FEA-B1AA-EC5D48E14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7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25F52-B056-4D22-A57B-3CF899222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3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2D40B-AE9A-47DC-8FF5-2F472EB47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7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6D890-6980-471A-9F76-D7DD064F33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0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0FEF8-CE41-4D56-AF83-00F85D3738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6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72A34-DF1A-43D7-B156-7E0EB4ACB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3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417513" y="1841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800100" y="1841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541338" y="6064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911225" y="6064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27000" y="5334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76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8667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066800"/>
            <a:ext cx="7964488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B19C484-97E7-485A-9FAA-087D44EDD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FC9D1E7-36F3-4FAB-8A37-716080B61EDF}" type="slidenum">
              <a:rPr lang="en-US" altLang="en-US" smtClean="0">
                <a:solidFill>
                  <a:schemeClr val="bg2"/>
                </a:solidFill>
              </a:rPr>
              <a:pPr/>
              <a:t>1</a:t>
            </a:fld>
            <a:endParaRPr lang="en-US" altLang="en-US" smtClean="0">
              <a:solidFill>
                <a:schemeClr val="bg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Project 3: Ticket Printer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C335B02-513F-4CA9-8CB4-6E5E3ED15EB2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smtClean="0"/>
              <a:t>Class Ticket_Book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543800" cy="506571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A Ticket_Book object holds tickets for all seats of a specific Performance.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Display method outputs a complete set of tickets.</a:t>
            </a:r>
          </a:p>
          <a:p>
            <a:pPr lvl="1" eaLnBrk="1" hangingPunct="1"/>
            <a:r>
              <a:rPr lang="en-US" altLang="en-US" sz="2400" smtClean="0"/>
              <a:t>For this project, output to the screen.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5614DB9-2EFA-40BE-BD20-202A717C8959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Class Ticket_Book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964488" cy="5029200"/>
          </a:xfrm>
        </p:spPr>
        <p:txBody>
          <a:bodyPr/>
          <a:lstStyle/>
          <a:p>
            <a:pPr eaLnBrk="1" hangingPunct="1"/>
            <a:r>
              <a:rPr lang="en-US" altLang="en-US" smtClean="0"/>
              <a:t>Design diagram for Ticket_Book</a:t>
            </a:r>
          </a:p>
          <a:p>
            <a:pPr lvl="1" eaLnBrk="1" hangingPunct="1"/>
            <a:r>
              <a:rPr lang="en-US" altLang="en-US" smtClean="0"/>
              <a:t>Classroom discussion.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6950B4D-54F1-48C4-B7C7-BCEC41F62648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smtClean="0"/>
              <a:t>Program Ticket_Printer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498951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Your main() function should produce a Ticket_Book for a performance of “Billy Elliot” at The Little Theater on April 2, 2016 at 8:00 PM.</a:t>
            </a:r>
          </a:p>
          <a:p>
            <a:pPr eaLnBrk="1" hangingPunct="1"/>
            <a:endParaRPr lang="en-US" altLang="en-US" sz="900" smtClean="0"/>
          </a:p>
          <a:p>
            <a:pPr eaLnBrk="1" hangingPunct="1"/>
            <a:r>
              <a:rPr lang="en-US" altLang="en-US" sz="2800" smtClean="0"/>
              <a:t>The Little Theater is located at 19 Foster Street, Littleton, MA, 01460.</a:t>
            </a:r>
          </a:p>
          <a:p>
            <a:pPr eaLnBrk="1" hangingPunct="1"/>
            <a:endParaRPr lang="en-US" altLang="en-US" sz="900" smtClean="0"/>
          </a:p>
          <a:p>
            <a:pPr eaLnBrk="1" hangingPunct="1"/>
            <a:r>
              <a:rPr lang="en-US" altLang="en-US" sz="2800" smtClean="0"/>
              <a:t>The Little Theater has 3 rows, with names A through C. </a:t>
            </a:r>
          </a:p>
          <a:p>
            <a:pPr eaLnBrk="1" hangingPunct="1"/>
            <a:endParaRPr lang="en-US" altLang="en-US" sz="900" smtClean="0"/>
          </a:p>
          <a:p>
            <a:pPr eaLnBrk="1" hangingPunct="1"/>
            <a:r>
              <a:rPr lang="en-US" altLang="en-US" sz="2800" smtClean="0"/>
              <a:t>Each row has 4 seats.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700A406-FDCB-44B9-81BC-70BD5BAB0C56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smtClean="0"/>
              <a:t>Program Ticket_Printer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964488" cy="498951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Use the main() function on the following slide.</a:t>
            </a:r>
          </a:p>
          <a:p>
            <a:pPr eaLnBrk="1" hangingPunct="1"/>
            <a:endParaRPr lang="en-US" altLang="en-US" sz="1000" smtClean="0"/>
          </a:p>
          <a:p>
            <a:pPr lvl="1" eaLnBrk="1" hangingPunct="1"/>
            <a:r>
              <a:rPr lang="en-US" altLang="en-US" sz="2400" smtClean="0"/>
              <a:t>Create a Venue object.</a:t>
            </a:r>
          </a:p>
          <a:p>
            <a:pPr lvl="1" eaLnBrk="1" hangingPunct="1"/>
            <a:r>
              <a:rPr lang="en-US" altLang="en-US" sz="2400" smtClean="0"/>
              <a:t>Create a Performance object.</a:t>
            </a:r>
          </a:p>
          <a:p>
            <a:pPr lvl="1" eaLnBrk="1" hangingPunct="1"/>
            <a:r>
              <a:rPr lang="en-US" altLang="en-US" sz="2400" smtClean="0"/>
              <a:t>Create a Ticket_Book object.</a:t>
            </a:r>
          </a:p>
          <a:p>
            <a:pPr lvl="1" eaLnBrk="1" hangingPunct="1"/>
            <a:r>
              <a:rPr lang="en-US" altLang="en-US" sz="2400" smtClean="0"/>
              <a:t>Use the Ticket_Book object to display the tickets on the screen.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There is no user input.</a:t>
            </a:r>
          </a:p>
          <a:p>
            <a:pPr lvl="1" eaLnBrk="1" hangingPunct="1"/>
            <a:r>
              <a:rPr lang="en-US" altLang="en-US" sz="2000" smtClean="0"/>
              <a:t>All information must be built in.</a:t>
            </a:r>
          </a:p>
          <a:p>
            <a:pPr lvl="1" eaLnBrk="1" hangingPunct="1"/>
            <a:r>
              <a:rPr lang="en-US" altLang="en-US" sz="2000" smtClean="0"/>
              <a:t>A more realistic program would get the needed information from a file.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5F8F08C-5EDF-4A73-B27B-2F2AE57F400F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smtClean="0"/>
              <a:t>main()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83058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noProof="1" smtClean="0">
                <a:latin typeface="Courier New" pitchFamily="49" charset="0"/>
              </a:rPr>
              <a:t>int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noProof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noProof="1" smtClean="0">
                <a:latin typeface="Courier New" pitchFamily="49" charset="0"/>
              </a:rPr>
              <a:t>    cout &lt;&lt; "This is program Ticket_Printer\n\n\n";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b="1" noProof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noProof="1" smtClean="0">
                <a:latin typeface="Courier New" pitchFamily="49" charset="0"/>
              </a:rPr>
              <a:t>    Venue* venue = Create_Venue();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b="1" noProof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noProof="1" smtClean="0">
                <a:latin typeface="Courier New" pitchFamily="49" charset="0"/>
              </a:rPr>
              <a:t>    Performance* performance = Create_Performance(venue);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b="1" noProof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noProof="1" smtClean="0">
                <a:latin typeface="Courier New" pitchFamily="49" charset="0"/>
              </a:rPr>
              <a:t>    Ticket_Book* ticket_book = new Ticket_Book(performance);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b="1" noProof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noProof="1" smtClean="0">
                <a:latin typeface="Courier New" pitchFamily="49" charset="0"/>
              </a:rPr>
              <a:t>    ticket_book-&gt;Display();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b="1" noProof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noProof="1" smtClean="0">
                <a:latin typeface="Courier New" pitchFamily="49" charset="0"/>
              </a:rPr>
              <a:t>    cin.get();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noProof="1" smtClean="0">
                <a:latin typeface="Courier New" pitchFamily="49" charset="0"/>
              </a:rPr>
              <a:t>  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noProof="1" smtClean="0">
                <a:latin typeface="Courier New" pitchFamily="49" charset="0"/>
              </a:rPr>
              <a:t>}</a:t>
            </a:r>
            <a:endParaRPr lang="en-US" altLang="en-US" sz="16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0D55C55-8FF2-4BC6-AE3F-5524A5829331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smtClean="0"/>
              <a:t>Program Output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68770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/>
              <a:t>Program Output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F2C84-2DE7-4A7F-87CE-241AF99DB2B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69723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23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6327A34-32B7-47C9-8EC5-14B19C6B0DB0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smtClean="0"/>
              <a:t>Program Output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69723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CA3B5A5-683F-4FE7-B763-B3509DF93FEC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Development Environment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964488" cy="4684713"/>
          </a:xfrm>
        </p:spPr>
        <p:txBody>
          <a:bodyPr/>
          <a:lstStyle/>
          <a:p>
            <a:pPr eaLnBrk="1" hangingPunct="1"/>
            <a:r>
              <a:rPr lang="en-US" altLang="en-US" smtClean="0"/>
              <a:t>You may develop your program on any system you like.</a:t>
            </a:r>
          </a:p>
          <a:p>
            <a:pPr eaLnBrk="1" hangingPunct="1"/>
            <a:r>
              <a:rPr lang="en-US" altLang="en-US" smtClean="0"/>
              <a:t>But you should test the finished program on Circe.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 same source files should compile and run on </a:t>
            </a:r>
            <a:r>
              <a:rPr lang="en-US" altLang="en-US" i="1" smtClean="0"/>
              <a:t>either Windows or Linux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429E617-095C-409C-87AD-66BE8E01E3F6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smtClean="0"/>
              <a:t>Ground Rules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6962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You may work with one other person.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OK to work alone if you prefer.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If you do work as a pair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Both members are expected to contribute.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Submit a single program.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Both members should understand the program in detail.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8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olidFill>
                  <a:schemeClr val="hlink"/>
                </a:solidFill>
              </a:rPr>
              <a:t>Do not share your code with other students.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Before or after submitting the project.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OK to </a:t>
            </a:r>
            <a:r>
              <a:rPr lang="en-US" altLang="en-US" sz="2400" i="1" smtClean="0"/>
              <a:t>discuss</a:t>
            </a:r>
            <a:r>
              <a:rPr lang="en-US" altLang="en-US" sz="2400" smtClean="0"/>
              <a:t> the project.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olidFill>
                  <a:schemeClr val="hlink"/>
                </a:solidFill>
              </a:rPr>
              <a:t>Do not copy any other student’s work.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Don’t </a:t>
            </a:r>
            <a:r>
              <a:rPr lang="en-US" altLang="en-US" sz="2400" i="1" smtClean="0"/>
              <a:t>look at</a:t>
            </a:r>
            <a:r>
              <a:rPr lang="en-US" altLang="en-US" sz="2400" smtClean="0"/>
              <a:t> anyone else’s program.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Don’t let anyone look at your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9051BFB-5589-4827-BEBD-15DFEFBEFF23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smtClean="0"/>
              <a:t>Project 3: Ticket Printer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772400" cy="5486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Write a program to produce a set of tickets for a specific performance at a specific venue.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400" smtClean="0"/>
              <a:t>You can modify the Ticket class from Project 1 for use in this project.</a:t>
            </a:r>
          </a:p>
          <a:p>
            <a:pPr lvl="1" eaLnBrk="1" hangingPunct="1"/>
            <a:r>
              <a:rPr lang="en-US" altLang="en-US" sz="2000" smtClean="0"/>
              <a:t>OK to use posted solution.</a:t>
            </a:r>
          </a:p>
          <a:p>
            <a:pPr lvl="1" eaLnBrk="1" hangingPunct="1"/>
            <a:endParaRPr lang="en-US" altLang="en-US" sz="2000" smtClean="0"/>
          </a:p>
          <a:p>
            <a:pPr eaLnBrk="1" hangingPunct="1"/>
            <a:endParaRPr lang="en-US" altLang="en-US" sz="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91BE26D-0A7E-4307-B2FC-D8D7D222EC97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Ground Rules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964488" cy="50657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smtClean="0"/>
              <a:t>Except for code posted on the class web site</a:t>
            </a:r>
          </a:p>
          <a:p>
            <a:pPr eaLnBrk="1" hangingPunct="1"/>
            <a:endParaRPr lang="en-US" altLang="en-US" sz="1000" smtClean="0"/>
          </a:p>
          <a:p>
            <a:pPr eaLnBrk="1" hangingPunct="1"/>
            <a:r>
              <a:rPr lang="en-US" altLang="en-US" smtClean="0"/>
              <a:t>Do not copy code from the Internet</a:t>
            </a:r>
          </a:p>
          <a:p>
            <a:pPr lvl="1" eaLnBrk="1" hangingPunct="1"/>
            <a:r>
              <a:rPr lang="en-US" altLang="en-US" smtClean="0"/>
              <a:t>or any other source.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>
                <a:solidFill>
                  <a:schemeClr val="hlink"/>
                </a:solidFill>
              </a:rPr>
              <a:t>Write your own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5E568BD-9977-476C-8794-1095B5CF7B65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smtClean="0"/>
              <a:t>Submission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9200" cy="53340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400" dirty="0" smtClean="0"/>
              <a:t>Project is due by 11:59 PM, Thursday, Feb. 11.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en-US" sz="700" dirty="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400" dirty="0" smtClean="0"/>
              <a:t>Deliverables: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000" dirty="0" smtClean="0"/>
              <a:t>Source code only.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000" dirty="0" smtClean="0"/>
              <a:t>Zip the files for submission.</a:t>
            </a:r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altLang="en-US" sz="1800" dirty="0" smtClean="0"/>
              <a:t>Please put your source files into a folder </a:t>
            </a:r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altLang="en-US" sz="1800" dirty="0" smtClean="0"/>
              <a:t>Use the Windows “Send to Compressed Folder” command</a:t>
            </a:r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altLang="en-US" sz="1800" dirty="0" smtClean="0"/>
              <a:t>Do not submit any other form of zipped folder</a:t>
            </a:r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altLang="en-US" sz="1800" dirty="0" smtClean="0"/>
              <a:t>If you have trouble zipping the files, submit the separate files.</a:t>
            </a:r>
          </a:p>
          <a:p>
            <a:pPr marL="990600" lvl="1" indent="-533400" eaLnBrk="1" hangingPunct="1">
              <a:lnSpc>
                <a:spcPct val="80000"/>
              </a:lnSpc>
            </a:pPr>
            <a:endParaRPr lang="en-US" altLang="en-US" sz="700" dirty="0" smtClean="0"/>
          </a:p>
          <a:p>
            <a:pPr marL="609600" indent="-609600" eaLnBrk="1" hangingPunct="1">
              <a:lnSpc>
                <a:spcPct val="80000"/>
              </a:lnSpc>
            </a:pPr>
            <a:endParaRPr lang="en-US" altLang="en-US" sz="900" dirty="0" smtClean="0"/>
          </a:p>
          <a:p>
            <a:pPr marL="609600" indent="-609600" eaLnBrk="1" hangingPunct="1">
              <a:lnSpc>
                <a:spcPct val="80000"/>
              </a:lnSpc>
            </a:pPr>
            <a:endParaRPr lang="en-US" altLang="en-US" sz="1000" dirty="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400" dirty="0" smtClean="0"/>
              <a:t>If you work with another student, include both names in the Canvas submission comments.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000" dirty="0" smtClean="0"/>
              <a:t>Other student should submit just a Blackboard comment including both names (if possible)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dirty="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dirty="0" smtClean="0">
              <a:solidFill>
                <a:srgbClr val="969696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 dirty="0" smtClean="0">
                <a:solidFill>
                  <a:srgbClr val="969696"/>
                </a:solidFill>
              </a:rPr>
              <a:t>End of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7FD727C-8D7D-4572-BBCD-80648C66A84C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smtClean="0"/>
              <a:t>Class Venue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64488" cy="5181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Write a definition for class Venue.</a:t>
            </a:r>
          </a:p>
          <a:p>
            <a:pPr eaLnBrk="1" hangingPunct="1"/>
            <a:endParaRPr lang="en-US" altLang="en-US" sz="900" smtClean="0"/>
          </a:p>
          <a:p>
            <a:pPr eaLnBrk="1" hangingPunct="1"/>
            <a:r>
              <a:rPr lang="en-US" altLang="en-US" sz="2800" smtClean="0"/>
              <a:t>A Venue object corresponds to a physical site for a performance.</a:t>
            </a:r>
          </a:p>
          <a:p>
            <a:pPr eaLnBrk="1" hangingPunct="1"/>
            <a:endParaRPr lang="en-US" altLang="en-US" sz="900" smtClean="0"/>
          </a:p>
          <a:p>
            <a:pPr eaLnBrk="1" hangingPunct="1"/>
            <a:r>
              <a:rPr lang="en-US" altLang="en-US" sz="2800" smtClean="0"/>
              <a:t>Attributes of a Venue are:</a:t>
            </a:r>
          </a:p>
          <a:p>
            <a:pPr lvl="1" eaLnBrk="1" hangingPunct="1"/>
            <a:r>
              <a:rPr lang="en-US" altLang="en-US" sz="2000" smtClean="0"/>
              <a:t>Name  </a:t>
            </a:r>
          </a:p>
          <a:p>
            <a:pPr lvl="1" eaLnBrk="1" hangingPunct="1"/>
            <a:r>
              <a:rPr lang="en-US" altLang="en-US" sz="2000" smtClean="0"/>
              <a:t>Address (Described later)  </a:t>
            </a:r>
          </a:p>
          <a:p>
            <a:pPr lvl="1" eaLnBrk="1" hangingPunct="1"/>
            <a:r>
              <a:rPr lang="en-US" altLang="en-US" sz="2000" smtClean="0"/>
              <a:t>A collection of Seats</a:t>
            </a:r>
          </a:p>
          <a:p>
            <a:pPr lvl="2" eaLnBrk="1" hangingPunct="1"/>
            <a:r>
              <a:rPr lang="en-US" altLang="en-US" sz="1800" smtClean="0"/>
              <a:t>Details on next slide</a:t>
            </a:r>
          </a:p>
          <a:p>
            <a:pPr lvl="1" eaLnBrk="1" hangingPunct="1"/>
            <a:r>
              <a:rPr lang="en-US" altLang="en-US" sz="2000" smtClean="0"/>
              <a:t>Capacity (total number of seats)</a:t>
            </a:r>
          </a:p>
          <a:p>
            <a:pPr lvl="2" eaLnBrk="1" hangingPunct="1"/>
            <a:r>
              <a:rPr lang="en-US" altLang="en-US" sz="1800" smtClean="0"/>
              <a:t>Capacity is computed from the seats collection.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DCA0C20-B834-4A97-B95E-8C81587ABD31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smtClean="0"/>
              <a:t>Class Venue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8153400" cy="506571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Let a Venue have a collection of </a:t>
            </a:r>
            <a:r>
              <a:rPr lang="en-US" altLang="en-US" sz="2800" dirty="0" err="1" smtClean="0"/>
              <a:t>Seat_Row</a:t>
            </a:r>
            <a:r>
              <a:rPr lang="en-US" altLang="en-US" sz="2800" dirty="0" smtClean="0"/>
              <a:t> objects.</a:t>
            </a:r>
          </a:p>
          <a:p>
            <a:pPr lvl="1" eaLnBrk="1" hangingPunct="1"/>
            <a:r>
              <a:rPr lang="en-US" altLang="en-US" sz="2400" dirty="0" smtClean="0"/>
              <a:t>Maximum of 1000 rows.</a:t>
            </a:r>
          </a:p>
          <a:p>
            <a:pPr lvl="1" eaLnBrk="1" hangingPunct="1"/>
            <a:endParaRPr lang="en-US" altLang="en-US" sz="2400" dirty="0" smtClean="0"/>
          </a:p>
          <a:p>
            <a:pPr eaLnBrk="1" hangingPunct="1"/>
            <a:r>
              <a:rPr lang="en-US" altLang="en-US" sz="2800" dirty="0" smtClean="0"/>
              <a:t>Each </a:t>
            </a:r>
            <a:r>
              <a:rPr lang="en-US" altLang="en-US" sz="2800" dirty="0" err="1" smtClean="0"/>
              <a:t>Seat_Row</a:t>
            </a:r>
            <a:r>
              <a:rPr lang="en-US" altLang="en-US" sz="2800" dirty="0" smtClean="0"/>
              <a:t> object has </a:t>
            </a:r>
          </a:p>
          <a:p>
            <a:pPr lvl="1" eaLnBrk="1" hangingPunct="1"/>
            <a:r>
              <a:rPr lang="en-US" altLang="en-US" sz="2400" dirty="0" smtClean="0"/>
              <a:t>A </a:t>
            </a:r>
            <a:r>
              <a:rPr lang="en-US" altLang="en-US" sz="2400" dirty="0" smtClean="0"/>
              <a:t>row name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Number of seats.</a:t>
            </a:r>
          </a:p>
          <a:p>
            <a:pPr lvl="1" eaLnBrk="1" hangingPunct="1"/>
            <a:r>
              <a:rPr lang="en-US" altLang="en-US" sz="2400" dirty="0" smtClean="0"/>
              <a:t>A collection of seats.</a:t>
            </a:r>
          </a:p>
          <a:p>
            <a:pPr lvl="2" eaLnBrk="1" hangingPunct="1"/>
            <a:r>
              <a:rPr lang="en-US" altLang="en-US" sz="2000" dirty="0" smtClean="0"/>
              <a:t>Seats in each row are numbered consecutively starting   with 1.</a:t>
            </a:r>
          </a:p>
          <a:p>
            <a:pPr lvl="2" eaLnBrk="1" hangingPunct="1"/>
            <a:r>
              <a:rPr lang="en-US" altLang="en-US" sz="2000" dirty="0" smtClean="0"/>
              <a:t>Maximum of 1000 seats in a row.</a:t>
            </a:r>
          </a:p>
          <a:p>
            <a:pPr lvl="1" eaLnBrk="1" hangingPunct="1"/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5383403-E700-4A97-AF66-3E095E150D30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smtClean="0"/>
              <a:t>Class Address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8153400" cy="506571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Define a class to represent Addresses </a:t>
            </a:r>
          </a:p>
          <a:p>
            <a:pPr eaLnBrk="1" hangingPunct="1"/>
            <a:endParaRPr lang="en-US" altLang="en-US" sz="1000" smtClean="0"/>
          </a:p>
          <a:p>
            <a:pPr eaLnBrk="1" hangingPunct="1"/>
            <a:r>
              <a:rPr lang="en-US" altLang="en-US" sz="2800" smtClean="0"/>
              <a:t>Attributes of an Address</a:t>
            </a:r>
          </a:p>
          <a:p>
            <a:pPr lvl="1" eaLnBrk="1" hangingPunct="1"/>
            <a:r>
              <a:rPr lang="en-US" altLang="en-US" sz="2400" smtClean="0"/>
              <a:t>Street address</a:t>
            </a:r>
          </a:p>
          <a:p>
            <a:pPr lvl="1" eaLnBrk="1" hangingPunct="1"/>
            <a:r>
              <a:rPr lang="en-US" altLang="en-US" sz="2400" smtClean="0"/>
              <a:t>City</a:t>
            </a:r>
          </a:p>
          <a:p>
            <a:pPr lvl="1" eaLnBrk="1" hangingPunct="1"/>
            <a:r>
              <a:rPr lang="en-US" altLang="en-US" sz="2400" smtClean="0"/>
              <a:t>State – 2 characters</a:t>
            </a:r>
          </a:p>
          <a:p>
            <a:pPr lvl="1" eaLnBrk="1" hangingPunct="1"/>
            <a:r>
              <a:rPr lang="en-US" altLang="en-US" sz="2400" smtClean="0"/>
              <a:t>Zip code – 5 digits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400" smtClean="0"/>
              <a:t>Street address, City, and State should be C++ strings.</a:t>
            </a:r>
          </a:p>
          <a:p>
            <a:pPr eaLnBrk="1" hangingPunct="1"/>
            <a:r>
              <a:rPr lang="en-US" altLang="en-US" sz="2400" smtClean="0"/>
              <a:t>Provide accessor functions to get (but not set) the values of all attributes.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02880EA-4ECF-484E-977F-A82853120271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Class Venue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964488" cy="5029200"/>
          </a:xfrm>
        </p:spPr>
        <p:txBody>
          <a:bodyPr/>
          <a:lstStyle/>
          <a:p>
            <a:pPr eaLnBrk="1" hangingPunct="1"/>
            <a:r>
              <a:rPr lang="en-US" altLang="en-US" smtClean="0"/>
              <a:t>Design diagram for Venue</a:t>
            </a:r>
          </a:p>
          <a:p>
            <a:pPr lvl="1" eaLnBrk="1" hangingPunct="1"/>
            <a:r>
              <a:rPr lang="en-US" altLang="en-US" smtClean="0"/>
              <a:t>Classroom discussion.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79C040E-4124-4F3F-929E-CA0BBC2571E1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smtClean="0"/>
              <a:t>Class Performance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964488" cy="506571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Define a class to represent performances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Attributes of a Performance</a:t>
            </a:r>
          </a:p>
          <a:p>
            <a:pPr lvl="1" eaLnBrk="1" hangingPunct="1"/>
            <a:r>
              <a:rPr lang="en-US" altLang="en-US" sz="2400" smtClean="0"/>
              <a:t>Show Name  (C++ string) </a:t>
            </a:r>
          </a:p>
          <a:p>
            <a:pPr lvl="1" eaLnBrk="1" hangingPunct="1"/>
            <a:r>
              <a:rPr lang="en-US" altLang="en-US" sz="2400" smtClean="0"/>
              <a:t>Venue</a:t>
            </a:r>
          </a:p>
          <a:p>
            <a:pPr lvl="1" eaLnBrk="1" hangingPunct="1"/>
            <a:r>
              <a:rPr lang="en-US" altLang="en-US" sz="2400" smtClean="0"/>
              <a:t>Date – Day, Month, Year (integers)</a:t>
            </a:r>
          </a:p>
          <a:p>
            <a:pPr lvl="1" eaLnBrk="1" hangingPunct="1"/>
            <a:r>
              <a:rPr lang="en-US" altLang="en-US" sz="2400" smtClean="0"/>
              <a:t>Time – Hour, Minute (integers)</a:t>
            </a:r>
          </a:p>
          <a:p>
            <a:pPr lvl="2" eaLnBrk="1" hangingPunct="1"/>
            <a:r>
              <a:rPr lang="en-US" altLang="en-US" sz="1800" smtClean="0"/>
              <a:t>Date and Time are the same as in Project 1</a:t>
            </a:r>
          </a:p>
          <a:p>
            <a:pPr lvl="1" eaLnBrk="1" hangingPunct="1"/>
            <a:endParaRPr lang="en-US" altLang="en-US" sz="2000" smtClean="0"/>
          </a:p>
          <a:p>
            <a:pPr lvl="1" eaLnBrk="1" hangingPunct="1"/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03A1899-28C7-4627-9D15-5A85F58F4431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Class Performance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964488" cy="5029200"/>
          </a:xfrm>
        </p:spPr>
        <p:txBody>
          <a:bodyPr/>
          <a:lstStyle/>
          <a:p>
            <a:pPr eaLnBrk="1" hangingPunct="1"/>
            <a:r>
              <a:rPr lang="en-US" altLang="en-US" smtClean="0"/>
              <a:t>Design diagram for Performance</a:t>
            </a:r>
          </a:p>
          <a:p>
            <a:pPr lvl="1" eaLnBrk="1" hangingPunct="1"/>
            <a:r>
              <a:rPr lang="en-US" altLang="en-US" smtClean="0"/>
              <a:t>Classroom discussion.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7B0B56B-74A1-4FEE-AE45-AD07A678587B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smtClean="0"/>
              <a:t>Class Ticket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69288" cy="506571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Attributes of a Ticket:</a:t>
            </a:r>
          </a:p>
          <a:p>
            <a:pPr lvl="1" eaLnBrk="1" hangingPunct="1"/>
            <a:r>
              <a:rPr lang="en-US" altLang="en-US" sz="2400" smtClean="0"/>
              <a:t>Performance </a:t>
            </a:r>
          </a:p>
          <a:p>
            <a:pPr lvl="2" eaLnBrk="1" hangingPunct="1"/>
            <a:r>
              <a:rPr lang="en-US" altLang="en-US" sz="2000" smtClean="0"/>
              <a:t>Includes Venue and date/time</a:t>
            </a:r>
          </a:p>
          <a:p>
            <a:pPr lvl="1" eaLnBrk="1" hangingPunct="1"/>
            <a:r>
              <a:rPr lang="en-US" altLang="en-US" sz="2400" smtClean="0"/>
              <a:t>Seat</a:t>
            </a:r>
          </a:p>
          <a:p>
            <a:pPr lvl="1" eaLnBrk="1" hangingPunct="1"/>
            <a:r>
              <a:rPr lang="en-US" altLang="en-US" sz="2400" smtClean="0"/>
              <a:t>Sold (boolean)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Lecture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Lectur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Lectur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2892</TotalTime>
  <Words>808</Words>
  <Application>Microsoft Office PowerPoint</Application>
  <PresentationFormat>On-screen Show (4:3)</PresentationFormat>
  <Paragraphs>182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Tahoma</vt:lpstr>
      <vt:lpstr>Wingdings</vt:lpstr>
      <vt:lpstr>Lecture</vt:lpstr>
      <vt:lpstr>Project 3: Ticket Printer</vt:lpstr>
      <vt:lpstr>Project 3: Ticket Printer</vt:lpstr>
      <vt:lpstr>Class Venue</vt:lpstr>
      <vt:lpstr>Class Venue</vt:lpstr>
      <vt:lpstr>Class Address</vt:lpstr>
      <vt:lpstr>Class Venue</vt:lpstr>
      <vt:lpstr>Class Performance</vt:lpstr>
      <vt:lpstr>Class Performance</vt:lpstr>
      <vt:lpstr>Class Ticket</vt:lpstr>
      <vt:lpstr>Class Ticket_Book</vt:lpstr>
      <vt:lpstr>Class Ticket_Book</vt:lpstr>
      <vt:lpstr>Program Ticket_Printer</vt:lpstr>
      <vt:lpstr>Program Ticket_Printer</vt:lpstr>
      <vt:lpstr>main()</vt:lpstr>
      <vt:lpstr>Program Output</vt:lpstr>
      <vt:lpstr>Program Output</vt:lpstr>
      <vt:lpstr>Program Output</vt:lpstr>
      <vt:lpstr>Development Environment</vt:lpstr>
      <vt:lpstr>Ground Rules</vt:lpstr>
      <vt:lpstr>Ground Rules</vt:lpstr>
      <vt:lpstr>Submission</vt:lpstr>
    </vt:vector>
  </TitlesOfParts>
  <Company>USF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Printer</dc:title>
  <dc:creator>Rollins Turner</dc:creator>
  <cp:lastModifiedBy>Turner, Rollins</cp:lastModifiedBy>
  <cp:revision>38</cp:revision>
  <cp:lastPrinted>1601-01-01T00:00:00Z</cp:lastPrinted>
  <dcterms:created xsi:type="dcterms:W3CDTF">2007-01-05T18:59:25Z</dcterms:created>
  <dcterms:modified xsi:type="dcterms:W3CDTF">2016-02-04T20:12:22Z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