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sldIdLst>
    <p:sldId id="256" r:id="rId2"/>
    <p:sldId id="262" r:id="rId3"/>
    <p:sldId id="258" r:id="rId4"/>
    <p:sldId id="259" r:id="rId5"/>
    <p:sldId id="268" r:id="rId6"/>
    <p:sldId id="260" r:id="rId7"/>
    <p:sldId id="261" r:id="rId8"/>
    <p:sldId id="273" r:id="rId9"/>
    <p:sldId id="263" r:id="rId10"/>
    <p:sldId id="272" r:id="rId11"/>
    <p:sldId id="279" r:id="rId12"/>
    <p:sldId id="280" r:id="rId13"/>
    <p:sldId id="269" r:id="rId14"/>
    <p:sldId id="277" r:id="rId15"/>
    <p:sldId id="278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3056E5D-D984-4730-BAB3-1DAC540F6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3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56683F-10E5-4323-8DE8-E3C98AA6C963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0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381F07-3211-4302-BCBE-54CCEE1EDB61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B1E04F-C735-4DAB-B4A3-19ECAA64177E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1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D7C479-7B1A-4227-9604-4275E3675413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4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1E51D5-6B78-468B-A3E3-570A4064F9A1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5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FA7F60-0CA7-4DFE-B877-15092BC25C23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1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DEEEEB-1023-4DDF-B95D-6D7BA581D846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B5B1AF-8AA4-450D-832F-FE2D0ECD4813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88C8ED-39EE-4214-AC1F-2934E504868B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1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78F00A-F7A3-49C4-8AC9-DC592219A4BC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2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6B133C-0960-48C8-97AA-C5C2C781236D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6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81D615-DB30-4272-AFE8-C532AC3E41CC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5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D92FED-7027-48B1-9B26-A75E320DFCD8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BF02B5-4E03-4A43-BDB4-A4E867052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8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837DA-577D-4262-8698-27BCA9254C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2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214313"/>
            <a:ext cx="19907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14313"/>
            <a:ext cx="582136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8F8BD-3224-4D54-BE6B-02AD42237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76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2FCAF-7E78-4C65-B047-7B29F5723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6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8A0EA-0130-49B6-95E4-247B40F6D1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3905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066800"/>
            <a:ext cx="3906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0D5A7-4388-4A43-9957-F3B92016C9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8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FAA01-F985-4729-92C4-2C012E9FE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98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84A58-F050-47D6-BD3A-1BAE93DBA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0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54FE4-EF7F-4FD4-BB6E-7CD3426659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7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8024E-CC2A-4CAD-8925-E1BC6BFBB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7D297-92AA-489A-88DB-A806F1C3E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95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066800"/>
            <a:ext cx="7964488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E9D8F0A-CB98-4456-BAB7-AD22986BF9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2B8A38-02C4-4E96-B8B0-92DBD2F09E7A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Project 1: Tickets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22C39A-71DA-441B-B713-309345114AC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Sample Run -- Linux</a:t>
            </a:r>
          </a:p>
        </p:txBody>
      </p:sp>
      <p:grpSp>
        <p:nvGrpSpPr>
          <p:cNvPr id="12292" name="Group 23"/>
          <p:cNvGrpSpPr>
            <a:grpSpLocks/>
          </p:cNvGrpSpPr>
          <p:nvPr/>
        </p:nvGrpSpPr>
        <p:grpSpPr bwMode="auto">
          <a:xfrm>
            <a:off x="1166813" y="1371600"/>
            <a:ext cx="7496175" cy="3516313"/>
            <a:chOff x="669" y="786"/>
            <a:chExt cx="4722" cy="2215"/>
          </a:xfrm>
        </p:grpSpPr>
        <p:pic>
          <p:nvPicPr>
            <p:cNvPr id="1229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789"/>
              <a:ext cx="472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452" y="1008"/>
              <a:ext cx="216" cy="115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479" y="1211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952" y="2035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1065" y="2131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1020" y="2251"/>
              <a:ext cx="286" cy="82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1028" y="2352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1154" y="2442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1265" y="2556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1452" y="2656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1331" y="1850"/>
              <a:ext cx="935" cy="91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1398" y="1942"/>
              <a:ext cx="1121" cy="103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6" name="Rectangle 20"/>
            <p:cNvSpPr>
              <a:spLocks noChangeArrowheads="1"/>
            </p:cNvSpPr>
            <p:nvPr/>
          </p:nvSpPr>
          <p:spPr bwMode="auto">
            <a:xfrm>
              <a:off x="2654" y="786"/>
              <a:ext cx="144" cy="109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460" y="1420"/>
              <a:ext cx="1553" cy="115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2466" y="1528"/>
              <a:ext cx="515" cy="115"/>
            </a:xfrm>
            <a:prstGeom prst="rect">
              <a:avLst/>
            </a:prstGeom>
            <a:solidFill>
              <a:schemeClr val="accent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93" name="Text Box 24"/>
          <p:cNvSpPr txBox="1">
            <a:spLocks noChangeArrowheads="1"/>
          </p:cNvSpPr>
          <p:nvPr/>
        </p:nvSpPr>
        <p:spPr bwMode="auto">
          <a:xfrm>
            <a:off x="2752725" y="5286375"/>
            <a:ext cx="430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Continued 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Sample Run -- Linux (continued)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271588"/>
            <a:ext cx="74866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FCAF-7E78-4C65-B047-7B29F572349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Implementation Tips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Read about I/O manipulators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Textbook page 1091</a:t>
            </a:r>
            <a:endParaRPr lang="en-US" altLang="en-US" smtClean="0"/>
          </a:p>
          <a:p>
            <a:pPr lvl="1"/>
            <a:r>
              <a:rPr lang="en-US" altLang="en-US" smtClean="0"/>
              <a:t>Header file </a:t>
            </a:r>
            <a:r>
              <a:rPr lang="en-US" altLang="en-US" smtClean="0"/>
              <a:t>iomanip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Specific manipulators:</a:t>
            </a:r>
          </a:p>
          <a:p>
            <a:pPr lvl="1"/>
            <a:r>
              <a:rPr lang="en-US" altLang="en-US" smtClean="0"/>
              <a:t>set</a:t>
            </a:r>
            <a:r>
              <a:rPr lang="en-US" altLang="en-US" smtClean="0"/>
              <a:t>fill</a:t>
            </a:r>
            <a:r>
              <a:rPr lang="en-US" altLang="en-US" smtClean="0"/>
              <a:t>( )</a:t>
            </a:r>
          </a:p>
          <a:p>
            <a:pPr lvl="1"/>
            <a:r>
              <a:rPr lang="en-US" altLang="en-US" smtClean="0"/>
              <a:t>setw</a:t>
            </a:r>
            <a:r>
              <a:rPr lang="en-US" altLang="en-US" smtClean="0"/>
              <a:t>( 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FCAF-7E78-4C65-B047-7B29F572349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04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7F6994-EEBD-48EA-A044-C49357FB756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Development Environment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64488" cy="46847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You may develop your program on any system you like.</a:t>
            </a:r>
          </a:p>
          <a:p>
            <a:pPr lvl="1" eaLnBrk="1" hangingPunct="1"/>
            <a:r>
              <a:rPr lang="en-US" altLang="en-US" sz="2400" dirty="0" smtClean="0"/>
              <a:t>But you should test the finished program on Circe.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same source file should compile and run on </a:t>
            </a:r>
            <a:r>
              <a:rPr lang="en-US" altLang="en-US" i="1" dirty="0" smtClean="0"/>
              <a:t>either Windows or Linux</a:t>
            </a:r>
            <a:r>
              <a:rPr lang="en-US" alt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131763"/>
            <a:ext cx="7877175" cy="5334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Ground Rules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696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You may work with one other person.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OK to work alone if you prefer.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If you do work as a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Work together!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Both members are expected to contribute.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Submit a single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Both members should understand work in detail.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Do not share your code with other students.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Before or after submitting the project.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It is OK to </a:t>
            </a:r>
            <a:r>
              <a:rPr lang="en-US" altLang="en-US" sz="2000" i="1" smtClean="0"/>
              <a:t>discuss</a:t>
            </a:r>
            <a:r>
              <a:rPr lang="en-US" altLang="en-US" sz="2000" smtClean="0"/>
              <a:t> the project.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Do not copy any other student’s work.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</a:t>
            </a:r>
            <a:r>
              <a:rPr lang="en-US" altLang="en-US" sz="2000" i="1" smtClean="0"/>
              <a:t>look at</a:t>
            </a:r>
            <a:r>
              <a:rPr lang="en-US" altLang="en-US" sz="2000" smtClean="0"/>
              <a:t> anyone else’s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let anyone look at your code.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FCAF-7E78-4C65-B047-7B29F572349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7800"/>
            <a:ext cx="7877175" cy="5334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Ground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35088"/>
            <a:ext cx="8353425" cy="5065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Except for code posted on the class web site</a:t>
            </a:r>
            <a:endParaRPr lang="en-US" altLang="en-US" sz="900" smtClean="0"/>
          </a:p>
          <a:p>
            <a:pPr eaLnBrk="1" hangingPunct="1"/>
            <a:r>
              <a:rPr lang="en-US" altLang="en-US" smtClean="0"/>
              <a:t>Do not copy code from the Internet</a:t>
            </a:r>
          </a:p>
          <a:p>
            <a:pPr lvl="1" eaLnBrk="1" hangingPunct="1"/>
            <a:r>
              <a:rPr lang="en-US" altLang="en-US" smtClean="0"/>
              <a:t>or any other source.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002060"/>
                </a:solidFill>
              </a:rPr>
              <a:t>Do not ask for help on an Internet forum.</a:t>
            </a:r>
          </a:p>
          <a:p>
            <a:pPr eaLnBrk="1" hangingPunct="1"/>
            <a:endParaRPr lang="en-US" altLang="en-US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Write your own code.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FCAF-7E78-4C65-B047-7B29F572349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976A27-8CF4-4EE3-A0D8-FAED511105E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Submission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Project is due by 11:59 PM, Thursday, Jan 28.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7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Deliverables: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dirty="0" smtClean="0"/>
              <a:t>Source code only.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dirty="0" smtClean="0"/>
              <a:t>Three files: Test_Ticket.cpp (Main Program), 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                    </a:t>
            </a:r>
            <a:r>
              <a:rPr lang="en-US" altLang="en-US" sz="2000" dirty="0" err="1" smtClean="0"/>
              <a:t>Ticket.h</a:t>
            </a:r>
            <a:r>
              <a:rPr lang="en-US" altLang="en-US" sz="2000" dirty="0" smtClean="0"/>
              <a:t>, Ticket.cpp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   Zip the files and submit the .zip file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7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Submit the files using the Canvas Assignment for this class.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9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If you work with another student, include both names in the assignment comments.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2000" dirty="0" smtClean="0"/>
              <a:t>One student submits the files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dirty="0" smtClean="0"/>
              <a:t>Other student should submit just a Canvas submission comment including both names.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969696"/>
                </a:solidFill>
              </a:rPr>
              <a:t>End of Presentation</a:t>
            </a:r>
            <a:endParaRPr lang="en-US" altLang="en-US" sz="1600" dirty="0" smtClean="0">
              <a:solidFill>
                <a:srgbClr val="969696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436336-F688-43AC-9E82-431265FFA8E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Class Ticket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964488" cy="563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Write a definition for class Ticket.</a:t>
            </a:r>
          </a:p>
          <a:p>
            <a:pPr eaLnBrk="1" hangingPunct="1"/>
            <a:endParaRPr lang="en-US" altLang="en-US" sz="1000" dirty="0" smtClean="0"/>
          </a:p>
          <a:p>
            <a:pPr eaLnBrk="1" hangingPunct="1"/>
            <a:r>
              <a:rPr lang="en-US" altLang="en-US" dirty="0" smtClean="0"/>
              <a:t>A Ticket object corresponds to a physical ticket for a stage show.</a:t>
            </a:r>
          </a:p>
          <a:p>
            <a:pPr eaLnBrk="1" hangingPunct="1"/>
            <a:endParaRPr lang="en-US" altLang="en-US" sz="1000" dirty="0" smtClean="0"/>
          </a:p>
          <a:p>
            <a:pPr eaLnBrk="1" hangingPunct="1"/>
            <a:r>
              <a:rPr lang="en-US" altLang="en-US" dirty="0" smtClean="0"/>
              <a:t>Attributes of a Ticket are:</a:t>
            </a:r>
          </a:p>
          <a:p>
            <a:pPr lvl="1" eaLnBrk="1" hangingPunct="1"/>
            <a:r>
              <a:rPr lang="en-US" altLang="en-US" sz="2400" dirty="0" smtClean="0"/>
              <a:t>Name of Show </a:t>
            </a:r>
          </a:p>
          <a:p>
            <a:pPr lvl="1" eaLnBrk="1" hangingPunct="1"/>
            <a:r>
              <a:rPr lang="en-US" altLang="en-US" sz="2400" dirty="0" smtClean="0"/>
              <a:t>Name of Venue </a:t>
            </a:r>
          </a:p>
          <a:p>
            <a:pPr lvl="1" eaLnBrk="1" hangingPunct="1"/>
            <a:r>
              <a:rPr lang="en-US" altLang="en-US" sz="2400" dirty="0" smtClean="0"/>
              <a:t>Date (3 integers, Month, Day, Year)</a:t>
            </a:r>
          </a:p>
          <a:p>
            <a:pPr lvl="1" eaLnBrk="1" hangingPunct="1"/>
            <a:r>
              <a:rPr lang="en-US" altLang="en-US" sz="2400" dirty="0" smtClean="0"/>
              <a:t>Time (2 integers, hour (0..23), minute (0..59)</a:t>
            </a:r>
          </a:p>
          <a:p>
            <a:pPr lvl="1" eaLnBrk="1" hangingPunct="1"/>
            <a:r>
              <a:rPr lang="en-US" altLang="en-US" sz="2400" dirty="0" smtClean="0"/>
              <a:t>Seat</a:t>
            </a:r>
          </a:p>
          <a:p>
            <a:pPr lvl="2" eaLnBrk="1" hangingPunct="1"/>
            <a:r>
              <a:rPr lang="en-US" altLang="en-US" sz="2000" dirty="0" smtClean="0"/>
              <a:t>Row Name </a:t>
            </a:r>
          </a:p>
          <a:p>
            <a:pPr lvl="2" eaLnBrk="1" hangingPunct="1"/>
            <a:r>
              <a:rPr lang="en-US" altLang="en-US" sz="2000" dirty="0" smtClean="0"/>
              <a:t>Seat Number (A positive integer)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E143AB-26DC-47E6-814D-26882F758AE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Class Ticket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153400" cy="5065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Define structs to represent date/time   and seat.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Put the struct definitions in Ticket.h prior to the class definition.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Let the constructor take four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Show_Name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Venue_Name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When  (Date and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Seat    (Row Name and Seat Number)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C06F58-D0E1-4E7F-B15E-1A1E0C46A50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A Changeable Attribute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50657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Let each ticket have a Boolean attribute called "sold"</a:t>
            </a:r>
          </a:p>
          <a:p>
            <a:pPr lvl="1" eaLnBrk="1" hangingPunct="1"/>
            <a:r>
              <a:rPr lang="en-US" altLang="en-US" dirty="0" smtClean="0"/>
              <a:t>Initially false.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Member function Sell() sets sold to true.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Note: </a:t>
            </a:r>
            <a:r>
              <a:rPr lang="en-US" altLang="en-US" dirty="0" err="1" smtClean="0"/>
              <a:t>bool</a:t>
            </a:r>
            <a:r>
              <a:rPr lang="en-US" altLang="en-US" dirty="0" smtClean="0"/>
              <a:t> is a </a:t>
            </a:r>
            <a:r>
              <a:rPr lang="en-US" altLang="en-US" i="1" dirty="0" smtClean="0"/>
              <a:t>type</a:t>
            </a:r>
            <a:r>
              <a:rPr lang="en-US" altLang="en-US" dirty="0" smtClean="0"/>
              <a:t> in C++.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856AB3-3876-48FB-BA5B-5051E5445C0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Display()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90625"/>
            <a:ext cx="7964488" cy="49895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Public member function Display() outputs all attribute values to the console.</a:t>
            </a:r>
          </a:p>
          <a:p>
            <a:pPr lvl="1" eaLnBrk="1" hangingPunct="1"/>
            <a:r>
              <a:rPr lang="en-US" altLang="en-US" smtClean="0"/>
              <a:t>See sample run for format.</a:t>
            </a:r>
          </a:p>
          <a:p>
            <a:pPr lvl="1" eaLnBrk="1" hangingPunct="1"/>
            <a:r>
              <a:rPr lang="en-US" altLang="en-US" smtClean="0"/>
              <a:t>Make your output match the sample run.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7083D0-601E-4A83-A527-C5C4D942F6C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Accessor Methods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 an accessor method for each attribute:</a:t>
            </a:r>
          </a:p>
          <a:p>
            <a:pPr lvl="1" eaLnBrk="1" hangingPunct="1"/>
            <a:r>
              <a:rPr lang="en-US" altLang="en-US" smtClean="0"/>
              <a:t>Venue_Name</a:t>
            </a:r>
          </a:p>
          <a:p>
            <a:pPr lvl="1" eaLnBrk="1" hangingPunct="1"/>
            <a:r>
              <a:rPr lang="en-US" altLang="en-US" smtClean="0"/>
              <a:t>Show_Name</a:t>
            </a:r>
          </a:p>
          <a:p>
            <a:pPr lvl="1" eaLnBrk="1" hangingPunct="1"/>
            <a:r>
              <a:rPr lang="en-US" altLang="en-US" smtClean="0"/>
              <a:t>When</a:t>
            </a:r>
          </a:p>
          <a:p>
            <a:pPr lvl="1" eaLnBrk="1" hangingPunct="1"/>
            <a:r>
              <a:rPr lang="en-US" altLang="en-US" smtClean="0"/>
              <a:t>Seat</a:t>
            </a:r>
          </a:p>
          <a:p>
            <a:pPr lvl="1" eaLnBrk="1" hangingPunct="1"/>
            <a:r>
              <a:rPr lang="en-US" altLang="en-US" smtClean="0"/>
              <a:t>Sold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FB220C-20F2-467F-9FDF-145D1EE9A23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Main Program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964488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Write a program to test the class definition.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main program: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Gets attributes for a ticket from the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Dynamically creates a Ticket object with the specified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Calls the ticket's Display()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Gets the attributes of the Ticket object with the </a:t>
            </a:r>
            <a:r>
              <a:rPr lang="en-US" altLang="en-US" sz="2400" dirty="0" err="1" smtClean="0"/>
              <a:t>accessor</a:t>
            </a:r>
            <a:r>
              <a:rPr lang="en-US" altLang="en-US" sz="2400" dirty="0" smtClean="0"/>
              <a:t> methods and shows them in the same format as the Display method.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Sells the ticket.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Calls the ticket's Display() method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Deletes the ticket.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AFA89F-AEB0-48B7-8697-52720307B5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Main Program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964488" cy="50657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Exit after creating and displaying one Ticket.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Input validity checking is not required.</a:t>
            </a:r>
          </a:p>
          <a:p>
            <a:pPr lvl="1" eaLnBrk="1" hangingPunct="1"/>
            <a:r>
              <a:rPr lang="en-US" altLang="en-US" dirty="0" smtClean="0"/>
              <a:t>Assume user inputs valid values for all parameters.</a:t>
            </a:r>
          </a:p>
          <a:p>
            <a:pPr lvl="1" eaLnBrk="1" hangingPunct="1"/>
            <a:r>
              <a:rPr lang="en-US" altLang="en-US" dirty="0" smtClean="0"/>
              <a:t>OK to fail on invalid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187450"/>
            <a:ext cx="64897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E97DA4-5B90-4C61-B96E-CEF3F9537BE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Sample Run -- Windows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133600" y="1603375"/>
            <a:ext cx="1477963" cy="131763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2232025" y="1733550"/>
            <a:ext cx="1771650" cy="152400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1630363" y="1849438"/>
            <a:ext cx="228600" cy="152400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1811338" y="1973263"/>
            <a:ext cx="228600" cy="158750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1778000" y="2127250"/>
            <a:ext cx="509588" cy="123825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1781175" y="2230438"/>
            <a:ext cx="228600" cy="152400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1938338" y="2387600"/>
            <a:ext cx="165100" cy="120650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090738" y="2506663"/>
            <a:ext cx="127000" cy="120650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2312988" y="2635250"/>
            <a:ext cx="228600" cy="173038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1276</TotalTime>
  <Words>641</Words>
  <Application>Microsoft Office PowerPoint</Application>
  <PresentationFormat>On-screen Show (4:3)</PresentationFormat>
  <Paragraphs>146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Lecture</vt:lpstr>
      <vt:lpstr>Project 1: Tickets</vt:lpstr>
      <vt:lpstr>Class Ticket</vt:lpstr>
      <vt:lpstr>Class Ticket</vt:lpstr>
      <vt:lpstr>A Changeable Attribute</vt:lpstr>
      <vt:lpstr>Display()</vt:lpstr>
      <vt:lpstr>Accessor Methods</vt:lpstr>
      <vt:lpstr>Main Program</vt:lpstr>
      <vt:lpstr>Main Program</vt:lpstr>
      <vt:lpstr>Sample Run -- Windows</vt:lpstr>
      <vt:lpstr>Sample Run -- Linux</vt:lpstr>
      <vt:lpstr>Sample Run -- Linux (continued)</vt:lpstr>
      <vt:lpstr>Implementation Tips</vt:lpstr>
      <vt:lpstr>Development Environment</vt:lpstr>
      <vt:lpstr>Ground Rules</vt:lpstr>
      <vt:lpstr>Ground Rules</vt:lpstr>
      <vt:lpstr>Submission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Tickets</dc:title>
  <dc:creator>Rollins Turner</dc:creator>
  <cp:lastModifiedBy>Rollins</cp:lastModifiedBy>
  <cp:revision>19</cp:revision>
  <cp:lastPrinted>1601-01-01T00:00:00Z</cp:lastPrinted>
  <dcterms:created xsi:type="dcterms:W3CDTF">2007-01-05T18:59:25Z</dcterms:created>
  <dcterms:modified xsi:type="dcterms:W3CDTF">2016-01-23T02:10:36Z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