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balanced-binary-tree/" TargetMode="External"/><Relationship Id="rId13" Type="http://schemas.openxmlformats.org/officeDocument/2006/relationships/hyperlink" Target="https://leetcode.com/problems/validate-binary-search-tree/" TargetMode="External"/><Relationship Id="rId3" Type="http://schemas.openxmlformats.org/officeDocument/2006/relationships/hyperlink" Target="https://leetcode.com/problems/search-for-a-range/" TargetMode="External"/><Relationship Id="rId7" Type="http://schemas.openxmlformats.org/officeDocument/2006/relationships/hyperlink" Target="https://leetcode.com/problems/search-in-rotated-sorted-array-ii/" TargetMode="External"/><Relationship Id="rId12" Type="http://schemas.openxmlformats.org/officeDocument/2006/relationships/hyperlink" Target="https://leetcode.com/problems/count-complete-tree-nodes/" TargetMode="External"/><Relationship Id="rId2" Type="http://schemas.openxmlformats.org/officeDocument/2006/relationships/hyperlink" Target="https://leetcode.com/problems/first-bad-ver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search-in-rotated-sorted-array/" TargetMode="External"/><Relationship Id="rId11" Type="http://schemas.openxmlformats.org/officeDocument/2006/relationships/hyperlink" Target="https://leetcode.com/problems/lowest-common-ancestor-of-a-binary-search-tree/" TargetMode="External"/><Relationship Id="rId5" Type="http://schemas.openxmlformats.org/officeDocument/2006/relationships/hyperlink" Target="https://leetcode.com/problems/search-insert-position/" TargetMode="External"/><Relationship Id="rId10" Type="http://schemas.openxmlformats.org/officeDocument/2006/relationships/hyperlink" Target="https://leetcode.com/problems/binary-tree-paths/" TargetMode="External"/><Relationship Id="rId4" Type="http://schemas.openxmlformats.org/officeDocument/2006/relationships/hyperlink" Target="https://leetcode.com/problems/find-peak-element/" TargetMode="External"/><Relationship Id="rId9" Type="http://schemas.openxmlformats.org/officeDocument/2006/relationships/hyperlink" Target="https://leetcode.com/problems/same-t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码农学习小组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二叉树的重要性质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6700"/>
            <a:ext cx="4064000" cy="3810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41334" y="1536700"/>
            <a:ext cx="5964766" cy="3880773"/>
          </a:xfrm>
        </p:spPr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Full Binary Tree, </a:t>
            </a:r>
            <a:r>
              <a:rPr lang="zh-CN" altLang="en-US" dirty="0" smtClean="0"/>
              <a:t>节点数</a:t>
            </a:r>
            <a:r>
              <a:rPr lang="en-US" altLang="zh-CN" dirty="0" smtClean="0"/>
              <a:t>n=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+ 2</a:t>
            </a:r>
            <a:r>
              <a:rPr lang="en-US" baseline="30000" dirty="0" smtClean="0"/>
              <a:t>1</a:t>
            </a:r>
            <a:r>
              <a:rPr lang="en-US" dirty="0" smtClean="0"/>
              <a:t> + … + 2</a:t>
            </a:r>
            <a:r>
              <a:rPr lang="en-US" baseline="30000" dirty="0" smtClean="0"/>
              <a:t>(h-1)</a:t>
            </a:r>
            <a:r>
              <a:rPr lang="en-US" dirty="0" smtClean="0"/>
              <a:t> = 2</a:t>
            </a:r>
            <a:r>
              <a:rPr lang="en-US" baseline="30000" dirty="0" smtClean="0"/>
              <a:t>h</a:t>
            </a:r>
            <a:r>
              <a:rPr lang="en-US" dirty="0" smtClean="0"/>
              <a:t> – 1 </a:t>
            </a:r>
            <a:r>
              <a:rPr lang="en-US" altLang="zh-CN" dirty="0" smtClean="0"/>
              <a:t>= n</a:t>
            </a:r>
            <a:endParaRPr lang="en-US" dirty="0" smtClean="0"/>
          </a:p>
          <a:p>
            <a:r>
              <a:rPr lang="zh-CN" altLang="en-US" dirty="0"/>
              <a:t>节点</a:t>
            </a:r>
            <a:r>
              <a:rPr lang="zh-CN" altLang="en-US" dirty="0" smtClean="0"/>
              <a:t>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Full Binary Tree</a:t>
            </a:r>
            <a:r>
              <a:rPr lang="zh-CN" altLang="en-US" dirty="0" smtClean="0"/>
              <a:t>，高度是？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Lg</a:t>
            </a:r>
            <a:r>
              <a:rPr lang="en-US" altLang="zh-CN" dirty="0" smtClean="0"/>
              <a:t>(n)</a:t>
            </a:r>
          </a:p>
          <a:p>
            <a:r>
              <a:rPr lang="zh-CN" altLang="en-US" dirty="0"/>
              <a:t>任</a:t>
            </a:r>
            <a:r>
              <a:rPr lang="zh-CN" altLang="en-US" dirty="0" smtClean="0"/>
              <a:t>意一层的节点数与其上所有节点数的关系？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父节点与子节点的序号关系？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left_son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 p * 2 + 1; </a:t>
            </a:r>
            <a:r>
              <a:rPr lang="en-US" altLang="zh-CN" dirty="0" err="1" smtClean="0"/>
              <a:t>right_son</a:t>
            </a:r>
            <a:r>
              <a:rPr lang="en-US" altLang="zh-CN" dirty="0" smtClean="0"/>
              <a:t> = p * 2 + 2;</a:t>
            </a:r>
          </a:p>
          <a:p>
            <a:pPr lvl="1"/>
            <a:r>
              <a:rPr lang="en-US" dirty="0" smtClean="0"/>
              <a:t>p = (son – 1) / 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二叉树的遍历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深度优先</a:t>
            </a:r>
            <a:r>
              <a:rPr lang="en-US" altLang="zh-CN" dirty="0" smtClean="0"/>
              <a:t>DFS</a:t>
            </a:r>
            <a:r>
              <a:rPr lang="zh-CN" altLang="en-US" dirty="0"/>
              <a:t>，</a:t>
            </a:r>
            <a:r>
              <a:rPr lang="zh-CN" altLang="en-US" dirty="0" smtClean="0"/>
              <a:t>广度优先</a:t>
            </a:r>
            <a:r>
              <a:rPr lang="en-US" altLang="zh-CN" dirty="0" smtClean="0"/>
              <a:t>BFS</a:t>
            </a:r>
          </a:p>
          <a:p>
            <a:r>
              <a:rPr lang="zh-CN" altLang="en-US" dirty="0"/>
              <a:t>顺</a:t>
            </a:r>
            <a:r>
              <a:rPr lang="zh-CN" altLang="en-US" dirty="0" smtClean="0"/>
              <a:t>序</a:t>
            </a:r>
            <a:r>
              <a:rPr lang="en-US" altLang="zh-CN" dirty="0" smtClean="0"/>
              <a:t>In-order</a:t>
            </a:r>
            <a:r>
              <a:rPr lang="zh-CN" altLang="en-US" dirty="0" smtClean="0"/>
              <a:t>，先序</a:t>
            </a:r>
            <a:r>
              <a:rPr lang="en-US" altLang="zh-CN" dirty="0" smtClean="0"/>
              <a:t>Pre-order</a:t>
            </a:r>
            <a:r>
              <a:rPr lang="zh-CN" altLang="en-US" dirty="0" smtClean="0"/>
              <a:t>，后序</a:t>
            </a:r>
            <a:r>
              <a:rPr lang="en-US" altLang="zh-CN" dirty="0" smtClean="0"/>
              <a:t>Post-order</a:t>
            </a:r>
          </a:p>
          <a:p>
            <a:r>
              <a:rPr lang="zh-CN" altLang="en-US" dirty="0" smtClean="0"/>
              <a:t>层序</a:t>
            </a:r>
            <a:r>
              <a:rPr lang="en-US" dirty="0" smtClean="0"/>
              <a:t>Level-order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0" y="3086100"/>
            <a:ext cx="4051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Tree DFS recursive traverse</a:t>
            </a:r>
            <a:br>
              <a:rPr lang="en-US" altLang="zh-CN" dirty="0" smtClean="0"/>
            </a:br>
            <a:r>
              <a:rPr lang="zh-CN" altLang="en-US" dirty="0" smtClean="0"/>
              <a:t>通用模板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4" y="1930400"/>
            <a:ext cx="4821766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In-order</a:t>
            </a:r>
          </a:p>
          <a:p>
            <a:pPr marL="0" indent="0">
              <a:buNone/>
            </a:pPr>
            <a:r>
              <a:rPr lang="en-US" altLang="zh-CN" dirty="0" smtClean="0"/>
              <a:t>[?] traverse (</a:t>
            </a:r>
            <a:r>
              <a:rPr lang="en-US" altLang="zh-CN" dirty="0" err="1" smtClean="0"/>
              <a:t>TreeNode</a:t>
            </a:r>
            <a:r>
              <a:rPr lang="en-US" altLang="zh-CN" dirty="0" smtClean="0"/>
              <a:t> root)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(root == null) // base case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something;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[?] l = traverse(</a:t>
            </a:r>
            <a:r>
              <a:rPr lang="en-US" dirty="0" err="1" smtClean="0"/>
              <a:t>root.left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do something </a:t>
            </a:r>
            <a:r>
              <a:rPr lang="en-US" dirty="0" smtClean="0">
                <a:solidFill>
                  <a:srgbClr val="FF0000"/>
                </a:solidFill>
              </a:rPr>
              <a:t>with root;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[?] r = traverse(</a:t>
            </a:r>
            <a:r>
              <a:rPr lang="en-US" dirty="0" err="1" smtClean="0"/>
              <a:t>root.right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something base on l and 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07000" y="1930399"/>
            <a:ext cx="48217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Pre-order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[?] traverse (</a:t>
            </a:r>
            <a:r>
              <a:rPr lang="en-US" altLang="zh-CN" dirty="0" err="1" smtClean="0"/>
              <a:t>TreeNode</a:t>
            </a:r>
            <a:r>
              <a:rPr lang="en-US" altLang="zh-CN" dirty="0" smtClean="0"/>
              <a:t> root) {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	if (root == null) // base case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		return something;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dirty="0">
                <a:solidFill>
                  <a:srgbClr val="FF0000"/>
                </a:solidFill>
              </a:rPr>
              <a:t>do something with root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[?] l = traverse(</a:t>
            </a:r>
            <a:r>
              <a:rPr lang="en-US" dirty="0" err="1" smtClean="0"/>
              <a:t>root.left</a:t>
            </a:r>
            <a:r>
              <a:rPr lang="en-US" dirty="0" smtClean="0"/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[?] r = traverse(</a:t>
            </a:r>
            <a:r>
              <a:rPr lang="en-US" dirty="0" err="1" smtClean="0"/>
              <a:t>root.right</a:t>
            </a:r>
            <a:r>
              <a:rPr lang="en-US" dirty="0" smtClean="0"/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return something base on l and r;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Tree BFS iterative traverse</a:t>
            </a:r>
            <a:br>
              <a:rPr lang="en-US" altLang="zh-CN" dirty="0" smtClean="0"/>
            </a:br>
            <a:r>
              <a:rPr lang="zh-CN" altLang="en-US" dirty="0" smtClean="0"/>
              <a:t>通用模板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934" y="1447800"/>
            <a:ext cx="6028266" cy="5422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Level-order</a:t>
            </a:r>
          </a:p>
          <a:p>
            <a:pPr marL="0" indent="0">
              <a:buNone/>
            </a:pPr>
            <a:r>
              <a:rPr lang="en-US" altLang="zh-CN" dirty="0" smtClean="0"/>
              <a:t>List&lt;Integer&gt; traverse (</a:t>
            </a:r>
            <a:r>
              <a:rPr lang="en-US" altLang="zh-CN" dirty="0" err="1" smtClean="0"/>
              <a:t>TreeNode</a:t>
            </a:r>
            <a:r>
              <a:rPr lang="en-US" altLang="zh-CN" dirty="0" smtClean="0"/>
              <a:t> root)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Queue&lt;Integer&gt; queue = new </a:t>
            </a:r>
            <a:r>
              <a:rPr lang="en-US" dirty="0" err="1" smtClean="0"/>
              <a:t>LinkedList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List&lt;Integer&gt; result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queue.add</a:t>
            </a:r>
            <a:r>
              <a:rPr lang="en-US" dirty="0" smtClean="0"/>
              <a:t>(root);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(!</a:t>
            </a:r>
            <a:r>
              <a:rPr lang="en-US" dirty="0" err="1" smtClean="0"/>
              <a:t>queue.isEmpty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TreeNode</a:t>
            </a:r>
            <a:r>
              <a:rPr lang="en-US" dirty="0" smtClean="0"/>
              <a:t> node = </a:t>
            </a:r>
            <a:r>
              <a:rPr lang="en-US" dirty="0" err="1" smtClean="0"/>
              <a:t>queue.poll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result.add</a:t>
            </a:r>
            <a:r>
              <a:rPr lang="en-US" dirty="0" smtClean="0"/>
              <a:t>(</a:t>
            </a:r>
            <a:r>
              <a:rPr lang="en-US" dirty="0" err="1" smtClean="0"/>
              <a:t>node.val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node.left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queue.add</a:t>
            </a:r>
            <a:r>
              <a:rPr lang="en-US" dirty="0" smtClean="0"/>
              <a:t>(</a:t>
            </a:r>
            <a:r>
              <a:rPr lang="en-US" dirty="0" err="1" smtClean="0"/>
              <a:t>node.left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node.right</a:t>
            </a:r>
            <a:r>
              <a:rPr lang="en-US" dirty="0" smtClean="0"/>
              <a:t> != null</a:t>
            </a:r>
            <a:r>
              <a:rPr lang="en-US" dirty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altLang="zh-CN" dirty="0" err="1" smtClean="0"/>
              <a:t>queue.add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node.right</a:t>
            </a:r>
            <a:r>
              <a:rPr lang="en-US" altLang="zh-CN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result;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4" y="2120900"/>
            <a:ext cx="4051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39066" cy="3880773"/>
          </a:xfrm>
        </p:spPr>
        <p:txBody>
          <a:bodyPr/>
          <a:lstStyle/>
          <a:p>
            <a:r>
              <a:rPr lang="zh-CN" altLang="en-US" dirty="0" smtClean="0"/>
              <a:t>查找一个元素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用哪个模板？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何修改这个模板？</a:t>
            </a:r>
            <a:endParaRPr lang="en-US" altLang="zh-CN" dirty="0" smtClean="0"/>
          </a:p>
          <a:p>
            <a:pPr lvl="1"/>
            <a:r>
              <a:rPr lang="zh-CN" altLang="en-US" dirty="0"/>
              <a:t>时</a:t>
            </a:r>
            <a:r>
              <a:rPr lang="zh-CN" altLang="en-US" dirty="0" smtClean="0"/>
              <a:t>间复杂度？</a:t>
            </a:r>
            <a:endParaRPr lang="en-US" altLang="zh-CN" dirty="0" smtClean="0"/>
          </a:p>
          <a:p>
            <a:r>
              <a:rPr lang="zh-CN" altLang="en-US" dirty="0"/>
              <a:t>插</a:t>
            </a:r>
            <a:r>
              <a:rPr lang="zh-CN" altLang="en-US" dirty="0" smtClean="0"/>
              <a:t>入一个元素</a:t>
            </a:r>
            <a:endParaRPr lang="en-US" altLang="zh-CN" dirty="0" smtClean="0"/>
          </a:p>
          <a:p>
            <a:r>
              <a:rPr lang="zh-CN" altLang="en-US" dirty="0"/>
              <a:t>删</a:t>
            </a:r>
            <a:r>
              <a:rPr lang="zh-CN" altLang="en-US" dirty="0" smtClean="0"/>
              <a:t>除一个元素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2236" y="1930400"/>
            <a:ext cx="5060064" cy="439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Pre-order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traverse (</a:t>
            </a:r>
            <a:r>
              <a:rPr lang="en-US" altLang="zh-CN" dirty="0" err="1" smtClean="0"/>
              <a:t>TreeNode</a:t>
            </a:r>
            <a:r>
              <a:rPr lang="en-US" altLang="zh-CN" dirty="0" smtClean="0"/>
              <a:t> root,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target</a:t>
            </a:r>
            <a:r>
              <a:rPr lang="en-US" altLang="zh-CN" dirty="0" smtClean="0"/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	if (root == null) // base case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		return false;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value = </a:t>
            </a:r>
            <a:r>
              <a:rPr lang="en-US" altLang="zh-CN" dirty="0" err="1" smtClean="0">
                <a:solidFill>
                  <a:srgbClr val="FF0000"/>
                </a:solidFill>
              </a:rPr>
              <a:t>root.val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if (value == target)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smtClean="0">
                <a:solidFill>
                  <a:schemeClr val="tx1"/>
                </a:solidFill>
              </a:rPr>
              <a:t>return true;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else if (value &gt; target)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return traverse(</a:t>
            </a:r>
            <a:r>
              <a:rPr lang="en-US" dirty="0" err="1" smtClean="0"/>
              <a:t>root.left</a:t>
            </a:r>
            <a:r>
              <a:rPr lang="en-US" dirty="0" smtClean="0"/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return traverse(</a:t>
            </a:r>
            <a:r>
              <a:rPr lang="en-US" dirty="0" err="1" smtClean="0"/>
              <a:t>root.right</a:t>
            </a:r>
            <a:r>
              <a:rPr lang="en-US" dirty="0" smtClean="0"/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4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https://leetcode.com/problems/first-bad-version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https://leetcode.com/problems/search-for-a-range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https://leetcode.com/problems/find-peak-element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https://leetcode.com/problems/search-insert-position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://leetcode.com/problems/search-in-rotated-sorted-array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https://leetcode.com/problems/search-in-rotated-sorted-array-ii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8"/>
              </a:rPr>
              <a:t>https://leetcode.com/problems/balanced-binary-tree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https://leetcode.com/problems/same-tree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https://leetcode.com/problems/binary-tree-paths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https://leetcode.com/problems/lowest-common-ancestor-of-a-binary-search-tree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https://leetcode.com/problems/count-complete-tree-nodes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</a:t>
            </a:r>
            <a:r>
              <a:rPr lang="en-US">
                <a:hlinkClick r:id="rId13"/>
              </a:rPr>
              <a:t>leetcode.com/problems/validate-binary-search-tree</a:t>
            </a:r>
            <a:r>
              <a:rPr lang="en-US" smtClean="0">
                <a:hlinkClick r:id="rId1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码农面</a:t>
            </a:r>
            <a:r>
              <a:rPr lang="zh-CN" altLang="en-US" dirty="0" smtClean="0"/>
              <a:t>试一般过程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投简历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内推</a:t>
            </a:r>
            <a:endParaRPr lang="en-US" altLang="zh-CN" dirty="0" smtClean="0"/>
          </a:p>
          <a:p>
            <a:r>
              <a:rPr lang="en-US" dirty="0" smtClean="0"/>
              <a:t>Recruiter</a:t>
            </a:r>
            <a:r>
              <a:rPr lang="zh-CN" altLang="en-US" dirty="0" smtClean="0"/>
              <a:t>寒暄</a:t>
            </a:r>
            <a:endParaRPr lang="en-US" altLang="zh-CN" dirty="0" smtClean="0"/>
          </a:p>
          <a:p>
            <a:r>
              <a:rPr lang="zh-CN" altLang="en-US" dirty="0"/>
              <a:t>电</a:t>
            </a:r>
            <a:r>
              <a:rPr lang="zh-CN" altLang="en-US" dirty="0" smtClean="0"/>
              <a:t>话面试 </a:t>
            </a:r>
            <a:r>
              <a:rPr lang="en-US" altLang="zh-CN" dirty="0" smtClean="0"/>
              <a:t>1-3 </a:t>
            </a:r>
            <a:r>
              <a:rPr lang="zh-CN" altLang="en-US" dirty="0" smtClean="0"/>
              <a:t>轮</a:t>
            </a:r>
            <a:endParaRPr lang="en-US" altLang="zh-CN" dirty="0" smtClean="0"/>
          </a:p>
          <a:p>
            <a:r>
              <a:rPr lang="en-US" dirty="0" smtClean="0"/>
              <a:t>Onsite</a:t>
            </a:r>
            <a:r>
              <a:rPr lang="zh-CN" altLang="en-US" dirty="0" smtClean="0"/>
              <a:t>面试 一整天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</a:t>
            </a:r>
            <a:r>
              <a:rPr lang="zh-CN" altLang="en-US" dirty="0" smtClean="0"/>
              <a:t>农面试问题分类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基础知识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- Max Integer, Max Unsigned Integer, K, M, G, T.</a:t>
            </a:r>
          </a:p>
          <a:p>
            <a:pPr lvl="1"/>
            <a:r>
              <a:rPr lang="zh-CN" altLang="en-US" dirty="0"/>
              <a:t>操</a:t>
            </a:r>
            <a:r>
              <a:rPr lang="zh-CN" altLang="en-US" dirty="0" smtClean="0"/>
              <a:t>作系统知识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虚拟内存，进程与线程</a:t>
            </a:r>
            <a:endParaRPr lang="en-US" altLang="zh-CN" dirty="0" smtClean="0"/>
          </a:p>
          <a:p>
            <a:pPr lvl="1"/>
            <a:r>
              <a:rPr lang="zh-CN" altLang="en-US" dirty="0"/>
              <a:t>网</a:t>
            </a:r>
            <a:r>
              <a:rPr lang="zh-CN" altLang="en-US" dirty="0" smtClean="0"/>
              <a:t>络基础 </a:t>
            </a:r>
            <a:r>
              <a:rPr lang="en-US" altLang="zh-CN" dirty="0" smtClean="0"/>
              <a:t>– TCP vs UDP, HTTP</a:t>
            </a:r>
          </a:p>
          <a:p>
            <a:pPr lvl="1"/>
            <a:r>
              <a:rPr lang="en-US" altLang="zh-CN" dirty="0" smtClean="0"/>
              <a:t>Design Pattern</a:t>
            </a:r>
          </a:p>
          <a:p>
            <a:endParaRPr lang="en-US" dirty="0"/>
          </a:p>
          <a:p>
            <a:r>
              <a:rPr lang="zh-CN" altLang="en-US" dirty="0"/>
              <a:t>算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Algorithm</a:t>
            </a:r>
          </a:p>
          <a:p>
            <a:endParaRPr lang="en-US" dirty="0"/>
          </a:p>
          <a:p>
            <a:r>
              <a:rPr lang="zh-CN" altLang="en-US" dirty="0" smtClean="0"/>
              <a:t>面向对象的设计 </a:t>
            </a:r>
            <a:r>
              <a:rPr lang="en-US" altLang="zh-CN" dirty="0" smtClean="0"/>
              <a:t>OOD</a:t>
            </a:r>
          </a:p>
          <a:p>
            <a:endParaRPr lang="en-US" dirty="0"/>
          </a:p>
          <a:p>
            <a:r>
              <a:rPr lang="zh-CN" altLang="en-US" dirty="0" smtClean="0"/>
              <a:t>系统设计 </a:t>
            </a:r>
            <a:r>
              <a:rPr lang="en-US" altLang="zh-CN" dirty="0" smtClean="0"/>
              <a:t>System Design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7010400" y="2160589"/>
            <a:ext cx="476250" cy="4032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难度</a:t>
            </a:r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7953374" y="2160589"/>
            <a:ext cx="1019175" cy="4032250"/>
          </a:xfrm>
          <a:prstGeom prst="hexagon">
            <a:avLst>
              <a:gd name="adj" fmla="val 34615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立足九章</a:t>
            </a:r>
            <a:endParaRPr lang="en-US" dirty="0" smtClean="0"/>
          </a:p>
          <a:p>
            <a:r>
              <a:rPr lang="zh-CN" altLang="en-US" dirty="0" smtClean="0"/>
              <a:t>刷会</a:t>
            </a:r>
            <a:r>
              <a:rPr lang="en-US" dirty="0" err="1" smtClean="0"/>
              <a:t>Leetcode</a:t>
            </a:r>
            <a:r>
              <a:rPr lang="en-US" dirty="0" smtClean="0"/>
              <a:t> Easy to Medium</a:t>
            </a:r>
          </a:p>
          <a:p>
            <a:r>
              <a:rPr lang="zh-CN" altLang="en-US" dirty="0"/>
              <a:t>分</a:t>
            </a:r>
            <a:r>
              <a:rPr lang="zh-CN" altLang="en-US" dirty="0" smtClean="0"/>
              <a:t>享经验、树立信心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时间复杂度和空间复杂度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BUD</a:t>
            </a:r>
            <a:r>
              <a:rPr lang="zh-CN" altLang="en-US" dirty="0" smtClean="0"/>
              <a:t>优化 </a:t>
            </a:r>
            <a:r>
              <a:rPr lang="en-US" altLang="zh-CN" dirty="0" smtClean="0"/>
              <a:t>– Bottleneck Unnecessary Duplicated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Sum</a:t>
            </a:r>
          </a:p>
          <a:p>
            <a:pPr lvl="1"/>
            <a:r>
              <a:rPr lang="en-US" dirty="0" smtClean="0"/>
              <a:t>[2, 0, 8, 3, 4, 9, 5, 1] target=5</a:t>
            </a:r>
          </a:p>
          <a:p>
            <a:pPr lvl="1"/>
            <a:r>
              <a:rPr lang="en-US" dirty="0" smtClean="0"/>
              <a:t>[2, 3], [0, 5], [4, 1]</a:t>
            </a:r>
          </a:p>
          <a:p>
            <a:r>
              <a:rPr lang="en-US" dirty="0" smtClean="0"/>
              <a:t>Brute force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/ </a:t>
            </a:r>
            <a:r>
              <a:rPr lang="en-US" dirty="0" err="1" smtClean="0"/>
              <a:t>HashSet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22196"/>
              </p:ext>
            </p:extLst>
          </p:nvPr>
        </p:nvGraphicFramePr>
        <p:xfrm>
          <a:off x="3583482" y="3874956"/>
          <a:ext cx="4796019" cy="188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73"/>
                <a:gridCol w="1598673"/>
                <a:gridCol w="1598673"/>
              </a:tblGrid>
              <a:tr h="487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Space</a:t>
                      </a:r>
                      <a:endParaRPr lang="en-US" dirty="0"/>
                    </a:p>
                  </a:txBody>
                  <a:tcPr/>
                </a:tc>
              </a:tr>
              <a:tr h="464695">
                <a:tc>
                  <a:txBody>
                    <a:bodyPr/>
                    <a:lstStyle/>
                    <a:p>
                      <a:r>
                        <a:rPr lang="en-US" dirty="0" smtClean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464695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n</a:t>
                      </a:r>
                      <a:r>
                        <a:rPr lang="en-US" baseline="0" dirty="0" err="1" smtClean="0"/>
                        <a:t>lgn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</a:tr>
              <a:tr h="4646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章算法第二节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二分查</a:t>
            </a:r>
            <a:r>
              <a:rPr lang="zh-CN" altLang="en-US" dirty="0" smtClean="0"/>
              <a:t>找 </a:t>
            </a:r>
            <a:r>
              <a:rPr lang="en-US" altLang="zh-CN" dirty="0" smtClean="0"/>
              <a:t>–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Binary Search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前提条</a:t>
            </a:r>
            <a:r>
              <a:rPr lang="zh-CN" altLang="en-US" dirty="0" smtClean="0"/>
              <a:t>件？</a:t>
            </a:r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间复杂度？</a:t>
            </a:r>
            <a:endParaRPr lang="en-US" altLang="zh-CN" dirty="0" smtClean="0"/>
          </a:p>
          <a:p>
            <a:pPr lvl="1"/>
            <a:r>
              <a:rPr lang="en-US" dirty="0"/>
              <a:t>The master </a:t>
            </a:r>
            <a:r>
              <a:rPr lang="en-US" dirty="0" smtClean="0"/>
              <a:t>theorem</a:t>
            </a:r>
          </a:p>
          <a:p>
            <a:pPr lvl="1"/>
            <a:r>
              <a:rPr lang="pt-BR" dirty="0" smtClean="0"/>
              <a:t>T(n) = aT(n/b) + f(n)</a:t>
            </a:r>
          </a:p>
          <a:p>
            <a:pPr lvl="1"/>
            <a:r>
              <a:rPr lang="pt-BR" dirty="0" smtClean="0"/>
              <a:t>T(n) = T(n/2) + O(1) </a:t>
            </a:r>
            <a:r>
              <a:rPr lang="pt-BR" dirty="0" smtClean="0">
                <a:sym typeface="Wingdings" panose="05000000000000000000" pitchFamily="2" charset="2"/>
              </a:rPr>
              <a:t> O(lgn)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T(n) = T(n/2) + O(n)  O(nlgn)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二分查找模板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九章</a:t>
            </a:r>
            <a:r>
              <a:rPr lang="en-US" altLang="zh-CN" dirty="0" smtClean="0"/>
              <a:t>vs</a:t>
            </a:r>
            <a:r>
              <a:rPr lang="zh-CN" altLang="en-US" dirty="0" smtClean="0"/>
              <a:t>传统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434" y="1337338"/>
            <a:ext cx="3920066" cy="5520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start = 0, end = </a:t>
            </a:r>
            <a:r>
              <a:rPr lang="en-US" dirty="0" err="1"/>
              <a:t>nums.length</a:t>
            </a:r>
            <a:r>
              <a:rPr lang="en-US" dirty="0"/>
              <a:t> - </a:t>
            </a:r>
            <a:r>
              <a:rPr lang="en-US" dirty="0" smtClean="0"/>
              <a:t>1;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start + 1 &lt; end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mid = start + (end - start) / 2;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[mid] &lt; target)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rgbClr val="FF0000"/>
                </a:solidFill>
              </a:rPr>
              <a:t>= mid;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rgbClr val="FF0000"/>
                </a:solidFill>
              </a:rPr>
              <a:t>= mid;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[start] == target)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return </a:t>
            </a:r>
            <a:r>
              <a:rPr lang="en-US" dirty="0">
                <a:solidFill>
                  <a:srgbClr val="FF0000"/>
                </a:solidFill>
              </a:rPr>
              <a:t>start;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[end] == target)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return </a:t>
            </a:r>
            <a:r>
              <a:rPr lang="en-US" dirty="0">
                <a:solidFill>
                  <a:srgbClr val="FF000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-1;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7500" y="1299238"/>
            <a:ext cx="4384502" cy="552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700" dirty="0" err="1"/>
              <a:t>int</a:t>
            </a:r>
            <a:r>
              <a:rPr lang="en-US" sz="1700" dirty="0"/>
              <a:t> start = 0, end = </a:t>
            </a:r>
            <a:r>
              <a:rPr lang="en-US" sz="1700" dirty="0" err="1"/>
              <a:t>nums.length</a:t>
            </a:r>
            <a:r>
              <a:rPr lang="en-US" sz="1700" dirty="0"/>
              <a:t> - 1;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while (</a:t>
            </a:r>
            <a:r>
              <a:rPr lang="en-US" sz="1700" dirty="0">
                <a:solidFill>
                  <a:srgbClr val="FF0000"/>
                </a:solidFill>
              </a:rPr>
              <a:t>start &lt; end</a:t>
            </a:r>
            <a:r>
              <a:rPr lang="en-US" sz="1700" dirty="0"/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	</a:t>
            </a:r>
            <a:r>
              <a:rPr lang="en-US" sz="1700" dirty="0" err="1"/>
              <a:t>int</a:t>
            </a:r>
            <a:r>
              <a:rPr lang="en-US" sz="1700" dirty="0"/>
              <a:t> mid = start + (end - start) / 2;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>
                <a:solidFill>
                  <a:srgbClr val="FF0000"/>
                </a:solidFill>
              </a:rPr>
              <a:t>if (</a:t>
            </a:r>
            <a:r>
              <a:rPr lang="en-US" sz="1700" dirty="0" err="1">
                <a:solidFill>
                  <a:srgbClr val="FF0000"/>
                </a:solidFill>
              </a:rPr>
              <a:t>nums</a:t>
            </a:r>
            <a:r>
              <a:rPr lang="en-US" sz="1700" dirty="0">
                <a:solidFill>
                  <a:srgbClr val="FF0000"/>
                </a:solidFill>
              </a:rPr>
              <a:t>[mid] == target)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		return mid;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	else if (</a:t>
            </a:r>
            <a:r>
              <a:rPr lang="en-US" sz="1700" dirty="0" err="1"/>
              <a:t>nums</a:t>
            </a:r>
            <a:r>
              <a:rPr lang="en-US" sz="1700" dirty="0"/>
              <a:t>[mid] &lt; target) {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		</a:t>
            </a:r>
            <a:r>
              <a:rPr lang="en-US" sz="1700" dirty="0">
                <a:solidFill>
                  <a:srgbClr val="FF0000"/>
                </a:solidFill>
              </a:rPr>
              <a:t>start = mid + 1;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	} else {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		</a:t>
            </a:r>
            <a:r>
              <a:rPr lang="en-US" sz="1700" dirty="0">
                <a:solidFill>
                  <a:srgbClr val="FF0000"/>
                </a:solidFill>
              </a:rPr>
              <a:t>end = mid - 1;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return -1;</a:t>
            </a:r>
          </a:p>
        </p:txBody>
      </p:sp>
    </p:spTree>
    <p:extLst>
      <p:ext uri="{BB962C8B-B14F-4D97-AF65-F5344CB8AC3E}">
        <p14:creationId xmlns:p14="http://schemas.microsoft.com/office/powerpoint/2010/main" val="18061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Search for first or last target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9434" y="1337338"/>
            <a:ext cx="3920066" cy="5520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start = 0, end = </a:t>
            </a:r>
            <a:r>
              <a:rPr lang="en-US" dirty="0" err="1">
                <a:solidFill>
                  <a:schemeClr val="tx1"/>
                </a:solidFill>
              </a:rPr>
              <a:t>nums.length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while </a:t>
            </a:r>
            <a:r>
              <a:rPr lang="en-US" dirty="0">
                <a:solidFill>
                  <a:schemeClr val="tx1"/>
                </a:solidFill>
              </a:rPr>
              <a:t>(start + 1 &lt; end)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mid = start + (end - start) / 2;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[mid] &lt; target)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start </a:t>
            </a:r>
            <a:r>
              <a:rPr lang="en-US" dirty="0">
                <a:solidFill>
                  <a:schemeClr val="tx1"/>
                </a:solidFill>
              </a:rPr>
              <a:t>= mid;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} </a:t>
            </a:r>
            <a:r>
              <a:rPr lang="en-US" dirty="0">
                <a:solidFill>
                  <a:schemeClr val="tx1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end </a:t>
            </a:r>
            <a:r>
              <a:rPr lang="en-US" dirty="0">
                <a:solidFill>
                  <a:schemeClr val="tx1"/>
                </a:solidFill>
              </a:rPr>
              <a:t>= mid;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[start] == target)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return </a:t>
            </a:r>
            <a:r>
              <a:rPr lang="en-US" dirty="0">
                <a:solidFill>
                  <a:schemeClr val="tx1"/>
                </a:solidFill>
              </a:rPr>
              <a:t>start;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[end] == target)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return </a:t>
            </a:r>
            <a:r>
              <a:rPr lang="en-US" dirty="0">
                <a:solidFill>
                  <a:schemeClr val="tx1"/>
                </a:solidFill>
              </a:rPr>
              <a:t>end;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-1;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1718" y="1337338"/>
            <a:ext cx="3920066" cy="552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start = 0, end = </a:t>
            </a:r>
            <a:r>
              <a:rPr lang="en-US" dirty="0" err="1" smtClean="0">
                <a:solidFill>
                  <a:schemeClr val="tx1"/>
                </a:solidFill>
              </a:rPr>
              <a:t>nums.length</a:t>
            </a:r>
            <a:r>
              <a:rPr lang="en-US" dirty="0" smtClean="0">
                <a:solidFill>
                  <a:schemeClr val="tx1"/>
                </a:solidFill>
              </a:rPr>
              <a:t> - 1;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while (start + 1 &lt; end) 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mid = start + (end - start) / 2;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if (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[mid]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target) 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	start = mid;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} else 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	end = mid;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if (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[start] == target) 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return start;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if (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[end] == target) 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return end;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return -1;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249569"/>
            <a:ext cx="3999884" cy="360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九章算法第三节 </a:t>
            </a:r>
            <a:r>
              <a:rPr lang="en-US" altLang="zh-CN" dirty="0" smtClean="0"/>
              <a:t>– Binary Tree &amp;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Binary Tree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dirty="0" smtClean="0"/>
              <a:t>Balanced Binary Tree</a:t>
            </a:r>
          </a:p>
          <a:p>
            <a:pPr lvl="1"/>
            <a:r>
              <a:rPr lang="en-US" dirty="0" smtClean="0"/>
              <a:t>Complete Binary Tree</a:t>
            </a:r>
          </a:p>
          <a:p>
            <a:pPr lvl="1"/>
            <a:r>
              <a:rPr lang="en-US" dirty="0" smtClean="0"/>
              <a:t>Full Binary Tree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Divide and Conquer</a:t>
            </a:r>
          </a:p>
          <a:p>
            <a:pPr lvl="1"/>
            <a:r>
              <a:rPr lang="zh-CN" altLang="en-US" dirty="0"/>
              <a:t>举</a:t>
            </a:r>
            <a:r>
              <a:rPr lang="zh-CN" altLang="en-US" dirty="0" smtClean="0"/>
              <a:t>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时间复杂度？</a:t>
            </a:r>
            <a:endParaRPr lang="en-US" altLang="zh-CN" dirty="0" smtClean="0"/>
          </a:p>
          <a:p>
            <a:pPr lvl="1"/>
            <a:r>
              <a:rPr lang="zh-CN" altLang="en-US" dirty="0"/>
              <a:t>第二大类解题思路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1216</TotalTime>
  <Words>723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方正姚体</vt:lpstr>
      <vt:lpstr>华文新魏</vt:lpstr>
      <vt:lpstr>Arial</vt:lpstr>
      <vt:lpstr>Trebuchet MS</vt:lpstr>
      <vt:lpstr>Wingdings</vt:lpstr>
      <vt:lpstr>Wingdings 3</vt:lpstr>
      <vt:lpstr>Facet</vt:lpstr>
      <vt:lpstr>码农学习小组</vt:lpstr>
      <vt:lpstr>码农面试一般过程</vt:lpstr>
      <vt:lpstr>码农面试问题分类</vt:lpstr>
      <vt:lpstr>目标</vt:lpstr>
      <vt:lpstr>时间复杂度和空间复杂度 BUD优化 – Bottleneck Unnecessary Duplicated</vt:lpstr>
      <vt:lpstr>九章算法第二节 二分查找 – Binary Search</vt:lpstr>
      <vt:lpstr>二分查找模板 – 九章vs传统</vt:lpstr>
      <vt:lpstr>Example – Search for first or last target</vt:lpstr>
      <vt:lpstr>九章算法第三节 – Binary Tree &amp; Divide and Conquer</vt:lpstr>
      <vt:lpstr>二叉树的重要性质</vt:lpstr>
      <vt:lpstr>二叉树的遍历</vt:lpstr>
      <vt:lpstr>Binary Tree DFS recursive traverse 通用模板</vt:lpstr>
      <vt:lpstr>Binary Tree BFS iterative traverse 通用模板</vt:lpstr>
      <vt:lpstr>Binary Search Tree</vt:lpstr>
      <vt:lpstr>Questions?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Shawn</cp:lastModifiedBy>
  <cp:revision>29</cp:revision>
  <dcterms:created xsi:type="dcterms:W3CDTF">2016-03-31T21:51:55Z</dcterms:created>
  <dcterms:modified xsi:type="dcterms:W3CDTF">2016-04-02T21:21:59Z</dcterms:modified>
</cp:coreProperties>
</file>