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73" r:id="rId4"/>
    <p:sldId id="288" r:id="rId5"/>
    <p:sldId id="274" r:id="rId6"/>
    <p:sldId id="275" r:id="rId7"/>
    <p:sldId id="276" r:id="rId8"/>
    <p:sldId id="277" r:id="rId9"/>
    <p:sldId id="278" r:id="rId10"/>
    <p:sldId id="279" r:id="rId11"/>
    <p:sldId id="287" r:id="rId12"/>
    <p:sldId id="282" r:id="rId13"/>
    <p:sldId id="270" r:id="rId14"/>
    <p:sldId id="281" r:id="rId15"/>
    <p:sldId id="283" r:id="rId16"/>
    <p:sldId id="284" r:id="rId17"/>
    <p:sldId id="286" r:id="rId18"/>
    <p:sldId id="285" r:id="rId19"/>
    <p:sldId id="28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intersection-of-two-linked-lists/" TargetMode="External"/><Relationship Id="rId13" Type="http://schemas.openxmlformats.org/officeDocument/2006/relationships/hyperlink" Target="https://leetcode.com/problems/course-schedule-ii/" TargetMode="External"/><Relationship Id="rId3" Type="http://schemas.openxmlformats.org/officeDocument/2006/relationships/hyperlink" Target="https://leetcode.com/problems/swap-nodes-in-pairs/" TargetMode="External"/><Relationship Id="rId7" Type="http://schemas.openxmlformats.org/officeDocument/2006/relationships/hyperlink" Target="https://leetcode.com/problems/odd-even-linked-list/" TargetMode="External"/><Relationship Id="rId12" Type="http://schemas.openxmlformats.org/officeDocument/2006/relationships/hyperlink" Target="https://leetcode.com/problems/course-schedule/" TargetMode="External"/><Relationship Id="rId2" Type="http://schemas.openxmlformats.org/officeDocument/2006/relationships/hyperlink" Target="https://leetcode.com/problems/remove-duplicates-from-sorted-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reverse-linked-list-ii/" TargetMode="External"/><Relationship Id="rId11" Type="http://schemas.openxmlformats.org/officeDocument/2006/relationships/hyperlink" Target="https://leetcode.com/problems/clone-graph/" TargetMode="External"/><Relationship Id="rId5" Type="http://schemas.openxmlformats.org/officeDocument/2006/relationships/hyperlink" Target="https://leetcode.com/problems/partition-list/" TargetMode="External"/><Relationship Id="rId10" Type="http://schemas.openxmlformats.org/officeDocument/2006/relationships/hyperlink" Target="https://leetcode.com/problems/linked-list-cycle-ii/" TargetMode="External"/><Relationship Id="rId4" Type="http://schemas.openxmlformats.org/officeDocument/2006/relationships/hyperlink" Target="https://leetcode.com/problems/rotate-list/" TargetMode="External"/><Relationship Id="rId9" Type="http://schemas.openxmlformats.org/officeDocument/2006/relationships/hyperlink" Target="https://leetcode.com/problems/linked-list-cyc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list into two</a:t>
            </a:r>
          </a:p>
          <a:p>
            <a:r>
              <a:rPr lang="en-US" dirty="0" smtClean="0"/>
              <a:t>Sort each of them recursively</a:t>
            </a:r>
          </a:p>
          <a:p>
            <a:r>
              <a:rPr lang="en-US" dirty="0" smtClean="0"/>
              <a:t>Merge two sorted 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70414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public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sortList</a:t>
            </a:r>
            <a:r>
              <a:rPr lang="en-US" sz="1400" dirty="0"/>
              <a:t>(</a:t>
            </a:r>
            <a:r>
              <a:rPr lang="en-US" sz="1400" dirty="0" err="1"/>
              <a:t>ListNode</a:t>
            </a:r>
            <a:r>
              <a:rPr lang="en-US" sz="1400" dirty="0"/>
              <a:t> head) </a:t>
            </a:r>
            <a:r>
              <a:rPr lang="en-US" sz="1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lang="en-US" sz="1400" dirty="0" smtClean="0"/>
              <a:t>// base case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	if </a:t>
            </a:r>
            <a:r>
              <a:rPr lang="en-US" sz="1400" dirty="0"/>
              <a:t>(head == null || </a:t>
            </a:r>
            <a:r>
              <a:rPr lang="en-US" sz="1400" dirty="0" err="1"/>
              <a:t>head.next</a:t>
            </a:r>
            <a:r>
              <a:rPr lang="en-US" sz="1400" dirty="0"/>
              <a:t> == null)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	return </a:t>
            </a:r>
            <a:r>
              <a:rPr lang="en-US" sz="1400" dirty="0"/>
              <a:t>head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	// </a:t>
            </a:r>
            <a:r>
              <a:rPr lang="en-US" sz="1400" dirty="0"/>
              <a:t>step 1. cut the list to two halves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 err="1"/>
              <a:t>prev</a:t>
            </a:r>
            <a:r>
              <a:rPr lang="en-US" sz="1400" dirty="0"/>
              <a:t> = null, slow = head, fast = head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	while </a:t>
            </a:r>
            <a:r>
              <a:rPr lang="en-US" sz="1400" dirty="0"/>
              <a:t>(fast != null &amp;&amp; </a:t>
            </a:r>
            <a:r>
              <a:rPr lang="en-US" sz="1400" dirty="0" err="1"/>
              <a:t>fast.next</a:t>
            </a:r>
            <a:r>
              <a:rPr lang="en-US" sz="1400" dirty="0"/>
              <a:t> != null) </a:t>
            </a:r>
            <a:r>
              <a:rPr lang="en-US" sz="1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prev</a:t>
            </a:r>
            <a:r>
              <a:rPr lang="en-US" sz="1400" dirty="0" smtClean="0"/>
              <a:t> </a:t>
            </a:r>
            <a:r>
              <a:rPr lang="en-US" sz="1400" dirty="0"/>
              <a:t>= slow;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	slow </a:t>
            </a:r>
            <a:r>
              <a:rPr lang="en-US" sz="1400" dirty="0"/>
              <a:t>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	fast </a:t>
            </a:r>
            <a:r>
              <a:rPr lang="en-US" sz="1400" dirty="0"/>
              <a:t>= </a:t>
            </a:r>
            <a:r>
              <a:rPr lang="en-US" sz="1400" dirty="0" err="1"/>
              <a:t>fast.next.next</a:t>
            </a:r>
            <a:r>
              <a:rPr lang="en-US" sz="14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}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 err="1" smtClean="0"/>
              <a:t>prev.next</a:t>
            </a:r>
            <a:r>
              <a:rPr lang="en-US" sz="1400" dirty="0" smtClean="0"/>
              <a:t> </a:t>
            </a:r>
            <a:r>
              <a:rPr lang="en-US" sz="1400" dirty="0"/>
              <a:t>= null</a:t>
            </a:r>
            <a:r>
              <a:rPr lang="en-US" sz="1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lang="en-US" sz="1400" dirty="0" smtClean="0"/>
              <a:t>// </a:t>
            </a:r>
            <a:r>
              <a:rPr lang="en-US" sz="1400" dirty="0"/>
              <a:t>step 2. sort each half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/>
              <a:t>l1 = </a:t>
            </a:r>
            <a:r>
              <a:rPr lang="en-US" sz="1400" dirty="0" err="1"/>
              <a:t>sortList</a:t>
            </a:r>
            <a:r>
              <a:rPr lang="en-US" sz="1400" dirty="0"/>
              <a:t>(head);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/>
              <a:t>l2 = </a:t>
            </a:r>
            <a:r>
              <a:rPr lang="en-US" sz="1400" dirty="0" err="1"/>
              <a:t>sortList</a:t>
            </a:r>
            <a:r>
              <a:rPr lang="en-US" sz="1400" dirty="0"/>
              <a:t>(slow</a:t>
            </a:r>
            <a:r>
              <a:rPr lang="en-US" sz="14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lang="en-US" sz="1400" dirty="0" smtClean="0"/>
              <a:t>// </a:t>
            </a:r>
            <a:r>
              <a:rPr lang="en-US" sz="1400" dirty="0"/>
              <a:t>step 3. merge l1 and l2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return </a:t>
            </a:r>
            <a:r>
              <a:rPr lang="en-US" sz="1400" dirty="0"/>
              <a:t>merge(l1, l2);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38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7534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way</a:t>
            </a:r>
          </a:p>
          <a:p>
            <a:pPr marL="457200" lvl="1" indent="0">
              <a:buNone/>
            </a:pPr>
            <a:r>
              <a:rPr lang="en-US" dirty="0" err="1"/>
              <a:t>ListNode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smtClean="0"/>
              <a:t>null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next = null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(head != null) {</a:t>
            </a:r>
          </a:p>
          <a:p>
            <a:pPr marL="457200" lvl="1" indent="0">
              <a:buNone/>
            </a:pPr>
            <a:r>
              <a:rPr lang="en-US" dirty="0" smtClean="0"/>
              <a:t>	next </a:t>
            </a:r>
            <a:r>
              <a:rPr lang="en-US" dirty="0"/>
              <a:t>= 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head.next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head;</a:t>
            </a:r>
          </a:p>
          <a:p>
            <a:pPr marL="457200" lvl="1" indent="0">
              <a:buNone/>
            </a:pPr>
            <a:r>
              <a:rPr lang="en-US" dirty="0" smtClean="0"/>
              <a:t>	head </a:t>
            </a:r>
            <a:r>
              <a:rPr lang="en-US" dirty="0"/>
              <a:t>= next;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prev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Recursive way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52682" y="3603065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4963832" y="3254188"/>
            <a:ext cx="0" cy="348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59824" y="3603065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66966" y="3603065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7969124" y="3602687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25789" y="3039034"/>
            <a:ext cx="658906" cy="2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rev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30267" y="4563031"/>
            <a:ext cx="658906" cy="2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next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endCxn id="5" idx="4"/>
          </p:cNvCxnSpPr>
          <p:nvPr/>
        </p:nvCxnSpPr>
        <p:spPr>
          <a:xfrm flipV="1">
            <a:off x="4963832" y="4150754"/>
            <a:ext cx="0" cy="367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8" idx="2"/>
          </p:cNvCxnSpPr>
          <p:nvPr/>
        </p:nvCxnSpPr>
        <p:spPr>
          <a:xfrm>
            <a:off x="6382124" y="3876910"/>
            <a:ext cx="484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7489266" y="3876532"/>
            <a:ext cx="479858" cy="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2"/>
            <a:endCxn id="7" idx="0"/>
          </p:cNvCxnSpPr>
          <p:nvPr/>
        </p:nvCxnSpPr>
        <p:spPr>
          <a:xfrm>
            <a:off x="6062379" y="2868708"/>
            <a:ext cx="8595" cy="73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32926" y="2653554"/>
            <a:ext cx="658906" cy="2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66952" y="4554067"/>
            <a:ext cx="658906" cy="2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next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00517" y="4141790"/>
            <a:ext cx="0" cy="367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5" idx="6"/>
          </p:cNvCxnSpPr>
          <p:nvPr/>
        </p:nvCxnSpPr>
        <p:spPr>
          <a:xfrm flipH="1">
            <a:off x="5274982" y="3876910"/>
            <a:ext cx="484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81806" y="3258675"/>
            <a:ext cx="0" cy="348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43763" y="3043521"/>
            <a:ext cx="658906" cy="2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rev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39" idx="2"/>
          </p:cNvCxnSpPr>
          <p:nvPr/>
        </p:nvCxnSpPr>
        <p:spPr>
          <a:xfrm>
            <a:off x="7169516" y="2873194"/>
            <a:ext cx="8595" cy="73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840063" y="2658040"/>
            <a:ext cx="658906" cy="21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8" grpId="0" animBg="1"/>
      <p:bldP spid="31" grpId="0" animBg="1"/>
      <p:bldP spid="3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intersection of two linked list</a:t>
            </a:r>
          </a:p>
          <a:p>
            <a:pPr lvl="1"/>
            <a:r>
              <a:rPr lang="en-US" dirty="0" smtClean="0"/>
              <a:t>Use two pointers</a:t>
            </a:r>
          </a:p>
          <a:p>
            <a:pPr lvl="1"/>
            <a:r>
              <a:rPr lang="en-US" dirty="0" smtClean="0"/>
              <a:t>Think about how two pointers can meet?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Find cycle of a linked list</a:t>
            </a:r>
          </a:p>
          <a:p>
            <a:pPr lvl="1"/>
            <a:r>
              <a:rPr lang="en-US" dirty="0" smtClean="0"/>
              <a:t>Use two pointers too</a:t>
            </a:r>
          </a:p>
          <a:p>
            <a:pPr lvl="1"/>
            <a:r>
              <a:rPr lang="en-US" dirty="0" smtClean="0"/>
              <a:t>What’s their travel speed?</a:t>
            </a:r>
          </a:p>
          <a:p>
            <a:pPr lvl="1"/>
            <a:r>
              <a:rPr lang="en-US" dirty="0" smtClean="0"/>
              <a:t>You need to do math for Cycle II…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/ Undirected</a:t>
            </a:r>
          </a:p>
          <a:p>
            <a:r>
              <a:rPr lang="en-US" dirty="0" smtClean="0"/>
              <a:t>Weighted/ Unweighted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2D Matrix</a:t>
            </a:r>
          </a:p>
          <a:p>
            <a:pPr lvl="1"/>
            <a:r>
              <a:rPr lang="en-US" dirty="0" smtClean="0"/>
              <a:t>Graph nodes</a:t>
            </a:r>
          </a:p>
          <a:p>
            <a:pPr lvl="1"/>
            <a:r>
              <a:rPr lang="en-US" dirty="0" smtClean="0"/>
              <a:t>Which is better?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11380"/>
              </p:ext>
            </p:extLst>
          </p:nvPr>
        </p:nvGraphicFramePr>
        <p:xfrm>
          <a:off x="5232400" y="975782"/>
          <a:ext cx="2755900" cy="1909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975"/>
                <a:gridCol w="688975"/>
                <a:gridCol w="688975"/>
                <a:gridCol w="688975"/>
              </a:tblGrid>
              <a:tr h="477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7730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7309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7730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8200" y="32512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class </a:t>
            </a:r>
            <a:r>
              <a:rPr lang="en-US" sz="1600" dirty="0" err="1" smtClean="0"/>
              <a:t>GraphNode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label;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List&lt;</a:t>
            </a:r>
            <a:r>
              <a:rPr lang="en-US" sz="1600" dirty="0" err="1" smtClean="0"/>
              <a:t>GraphNode</a:t>
            </a:r>
            <a:r>
              <a:rPr lang="en-US" sz="1600" dirty="0"/>
              <a:t>&gt; neighbors;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GraphNode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x) </a:t>
            </a:r>
            <a:r>
              <a:rPr lang="en-US" sz="16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label </a:t>
            </a:r>
            <a:r>
              <a:rPr lang="en-US" sz="1600" dirty="0"/>
              <a:t>= </a:t>
            </a:r>
            <a:r>
              <a:rPr lang="en-US" sz="1600" dirty="0" smtClean="0"/>
              <a:t>x;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neighbors </a:t>
            </a:r>
            <a:r>
              <a:rPr lang="en-US" sz="1600" dirty="0"/>
              <a:t>= </a:t>
            </a:r>
            <a:r>
              <a:rPr lang="en-US" sz="1600" dirty="0" smtClean="0"/>
              <a:t>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GraphNode</a:t>
            </a:r>
            <a:r>
              <a:rPr lang="en-US" sz="1600" dirty="0" smtClean="0"/>
              <a:t>&gt;();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}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44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 – Recursive</a:t>
            </a:r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visited.contains</a:t>
            </a:r>
            <a:r>
              <a:rPr lang="en-US" dirty="0" smtClean="0"/>
              <a:t>(node)) return;</a:t>
            </a:r>
          </a:p>
          <a:p>
            <a:pPr marL="457200" lvl="1" indent="0">
              <a:buNone/>
            </a:pPr>
            <a:r>
              <a:rPr lang="en-US" dirty="0" err="1" smtClean="0"/>
              <a:t>visited.add</a:t>
            </a:r>
            <a:r>
              <a:rPr lang="en-US" dirty="0" smtClean="0"/>
              <a:t>(node);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GraphNode</a:t>
            </a:r>
            <a:r>
              <a:rPr lang="en-US" dirty="0" smtClean="0"/>
              <a:t> neighbor: </a:t>
            </a:r>
            <a:r>
              <a:rPr lang="en-US" dirty="0" err="1" smtClean="0"/>
              <a:t>node.neighbors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traverse(neighbor);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BFS - Iterative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2834" y="1930400"/>
            <a:ext cx="5558366" cy="498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1600" dirty="0" smtClean="0"/>
              <a:t>void traverse (</a:t>
            </a:r>
            <a:r>
              <a:rPr lang="en-US" altLang="zh-CN" sz="1600" dirty="0" err="1" smtClean="0"/>
              <a:t>GraphNode</a:t>
            </a:r>
            <a:r>
              <a:rPr lang="en-US" altLang="zh-CN" sz="1600" dirty="0" smtClean="0"/>
              <a:t> node) {</a:t>
            </a:r>
          </a:p>
          <a:p>
            <a:pPr marL="0" indent="0">
              <a:buNone/>
            </a:pPr>
            <a:r>
              <a:rPr lang="en-US" sz="1600" dirty="0" smtClean="0"/>
              <a:t>	Queue&lt;</a:t>
            </a:r>
            <a:r>
              <a:rPr lang="en-US" altLang="zh-CN" sz="1600" dirty="0" err="1" smtClean="0"/>
              <a:t>GraphNode</a:t>
            </a:r>
            <a:r>
              <a:rPr lang="en-US" sz="1600" dirty="0" smtClean="0"/>
              <a:t>&gt; queue = new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&lt;&gt;();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queue.add</a:t>
            </a:r>
            <a:r>
              <a:rPr lang="en-US" sz="1600" dirty="0" smtClean="0"/>
              <a:t>(node);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while (!</a:t>
            </a:r>
            <a:r>
              <a:rPr lang="en-US" sz="1600" dirty="0" err="1" smtClean="0"/>
              <a:t>queue.isEmpty</a:t>
            </a:r>
            <a:r>
              <a:rPr lang="en-US" sz="1600" dirty="0" smtClean="0"/>
              <a:t>()) {</a:t>
            </a:r>
          </a:p>
          <a:p>
            <a:pPr marL="0" indent="0">
              <a:buNone/>
            </a:pPr>
            <a:r>
              <a:rPr lang="en-US" sz="1600" dirty="0" smtClean="0"/>
              <a:t>		node = </a:t>
            </a:r>
            <a:r>
              <a:rPr lang="en-US" sz="1600" dirty="0" err="1" smtClean="0"/>
              <a:t>queue.poll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visited.add</a:t>
            </a:r>
            <a:r>
              <a:rPr lang="en-US" sz="1600" dirty="0" smtClean="0"/>
              <a:t>(node);</a:t>
            </a:r>
          </a:p>
          <a:p>
            <a:pPr marL="0" indent="0">
              <a:buNone/>
            </a:pPr>
            <a:r>
              <a:rPr lang="en-US" sz="1600" dirty="0"/>
              <a:t>		for (</a:t>
            </a:r>
            <a:r>
              <a:rPr lang="en-US" sz="1600" dirty="0" err="1"/>
              <a:t>GraphNode</a:t>
            </a:r>
            <a:r>
              <a:rPr lang="en-US" sz="1600" dirty="0"/>
              <a:t> neighbor: </a:t>
            </a:r>
            <a:r>
              <a:rPr lang="en-US" sz="1600" dirty="0" err="1"/>
              <a:t>node.neighbors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if (!</a:t>
            </a:r>
            <a:r>
              <a:rPr lang="en-US" sz="1600" dirty="0" err="1" smtClean="0"/>
              <a:t>visited.contains</a:t>
            </a:r>
            <a:r>
              <a:rPr lang="en-US" sz="1600" dirty="0" smtClean="0"/>
              <a:t>(neighbor))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queue.add</a:t>
            </a:r>
            <a:r>
              <a:rPr lang="en-US" sz="1600" dirty="0" smtClean="0"/>
              <a:t>(neighbor);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}</a:t>
            </a:r>
            <a:endParaRPr lang="en-US" sz="1600" dirty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20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399"/>
            <a:ext cx="8707966" cy="46316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   Map&lt;Integer</a:t>
            </a:r>
            <a:r>
              <a:rPr lang="en-US" dirty="0"/>
              <a:t>, </a:t>
            </a:r>
            <a:r>
              <a:rPr lang="en-US" dirty="0" err="1" smtClean="0"/>
              <a:t>GraphNode</a:t>
            </a:r>
            <a:r>
              <a:rPr lang="en-US" dirty="0"/>
              <a:t>&gt; created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 smtClean="0"/>
              <a:t>GraphNode</a:t>
            </a:r>
            <a:r>
              <a:rPr lang="en-US" dirty="0" smtClean="0"/>
              <a:t> </a:t>
            </a:r>
            <a:r>
              <a:rPr lang="en-US" dirty="0" err="1" smtClean="0"/>
              <a:t>cloneGraph</a:t>
            </a:r>
            <a:r>
              <a:rPr lang="en-US" dirty="0" smtClean="0"/>
              <a:t>(</a:t>
            </a:r>
            <a:r>
              <a:rPr lang="en-US" dirty="0" err="1" smtClean="0"/>
              <a:t>GraphNode</a:t>
            </a:r>
            <a:r>
              <a:rPr lang="en-US" dirty="0" smtClean="0"/>
              <a:t> </a:t>
            </a:r>
            <a:r>
              <a:rPr lang="en-US" dirty="0"/>
              <a:t>node) {</a:t>
            </a:r>
          </a:p>
          <a:p>
            <a:pPr marL="0" indent="0">
              <a:buNone/>
            </a:pPr>
            <a:r>
              <a:rPr lang="en-US" dirty="0"/>
              <a:t>        if (node == null) return null;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created.containsKey</a:t>
            </a:r>
            <a:r>
              <a:rPr lang="en-US" dirty="0"/>
              <a:t>(</a:t>
            </a:r>
            <a:r>
              <a:rPr lang="en-US" dirty="0" err="1"/>
              <a:t>node.label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created.get</a:t>
            </a:r>
            <a:r>
              <a:rPr lang="en-US" dirty="0"/>
              <a:t>(</a:t>
            </a:r>
            <a:r>
              <a:rPr lang="en-US" dirty="0" err="1"/>
              <a:t>node.label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GraphNode</a:t>
            </a:r>
            <a:r>
              <a:rPr lang="en-US" dirty="0" smtClean="0"/>
              <a:t> </a:t>
            </a:r>
            <a:r>
              <a:rPr lang="en-US" dirty="0" err="1"/>
              <a:t>newNode</a:t>
            </a:r>
            <a:r>
              <a:rPr lang="en-US" dirty="0"/>
              <a:t> = new </a:t>
            </a:r>
            <a:r>
              <a:rPr lang="en-US" dirty="0" err="1" smtClean="0"/>
              <a:t>GraphNode</a:t>
            </a:r>
            <a:r>
              <a:rPr lang="en-US" dirty="0" smtClean="0"/>
              <a:t>(</a:t>
            </a:r>
            <a:r>
              <a:rPr lang="en-US" dirty="0" err="1" smtClean="0"/>
              <a:t>node.label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created.put</a:t>
            </a:r>
            <a:r>
              <a:rPr lang="en-US" dirty="0"/>
              <a:t>(</a:t>
            </a:r>
            <a:r>
              <a:rPr lang="en-US" dirty="0" err="1"/>
              <a:t>newNode.label</a:t>
            </a:r>
            <a:r>
              <a:rPr lang="en-US" dirty="0"/>
              <a:t>, </a:t>
            </a:r>
            <a:r>
              <a:rPr lang="en-US" dirty="0" err="1"/>
              <a:t>newNode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smtClean="0"/>
              <a:t>(</a:t>
            </a:r>
            <a:r>
              <a:rPr lang="en-US" dirty="0" err="1" smtClean="0"/>
              <a:t>GraphNode</a:t>
            </a:r>
            <a:r>
              <a:rPr lang="en-US" dirty="0" smtClean="0"/>
              <a:t> </a:t>
            </a:r>
            <a:r>
              <a:rPr lang="en-US" dirty="0"/>
              <a:t>neighbor : </a:t>
            </a:r>
            <a:r>
              <a:rPr lang="en-US" dirty="0" err="1"/>
              <a:t>node.neighbors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newNode.neighbors.add</a:t>
            </a:r>
            <a:r>
              <a:rPr lang="en-US" dirty="0"/>
              <a:t>(</a:t>
            </a:r>
            <a:r>
              <a:rPr lang="en-US" dirty="0" err="1"/>
              <a:t>cloneGraph</a:t>
            </a:r>
            <a:r>
              <a:rPr lang="en-US" dirty="0"/>
              <a:t>(neighbor));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3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linked list &amp;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Linked list with a random pointer</a:t>
            </a:r>
          </a:p>
          <a:p>
            <a:pPr lvl="1"/>
            <a:r>
              <a:rPr lang="en-US" dirty="0" smtClean="0"/>
              <a:t>What’s the difference?</a:t>
            </a:r>
          </a:p>
          <a:p>
            <a:pPr lvl="1"/>
            <a:endParaRPr lang="en-US" dirty="0"/>
          </a:p>
          <a:p>
            <a:r>
              <a:rPr lang="en-US" dirty="0" smtClean="0"/>
              <a:t>Clone a tree</a:t>
            </a:r>
          </a:p>
          <a:p>
            <a:pPr lvl="1"/>
            <a:r>
              <a:rPr lang="en-US" dirty="0" smtClean="0"/>
              <a:t>What’s the difference again?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07516" cy="3880773"/>
          </a:xfrm>
        </p:spPr>
        <p:txBody>
          <a:bodyPr/>
          <a:lstStyle/>
          <a:p>
            <a:r>
              <a:rPr lang="en-US" dirty="0" smtClean="0"/>
              <a:t>To sort nodes with order relationship</a:t>
            </a:r>
          </a:p>
          <a:p>
            <a:pPr lvl="1"/>
            <a:r>
              <a:rPr lang="en-US" dirty="0" smtClean="0"/>
              <a:t>Task scheduling</a:t>
            </a:r>
          </a:p>
          <a:p>
            <a:pPr lvl="1"/>
            <a:r>
              <a:rPr lang="en-US" dirty="0" smtClean="0"/>
              <a:t>Convert graph to a tree</a:t>
            </a:r>
          </a:p>
          <a:p>
            <a:pPr lvl="1"/>
            <a:endParaRPr lang="en-US" dirty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1. Put nodes with incoming = 0 to a queue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Dequeu</a:t>
            </a:r>
            <a:r>
              <a:rPr lang="en-US" dirty="0" smtClean="0"/>
              <a:t>, decrease incoming for each child node</a:t>
            </a:r>
          </a:p>
          <a:p>
            <a:pPr lvl="1"/>
            <a:r>
              <a:rPr lang="en-US" dirty="0" smtClean="0"/>
              <a:t>3. Add children with 0 incoming to the queue</a:t>
            </a:r>
          </a:p>
          <a:p>
            <a:pPr lvl="1"/>
            <a:r>
              <a:rPr lang="en-US" dirty="0" smtClean="0"/>
              <a:t>4. Repeat 2 until the queue is empty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858000" y="1612900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  <a:endCxn id="7" idx="0"/>
          </p:cNvCxnSpPr>
          <p:nvPr/>
        </p:nvCxnSpPr>
        <p:spPr>
          <a:xfrm flipH="1">
            <a:off x="7137400" y="2160589"/>
            <a:ext cx="31750" cy="691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26250" y="2851944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05650" y="3438527"/>
            <a:ext cx="31750" cy="735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00850" y="4147344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85150" y="2851944"/>
            <a:ext cx="622300" cy="54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7169150" y="2160589"/>
            <a:ext cx="1327150" cy="691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6"/>
          </p:cNvCxnSpPr>
          <p:nvPr/>
        </p:nvCxnSpPr>
        <p:spPr>
          <a:xfrm flipH="1">
            <a:off x="7448550" y="3125789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6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48669" cy="3880773"/>
          </a:xfrm>
        </p:spPr>
        <p:txBody>
          <a:bodyPr/>
          <a:lstStyle/>
          <a:p>
            <a:r>
              <a:rPr lang="en-US" dirty="0" smtClean="0"/>
              <a:t>Single Linked List</a:t>
            </a:r>
          </a:p>
          <a:p>
            <a:endParaRPr lang="en-US" dirty="0"/>
          </a:p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4729" y="2160590"/>
            <a:ext cx="4155155" cy="3202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// Single Linked List Node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val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next;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val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this.val</a:t>
            </a:r>
            <a:r>
              <a:rPr lang="en-US" sz="1400" dirty="0" smtClean="0"/>
              <a:t> = </a:t>
            </a:r>
            <a:r>
              <a:rPr lang="en-US" sz="1400" dirty="0" err="1" smtClean="0"/>
              <a:t>val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this.next</a:t>
            </a:r>
            <a:r>
              <a:rPr lang="en-US" sz="1400" dirty="0" smtClean="0"/>
              <a:t> = null;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13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https://leetcode.com/problems/remove-duplicates-from-sorted-list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https://leetcode.com/problems/swap-nodes-in-pairs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https://leetcode.com/problems/rotate-list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https://leetcode.com/problems/partition-list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https://leetcode.com/problems/reverse-linked-list-ii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https://leetcode.com/problems/odd-even-linked-list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https://leetcode.com/problems/intersection-of-two-linked-lists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https://leetcode.com/problems/linked-list-cycle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https://leetcode.com/problems/linked-list-cycle-ii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11"/>
              </a:rPr>
              <a:t>https://leetcode.com/problems/clone-graph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https://leetcode.com/problems/course-schedule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https://leetcode.com/problems/course-schedule-ii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</a:t>
            </a:r>
            <a:r>
              <a:rPr lang="en-US" dirty="0" smtClean="0"/>
              <a:t>node / traverse a linked list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list</a:t>
            </a:r>
          </a:p>
          <a:p>
            <a:r>
              <a:rPr lang="en-US" dirty="0" smtClean="0"/>
              <a:t>Insert </a:t>
            </a:r>
            <a:r>
              <a:rPr lang="en-US" dirty="0"/>
              <a:t>a node</a:t>
            </a:r>
          </a:p>
          <a:p>
            <a:r>
              <a:rPr lang="en-US" dirty="0"/>
              <a:t>Delete a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Find middle of a list</a:t>
            </a:r>
          </a:p>
          <a:p>
            <a:r>
              <a:rPr lang="en-US" dirty="0" smtClean="0"/>
              <a:t>Merge two sorted list</a:t>
            </a:r>
          </a:p>
          <a:p>
            <a:r>
              <a:rPr lang="en-US" dirty="0" smtClean="0"/>
              <a:t>Merge sort a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node / traverse a linked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find(</a:t>
            </a:r>
            <a:r>
              <a:rPr lang="en-US" dirty="0" err="1" smtClean="0"/>
              <a:t>ListNode</a:t>
            </a:r>
            <a:r>
              <a:rPr lang="en-US" dirty="0" smtClean="0"/>
              <a:t> head, </a:t>
            </a:r>
            <a:r>
              <a:rPr lang="en-US" dirty="0" err="1" smtClean="0"/>
              <a:t>int</a:t>
            </a:r>
            <a:r>
              <a:rPr lang="en-US" dirty="0" smtClean="0"/>
              <a:t> target)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(head != null)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head.val</a:t>
            </a:r>
            <a:r>
              <a:rPr lang="en-US" dirty="0" smtClean="0"/>
              <a:t> == target)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 = </a:t>
            </a:r>
            <a:r>
              <a:rPr lang="en-US" dirty="0" err="1" smtClean="0"/>
              <a:t>head.next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7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51982"/>
          </a:xfrm>
        </p:spPr>
        <p:txBody>
          <a:bodyPr/>
          <a:lstStyle/>
          <a:p>
            <a:r>
              <a:rPr lang="en-US" dirty="0" smtClean="0"/>
              <a:t>Given an input integer array, return a newly created Linked List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782997"/>
            <a:ext cx="7967204" cy="38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 err="1" smtClean="0"/>
              <a:t>createList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nums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(</a:t>
            </a:r>
            <a:r>
              <a:rPr lang="en-US" sz="1400" dirty="0" err="1" smtClean="0"/>
              <a:t>nums</a:t>
            </a:r>
            <a:r>
              <a:rPr lang="en-US" sz="1400" dirty="0" smtClean="0"/>
              <a:t> == null) return null;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dummyHead</a:t>
            </a:r>
            <a:r>
              <a:rPr lang="en-US" sz="1400" dirty="0"/>
              <a:t> = new </a:t>
            </a:r>
            <a:r>
              <a:rPr lang="en-US" sz="1400" dirty="0" smtClean="0"/>
              <a:t>ListNode(0);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current = </a:t>
            </a:r>
            <a:r>
              <a:rPr lang="en-US" sz="1400" dirty="0" err="1" smtClean="0"/>
              <a:t>dummyHead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 smtClean="0"/>
              <a:t>nums.length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 err="1" smtClean="0"/>
              <a:t>newNode</a:t>
            </a:r>
            <a:r>
              <a:rPr lang="en-US" sz="1400" dirty="0" smtClean="0"/>
              <a:t> = new ListNode(</a:t>
            </a:r>
            <a:r>
              <a:rPr lang="en-US" sz="1400" dirty="0" err="1" smtClean="0"/>
              <a:t>nums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current.next</a:t>
            </a:r>
            <a:r>
              <a:rPr lang="en-US" sz="1400" dirty="0" smtClean="0"/>
              <a:t> = </a:t>
            </a:r>
            <a:r>
              <a:rPr lang="en-US" sz="1400" dirty="0" err="1" smtClean="0"/>
              <a:t>newNode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current = </a:t>
            </a:r>
            <a:r>
              <a:rPr lang="en-US" sz="1400" dirty="0" err="1" smtClean="0"/>
              <a:t>newNode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return </a:t>
            </a:r>
            <a:r>
              <a:rPr lang="en-US" sz="1400" dirty="0" err="1" smtClean="0"/>
              <a:t>dummyHead.next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Create an empty result list</a:t>
            </a:r>
          </a:p>
          <a:p>
            <a:pPr lvl="1"/>
            <a:r>
              <a:rPr lang="en-US" dirty="0" smtClean="0"/>
              <a:t>Insert every node into result list</a:t>
            </a:r>
          </a:p>
          <a:p>
            <a:pPr lvl="1"/>
            <a:r>
              <a:rPr lang="en-US" dirty="0" smtClean="0"/>
              <a:t>Time Complexity?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930400"/>
            <a:ext cx="4155155" cy="186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// insert “node” after “</a:t>
            </a:r>
            <a:r>
              <a:rPr lang="en-US" sz="1400" dirty="0" err="1" smtClean="0"/>
              <a:t>prev</a:t>
            </a:r>
            <a:r>
              <a:rPr lang="en-US" sz="1400" dirty="0" smtClean="0"/>
              <a:t>”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sz="1400" dirty="0" err="1" smtClean="0"/>
              <a:t>node.next</a:t>
            </a:r>
            <a:r>
              <a:rPr lang="en-US" sz="1400" dirty="0" smtClean="0"/>
              <a:t> = </a:t>
            </a:r>
            <a:r>
              <a:rPr lang="en-US" sz="1400" dirty="0" err="1" smtClean="0"/>
              <a:t>prev.next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err="1" smtClean="0"/>
              <a:t>prev.next</a:t>
            </a:r>
            <a:r>
              <a:rPr lang="en-US" sz="1400" dirty="0" smtClean="0"/>
              <a:t> = node;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5668" y="660400"/>
            <a:ext cx="5816600" cy="554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ListNode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insertionSortList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(ListNode head)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ListNode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dummyHead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new ListNode(0);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while(head != null)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ListNode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node = head,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dummyHead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head =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while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!= null)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null ||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prev.next.val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node.val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//insert node after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node;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break;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dummyHead.next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7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elete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access its previous node…</a:t>
            </a:r>
          </a:p>
          <a:p>
            <a:pPr marL="457200" lvl="1" indent="0">
              <a:buNone/>
            </a:pPr>
            <a:r>
              <a:rPr lang="en-US" dirty="0" err="1" smtClean="0"/>
              <a:t>prev.next</a:t>
            </a:r>
            <a:r>
              <a:rPr lang="en-US" dirty="0" smtClean="0"/>
              <a:t> = </a:t>
            </a:r>
            <a:r>
              <a:rPr lang="en-US" dirty="0" err="1" smtClean="0"/>
              <a:t>prev.next.next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you were only given the pointer to the node… (it’s not the last node)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node.val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node.next.val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node.next.next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middle of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/>
          </a:bodyPr>
          <a:lstStyle/>
          <a:p>
            <a:r>
              <a:rPr lang="en-US" dirty="0" smtClean="0"/>
              <a:t>Naïve solution</a:t>
            </a:r>
          </a:p>
          <a:p>
            <a:endParaRPr lang="en-US" dirty="0"/>
          </a:p>
          <a:p>
            <a:r>
              <a:rPr lang="en-US" dirty="0" smtClean="0"/>
              <a:t>Solution with fast/slow pointers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ListNode</a:t>
            </a:r>
            <a:r>
              <a:rPr lang="en-US" sz="1600" dirty="0" smtClean="0"/>
              <a:t> slow </a:t>
            </a:r>
            <a:r>
              <a:rPr lang="en-US" sz="1600" dirty="0"/>
              <a:t>= head, fast = head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while </a:t>
            </a:r>
            <a:r>
              <a:rPr lang="en-US" sz="1600" dirty="0"/>
              <a:t>(fast != null &amp;&amp; </a:t>
            </a:r>
            <a:r>
              <a:rPr lang="en-US" sz="1600" dirty="0" err="1"/>
              <a:t>fast.next</a:t>
            </a:r>
            <a:r>
              <a:rPr lang="en-US" sz="1600" dirty="0"/>
              <a:t> != null)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slow </a:t>
            </a:r>
            <a:r>
              <a:rPr lang="en-US" sz="1600" dirty="0"/>
              <a:t>= </a:t>
            </a:r>
            <a:r>
              <a:rPr lang="en-US" sz="1600" dirty="0" err="1"/>
              <a:t>slow.next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fast </a:t>
            </a:r>
            <a:r>
              <a:rPr lang="en-US" sz="1600" dirty="0"/>
              <a:t>= </a:t>
            </a:r>
            <a:r>
              <a:rPr lang="en-US" sz="1600" dirty="0" err="1"/>
              <a:t>fast.next.next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slow;</a:t>
            </a:r>
          </a:p>
          <a:p>
            <a:endParaRPr lang="en-US" sz="1600" dirty="0"/>
          </a:p>
          <a:p>
            <a:r>
              <a:rPr lang="en-US" dirty="0" smtClean="0"/>
              <a:t>Time 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two sorted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734" y="1054100"/>
            <a:ext cx="4948766" cy="5803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/>
              <a:t>merge(</a:t>
            </a:r>
            <a:r>
              <a:rPr lang="en-US" sz="1400" dirty="0" err="1"/>
              <a:t>ListNode</a:t>
            </a:r>
            <a:r>
              <a:rPr lang="en-US" sz="1400" dirty="0"/>
              <a:t> l1, </a:t>
            </a:r>
            <a:r>
              <a:rPr lang="en-US" sz="1400" dirty="0" err="1"/>
              <a:t>ListNode</a:t>
            </a:r>
            <a:r>
              <a:rPr lang="en-US" sz="1400" dirty="0"/>
              <a:t> l2) {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 err="1"/>
              <a:t>dummyHead</a:t>
            </a:r>
            <a:r>
              <a:rPr lang="en-US" sz="1400" dirty="0"/>
              <a:t> = new </a:t>
            </a:r>
            <a:r>
              <a:rPr lang="en-US" sz="1400" dirty="0" err="1"/>
              <a:t>ListNode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ListNode</a:t>
            </a:r>
            <a:r>
              <a:rPr lang="en-US" sz="1400" dirty="0" smtClean="0"/>
              <a:t> </a:t>
            </a:r>
            <a:r>
              <a:rPr lang="en-US" sz="1400" dirty="0"/>
              <a:t>p = </a:t>
            </a:r>
            <a:r>
              <a:rPr lang="en-US" sz="1400" dirty="0" err="1"/>
              <a:t>dummyHead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while </a:t>
            </a:r>
            <a:r>
              <a:rPr lang="en-US" sz="1400" dirty="0"/>
              <a:t>(l1 != null &amp;&amp; l2 != null) {</a:t>
            </a:r>
          </a:p>
          <a:p>
            <a:pPr marL="0" indent="0">
              <a:buNone/>
            </a:pPr>
            <a:r>
              <a:rPr lang="en-US" sz="1400" dirty="0" smtClean="0"/>
              <a:t>		if </a:t>
            </a:r>
            <a:r>
              <a:rPr lang="en-US" sz="1400" dirty="0"/>
              <a:t>(l1.val &lt; l2.val) {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p.next</a:t>
            </a:r>
            <a:r>
              <a:rPr lang="en-US" sz="1400" dirty="0" smtClean="0"/>
              <a:t> </a:t>
            </a:r>
            <a:r>
              <a:rPr lang="en-US" sz="1400" dirty="0"/>
              <a:t>= l1;</a:t>
            </a:r>
          </a:p>
          <a:p>
            <a:pPr marL="0" indent="0">
              <a:buNone/>
            </a:pPr>
            <a:r>
              <a:rPr lang="en-US" sz="1400" dirty="0" smtClean="0"/>
              <a:t>			l1 </a:t>
            </a:r>
            <a:r>
              <a:rPr lang="en-US" sz="1400" dirty="0"/>
              <a:t>= l1.next;</a:t>
            </a:r>
          </a:p>
          <a:p>
            <a:pPr marL="0" indent="0">
              <a:buNone/>
            </a:pPr>
            <a:r>
              <a:rPr lang="en-US" sz="1400" dirty="0" smtClean="0"/>
              <a:t>		} </a:t>
            </a:r>
            <a:r>
              <a:rPr lang="en-US" sz="1400" dirty="0"/>
              <a:t>else {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p.next</a:t>
            </a:r>
            <a:r>
              <a:rPr lang="en-US" sz="1400" dirty="0" smtClean="0"/>
              <a:t> </a:t>
            </a:r>
            <a:r>
              <a:rPr lang="en-US" sz="1400" dirty="0"/>
              <a:t>= l2;</a:t>
            </a:r>
          </a:p>
          <a:p>
            <a:pPr marL="0" indent="0">
              <a:buNone/>
            </a:pPr>
            <a:r>
              <a:rPr lang="en-US" sz="1400" dirty="0" smtClean="0"/>
              <a:t>			l2 </a:t>
            </a:r>
            <a:r>
              <a:rPr lang="en-US" sz="1400" dirty="0"/>
              <a:t>= l2.next;</a:t>
            </a:r>
          </a:p>
          <a:p>
            <a:pPr marL="0" indent="0">
              <a:buNone/>
            </a:pPr>
            <a:r>
              <a:rPr lang="en-US" sz="1400" dirty="0" smtClean="0"/>
              <a:t>	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p </a:t>
            </a:r>
            <a:r>
              <a:rPr lang="en-US" sz="1400" dirty="0"/>
              <a:t>= </a:t>
            </a:r>
            <a:r>
              <a:rPr lang="en-US" sz="1400" dirty="0" err="1"/>
              <a:t>p.next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if </a:t>
            </a:r>
            <a:r>
              <a:rPr lang="en-US" sz="1400" dirty="0"/>
              <a:t>(l1 != </a:t>
            </a:r>
            <a:r>
              <a:rPr lang="en-US" sz="1400" dirty="0" smtClean="0"/>
              <a:t>null)	</a:t>
            </a:r>
            <a:r>
              <a:rPr lang="en-US" sz="1400" dirty="0" err="1" smtClean="0"/>
              <a:t>p.next</a:t>
            </a:r>
            <a:r>
              <a:rPr lang="en-US" sz="1400" dirty="0" smtClean="0"/>
              <a:t> </a:t>
            </a:r>
            <a:r>
              <a:rPr lang="en-US" sz="1400" dirty="0"/>
              <a:t>= l1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if </a:t>
            </a:r>
            <a:r>
              <a:rPr lang="en-US" sz="1400" dirty="0"/>
              <a:t>(l2 != null</a:t>
            </a:r>
            <a:r>
              <a:rPr lang="en-US" sz="1400" dirty="0" smtClean="0"/>
              <a:t>)	</a:t>
            </a:r>
            <a:r>
              <a:rPr lang="en-US" sz="1400" dirty="0" err="1" smtClean="0"/>
              <a:t>p.next</a:t>
            </a:r>
            <a:r>
              <a:rPr lang="en-US" sz="1400" dirty="0" smtClean="0"/>
              <a:t> </a:t>
            </a:r>
            <a:r>
              <a:rPr lang="en-US" sz="1400" dirty="0"/>
              <a:t>= l2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return </a:t>
            </a:r>
            <a:r>
              <a:rPr lang="en-US" sz="1400" dirty="0" err="1"/>
              <a:t>dummyHead.next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79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6013</TotalTime>
  <Words>674</Words>
  <Application>Microsoft Office PowerPoint</Application>
  <PresentationFormat>Widescreen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Facet</vt:lpstr>
      <vt:lpstr>Programmer’s Study Group</vt:lpstr>
      <vt:lpstr>Linked List</vt:lpstr>
      <vt:lpstr>Basic algorithms</vt:lpstr>
      <vt:lpstr>Find a node / traverse a linked list </vt:lpstr>
      <vt:lpstr>Create a list</vt:lpstr>
      <vt:lpstr>Insert a node</vt:lpstr>
      <vt:lpstr>Delete a node</vt:lpstr>
      <vt:lpstr>Find middle of a list</vt:lpstr>
      <vt:lpstr>Merge two sorted lists</vt:lpstr>
      <vt:lpstr>Merge sort a list</vt:lpstr>
      <vt:lpstr>Reverse linked list</vt:lpstr>
      <vt:lpstr>Advanced topics</vt:lpstr>
      <vt:lpstr>Questions?</vt:lpstr>
      <vt:lpstr>Graph</vt:lpstr>
      <vt:lpstr>Traverse</vt:lpstr>
      <vt:lpstr>Clone</vt:lpstr>
      <vt:lpstr>Clone linked list &amp; tree?</vt:lpstr>
      <vt:lpstr>Topological sort</vt:lpstr>
      <vt:lpstr>Questions?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Shawn</cp:lastModifiedBy>
  <cp:revision>72</cp:revision>
  <dcterms:created xsi:type="dcterms:W3CDTF">2016-03-31T21:51:55Z</dcterms:created>
  <dcterms:modified xsi:type="dcterms:W3CDTF">2016-04-17T03:04:17Z</dcterms:modified>
</cp:coreProperties>
</file>