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72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3" r:id="rId23"/>
    <p:sldId id="304" r:id="rId24"/>
    <p:sldId id="305" r:id="rId25"/>
    <p:sldId id="302" r:id="rId26"/>
    <p:sldId id="301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002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42ED-8B7B-4D1D-AB25-EACB326F690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valid-parentheses/" TargetMode="External"/><Relationship Id="rId13" Type="http://schemas.openxmlformats.org/officeDocument/2006/relationships/hyperlink" Target="https://leetcode.com/problems/top-k-frequent-elements/" TargetMode="External"/><Relationship Id="rId3" Type="http://schemas.openxmlformats.org/officeDocument/2006/relationships/hyperlink" Target="https://leetcode.com/problems/generate-parentheses/" TargetMode="External"/><Relationship Id="rId7" Type="http://schemas.openxmlformats.org/officeDocument/2006/relationships/hyperlink" Target="https://leetcode.com/problems/word-search/" TargetMode="External"/><Relationship Id="rId12" Type="http://schemas.openxmlformats.org/officeDocument/2006/relationships/hyperlink" Target="https://leetcode.com/problems/anagrams/" TargetMode="External"/><Relationship Id="rId2" Type="http://schemas.openxmlformats.org/officeDocument/2006/relationships/hyperlink" Target="https://leetcode.com/problems/letter-combinations-of-a-phone-numb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combination-sum-iii/" TargetMode="External"/><Relationship Id="rId11" Type="http://schemas.openxmlformats.org/officeDocument/2006/relationships/hyperlink" Target="https://leetcode.com/problems/happy-number/" TargetMode="External"/><Relationship Id="rId5" Type="http://schemas.openxmlformats.org/officeDocument/2006/relationships/hyperlink" Target="https://leetcode.com/problems/combination-sum-ii/" TargetMode="External"/><Relationship Id="rId10" Type="http://schemas.openxmlformats.org/officeDocument/2006/relationships/hyperlink" Target="https://leetcode.com/problems/min-stack/" TargetMode="External"/><Relationship Id="rId4" Type="http://schemas.openxmlformats.org/officeDocument/2006/relationships/hyperlink" Target="https://leetcode.com/problems/permutations-ii/" TargetMode="External"/><Relationship Id="rId9" Type="http://schemas.openxmlformats.org/officeDocument/2006/relationships/hyperlink" Target="https://leetcode.com/problems/simplify-pa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000" dirty="0" smtClean="0"/>
              <a:t>Programmer’s Study Group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9900" y="368449"/>
            <a:ext cx="1042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List&lt;List&lt;Integer&gt;&gt;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combineHelper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(List&lt;Integer&gt;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combineHelper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List&lt;List&lt;Integer&gt;&gt; combine(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&lt;List&lt;Integer&gt;&gt;();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 ||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 ||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combineHelper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Combination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4354511"/>
          </a:xfrm>
        </p:spPr>
        <p:txBody>
          <a:bodyPr>
            <a:normAutofit/>
          </a:bodyPr>
          <a:lstStyle/>
          <a:p>
            <a:r>
              <a:rPr lang="en-US" dirty="0" smtClean="0"/>
              <a:t>Given a set of candidate numbers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and a target number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find all unique combinations in 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 where the candidate numbers sums to 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. The </a:t>
            </a:r>
            <a:r>
              <a:rPr lang="en-US" b="1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 repeated number may be chosen from </a:t>
            </a:r>
            <a:r>
              <a:rPr lang="en-US" b="1" i="1" dirty="0" smtClean="0"/>
              <a:t>C</a:t>
            </a:r>
            <a:r>
              <a:rPr lang="en-US" dirty="0"/>
              <a:t> unlimited number of times. The solution set must not contain duplicate combinations.</a:t>
            </a:r>
          </a:p>
          <a:p>
            <a:r>
              <a:rPr lang="en-US" dirty="0" smtClean="0"/>
              <a:t>Given </a:t>
            </a:r>
            <a:r>
              <a:rPr lang="en-US" dirty="0"/>
              <a:t>candidate set </a:t>
            </a:r>
            <a:r>
              <a:rPr lang="en-US" dirty="0" smtClean="0">
                <a:solidFill>
                  <a:srgbClr val="FF0000"/>
                </a:solidFill>
              </a:rPr>
              <a:t>[2,3,6,7] </a:t>
            </a:r>
            <a:r>
              <a:rPr lang="en-US" dirty="0"/>
              <a:t>and target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, a solution is: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>
                <a:solidFill>
                  <a:srgbClr val="FF0000"/>
                </a:solidFill>
              </a:rPr>
              <a:t>[ [</a:t>
            </a:r>
            <a:r>
              <a:rPr lang="en-US" altLang="en-US" dirty="0">
                <a:solidFill>
                  <a:srgbClr val="FF0000"/>
                </a:solidFill>
              </a:rPr>
              <a:t>7</a:t>
            </a:r>
            <a:r>
              <a:rPr lang="en-US" altLang="en-US" dirty="0" smtClean="0">
                <a:solidFill>
                  <a:srgbClr val="FF0000"/>
                </a:solidFill>
              </a:rPr>
              <a:t>], </a:t>
            </a:r>
            <a:r>
              <a:rPr lang="en-US" altLang="en-US" dirty="0">
                <a:solidFill>
                  <a:srgbClr val="FF0000"/>
                </a:solidFill>
              </a:rPr>
              <a:t>[2, 2, 3</a:t>
            </a:r>
            <a:r>
              <a:rPr lang="en-US" altLang="en-US" dirty="0" smtClean="0">
                <a:solidFill>
                  <a:srgbClr val="FF0000"/>
                </a:solidFill>
              </a:rPr>
              <a:t>] ]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4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275253"/>
            <a:ext cx="11506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helper(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List&lt;Integer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history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List&lt;List&lt;Integer&gt;&gt;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List&lt;Integer&gt;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history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history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helper(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history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history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history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List&lt;List&lt;Integer&gt;&gt;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combinationSum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List&lt;List&lt;Integer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&lt;List&lt;Integer&gt;&gt;();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helper(</a:t>
            </a:r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candidates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&lt;Integer&gt;(),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7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17500"/>
            <a:ext cx="8596668" cy="1320800"/>
          </a:xfrm>
        </p:spPr>
        <p:txBody>
          <a:bodyPr/>
          <a:lstStyle/>
          <a:p>
            <a:r>
              <a:rPr lang="en-US" dirty="0" smtClean="0"/>
              <a:t>Backtracking 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800" y="1270000"/>
            <a:ext cx="112141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List&lt;List&lt;Integer&gt;&gt; result;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helper(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List&lt;Integer&gt; current,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left,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 [, Set&lt;Integer&gt; used])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&lt;&gt;(current));]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(left == 0)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&lt;&gt;(current));]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nn-NO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 = start [0]; i &lt; nums.length; i++)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(...)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current.add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)];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helper(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current, left - 1,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[+ 1]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[, used]);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current.remove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used.remove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)];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combination/subset/permutation(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&lt;List&lt;Integer&gt;&gt;();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Arrays.sort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helper(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&lt;Integer&gt;(), left,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[,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&lt;Integer&gt;()]);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21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27511"/>
          </a:xfrm>
        </p:spPr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/>
              <a:t>Data Structure</a:t>
            </a:r>
          </a:p>
          <a:p>
            <a:pPr lvl="1"/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Queue</a:t>
            </a:r>
            <a:endParaRPr lang="en-US" dirty="0"/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err="1" smtClean="0"/>
              <a:t>HashMap</a:t>
            </a:r>
            <a:endParaRPr lang="en-US" dirty="0"/>
          </a:p>
          <a:p>
            <a:r>
              <a:rPr lang="en-US" dirty="0" smtClean="0"/>
              <a:t>Tree </a:t>
            </a:r>
            <a:r>
              <a:rPr lang="en-US" dirty="0"/>
              <a:t>Data Structure</a:t>
            </a:r>
          </a:p>
          <a:p>
            <a:pPr lvl="1"/>
            <a:r>
              <a:rPr lang="en-US" dirty="0" smtClean="0"/>
              <a:t>Binary Search Tree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err="1" smtClean="0"/>
              <a:t>Trie</a:t>
            </a:r>
            <a:r>
              <a:rPr lang="en-US" dirty="0" smtClean="0"/>
              <a:t> *</a:t>
            </a:r>
          </a:p>
          <a:p>
            <a:pPr lvl="1"/>
            <a:r>
              <a:rPr lang="en-US" dirty="0" smtClean="0"/>
              <a:t>Segment Tree *</a:t>
            </a:r>
          </a:p>
          <a:p>
            <a:pPr lvl="1"/>
            <a:r>
              <a:rPr lang="en-US" dirty="0" smtClean="0"/>
              <a:t>Red-black Tree, AVL Tree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17645"/>
              </p:ext>
            </p:extLst>
          </p:nvPr>
        </p:nvGraphicFramePr>
        <p:xfrm>
          <a:off x="677334" y="1761066"/>
          <a:ext cx="8720665" cy="391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133"/>
                <a:gridCol w="1744133"/>
                <a:gridCol w="1744133"/>
                <a:gridCol w="1744133"/>
                <a:gridCol w="1744133"/>
              </a:tblGrid>
              <a:tr h="715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</a:tr>
              <a:tr h="606738"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</a:p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add(), offer()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poll()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peek()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contains()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60673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Stack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pop()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peek()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contains()</a:t>
                      </a:r>
                    </a:p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60673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HashMap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O(x *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put()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containsKey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606738">
                <a:tc>
                  <a:txBody>
                    <a:bodyPr/>
                    <a:lstStyle/>
                    <a:p>
                      <a:r>
                        <a:rPr lang="en-US" dirty="0" smtClean="0"/>
                        <a:t>BST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06738">
                <a:tc>
                  <a:txBody>
                    <a:bodyPr/>
                    <a:lstStyle/>
                    <a:p>
                      <a:r>
                        <a:rPr lang="en-US" dirty="0" smtClean="0"/>
                        <a:t>Heap – PQ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add()</a:t>
                      </a:r>
                    </a:p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poll()</a:t>
                      </a:r>
                    </a:p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peek()</a:t>
                      </a:r>
                    </a:p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contains()</a:t>
                      </a:r>
                    </a:p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 First Out – FIFO</a:t>
            </a:r>
          </a:p>
          <a:p>
            <a:r>
              <a:rPr lang="en-US" dirty="0" smtClean="0"/>
              <a:t>Normally used as cache / buffer</a:t>
            </a:r>
          </a:p>
          <a:p>
            <a:pPr lvl="1"/>
            <a:r>
              <a:rPr lang="en-US" dirty="0" smtClean="0"/>
              <a:t>BFS</a:t>
            </a:r>
          </a:p>
          <a:p>
            <a:pPr lvl="1"/>
            <a:r>
              <a:rPr lang="en-US" dirty="0" smtClean="0"/>
              <a:t>Topological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In First Out – LIFO</a:t>
            </a:r>
          </a:p>
          <a:p>
            <a:r>
              <a:rPr lang="en-US" dirty="0" smtClean="0"/>
              <a:t>Normally used to assist interpretation</a:t>
            </a:r>
          </a:p>
          <a:p>
            <a:pPr lvl="1"/>
            <a:r>
              <a:rPr lang="en-US" dirty="0" smtClean="0"/>
              <a:t>Iterative traverse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 smtClean="0"/>
              <a:t>Semantic tree *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/>
              <a:t>Evaluate Reverse Polish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value of an arithmetic expression in Reverse Polish </a:t>
            </a:r>
            <a:r>
              <a:rPr lang="en-US" dirty="0" smtClean="0"/>
              <a:t>Notation. Valid </a:t>
            </a:r>
            <a:r>
              <a:rPr lang="en-US" dirty="0"/>
              <a:t>operators are +, -, *, /. Each operand may be an integer or another expression</a:t>
            </a:r>
            <a:r>
              <a:rPr lang="en-US" dirty="0" smtClean="0"/>
              <a:t>.</a:t>
            </a:r>
          </a:p>
          <a:p>
            <a:r>
              <a:rPr lang="en-US" dirty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["</a:t>
            </a:r>
            <a:r>
              <a:rPr lang="en-US" dirty="0"/>
              <a:t>2", "1", "+", "3", "*"] -&gt; ((2 + 1) * 3) -&gt; </a:t>
            </a:r>
            <a:r>
              <a:rPr lang="en-US" dirty="0" smtClean="0"/>
              <a:t>9</a:t>
            </a:r>
            <a:br>
              <a:rPr lang="en-US" dirty="0" smtClean="0"/>
            </a:br>
            <a:r>
              <a:rPr lang="en-US" dirty="0" smtClean="0"/>
              <a:t>["</a:t>
            </a:r>
            <a:r>
              <a:rPr lang="en-US" dirty="0"/>
              <a:t>4", "13", "5", "/", "+"] -&gt; (4 + (13 / 5)) -&gt; 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3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6600" y="641846"/>
            <a:ext cx="11455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evalRPN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Stack&lt;Integer&gt;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Stack&lt;Integer&gt;();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].equals(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].equals(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].equals(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].equals(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(Stack&lt;Integer&gt;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– </a:t>
            </a:r>
            <a:r>
              <a:rPr lang="zh-CN" altLang="en-US" dirty="0" smtClean="0"/>
              <a:t>回溯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989"/>
            <a:ext cx="8051800" cy="22590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Backtracking</a:t>
            </a:r>
            <a:r>
              <a:rPr lang="en-US" dirty="0"/>
              <a:t> is a general algorithm for </a:t>
            </a:r>
            <a:r>
              <a:rPr lang="en-US" dirty="0">
                <a:solidFill>
                  <a:srgbClr val="FF0000"/>
                </a:solidFill>
              </a:rPr>
              <a:t>finding all </a:t>
            </a:r>
            <a:r>
              <a:rPr lang="en-US" dirty="0"/>
              <a:t>(or some) solutions to some computational problems, notably constraint satisfaction problems, that incrementally builds candidates to the solutions, and abandons each partial candidate </a:t>
            </a:r>
            <a:r>
              <a:rPr lang="en-US" i="1" dirty="0"/>
              <a:t>c</a:t>
            </a:r>
            <a:r>
              <a:rPr lang="en-US" dirty="0" smtClean="0"/>
              <a:t>(“backtracks”) </a:t>
            </a:r>
            <a:r>
              <a:rPr lang="en-US" dirty="0"/>
              <a:t>as soon as it determines that </a:t>
            </a:r>
            <a:r>
              <a:rPr lang="en-US" i="1" dirty="0"/>
              <a:t>c</a:t>
            </a:r>
            <a:r>
              <a:rPr lang="en-US" dirty="0"/>
              <a:t> cannot possibly be completed to a valid </a:t>
            </a:r>
            <a:r>
              <a:rPr lang="en-US" dirty="0" smtClean="0"/>
              <a:t>solution</a:t>
            </a:r>
            <a:r>
              <a:rPr lang="en-US" dirty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dirty="0" smtClean="0"/>
              <a:t> Wikipedia</a:t>
            </a:r>
            <a:endParaRPr lang="en-US" dirty="0"/>
          </a:p>
        </p:txBody>
      </p:sp>
      <p:pic>
        <p:nvPicPr>
          <p:cNvPr id="1026" name="Picture 2" descr="http://support.sas.com/documentation/cdl/en/orcpug/59630/HTML/default/images/quee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1" y="3933827"/>
            <a:ext cx="2605312" cy="260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3/31/Sudoku-by-L2G-20050714_solution.svg/2000px-Sudoku-by-L2G-20050714_solu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77" y="3931014"/>
            <a:ext cx="2608123" cy="26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7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- Set, Map,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Quickly (O(1)) find if the element / key exists</a:t>
            </a:r>
          </a:p>
          <a:p>
            <a:r>
              <a:rPr lang="en-US" dirty="0" smtClean="0"/>
              <a:t>Hash function. Java built-in </a:t>
            </a:r>
            <a:r>
              <a:rPr lang="en-US" dirty="0" err="1" smtClean="0"/>
              <a:t>Object.hashCode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Location: </a:t>
            </a:r>
            <a:r>
              <a:rPr lang="en-US" dirty="0" err="1" smtClean="0"/>
              <a:t>hashCode</a:t>
            </a:r>
            <a:r>
              <a:rPr lang="en-US" dirty="0"/>
              <a:t> </a:t>
            </a:r>
            <a:r>
              <a:rPr lang="en-US" dirty="0" smtClean="0"/>
              <a:t>% size</a:t>
            </a:r>
          </a:p>
          <a:p>
            <a:r>
              <a:rPr lang="en-US" dirty="0" smtClean="0"/>
              <a:t>Collison handling</a:t>
            </a:r>
          </a:p>
          <a:p>
            <a:pPr lvl="1"/>
            <a:r>
              <a:rPr lang="en-US" dirty="0"/>
              <a:t>Open </a:t>
            </a:r>
            <a:r>
              <a:rPr lang="en-US" dirty="0" smtClean="0"/>
              <a:t>Addressing</a:t>
            </a:r>
          </a:p>
          <a:p>
            <a:pPr lvl="2"/>
            <a:r>
              <a:rPr lang="en-US" dirty="0" smtClean="0"/>
              <a:t>Linear probing</a:t>
            </a:r>
          </a:p>
          <a:p>
            <a:pPr lvl="2"/>
            <a:r>
              <a:rPr lang="en-US" dirty="0"/>
              <a:t>Quadratic </a:t>
            </a:r>
            <a:r>
              <a:rPr lang="en-US" dirty="0" smtClean="0"/>
              <a:t>Probing</a:t>
            </a:r>
          </a:p>
          <a:p>
            <a:pPr lvl="2"/>
            <a:r>
              <a:rPr lang="en-US" dirty="0" smtClean="0"/>
              <a:t>Double hashing</a:t>
            </a:r>
          </a:p>
          <a:p>
            <a:pPr lvl="1"/>
            <a:r>
              <a:rPr lang="en-US" dirty="0"/>
              <a:t>Separate </a:t>
            </a:r>
            <a:r>
              <a:rPr lang="en-US" dirty="0" smtClean="0"/>
              <a:t>Chain</a:t>
            </a:r>
          </a:p>
          <a:p>
            <a:r>
              <a:rPr lang="en-US" dirty="0" smtClean="0"/>
              <a:t>Minor differences between </a:t>
            </a:r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HashTable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Quickly (O(1)) find the Min or Max element of a set</a:t>
            </a:r>
          </a:p>
          <a:p>
            <a:r>
              <a:rPr lang="en-US" dirty="0" smtClean="0"/>
              <a:t>Characteristics – Min Heap</a:t>
            </a:r>
          </a:p>
          <a:p>
            <a:pPr lvl="1"/>
            <a:r>
              <a:rPr lang="en-US" dirty="0" smtClean="0"/>
              <a:t>Root is the Min element</a:t>
            </a:r>
          </a:p>
          <a:p>
            <a:pPr lvl="1"/>
            <a:r>
              <a:rPr lang="en-US" dirty="0" smtClean="0"/>
              <a:t>Any parent is less than both of its left and right child.</a:t>
            </a:r>
          </a:p>
          <a:p>
            <a:r>
              <a:rPr lang="en-US" dirty="0" smtClean="0"/>
              <a:t>Internal operations</a:t>
            </a:r>
          </a:p>
          <a:p>
            <a:pPr lvl="1"/>
            <a:r>
              <a:rPr lang="en-US" dirty="0" err="1" smtClean="0"/>
              <a:t>Heapify</a:t>
            </a:r>
            <a:r>
              <a:rPr lang="en-US" dirty="0" smtClean="0"/>
              <a:t> (O(n))</a:t>
            </a:r>
          </a:p>
          <a:p>
            <a:pPr lvl="1"/>
            <a:r>
              <a:rPr lang="en-US" dirty="0" smtClean="0"/>
              <a:t>Shift-up (O(</a:t>
            </a:r>
            <a:r>
              <a:rPr lang="en-US" dirty="0" err="1" smtClean="0"/>
              <a:t>lgn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Shift-down </a:t>
            </a:r>
            <a:r>
              <a:rPr lang="en-US" dirty="0"/>
              <a:t>(O(</a:t>
            </a:r>
            <a:r>
              <a:rPr lang="en-US" dirty="0" err="1"/>
              <a:t>lgn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Java implementation – </a:t>
            </a:r>
            <a:r>
              <a:rPr lang="en-US" dirty="0" err="1" smtClean="0"/>
              <a:t>PriorityQueue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https://upload.wikimedia.org/wikipedia/commons/6/69/Min-he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870786"/>
            <a:ext cx="42100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2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4583289" y="2088445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3973689" y="3098801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5192889" y="3098801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583289" y="4109157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3364089" y="4109157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>
          <a:xfrm flipH="1">
            <a:off x="4278489" y="2675467"/>
            <a:ext cx="609600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6" idx="0"/>
          </p:cNvCxnSpPr>
          <p:nvPr/>
        </p:nvCxnSpPr>
        <p:spPr>
          <a:xfrm>
            <a:off x="4888089" y="2675467"/>
            <a:ext cx="609600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8" idx="0"/>
          </p:cNvCxnSpPr>
          <p:nvPr/>
        </p:nvCxnSpPr>
        <p:spPr>
          <a:xfrm flipH="1">
            <a:off x="3668889" y="3685823"/>
            <a:ext cx="609600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7" idx="0"/>
          </p:cNvCxnSpPr>
          <p:nvPr/>
        </p:nvCxnSpPr>
        <p:spPr>
          <a:xfrm>
            <a:off x="4278489" y="3685823"/>
            <a:ext cx="609600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3973689" y="3098801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4583289" y="4109157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3364089" y="4109157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4583289" y="2088445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Flowchart: Connector 25"/>
          <p:cNvSpPr/>
          <p:nvPr/>
        </p:nvSpPr>
        <p:spPr>
          <a:xfrm>
            <a:off x="5192889" y="3098801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" name="Flowchart: Connector 26"/>
          <p:cNvSpPr/>
          <p:nvPr/>
        </p:nvSpPr>
        <p:spPr>
          <a:xfrm>
            <a:off x="3973689" y="3098801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Heapify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4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4301068" y="2201334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3691468" y="3211690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4910668" y="3211690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301068" y="4222046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3081868" y="4222046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>
          <a:xfrm flipH="1">
            <a:off x="3996268" y="2788356"/>
            <a:ext cx="609600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6" idx="0"/>
          </p:cNvCxnSpPr>
          <p:nvPr/>
        </p:nvCxnSpPr>
        <p:spPr>
          <a:xfrm>
            <a:off x="4605868" y="2788356"/>
            <a:ext cx="609600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8" idx="0"/>
          </p:cNvCxnSpPr>
          <p:nvPr/>
        </p:nvCxnSpPr>
        <p:spPr>
          <a:xfrm flipH="1">
            <a:off x="3386668" y="3798712"/>
            <a:ext cx="609600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7" idx="0"/>
          </p:cNvCxnSpPr>
          <p:nvPr/>
        </p:nvCxnSpPr>
        <p:spPr>
          <a:xfrm>
            <a:off x="3996268" y="3798712"/>
            <a:ext cx="609600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4301068" y="2201334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27" name="Flowchart: Connector 26"/>
          <p:cNvSpPr/>
          <p:nvPr/>
        </p:nvSpPr>
        <p:spPr>
          <a:xfrm>
            <a:off x="4301068" y="2201334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3691468" y="3211690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7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4910668" y="2238024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3691468" y="3211690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6028268" y="3211690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301068" y="4222046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3081868" y="4222046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>
          <a:xfrm flipH="1">
            <a:off x="3996268" y="2825046"/>
            <a:ext cx="1219200" cy="3866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6" idx="0"/>
          </p:cNvCxnSpPr>
          <p:nvPr/>
        </p:nvCxnSpPr>
        <p:spPr>
          <a:xfrm>
            <a:off x="5215468" y="2825046"/>
            <a:ext cx="1117600" cy="3866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8" idx="0"/>
          </p:cNvCxnSpPr>
          <p:nvPr/>
        </p:nvCxnSpPr>
        <p:spPr>
          <a:xfrm flipH="1">
            <a:off x="3386668" y="3798712"/>
            <a:ext cx="609600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7" idx="0"/>
          </p:cNvCxnSpPr>
          <p:nvPr/>
        </p:nvCxnSpPr>
        <p:spPr>
          <a:xfrm>
            <a:off x="3996268" y="3798712"/>
            <a:ext cx="609600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5520268" y="4222046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cxnSp>
        <p:nvCxnSpPr>
          <p:cNvPr id="21" name="Straight Connector 20"/>
          <p:cNvCxnSpPr>
            <a:stCxn id="6" idx="4"/>
            <a:endCxn id="15" idx="0"/>
          </p:cNvCxnSpPr>
          <p:nvPr/>
        </p:nvCxnSpPr>
        <p:spPr>
          <a:xfrm flipH="1">
            <a:off x="5825068" y="3798712"/>
            <a:ext cx="508000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6739468" y="4222046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5" name="Straight Connector 24"/>
          <p:cNvCxnSpPr>
            <a:stCxn id="6" idx="4"/>
            <a:endCxn id="24" idx="0"/>
          </p:cNvCxnSpPr>
          <p:nvPr/>
        </p:nvCxnSpPr>
        <p:spPr>
          <a:xfrm>
            <a:off x="6333068" y="3798712"/>
            <a:ext cx="711200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2573868" y="5232402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9" name="Straight Connector 28"/>
          <p:cNvCxnSpPr>
            <a:stCxn id="8" idx="4"/>
            <a:endCxn id="28" idx="0"/>
          </p:cNvCxnSpPr>
          <p:nvPr/>
        </p:nvCxnSpPr>
        <p:spPr>
          <a:xfrm flipH="1">
            <a:off x="2878668" y="4809068"/>
            <a:ext cx="508000" cy="42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3081868" y="4222046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2573868" y="5232402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3081868" y="4222046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3691468" y="3211690"/>
            <a:ext cx="609600" cy="5870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/>
              <a:t>Kth Largest Element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 </a:t>
            </a:r>
            <a:r>
              <a:rPr lang="en-US" b="1" dirty="0"/>
              <a:t>k</a:t>
            </a:r>
            <a:r>
              <a:rPr lang="en-US" dirty="0"/>
              <a:t>th largest element in an unsorted array. Note that it is the kth largest element in the sorted order, not the kth distinct element</a:t>
            </a:r>
            <a:r>
              <a:rPr lang="en-US" dirty="0" smtClean="0"/>
              <a:t>.</a:t>
            </a:r>
          </a:p>
          <a:p>
            <a:r>
              <a:rPr lang="en-US" dirty="0"/>
              <a:t>Given [</a:t>
            </a:r>
            <a:r>
              <a:rPr lang="en-US" dirty="0" smtClean="0"/>
              <a:t>3,2,1,5,6,4</a:t>
            </a:r>
            <a:r>
              <a:rPr lang="en-US" dirty="0"/>
              <a:t>] and k = 2, return 5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Brute force</a:t>
            </a:r>
          </a:p>
          <a:p>
            <a:r>
              <a:rPr lang="en-US" dirty="0" smtClean="0"/>
              <a:t>Sort: O(</a:t>
            </a:r>
            <a:r>
              <a:rPr lang="en-US" dirty="0" err="1" smtClean="0"/>
              <a:t>nlgn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heap: O(</a:t>
            </a:r>
            <a:r>
              <a:rPr lang="en-US" dirty="0" err="1" smtClean="0"/>
              <a:t>nlgk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Quick select: O(n)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900" y="1582341"/>
            <a:ext cx="8674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findKthLargest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Min heap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Queue&lt;Integer&gt;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pq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pq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0"/>
            <a:ext cx="10612966" cy="5384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https://leetcode.com/problems/letter-combinations-of-a-phone-number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https://leetcode.com/problems/generate-parentheses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https://leetcode.com/problems/permutations-ii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https://leetcode.com/problems/combination-sum-ii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https://leetcode.com/problems/combination-sum-iii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https://leetcode.com/problems/word-search</a:t>
            </a:r>
            <a:r>
              <a:rPr lang="en-US" dirty="0" smtClean="0">
                <a:hlinkClick r:id="rId7"/>
              </a:rPr>
              <a:t>/</a:t>
            </a:r>
            <a:endParaRPr lang="en-US" dirty="0"/>
          </a:p>
          <a:p>
            <a:r>
              <a:rPr lang="en-US" dirty="0">
                <a:hlinkClick r:id="rId8"/>
              </a:rPr>
              <a:t>https://leetcode.com/problems/valid-parentheses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https://leetcode.com/problems/simplify-path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https://leetcode.com/problems/min-stack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://leetcode.com/problems/happy-number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https://leetcode.com/problems/anagrams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r>
              <a:rPr lang="en-US" dirty="0">
                <a:hlinkClick r:id="rId13"/>
              </a:rPr>
              <a:t>https://leetcode.com/problems/top-k-frequent-elements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6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4354511"/>
          </a:xfrm>
        </p:spPr>
        <p:txBody>
          <a:bodyPr>
            <a:normAutofit/>
          </a:bodyPr>
          <a:lstStyle/>
          <a:p>
            <a:r>
              <a:rPr lang="en-US" dirty="0"/>
              <a:t>Given a set of distinct integers, </a:t>
            </a:r>
            <a:r>
              <a:rPr lang="en-US" b="1" i="1" dirty="0" err="1"/>
              <a:t>nums</a:t>
            </a:r>
            <a:r>
              <a:rPr lang="en-US" dirty="0"/>
              <a:t>, return all possible </a:t>
            </a:r>
            <a:r>
              <a:rPr lang="en-US" dirty="0" smtClean="0"/>
              <a:t>subsets.</a:t>
            </a:r>
            <a:br>
              <a:rPr lang="en-US" dirty="0" smtClean="0"/>
            </a:br>
            <a:r>
              <a:rPr lang="en-US" b="1" dirty="0" smtClean="0"/>
              <a:t>Note: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Elements </a:t>
            </a:r>
            <a:r>
              <a:rPr lang="en-US" dirty="0"/>
              <a:t>in a subset must be in non-descending </a:t>
            </a:r>
            <a:r>
              <a:rPr lang="en-US" dirty="0" smtClean="0"/>
              <a:t>order.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solution set must not contain duplicate subsets.</a:t>
            </a:r>
          </a:p>
          <a:p>
            <a:pPr lvl="0"/>
            <a:r>
              <a:rPr lang="en-US" altLang="en-US" dirty="0"/>
              <a:t>If </a:t>
            </a:r>
            <a:r>
              <a:rPr lang="en-US" altLang="en-US" b="1" i="1" dirty="0" err="1"/>
              <a:t>nums</a:t>
            </a:r>
            <a:r>
              <a:rPr lang="en-US" altLang="en-US" dirty="0"/>
              <a:t> = [1,2,3], a solution is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dirty="0" smtClean="0"/>
              <a:t>[ [], [1], [</a:t>
            </a:r>
            <a:r>
              <a:rPr lang="en-US" dirty="0"/>
              <a:t>1,2</a:t>
            </a:r>
            <a:r>
              <a:rPr lang="en-US" dirty="0" smtClean="0"/>
              <a:t>], [</a:t>
            </a:r>
            <a:r>
              <a:rPr lang="en-US" dirty="0"/>
              <a:t>1,2,3], [1,3], [2], </a:t>
            </a:r>
            <a:r>
              <a:rPr lang="en-US" dirty="0" smtClean="0"/>
              <a:t>[</a:t>
            </a:r>
            <a:r>
              <a:rPr lang="en-US" dirty="0"/>
              <a:t>2,3], [3</a:t>
            </a:r>
            <a:r>
              <a:rPr lang="en-US" dirty="0" smtClean="0"/>
              <a:t>] ]</a:t>
            </a:r>
            <a:endParaRPr lang="en-US" dirty="0"/>
          </a:p>
          <a:p>
            <a:r>
              <a:rPr lang="en-US" dirty="0" smtClean="0"/>
              <a:t>How many results?</a:t>
            </a:r>
          </a:p>
          <a:p>
            <a:r>
              <a:rPr lang="en-US" dirty="0" smtClean="0"/>
              <a:t>C </a:t>
            </a:r>
            <a:r>
              <a:rPr lang="en-US" dirty="0"/>
              <a:t>(n, m) = n! / (m! * (n - m)!)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Ʃ </a:t>
            </a:r>
            <a:r>
              <a:rPr lang="en-US" dirty="0"/>
              <a:t>C (n, 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baseline="30000" dirty="0"/>
              <a:t/>
            </a:r>
            <a:br>
              <a:rPr lang="en-US" baseline="30000" dirty="0"/>
            </a:br>
            <a:r>
              <a:rPr lang="en-US" dirty="0"/>
              <a:t>https://en.wikipedia.org/wiki/Pascal%27s_triangle</a:t>
            </a:r>
          </a:p>
          <a:p>
            <a:pPr lvl="0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4002" y="3828256"/>
            <a:ext cx="381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7454092" y="4158456"/>
            <a:ext cx="74041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1152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400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9648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>
            <a:off x="8194502" y="4158456"/>
            <a:ext cx="48260" cy="43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2" idx="0"/>
          </p:cNvCxnSpPr>
          <p:nvPr/>
        </p:nvCxnSpPr>
        <p:spPr>
          <a:xfrm>
            <a:off x="8194502" y="4158456"/>
            <a:ext cx="840740" cy="43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9994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2]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9656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3]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2"/>
            <a:endCxn id="20" idx="0"/>
          </p:cNvCxnSpPr>
          <p:nvPr/>
        </p:nvCxnSpPr>
        <p:spPr>
          <a:xfrm flipH="1">
            <a:off x="6396182" y="4927600"/>
            <a:ext cx="105410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21" idx="0"/>
          </p:cNvCxnSpPr>
          <p:nvPr/>
        </p:nvCxnSpPr>
        <p:spPr>
          <a:xfrm flipH="1">
            <a:off x="7292802" y="4927600"/>
            <a:ext cx="15748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6176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[2, 3]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8" idx="0"/>
          </p:cNvCxnSpPr>
          <p:nvPr/>
        </p:nvCxnSpPr>
        <p:spPr>
          <a:xfrm>
            <a:off x="8242762" y="4927600"/>
            <a:ext cx="1524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90392" y="6036312"/>
            <a:ext cx="12115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2, 3]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32" idx="0"/>
          </p:cNvCxnSpPr>
          <p:nvPr/>
        </p:nvCxnSpPr>
        <p:spPr>
          <a:xfrm>
            <a:off x="6396182" y="5693728"/>
            <a:ext cx="0" cy="34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200" y="394692"/>
            <a:ext cx="9829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List&lt;List&lt;Integer&gt;&gt;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helper(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List&lt;Integer&gt;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helper(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List&lt;List&lt;Integer&gt;&gt; subsets(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&lt;List&lt;Integer&gt;&gt;();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helper(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7010399" y="1095023"/>
            <a:ext cx="1998134" cy="372534"/>
          </a:xfrm>
          <a:prstGeom prst="wedgeRectCallout">
            <a:avLst>
              <a:gd name="adj1" fmla="val -66805"/>
              <a:gd name="adj2" fmla="val -19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add result?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374444" y="1467557"/>
            <a:ext cx="1998134" cy="372534"/>
          </a:xfrm>
          <a:prstGeom prst="wedgeRectCallout">
            <a:avLst>
              <a:gd name="adj1" fmla="val -70760"/>
              <a:gd name="adj2" fmla="val -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return?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654799" y="2082801"/>
            <a:ext cx="2195690" cy="372534"/>
          </a:xfrm>
          <a:prstGeom prst="wedgeRectCallout">
            <a:avLst>
              <a:gd name="adj1" fmla="val -66805"/>
              <a:gd name="adj2" fmla="val -19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loop conditions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852355" y="2698045"/>
            <a:ext cx="2404534" cy="372534"/>
          </a:xfrm>
          <a:prstGeom prst="wedgeRectCallout">
            <a:avLst>
              <a:gd name="adj1" fmla="val -66805"/>
              <a:gd name="adj2" fmla="val -19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Subsets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2843211"/>
          </a:xfrm>
        </p:spPr>
        <p:txBody>
          <a:bodyPr>
            <a:normAutofit/>
          </a:bodyPr>
          <a:lstStyle/>
          <a:p>
            <a:r>
              <a:rPr lang="en-US" dirty="0"/>
              <a:t>Given a set of distinct </a:t>
            </a:r>
            <a:r>
              <a:rPr lang="en-US" dirty="0" smtClean="0"/>
              <a:t>integers </a:t>
            </a:r>
            <a:r>
              <a:rPr lang="en-US" dirty="0" smtClean="0">
                <a:solidFill>
                  <a:srgbClr val="FF0000"/>
                </a:solidFill>
              </a:rPr>
              <a:t>that might contain duplicates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i="1" dirty="0" err="1"/>
              <a:t>nums</a:t>
            </a:r>
            <a:r>
              <a:rPr lang="en-US" dirty="0"/>
              <a:t>, return all possible </a:t>
            </a:r>
            <a:r>
              <a:rPr lang="en-US" dirty="0" smtClean="0"/>
              <a:t>subsets.</a:t>
            </a:r>
            <a:br>
              <a:rPr lang="en-US" dirty="0" smtClean="0"/>
            </a:br>
            <a:r>
              <a:rPr lang="en-US" b="1" dirty="0" smtClean="0"/>
              <a:t>Note: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Elements </a:t>
            </a:r>
            <a:r>
              <a:rPr lang="en-US" dirty="0"/>
              <a:t>in a subset must be in non-descending </a:t>
            </a:r>
            <a:r>
              <a:rPr lang="en-US" dirty="0" smtClean="0"/>
              <a:t>order.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solution set must not contain duplicate subsets.</a:t>
            </a:r>
          </a:p>
          <a:p>
            <a:pPr lvl="0"/>
            <a:r>
              <a:rPr lang="en-US" altLang="en-US" dirty="0"/>
              <a:t>If </a:t>
            </a:r>
            <a:r>
              <a:rPr lang="en-US" altLang="en-US" b="1" i="1" dirty="0" err="1"/>
              <a:t>nums</a:t>
            </a:r>
            <a:r>
              <a:rPr lang="en-US" altLang="en-US" dirty="0"/>
              <a:t> = [</a:t>
            </a:r>
            <a:r>
              <a:rPr lang="en-US" altLang="en-US" dirty="0" smtClean="0"/>
              <a:t>1, 2, 2], </a:t>
            </a:r>
            <a:r>
              <a:rPr lang="en-US" altLang="en-US" dirty="0"/>
              <a:t>a solution is:</a:t>
            </a:r>
          </a:p>
          <a:p>
            <a:r>
              <a:rPr lang="en-US" dirty="0" smtClean="0"/>
              <a:t>[ [], [</a:t>
            </a:r>
            <a:r>
              <a:rPr lang="en-US" dirty="0"/>
              <a:t>1], </a:t>
            </a:r>
            <a:r>
              <a:rPr lang="en-US" dirty="0" smtClean="0"/>
              <a:t>[</a:t>
            </a:r>
            <a:r>
              <a:rPr lang="en-US" dirty="0"/>
              <a:t>1,2</a:t>
            </a:r>
            <a:r>
              <a:rPr lang="en-US" dirty="0" smtClean="0"/>
              <a:t>], [1,2,2], </a:t>
            </a:r>
            <a:r>
              <a:rPr lang="en-US" dirty="0"/>
              <a:t>[2], </a:t>
            </a:r>
            <a:r>
              <a:rPr lang="en-US" dirty="0" smtClean="0"/>
              <a:t>[2,2] 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19620" y="3777456"/>
            <a:ext cx="381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6569710" y="4107656"/>
            <a:ext cx="74041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27140" y="45466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19620" y="45466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12100" y="45466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>
            <a:off x="7310120" y="4107656"/>
            <a:ext cx="48260" cy="43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2" idx="0"/>
          </p:cNvCxnSpPr>
          <p:nvPr/>
        </p:nvCxnSpPr>
        <p:spPr>
          <a:xfrm>
            <a:off x="7310120" y="4107656"/>
            <a:ext cx="840740" cy="43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15560" y="53127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2]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2180" y="53127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[1, 2]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0" idx="2"/>
            <a:endCxn id="20" idx="0"/>
          </p:cNvCxnSpPr>
          <p:nvPr/>
        </p:nvCxnSpPr>
        <p:spPr>
          <a:xfrm flipH="1">
            <a:off x="5511800" y="4876800"/>
            <a:ext cx="105410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21" idx="0"/>
          </p:cNvCxnSpPr>
          <p:nvPr/>
        </p:nvCxnSpPr>
        <p:spPr>
          <a:xfrm flipH="1">
            <a:off x="6408420" y="4876800"/>
            <a:ext cx="15748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77380" y="53127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[2, 2]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8" idx="0"/>
          </p:cNvCxnSpPr>
          <p:nvPr/>
        </p:nvCxnSpPr>
        <p:spPr>
          <a:xfrm>
            <a:off x="7358380" y="4876800"/>
            <a:ext cx="1524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06010" y="5985512"/>
            <a:ext cx="12115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2, 2]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32" idx="0"/>
          </p:cNvCxnSpPr>
          <p:nvPr/>
        </p:nvCxnSpPr>
        <p:spPr>
          <a:xfrm>
            <a:off x="5511800" y="5642928"/>
            <a:ext cx="0" cy="34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300" y="117693"/>
            <a:ext cx="9956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List&lt;List&lt;Integer&gt;&gt;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helper(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List&lt;Integer&gt;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- 1])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helper(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subset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List&lt;List&lt;Integer&gt;&gt;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subsetsWithDup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&lt;List&lt;Integer&gt;&gt;();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helper(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852355" y="2698045"/>
            <a:ext cx="2404534" cy="372534"/>
          </a:xfrm>
          <a:prstGeom prst="wedgeRectCallout">
            <a:avLst>
              <a:gd name="adj1" fmla="val -81359"/>
              <a:gd name="adj2" fmla="val -64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Avoid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4354511"/>
          </a:xfrm>
        </p:spPr>
        <p:txBody>
          <a:bodyPr>
            <a:normAutofit/>
          </a:bodyPr>
          <a:lstStyle/>
          <a:p>
            <a:r>
              <a:rPr lang="en-US" dirty="0"/>
              <a:t>Given a collection of </a:t>
            </a:r>
            <a:r>
              <a:rPr lang="en-US" b="1" dirty="0">
                <a:solidFill>
                  <a:srgbClr val="FF0000"/>
                </a:solidFill>
              </a:rPr>
              <a:t>distinct</a:t>
            </a:r>
            <a:r>
              <a:rPr lang="en-US" dirty="0"/>
              <a:t> numbers, return all possible </a:t>
            </a:r>
            <a:r>
              <a:rPr lang="en-US" dirty="0" smtClean="0"/>
              <a:t>permutations.</a:t>
            </a:r>
            <a:endParaRPr lang="en-US" dirty="0"/>
          </a:p>
          <a:p>
            <a:r>
              <a:rPr lang="en-US" altLang="en-US" dirty="0" smtClean="0"/>
              <a:t>If</a:t>
            </a:r>
            <a:r>
              <a:rPr lang="en-US" altLang="en-US" dirty="0"/>
              <a:t> </a:t>
            </a:r>
            <a:r>
              <a:rPr lang="en-US" altLang="en-US" b="1" i="1" dirty="0" err="1"/>
              <a:t>nums</a:t>
            </a:r>
            <a:r>
              <a:rPr lang="en-US" altLang="en-US" dirty="0"/>
              <a:t> = [1,2,3], a solution is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/>
              <a:t>[ </a:t>
            </a:r>
            <a:r>
              <a:rPr lang="en-US" dirty="0" smtClean="0"/>
              <a:t>[</a:t>
            </a:r>
            <a:r>
              <a:rPr lang="en-US" dirty="0"/>
              <a:t>1,2,3], [1,3,2], [2,1,3], [2,3,1], [3,1,2], </a:t>
            </a:r>
            <a:r>
              <a:rPr lang="en-US" dirty="0" smtClean="0"/>
              <a:t>[</a:t>
            </a:r>
            <a:r>
              <a:rPr lang="en-US" dirty="0"/>
              <a:t>3,2,1</a:t>
            </a:r>
            <a:r>
              <a:rPr lang="en-US" dirty="0" smtClean="0"/>
              <a:t>] ]</a:t>
            </a:r>
          </a:p>
          <a:p>
            <a:endParaRPr lang="en-US" dirty="0"/>
          </a:p>
          <a:p>
            <a:r>
              <a:rPr lang="en-US" dirty="0" smtClean="0"/>
              <a:t>How many results?</a:t>
            </a:r>
          </a:p>
          <a:p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dirty="0"/>
              <a:t>(n, </a:t>
            </a:r>
            <a:r>
              <a:rPr lang="en-US" dirty="0" smtClean="0"/>
              <a:t>n) </a:t>
            </a:r>
            <a:r>
              <a:rPr lang="en-US" dirty="0"/>
              <a:t>= n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4002" y="3828256"/>
            <a:ext cx="381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7454092" y="4158456"/>
            <a:ext cx="74041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1152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400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9648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>
            <a:off x="8194502" y="4158456"/>
            <a:ext cx="48260" cy="43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2" idx="0"/>
          </p:cNvCxnSpPr>
          <p:nvPr/>
        </p:nvCxnSpPr>
        <p:spPr>
          <a:xfrm>
            <a:off x="8194502" y="4158456"/>
            <a:ext cx="840740" cy="43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9994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2]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9656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3]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2"/>
            <a:endCxn id="20" idx="0"/>
          </p:cNvCxnSpPr>
          <p:nvPr/>
        </p:nvCxnSpPr>
        <p:spPr>
          <a:xfrm flipH="1">
            <a:off x="6396182" y="4927600"/>
            <a:ext cx="105410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21" idx="0"/>
          </p:cNvCxnSpPr>
          <p:nvPr/>
        </p:nvCxnSpPr>
        <p:spPr>
          <a:xfrm flipH="1">
            <a:off x="7292802" y="4927600"/>
            <a:ext cx="15748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6176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[2, 1]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8" idx="0"/>
          </p:cNvCxnSpPr>
          <p:nvPr/>
        </p:nvCxnSpPr>
        <p:spPr>
          <a:xfrm>
            <a:off x="8242762" y="4927600"/>
            <a:ext cx="1524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44424" y="6081236"/>
            <a:ext cx="12115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2, 3]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32" idx="0"/>
          </p:cNvCxnSpPr>
          <p:nvPr/>
        </p:nvCxnSpPr>
        <p:spPr>
          <a:xfrm flipH="1">
            <a:off x="5750214" y="5693728"/>
            <a:ext cx="645968" cy="3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23613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77462" y="6081236"/>
            <a:ext cx="12115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3, </a:t>
            </a:r>
            <a:r>
              <a:rPr lang="en-US" dirty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7083252" y="5693728"/>
            <a:ext cx="209550" cy="3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810500" y="6081236"/>
            <a:ext cx="12115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[2, 1, 3]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8" idx="2"/>
            <a:endCxn id="26" idx="0"/>
          </p:cNvCxnSpPr>
          <p:nvPr/>
        </p:nvCxnSpPr>
        <p:spPr>
          <a:xfrm>
            <a:off x="8258002" y="5693728"/>
            <a:ext cx="158288" cy="3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80657" y="6081236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900" y="127149"/>
            <a:ext cx="111633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List&lt;List&lt;Integer&gt;&gt;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helper(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&lt;Integer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used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used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used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helper(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used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used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List&lt;List&lt;Integer&gt;&gt; permute(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&lt;List&lt;Integer&gt;&gt;();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helper(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4354511"/>
          </a:xfrm>
        </p:spPr>
        <p:txBody>
          <a:bodyPr>
            <a:normAutofit/>
          </a:bodyPr>
          <a:lstStyle/>
          <a:p>
            <a:r>
              <a:rPr lang="en-US" dirty="0"/>
              <a:t>Given two integers </a:t>
            </a:r>
            <a:r>
              <a:rPr lang="en-US" i="1" dirty="0"/>
              <a:t>n</a:t>
            </a:r>
            <a:r>
              <a:rPr lang="en-US" dirty="0"/>
              <a:t> and </a:t>
            </a:r>
            <a:r>
              <a:rPr lang="en-US" i="1" dirty="0"/>
              <a:t>k</a:t>
            </a:r>
            <a:r>
              <a:rPr lang="en-US" dirty="0"/>
              <a:t>, return all possible combinations of </a:t>
            </a:r>
            <a:r>
              <a:rPr lang="en-US" i="1" dirty="0"/>
              <a:t>k</a:t>
            </a:r>
            <a:r>
              <a:rPr lang="en-US" dirty="0"/>
              <a:t> numbers out of 1 ... </a:t>
            </a:r>
            <a:r>
              <a:rPr lang="en-US" i="1" dirty="0"/>
              <a:t>n</a:t>
            </a:r>
            <a:r>
              <a:rPr lang="en-US" dirty="0" smtClean="0"/>
              <a:t>.</a:t>
            </a:r>
          </a:p>
          <a:p>
            <a:r>
              <a:rPr lang="en-US" dirty="0"/>
              <a:t>If </a:t>
            </a:r>
            <a:r>
              <a:rPr lang="en-US" i="1" dirty="0"/>
              <a:t>n</a:t>
            </a:r>
            <a:r>
              <a:rPr lang="en-US" dirty="0"/>
              <a:t> = 4 and </a:t>
            </a:r>
            <a:r>
              <a:rPr lang="en-US" i="1" dirty="0"/>
              <a:t>k</a:t>
            </a:r>
            <a:r>
              <a:rPr lang="en-US" dirty="0"/>
              <a:t> = 2, a solution is: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[ [</a:t>
            </a:r>
            <a:r>
              <a:rPr lang="en-US" altLang="en-US" dirty="0"/>
              <a:t>1,2], [1,3], [1,4</a:t>
            </a:r>
            <a:r>
              <a:rPr lang="en-US" altLang="en-US" dirty="0" smtClean="0"/>
              <a:t>], </a:t>
            </a:r>
            <a:r>
              <a:rPr lang="en-US" altLang="en-US" dirty="0"/>
              <a:t>[</a:t>
            </a:r>
            <a:r>
              <a:rPr lang="en-US" altLang="en-US" dirty="0" smtClean="0"/>
              <a:t>2,3], [2,4</a:t>
            </a:r>
            <a:r>
              <a:rPr lang="en-US" altLang="en-US" dirty="0"/>
              <a:t>], </a:t>
            </a:r>
            <a:r>
              <a:rPr lang="en-US" altLang="en-US" dirty="0" smtClean="0"/>
              <a:t>[3,4] </a:t>
            </a:r>
            <a:r>
              <a:rPr lang="en-US" altLang="en-US" dirty="0"/>
              <a:t>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many results?</a:t>
            </a:r>
          </a:p>
          <a:p>
            <a:r>
              <a:rPr lang="en-US" dirty="0" smtClean="0"/>
              <a:t>C </a:t>
            </a:r>
            <a:r>
              <a:rPr lang="en-US" dirty="0"/>
              <a:t>(n, k</a:t>
            </a:r>
            <a:r>
              <a:rPr lang="en-US" dirty="0" smtClean="0"/>
              <a:t>) </a:t>
            </a:r>
            <a:r>
              <a:rPr lang="en-US" dirty="0"/>
              <a:t>= n</a:t>
            </a:r>
            <a:r>
              <a:rPr lang="en-US" dirty="0" smtClean="0"/>
              <a:t>! / (k! * (n – k)!)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69415" y="3835876"/>
            <a:ext cx="381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10" idx="0"/>
          </p:cNvCxnSpPr>
          <p:nvPr/>
        </p:nvCxnSpPr>
        <p:spPr>
          <a:xfrm flipH="1">
            <a:off x="7450282" y="4166076"/>
            <a:ext cx="1109633" cy="43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1152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400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9648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 flipH="1">
            <a:off x="8242762" y="4166076"/>
            <a:ext cx="317153" cy="43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2" idx="0"/>
          </p:cNvCxnSpPr>
          <p:nvPr/>
        </p:nvCxnSpPr>
        <p:spPr>
          <a:xfrm>
            <a:off x="8559915" y="4166076"/>
            <a:ext cx="475327" cy="43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9994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2]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9656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3]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2"/>
            <a:endCxn id="20" idx="0"/>
          </p:cNvCxnSpPr>
          <p:nvPr/>
        </p:nvCxnSpPr>
        <p:spPr>
          <a:xfrm flipH="1">
            <a:off x="6396182" y="4927600"/>
            <a:ext cx="105410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21" idx="0"/>
          </p:cNvCxnSpPr>
          <p:nvPr/>
        </p:nvCxnSpPr>
        <p:spPr>
          <a:xfrm flipH="1">
            <a:off x="7292802" y="4927600"/>
            <a:ext cx="15748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61762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</a:t>
            </a:r>
            <a:r>
              <a:rPr lang="en-US" dirty="0"/>
              <a:t>4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0" idx="2"/>
            <a:endCxn id="28" idx="0"/>
          </p:cNvCxnSpPr>
          <p:nvPr/>
        </p:nvCxnSpPr>
        <p:spPr>
          <a:xfrm>
            <a:off x="7450282" y="4927600"/>
            <a:ext cx="807720" cy="43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23613" y="5363528"/>
            <a:ext cx="79248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464502" y="4597400"/>
            <a:ext cx="4775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2"/>
            <a:endCxn id="31" idx="0"/>
          </p:cNvCxnSpPr>
          <p:nvPr/>
        </p:nvCxnSpPr>
        <p:spPr>
          <a:xfrm>
            <a:off x="8559915" y="4166076"/>
            <a:ext cx="1143347" cy="43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8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7993</TotalTime>
  <Words>1536</Words>
  <Application>Microsoft Office PowerPoint</Application>
  <PresentationFormat>Widescreen</PresentationFormat>
  <Paragraphs>398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Consolas</vt:lpstr>
      <vt:lpstr>方正姚体</vt:lpstr>
      <vt:lpstr>华文新魏</vt:lpstr>
      <vt:lpstr>Trebuchet MS</vt:lpstr>
      <vt:lpstr>Wingdings 3</vt:lpstr>
      <vt:lpstr>Facet</vt:lpstr>
      <vt:lpstr>Programmer’s Study Group</vt:lpstr>
      <vt:lpstr>Backtracking – 回溯</vt:lpstr>
      <vt:lpstr>Example – Subsets</vt:lpstr>
      <vt:lpstr>PowerPoint Presentation</vt:lpstr>
      <vt:lpstr>Example – Subsets II</vt:lpstr>
      <vt:lpstr>PowerPoint Presentation</vt:lpstr>
      <vt:lpstr>Example – Permutations</vt:lpstr>
      <vt:lpstr>PowerPoint Presentation</vt:lpstr>
      <vt:lpstr>Example – Combinations</vt:lpstr>
      <vt:lpstr>PowerPoint Presentation</vt:lpstr>
      <vt:lpstr>Example – Combination Sum</vt:lpstr>
      <vt:lpstr>PowerPoint Presentation</vt:lpstr>
      <vt:lpstr>Backtracking template</vt:lpstr>
      <vt:lpstr>Common data structures</vt:lpstr>
      <vt:lpstr>Operations</vt:lpstr>
      <vt:lpstr>Queue</vt:lpstr>
      <vt:lpstr>Stack</vt:lpstr>
      <vt:lpstr>Example – Evaluate Reverse Polish Notation</vt:lpstr>
      <vt:lpstr>PowerPoint Presentation</vt:lpstr>
      <vt:lpstr>Hash - Set, Map, Table</vt:lpstr>
      <vt:lpstr>Heap</vt:lpstr>
      <vt:lpstr>Heapify</vt:lpstr>
      <vt:lpstr>Remove</vt:lpstr>
      <vt:lpstr>Insert</vt:lpstr>
      <vt:lpstr>Example - Kth Largest Element in an Array</vt:lpstr>
      <vt:lpstr>PowerPoint Presentation</vt:lpstr>
      <vt:lpstr>Homework!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码农学习小组</dc:title>
  <dc:creator>Shawn</dc:creator>
  <cp:lastModifiedBy>Gao, Shan</cp:lastModifiedBy>
  <cp:revision>163</cp:revision>
  <dcterms:created xsi:type="dcterms:W3CDTF">2016-03-31T21:51:55Z</dcterms:created>
  <dcterms:modified xsi:type="dcterms:W3CDTF">2016-05-21T19:02:17Z</dcterms:modified>
</cp:coreProperties>
</file>