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4" r:id="rId4"/>
    <p:sldId id="279" r:id="rId5"/>
    <p:sldId id="278" r:id="rId6"/>
    <p:sldId id="266" r:id="rId7"/>
    <p:sldId id="267" r:id="rId8"/>
    <p:sldId id="270" r:id="rId9"/>
    <p:sldId id="280" r:id="rId10"/>
    <p:sldId id="281" r:id="rId11"/>
    <p:sldId id="282" r:id="rId12"/>
    <p:sldId id="283" r:id="rId13"/>
    <p:sldId id="27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58" autoAdjust="0"/>
  </p:normalViewPr>
  <p:slideViewPr>
    <p:cSldViewPr>
      <p:cViewPr>
        <p:scale>
          <a:sx n="110" d="100"/>
          <a:sy n="110" d="100"/>
        </p:scale>
        <p:origin x="576" y="-49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outlineViewPr>
    <p:cViewPr>
      <p:scale>
        <a:sx n="33" d="100"/>
        <a:sy n="33" d="100"/>
      </p:scale>
      <p:origin x="0" y="-40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Didn’t drop and email or phone due to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ex.  Data coming in for these was already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5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Didn’t drop and email or phone due to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ex.  Data coming in for these was already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2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Didn’t drop and email or phone due to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ex.  Data coming in for these was already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Didn’t drop and email or phone due to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ex.  Data coming in for these was already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2057400"/>
            <a:ext cx="9144000" cy="2133600"/>
          </a:xfrm>
        </p:spPr>
        <p:txBody>
          <a:bodyPr/>
          <a:lstStyle/>
          <a:p>
            <a:r>
              <a:rPr lang="en-US" dirty="0" smtClean="0"/>
              <a:t>Clustering Individuals using</a:t>
            </a:r>
            <a:br>
              <a:rPr lang="en-US" dirty="0" smtClean="0"/>
            </a:b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</a:t>
            </a:r>
            <a:r>
              <a:rPr lang="en-US" dirty="0" smtClean="0"/>
              <a:t>Conner</a:t>
            </a:r>
          </a:p>
          <a:p>
            <a:r>
              <a:rPr lang="en-US" dirty="0" smtClean="0"/>
              <a:t>MSDS696 -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2414" y="1219200"/>
            <a:ext cx="9601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data was already cleansed</a:t>
            </a:r>
          </a:p>
          <a:p>
            <a:r>
              <a:rPr lang="en-US" dirty="0" smtClean="0"/>
              <a:t>Reviewed initial clusters </a:t>
            </a:r>
          </a:p>
          <a:p>
            <a:pPr lvl="1"/>
            <a:r>
              <a:rPr lang="en-US" dirty="0" smtClean="0"/>
              <a:t>Looked to see if individuals looked to be same person</a:t>
            </a:r>
          </a:p>
          <a:p>
            <a:pPr lvl="1"/>
            <a:r>
              <a:rPr lang="en-US" dirty="0" smtClean="0"/>
              <a:t>Compared to other clustering sources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GraphX</a:t>
            </a:r>
            <a:r>
              <a:rPr lang="en-US" dirty="0" smtClean="0"/>
              <a:t> input I cut off at 8</a:t>
            </a:r>
          </a:p>
          <a:p>
            <a:pPr lvl="1"/>
            <a:r>
              <a:rPr lang="en-US" dirty="0" smtClean="0"/>
              <a:t>We have 8X number of individuals</a:t>
            </a:r>
          </a:p>
          <a:p>
            <a:pPr lvl="1"/>
            <a:r>
              <a:rPr lang="en-US" dirty="0" smtClean="0"/>
              <a:t>At 9 to 10 individuals data started to look off</a:t>
            </a:r>
          </a:p>
          <a:p>
            <a:pPr lvl="1"/>
            <a:r>
              <a:rPr lang="en-US" dirty="0" smtClean="0"/>
              <a:t>Want to be conservative in clustering.</a:t>
            </a:r>
          </a:p>
          <a:p>
            <a:pPr lvl="1"/>
            <a:r>
              <a:rPr lang="en-US" dirty="0" smtClean="0"/>
              <a:t>The clusters will grow when processed by </a:t>
            </a:r>
            <a:r>
              <a:rPr lang="en-US" dirty="0" err="1"/>
              <a:t>G</a:t>
            </a:r>
            <a:r>
              <a:rPr lang="en-US" dirty="0" err="1" smtClean="0"/>
              <a:t>raphX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41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2414" y="1219200"/>
            <a:ext cx="9601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cleansed model output</a:t>
            </a:r>
          </a:p>
          <a:p>
            <a:pPr lvl="1"/>
            <a:r>
              <a:rPr lang="en-US" dirty="0" smtClean="0"/>
              <a:t>Distinct individual ids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Clusters</a:t>
            </a:r>
          </a:p>
          <a:p>
            <a:pPr lvl="2"/>
            <a:r>
              <a:rPr lang="en-US" dirty="0" smtClean="0"/>
              <a:t>Cluster id – minimum individual id</a:t>
            </a:r>
          </a:p>
          <a:p>
            <a:pPr lvl="2"/>
            <a:r>
              <a:rPr lang="en-US" dirty="0" smtClean="0"/>
              <a:t>List of individuals in cluster</a:t>
            </a:r>
          </a:p>
          <a:p>
            <a:r>
              <a:rPr lang="en-US" dirty="0" smtClean="0"/>
              <a:t>Preparation</a:t>
            </a:r>
          </a:p>
          <a:p>
            <a:pPr lvl="1"/>
            <a:r>
              <a:rPr lang="en-US" dirty="0" smtClean="0"/>
              <a:t>Put minimum id for each pair in first position.</a:t>
            </a:r>
          </a:p>
          <a:p>
            <a:pPr lvl="1"/>
            <a:r>
              <a:rPr lang="en-US" dirty="0" smtClean="0"/>
              <a:t>Confirmed that each pair only appeared once in file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13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09600"/>
          </a:xfrm>
        </p:spPr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371600"/>
            <a:ext cx="9601200" cy="4648200"/>
          </a:xfrm>
        </p:spPr>
        <p:txBody>
          <a:bodyPr/>
          <a:lstStyle/>
          <a:p>
            <a:r>
              <a:rPr lang="en-US" dirty="0" smtClean="0"/>
              <a:t>Final number of clusters: 741 mm</a:t>
            </a:r>
          </a:p>
          <a:p>
            <a:r>
              <a:rPr lang="en-US" dirty="0" smtClean="0"/>
              <a:t>Clusters with 1 person:  288 mm</a:t>
            </a:r>
          </a:p>
          <a:p>
            <a:r>
              <a:rPr lang="en-US" dirty="0" smtClean="0"/>
              <a:t>Average size of clusters larger then 1:  4.4</a:t>
            </a:r>
            <a:endParaRPr lang="en-US" dirty="0"/>
          </a:p>
          <a:p>
            <a:r>
              <a:rPr lang="en-US" dirty="0" smtClean="0"/>
              <a:t>Reduced </a:t>
            </a: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individuals down to 741 mm using </a:t>
            </a:r>
            <a:r>
              <a:rPr lang="en-US" dirty="0" smtClean="0"/>
              <a:t>clustering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of the clusters are </a:t>
            </a:r>
            <a:r>
              <a:rPr lang="en-US" dirty="0" smtClean="0"/>
              <a:t>bad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22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219200"/>
            <a:ext cx="9601200" cy="4800600"/>
          </a:xfrm>
        </p:spPr>
        <p:txBody>
          <a:bodyPr/>
          <a:lstStyle/>
          <a:p>
            <a:r>
              <a:rPr lang="en-US" dirty="0" smtClean="0"/>
              <a:t>For this analysis only used one model</a:t>
            </a:r>
          </a:p>
          <a:p>
            <a:r>
              <a:rPr lang="en-US" dirty="0" smtClean="0"/>
              <a:t>Would like to try initial clustering on other attributes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Email</a:t>
            </a:r>
          </a:p>
          <a:p>
            <a:r>
              <a:rPr lang="en-US" dirty="0" smtClean="0"/>
              <a:t>Would like to add multiple edges to each pai</a:t>
            </a:r>
            <a:r>
              <a:rPr lang="en-US" dirty="0" smtClean="0"/>
              <a:t>r in the graph</a:t>
            </a:r>
            <a:endParaRPr lang="en-US" dirty="0"/>
          </a:p>
          <a:p>
            <a:r>
              <a:rPr lang="en-US" dirty="0" smtClean="0"/>
              <a:t>Want to use multiple inputs to produce confidence score for each match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64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066800"/>
            <a:ext cx="9601200" cy="4953000"/>
          </a:xfrm>
        </p:spPr>
        <p:txBody>
          <a:bodyPr/>
          <a:lstStyle/>
          <a:p>
            <a:pPr lvl="0"/>
            <a:r>
              <a:rPr lang="en-US" dirty="0" smtClean="0"/>
              <a:t>Lead developer at fortune 500 marketing company</a:t>
            </a:r>
          </a:p>
          <a:p>
            <a:pPr lvl="0"/>
            <a:r>
              <a:rPr lang="en-US" dirty="0" smtClean="0"/>
              <a:t>Background in working with Big Data</a:t>
            </a:r>
          </a:p>
          <a:p>
            <a:pPr lvl="1"/>
            <a:r>
              <a:rPr lang="en-US" dirty="0" smtClean="0"/>
              <a:t>Oracle – 18 years</a:t>
            </a:r>
          </a:p>
          <a:p>
            <a:pPr lvl="1"/>
            <a:r>
              <a:rPr lang="en-US" dirty="0" smtClean="0"/>
              <a:t>Hadoop – 4 years</a:t>
            </a:r>
          </a:p>
          <a:p>
            <a:r>
              <a:rPr lang="en-US" dirty="0" smtClean="0"/>
              <a:t>Java/Scala developer working with Spark</a:t>
            </a:r>
          </a:p>
          <a:p>
            <a:r>
              <a:rPr lang="en-US" dirty="0" smtClean="0"/>
              <a:t>Working on masters in Data Science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Why This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066800"/>
            <a:ext cx="9601200" cy="4953000"/>
          </a:xfrm>
        </p:spPr>
        <p:txBody>
          <a:bodyPr/>
          <a:lstStyle/>
          <a:p>
            <a:r>
              <a:rPr lang="en-US" dirty="0" smtClean="0"/>
              <a:t>Currently my company has received over 2 Billion different individuals</a:t>
            </a:r>
          </a:p>
          <a:p>
            <a:r>
              <a:rPr lang="en-US" dirty="0" smtClean="0"/>
              <a:t>US population 18 and over is ~ 252 million</a:t>
            </a:r>
          </a:p>
          <a:p>
            <a:r>
              <a:rPr lang="en-US" dirty="0" smtClean="0"/>
              <a:t>Other companies in the industry have similar issues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2743200"/>
            <a:ext cx="5573555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12" y="2895600"/>
            <a:ext cx="1600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6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542925"/>
            <a:ext cx="9601200" cy="533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066800"/>
            <a:ext cx="9601200" cy="4953000"/>
          </a:xfrm>
        </p:spPr>
        <p:txBody>
          <a:bodyPr/>
          <a:lstStyle/>
          <a:p>
            <a:r>
              <a:rPr lang="en-US" dirty="0" smtClean="0"/>
              <a:t>Create clusters of individuals that are the same person</a:t>
            </a:r>
          </a:p>
          <a:p>
            <a:pPr lvl="1"/>
            <a:r>
              <a:rPr lang="en-US" dirty="0" smtClean="0"/>
              <a:t>Using Spark and </a:t>
            </a:r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Processing on Hadoop cluster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Scala for programming</a:t>
            </a:r>
          </a:p>
          <a:p>
            <a:pPr lvl="1"/>
            <a:r>
              <a:rPr lang="en-US" dirty="0" smtClean="0"/>
              <a:t>Tableau for Graphs</a:t>
            </a:r>
          </a:p>
          <a:p>
            <a:pPr lvl="1"/>
            <a:r>
              <a:rPr lang="en-US" dirty="0" smtClean="0"/>
              <a:t>Spark on Hive for queries</a:t>
            </a:r>
          </a:p>
          <a:p>
            <a:endParaRPr lang="en-US" dirty="0" smtClean="0"/>
          </a:p>
          <a:p>
            <a:pPr marL="27908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66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Previous practicum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066800"/>
            <a:ext cx="9601200" cy="4953000"/>
          </a:xfrm>
        </p:spPr>
        <p:txBody>
          <a:bodyPr/>
          <a:lstStyle/>
          <a:p>
            <a:r>
              <a:rPr lang="en-US" dirty="0" smtClean="0"/>
              <a:t>Created two models to identify if individuals are same person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Logistic Regression</a:t>
            </a:r>
          </a:p>
          <a:p>
            <a:r>
              <a:rPr lang="en-US" dirty="0"/>
              <a:t>Output was pairs of individuals </a:t>
            </a:r>
          </a:p>
          <a:p>
            <a:pPr lvl="1"/>
            <a:r>
              <a:rPr lang="en-US" dirty="0"/>
              <a:t>Flag indicating same </a:t>
            </a:r>
            <a:r>
              <a:rPr lang="en-US" dirty="0" smtClean="0"/>
              <a:t>person</a:t>
            </a:r>
          </a:p>
          <a:p>
            <a:r>
              <a:rPr lang="en-US" dirty="0" smtClean="0"/>
              <a:t>Performed data analysis on raw data</a:t>
            </a:r>
          </a:p>
          <a:p>
            <a:r>
              <a:rPr lang="en-US" dirty="0" smtClean="0"/>
              <a:t>Performed cleansing on data</a:t>
            </a:r>
          </a:p>
          <a:p>
            <a:pPr lvl="1"/>
            <a:r>
              <a:rPr lang="en-US" dirty="0" smtClean="0"/>
              <a:t>Removed bad names, addresses and emails</a:t>
            </a:r>
          </a:p>
          <a:p>
            <a:r>
              <a:rPr lang="en-US" dirty="0" smtClean="0"/>
              <a:t>Initially grouped individuals by first name and last name to reduce number of permutations.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91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My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219200"/>
            <a:ext cx="9601200" cy="48006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 smtClean="0"/>
          </a:p>
          <a:p>
            <a:r>
              <a:rPr lang="en-US" dirty="0" smtClean="0"/>
              <a:t>EDA</a:t>
            </a:r>
          </a:p>
          <a:p>
            <a:r>
              <a:rPr lang="en-US" dirty="0" smtClean="0"/>
              <a:t>Data cleansing</a:t>
            </a:r>
            <a:endParaRPr lang="en-US" dirty="0"/>
          </a:p>
          <a:p>
            <a:r>
              <a:rPr lang="en-US" dirty="0" err="1" smtClean="0"/>
              <a:t>GraphX</a:t>
            </a:r>
            <a:endParaRPr lang="en-US" dirty="0"/>
          </a:p>
          <a:p>
            <a:r>
              <a:rPr lang="en-US" dirty="0" smtClean="0"/>
              <a:t>Results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42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219200"/>
            <a:ext cx="96012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Output of Random Forest</a:t>
            </a:r>
          </a:p>
          <a:p>
            <a:pPr lvl="1"/>
            <a:r>
              <a:rPr lang="en-US" dirty="0" smtClean="0"/>
              <a:t>Individual 1 – Id identifying person 1</a:t>
            </a:r>
          </a:p>
          <a:p>
            <a:pPr lvl="1"/>
            <a:r>
              <a:rPr lang="en-US" dirty="0" smtClean="0"/>
              <a:t>Individual 2 </a:t>
            </a:r>
            <a:r>
              <a:rPr lang="en-US" dirty="0"/>
              <a:t>- Id identifying person 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Same person flag </a:t>
            </a:r>
          </a:p>
          <a:p>
            <a:pPr lvl="2"/>
            <a:r>
              <a:rPr lang="en-US" dirty="0" smtClean="0"/>
              <a:t>0 – Not same person</a:t>
            </a:r>
          </a:p>
          <a:p>
            <a:pPr lvl="2"/>
            <a:r>
              <a:rPr lang="en-US" dirty="0" smtClean="0"/>
              <a:t>1 – Same person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of </a:t>
            </a:r>
            <a:r>
              <a:rPr lang="en-US" dirty="0"/>
              <a:t>Logistic Regression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/>
              <a:t>1 – Id identifying person 1</a:t>
            </a:r>
          </a:p>
          <a:p>
            <a:pPr lvl="1"/>
            <a:r>
              <a:rPr lang="en-US" dirty="0"/>
              <a:t>Individual 2 - Id identifying person 2</a:t>
            </a:r>
          </a:p>
          <a:p>
            <a:pPr lvl="1"/>
            <a:r>
              <a:rPr lang="en-US" dirty="0"/>
              <a:t>Same person flag </a:t>
            </a:r>
          </a:p>
          <a:p>
            <a:pPr lvl="2"/>
            <a:r>
              <a:rPr lang="en-US" dirty="0"/>
              <a:t>0 – Not same person</a:t>
            </a:r>
          </a:p>
          <a:p>
            <a:pPr lvl="2"/>
            <a:r>
              <a:rPr lang="en-US" dirty="0"/>
              <a:t>1 – Same </a:t>
            </a:r>
            <a:r>
              <a:rPr lang="en-US" dirty="0" smtClean="0"/>
              <a:t>person</a:t>
            </a:r>
          </a:p>
          <a:p>
            <a:r>
              <a:rPr lang="en-US" dirty="0" smtClean="0"/>
              <a:t>Distinct individual id file – Used for vertex</a:t>
            </a:r>
          </a:p>
          <a:p>
            <a:endParaRPr lang="en-US" dirty="0"/>
          </a:p>
          <a:p>
            <a:pPr marL="27908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6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2414" y="1219200"/>
            <a:ext cx="9601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input</a:t>
            </a:r>
            <a:r>
              <a:rPr lang="en-US" dirty="0"/>
              <a:t>: </a:t>
            </a:r>
            <a:r>
              <a:rPr lang="en-US" dirty="0" smtClean="0"/>
              <a:t>23,863,565,578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output: </a:t>
            </a:r>
            <a:r>
              <a:rPr lang="en-US" dirty="0" smtClean="0"/>
              <a:t>23,863,565,578</a:t>
            </a:r>
          </a:p>
          <a:p>
            <a:r>
              <a:rPr lang="en-US" dirty="0" smtClean="0"/>
              <a:t>Records marked as Same person: </a:t>
            </a:r>
            <a:r>
              <a:rPr lang="en-US" i="1" dirty="0" smtClean="0"/>
              <a:t>7,586,424,791</a:t>
            </a:r>
          </a:p>
          <a:p>
            <a:r>
              <a:rPr lang="en-US" dirty="0" smtClean="0"/>
              <a:t>Number of initial clusters</a:t>
            </a:r>
            <a:r>
              <a:rPr lang="en-US" dirty="0"/>
              <a:t>: 1,186,419,757</a:t>
            </a:r>
            <a:endParaRPr lang="en-US" dirty="0" smtClean="0"/>
          </a:p>
          <a:p>
            <a:r>
              <a:rPr lang="en-US" dirty="0" smtClean="0"/>
              <a:t>Average users in initial </a:t>
            </a:r>
            <a:r>
              <a:rPr lang="en-US" dirty="0"/>
              <a:t>clusters: </a:t>
            </a:r>
            <a:r>
              <a:rPr lang="en-US" dirty="0" smtClean="0"/>
              <a:t>6.39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33400"/>
          </a:xfrm>
        </p:spPr>
        <p:txBody>
          <a:bodyPr/>
          <a:lstStyle/>
          <a:p>
            <a:r>
              <a:rPr lang="en-US" dirty="0" smtClean="0"/>
              <a:t>Cluster size graph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2414" y="1371600"/>
            <a:ext cx="3748608" cy="4648200"/>
          </a:xfrm>
        </p:spPr>
        <p:txBody>
          <a:bodyPr/>
          <a:lstStyle/>
          <a:p>
            <a:r>
              <a:rPr lang="en-US" dirty="0" smtClean="0"/>
              <a:t>At 8 graph drops off</a:t>
            </a:r>
          </a:p>
          <a:p>
            <a:r>
              <a:rPr lang="en-US" dirty="0" smtClean="0"/>
              <a:t>Clusters of 9 or larger start to look off</a:t>
            </a:r>
          </a:p>
          <a:p>
            <a:r>
              <a:rPr lang="en-US" dirty="0" smtClean="0"/>
              <a:t>Average is around 6</a:t>
            </a:r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2414" y="1219200"/>
            <a:ext cx="9601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022" y="1148715"/>
            <a:ext cx="5867400" cy="50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2623</TotalTime>
  <Words>568</Words>
  <Application>Microsoft Office PowerPoint</Application>
  <PresentationFormat>Custom</PresentationFormat>
  <Paragraphs>116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굴림</vt:lpstr>
      <vt:lpstr>Vertical and Horizontal design template</vt:lpstr>
      <vt:lpstr>Clustering Individuals using GraphX</vt:lpstr>
      <vt:lpstr>About me</vt:lpstr>
      <vt:lpstr>Why This Project</vt:lpstr>
      <vt:lpstr>Project overview</vt:lpstr>
      <vt:lpstr>Previous practicum</vt:lpstr>
      <vt:lpstr>My Process</vt:lpstr>
      <vt:lpstr>DATA</vt:lpstr>
      <vt:lpstr>EDA</vt:lpstr>
      <vt:lpstr>Cluster size graph</vt:lpstr>
      <vt:lpstr>Data Cleansing</vt:lpstr>
      <vt:lpstr>GraphX</vt:lpstr>
      <vt:lpstr>GraphX Results</vt:lpstr>
      <vt:lpstr>Next Steps</vt:lpstr>
    </vt:vector>
  </TitlesOfParts>
  <Company>Epsilon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Deduplication</dc:title>
  <dc:creator>Conner, Shawn</dc:creator>
  <cp:lastModifiedBy>Conner, Shawn</cp:lastModifiedBy>
  <cp:revision>67</cp:revision>
  <dcterms:created xsi:type="dcterms:W3CDTF">2018-06-26T13:16:33Z</dcterms:created>
  <dcterms:modified xsi:type="dcterms:W3CDTF">2018-08-26T23:26:50Z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