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9" r:id="rId4"/>
    <p:sldId id="260"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E9AF64-358F-4EB5-AB08-B377098F19C3}" type="datetimeFigureOut">
              <a:rPr lang="en-US" smtClean="0"/>
              <a:t>06-Mar-25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85D28-8C42-4B4E-90F2-1D1B4809A57D}" type="slidenum">
              <a:rPr lang="en-US" smtClean="0"/>
              <a:t>‹#›</a:t>
            </a:fld>
            <a:endParaRPr lang="en-US"/>
          </a:p>
        </p:txBody>
      </p:sp>
    </p:spTree>
    <p:extLst>
      <p:ext uri="{BB962C8B-B14F-4D97-AF65-F5344CB8AC3E}">
        <p14:creationId xmlns:p14="http://schemas.microsoft.com/office/powerpoint/2010/main" val="3220404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9AF64-358F-4EB5-AB08-B377098F19C3}" type="datetimeFigureOut">
              <a:rPr lang="en-US" smtClean="0"/>
              <a:t>06-Mar-25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85D28-8C42-4B4E-90F2-1D1B4809A57D}" type="slidenum">
              <a:rPr lang="en-US" smtClean="0"/>
              <a:t>‹#›</a:t>
            </a:fld>
            <a:endParaRPr lang="en-US"/>
          </a:p>
        </p:txBody>
      </p:sp>
    </p:spTree>
    <p:extLst>
      <p:ext uri="{BB962C8B-B14F-4D97-AF65-F5344CB8AC3E}">
        <p14:creationId xmlns:p14="http://schemas.microsoft.com/office/powerpoint/2010/main" val="3835539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9AF64-358F-4EB5-AB08-B377098F19C3}" type="datetimeFigureOut">
              <a:rPr lang="en-US" smtClean="0"/>
              <a:t>06-Mar-25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85D28-8C42-4B4E-90F2-1D1B4809A57D}" type="slidenum">
              <a:rPr lang="en-US" smtClean="0"/>
              <a:t>‹#›</a:t>
            </a:fld>
            <a:endParaRPr lang="en-US"/>
          </a:p>
        </p:txBody>
      </p:sp>
    </p:spTree>
    <p:extLst>
      <p:ext uri="{BB962C8B-B14F-4D97-AF65-F5344CB8AC3E}">
        <p14:creationId xmlns:p14="http://schemas.microsoft.com/office/powerpoint/2010/main" val="141129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E9AF64-358F-4EB5-AB08-B377098F19C3}" type="datetimeFigureOut">
              <a:rPr lang="en-US" smtClean="0"/>
              <a:t>06-Mar-25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85D28-8C42-4B4E-90F2-1D1B4809A57D}" type="slidenum">
              <a:rPr lang="en-US" smtClean="0"/>
              <a:t>‹#›</a:t>
            </a:fld>
            <a:endParaRPr lang="en-US"/>
          </a:p>
        </p:txBody>
      </p:sp>
    </p:spTree>
    <p:extLst>
      <p:ext uri="{BB962C8B-B14F-4D97-AF65-F5344CB8AC3E}">
        <p14:creationId xmlns:p14="http://schemas.microsoft.com/office/powerpoint/2010/main" val="376716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AE9AF64-358F-4EB5-AB08-B377098F19C3}" type="datetimeFigureOut">
              <a:rPr lang="en-US" smtClean="0"/>
              <a:t>06-Mar-25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85D28-8C42-4B4E-90F2-1D1B4809A57D}" type="slidenum">
              <a:rPr lang="en-US" smtClean="0"/>
              <a:t>‹#›</a:t>
            </a:fld>
            <a:endParaRPr lang="en-US"/>
          </a:p>
        </p:txBody>
      </p:sp>
    </p:spTree>
    <p:extLst>
      <p:ext uri="{BB962C8B-B14F-4D97-AF65-F5344CB8AC3E}">
        <p14:creationId xmlns:p14="http://schemas.microsoft.com/office/powerpoint/2010/main" val="2008947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E9AF64-358F-4EB5-AB08-B377098F19C3}" type="datetimeFigureOut">
              <a:rPr lang="en-US" smtClean="0"/>
              <a:t>06-Mar-25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85D28-8C42-4B4E-90F2-1D1B4809A57D}" type="slidenum">
              <a:rPr lang="en-US" smtClean="0"/>
              <a:t>‹#›</a:t>
            </a:fld>
            <a:endParaRPr lang="en-US"/>
          </a:p>
        </p:txBody>
      </p:sp>
    </p:spTree>
    <p:extLst>
      <p:ext uri="{BB962C8B-B14F-4D97-AF65-F5344CB8AC3E}">
        <p14:creationId xmlns:p14="http://schemas.microsoft.com/office/powerpoint/2010/main" val="321864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E9AF64-358F-4EB5-AB08-B377098F19C3}" type="datetimeFigureOut">
              <a:rPr lang="en-US" smtClean="0"/>
              <a:t>06-Mar-25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B85D28-8C42-4B4E-90F2-1D1B4809A57D}" type="slidenum">
              <a:rPr lang="en-US" smtClean="0"/>
              <a:t>‹#›</a:t>
            </a:fld>
            <a:endParaRPr lang="en-US"/>
          </a:p>
        </p:txBody>
      </p:sp>
    </p:spTree>
    <p:extLst>
      <p:ext uri="{BB962C8B-B14F-4D97-AF65-F5344CB8AC3E}">
        <p14:creationId xmlns:p14="http://schemas.microsoft.com/office/powerpoint/2010/main" val="1020604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E9AF64-358F-4EB5-AB08-B377098F19C3}" type="datetimeFigureOut">
              <a:rPr lang="en-US" smtClean="0"/>
              <a:t>06-Mar-25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B85D28-8C42-4B4E-90F2-1D1B4809A57D}" type="slidenum">
              <a:rPr lang="en-US" smtClean="0"/>
              <a:t>‹#›</a:t>
            </a:fld>
            <a:endParaRPr lang="en-US"/>
          </a:p>
        </p:txBody>
      </p:sp>
    </p:spTree>
    <p:extLst>
      <p:ext uri="{BB962C8B-B14F-4D97-AF65-F5344CB8AC3E}">
        <p14:creationId xmlns:p14="http://schemas.microsoft.com/office/powerpoint/2010/main" val="1441992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E9AF64-358F-4EB5-AB08-B377098F19C3}" type="datetimeFigureOut">
              <a:rPr lang="en-US" smtClean="0"/>
              <a:t>06-Mar-25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B85D28-8C42-4B4E-90F2-1D1B4809A57D}" type="slidenum">
              <a:rPr lang="en-US" smtClean="0"/>
              <a:t>‹#›</a:t>
            </a:fld>
            <a:endParaRPr lang="en-US"/>
          </a:p>
        </p:txBody>
      </p:sp>
    </p:spTree>
    <p:extLst>
      <p:ext uri="{BB962C8B-B14F-4D97-AF65-F5344CB8AC3E}">
        <p14:creationId xmlns:p14="http://schemas.microsoft.com/office/powerpoint/2010/main" val="272276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E9AF64-358F-4EB5-AB08-B377098F19C3}" type="datetimeFigureOut">
              <a:rPr lang="en-US" smtClean="0"/>
              <a:t>06-Mar-25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85D28-8C42-4B4E-90F2-1D1B4809A57D}" type="slidenum">
              <a:rPr lang="en-US" smtClean="0"/>
              <a:t>‹#›</a:t>
            </a:fld>
            <a:endParaRPr lang="en-US"/>
          </a:p>
        </p:txBody>
      </p:sp>
    </p:spTree>
    <p:extLst>
      <p:ext uri="{BB962C8B-B14F-4D97-AF65-F5344CB8AC3E}">
        <p14:creationId xmlns:p14="http://schemas.microsoft.com/office/powerpoint/2010/main" val="881138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AE9AF64-358F-4EB5-AB08-B377098F19C3}" type="datetimeFigureOut">
              <a:rPr lang="en-US" smtClean="0"/>
              <a:t>06-Mar-25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85D28-8C42-4B4E-90F2-1D1B4809A57D}" type="slidenum">
              <a:rPr lang="en-US" smtClean="0"/>
              <a:t>‹#›</a:t>
            </a:fld>
            <a:endParaRPr lang="en-US"/>
          </a:p>
        </p:txBody>
      </p:sp>
    </p:spTree>
    <p:extLst>
      <p:ext uri="{BB962C8B-B14F-4D97-AF65-F5344CB8AC3E}">
        <p14:creationId xmlns:p14="http://schemas.microsoft.com/office/powerpoint/2010/main" val="1402221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9AF64-358F-4EB5-AB08-B377098F19C3}" type="datetimeFigureOut">
              <a:rPr lang="en-US" smtClean="0"/>
              <a:t>06-Mar-25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85D28-8C42-4B4E-90F2-1D1B4809A57D}" type="slidenum">
              <a:rPr lang="en-US" smtClean="0"/>
              <a:t>‹#›</a:t>
            </a:fld>
            <a:endParaRPr lang="en-US"/>
          </a:p>
        </p:txBody>
      </p:sp>
    </p:spTree>
    <p:extLst>
      <p:ext uri="{BB962C8B-B14F-4D97-AF65-F5344CB8AC3E}">
        <p14:creationId xmlns:p14="http://schemas.microsoft.com/office/powerpoint/2010/main" val="2651834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mypreferences/d/download-my-data" TargetMode="External"/><Relationship Id="rId2" Type="http://schemas.openxmlformats.org/officeDocument/2006/relationships/hyperlink" Target="https://public.tableau.com/app/profile/shawn.dsouza29/viz/SpottingMisleadingInformationUsingLinkedInData/Dashboard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27" y="89065"/>
            <a:ext cx="1187533" cy="522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LinkedIn Logo</a:t>
            </a:r>
            <a:endParaRPr lang="en-US" dirty="0"/>
          </a:p>
        </p:txBody>
      </p:sp>
      <p:sp>
        <p:nvSpPr>
          <p:cNvPr id="5" name="Rectangle 4"/>
          <p:cNvSpPr/>
          <p:nvPr/>
        </p:nvSpPr>
        <p:spPr>
          <a:xfrm>
            <a:off x="2416629" y="89065"/>
            <a:ext cx="6644244" cy="5997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TITLE</a:t>
            </a:r>
            <a:endParaRPr lang="en-US" dirty="0"/>
          </a:p>
        </p:txBody>
      </p:sp>
      <p:sp>
        <p:nvSpPr>
          <p:cNvPr id="6" name="Rectangle 5"/>
          <p:cNvSpPr/>
          <p:nvPr/>
        </p:nvSpPr>
        <p:spPr>
          <a:xfrm>
            <a:off x="10954987" y="130629"/>
            <a:ext cx="1104405" cy="5581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Name &amp; Socials</a:t>
            </a:r>
            <a:endParaRPr lang="en-US" dirty="0"/>
          </a:p>
        </p:txBody>
      </p:sp>
      <p:sp>
        <p:nvSpPr>
          <p:cNvPr id="7" name="Rectangle 6"/>
          <p:cNvSpPr/>
          <p:nvPr/>
        </p:nvSpPr>
        <p:spPr>
          <a:xfrm>
            <a:off x="676893" y="989607"/>
            <a:ext cx="1527959" cy="5581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Total Followers</a:t>
            </a:r>
            <a:endParaRPr lang="en-US" dirty="0"/>
          </a:p>
        </p:txBody>
      </p:sp>
      <p:sp>
        <p:nvSpPr>
          <p:cNvPr id="10" name="Rectangle 9"/>
          <p:cNvSpPr/>
          <p:nvPr/>
        </p:nvSpPr>
        <p:spPr>
          <a:xfrm>
            <a:off x="2897083" y="989607"/>
            <a:ext cx="1527959" cy="5581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Total Posts</a:t>
            </a:r>
            <a:endParaRPr lang="en-US" dirty="0"/>
          </a:p>
        </p:txBody>
      </p:sp>
      <p:sp>
        <p:nvSpPr>
          <p:cNvPr id="11" name="Rectangle 10"/>
          <p:cNvSpPr/>
          <p:nvPr/>
        </p:nvSpPr>
        <p:spPr>
          <a:xfrm>
            <a:off x="5048991" y="989607"/>
            <a:ext cx="1527959" cy="5581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LinkedIn Learning Coursers </a:t>
            </a:r>
            <a:endParaRPr lang="en-US" dirty="0"/>
          </a:p>
        </p:txBody>
      </p:sp>
      <p:sp>
        <p:nvSpPr>
          <p:cNvPr id="12" name="Rectangle 11"/>
          <p:cNvSpPr/>
          <p:nvPr/>
        </p:nvSpPr>
        <p:spPr>
          <a:xfrm>
            <a:off x="528453" y="1644730"/>
            <a:ext cx="5284518" cy="501138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Personal Stats</a:t>
            </a:r>
            <a:endParaRPr lang="en-US" dirty="0"/>
          </a:p>
        </p:txBody>
      </p:sp>
      <p:sp>
        <p:nvSpPr>
          <p:cNvPr id="14" name="Rectangle 13"/>
          <p:cNvSpPr/>
          <p:nvPr/>
        </p:nvSpPr>
        <p:spPr>
          <a:xfrm>
            <a:off x="6152408" y="1644731"/>
            <a:ext cx="5532911" cy="501138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US" dirty="0" smtClean="0"/>
              <a:t>Follower Stats</a:t>
            </a:r>
            <a:endParaRPr lang="en-US" dirty="0"/>
          </a:p>
        </p:txBody>
      </p:sp>
      <p:sp>
        <p:nvSpPr>
          <p:cNvPr id="16" name="TextBox 15"/>
          <p:cNvSpPr txBox="1"/>
          <p:nvPr/>
        </p:nvSpPr>
        <p:spPr>
          <a:xfrm>
            <a:off x="1015340" y="2190997"/>
            <a:ext cx="1721922" cy="861774"/>
          </a:xfrm>
          <a:prstGeom prst="rect">
            <a:avLst/>
          </a:prstGeom>
          <a:noFill/>
        </p:spPr>
        <p:txBody>
          <a:bodyPr wrap="square" rtlCol="0">
            <a:spAutoFit/>
          </a:bodyPr>
          <a:lstStyle/>
          <a:p>
            <a:r>
              <a:rPr lang="en-US" sz="1000" b="1" dirty="0" smtClean="0"/>
              <a:t>Ads Clicks by Industry</a:t>
            </a:r>
            <a:r>
              <a:rPr lang="en-US" sz="1000" dirty="0" smtClean="0"/>
              <a:t>: Map the number of ads clicked across various industries to identify which sectors have higher engagement with ads.</a:t>
            </a:r>
            <a:endParaRPr lang="en-US" sz="1000" dirty="0"/>
          </a:p>
        </p:txBody>
      </p:sp>
      <p:sp>
        <p:nvSpPr>
          <p:cNvPr id="21" name="TextBox 20"/>
          <p:cNvSpPr txBox="1"/>
          <p:nvPr/>
        </p:nvSpPr>
        <p:spPr>
          <a:xfrm>
            <a:off x="3959431" y="2190997"/>
            <a:ext cx="1751610" cy="3323987"/>
          </a:xfrm>
          <a:prstGeom prst="rect">
            <a:avLst/>
          </a:prstGeom>
          <a:noFill/>
        </p:spPr>
        <p:txBody>
          <a:bodyPr wrap="square" rtlCol="0">
            <a:spAutoFit/>
          </a:bodyPr>
          <a:lstStyle/>
          <a:p>
            <a:r>
              <a:rPr lang="en-US" sz="1000" dirty="0" smtClean="0"/>
              <a:t>Article Engagement: Correlate the number of comments and reactions (e.g., likes, celebrates, insightful, etc.) with the number of articles posted, helping to identify content performance.</a:t>
            </a:r>
          </a:p>
          <a:p>
            <a:endParaRPr lang="en-US" sz="1000" dirty="0"/>
          </a:p>
          <a:p>
            <a:r>
              <a:rPr lang="en-US" sz="1000" dirty="0" smtClean="0"/>
              <a:t>Most Commented Articles by Industry/Topic: Track the topics or industries that generate the most engagement in terms of comments and shares.</a:t>
            </a:r>
          </a:p>
          <a:p>
            <a:endParaRPr lang="en-US" sz="1000" dirty="0"/>
          </a:p>
          <a:p>
            <a:r>
              <a:rPr lang="en-US" sz="1000" dirty="0" smtClean="0"/>
              <a:t>Reaction Type Distribution: A pie chart showing the distribution of reaction types (e.g., like, celebrate, insightful, etc.) across posts, articles, and comments.</a:t>
            </a:r>
            <a:endParaRPr lang="en-US" sz="1000" dirty="0"/>
          </a:p>
        </p:txBody>
      </p:sp>
      <p:sp>
        <p:nvSpPr>
          <p:cNvPr id="26" name="TextBox 25"/>
          <p:cNvSpPr txBox="1"/>
          <p:nvPr/>
        </p:nvSpPr>
        <p:spPr>
          <a:xfrm>
            <a:off x="6671953" y="2190997"/>
            <a:ext cx="1721922" cy="400110"/>
          </a:xfrm>
          <a:prstGeom prst="rect">
            <a:avLst/>
          </a:prstGeom>
          <a:noFill/>
        </p:spPr>
        <p:txBody>
          <a:bodyPr wrap="square" rtlCol="0">
            <a:spAutoFit/>
          </a:bodyPr>
          <a:lstStyle/>
          <a:p>
            <a:r>
              <a:rPr lang="en-US" sz="1000" b="1" dirty="0" smtClean="0"/>
              <a:t>Follows by Geo</a:t>
            </a:r>
            <a:r>
              <a:rPr lang="en-US" sz="1000" dirty="0" smtClean="0"/>
              <a:t>: Map with Histogram marking</a:t>
            </a:r>
            <a:endParaRPr lang="en-US" sz="1000" dirty="0"/>
          </a:p>
        </p:txBody>
      </p:sp>
      <p:sp>
        <p:nvSpPr>
          <p:cNvPr id="27" name="TextBox 26"/>
          <p:cNvSpPr txBox="1"/>
          <p:nvPr/>
        </p:nvSpPr>
        <p:spPr>
          <a:xfrm>
            <a:off x="9298379" y="2190997"/>
            <a:ext cx="2315689" cy="2862322"/>
          </a:xfrm>
          <a:prstGeom prst="rect">
            <a:avLst/>
          </a:prstGeom>
          <a:noFill/>
        </p:spPr>
        <p:txBody>
          <a:bodyPr wrap="square" rtlCol="0">
            <a:spAutoFit/>
          </a:bodyPr>
          <a:lstStyle/>
          <a:p>
            <a:r>
              <a:rPr lang="en-US" sz="1000" dirty="0" smtClean="0"/>
              <a:t>Growth in Connections Over Time: Visualize a member's growth in 1st-degree connections and compare it with other metrics like activity level or industry.</a:t>
            </a:r>
          </a:p>
          <a:p>
            <a:endParaRPr lang="en-US" sz="1000" dirty="0"/>
          </a:p>
          <a:p>
            <a:r>
              <a:rPr lang="en-US" sz="1000" dirty="0" smtClean="0"/>
              <a:t>Group Membership vs. Industry: Display group membership across various industries to show which professional groups are most popular among LinkedIn users.</a:t>
            </a:r>
          </a:p>
          <a:p>
            <a:endParaRPr lang="en-US" sz="1000" dirty="0"/>
          </a:p>
          <a:p>
            <a:r>
              <a:rPr lang="en-US" sz="1000" dirty="0" smtClean="0"/>
              <a:t>Followed Companies vs. Engagement: Compare companies followed with the number of interactions (e.g., shares, comments, and reactions) members have had with content from those companies.</a:t>
            </a:r>
            <a:endParaRPr lang="en-US" sz="1000" dirty="0"/>
          </a:p>
        </p:txBody>
      </p:sp>
      <p:sp>
        <p:nvSpPr>
          <p:cNvPr id="28" name="TextBox 27"/>
          <p:cNvSpPr txBox="1"/>
          <p:nvPr/>
        </p:nvSpPr>
        <p:spPr>
          <a:xfrm>
            <a:off x="1068779" y="3556660"/>
            <a:ext cx="2101933" cy="2246769"/>
          </a:xfrm>
          <a:prstGeom prst="rect">
            <a:avLst/>
          </a:prstGeom>
          <a:noFill/>
        </p:spPr>
        <p:txBody>
          <a:bodyPr wrap="square" rtlCol="0">
            <a:spAutoFit/>
          </a:bodyPr>
          <a:lstStyle/>
          <a:p>
            <a:r>
              <a:rPr lang="en-US" sz="1000" dirty="0" smtClean="0"/>
              <a:t>Job Preferences </a:t>
            </a:r>
            <a:r>
              <a:rPr lang="en-US" sz="1000" dirty="0" err="1" smtClean="0"/>
              <a:t>Heatmap</a:t>
            </a:r>
            <a:r>
              <a:rPr lang="en-US" sz="1000" dirty="0" smtClean="0"/>
              <a:t>: Visualize job seekers' preferences based on industries, job titles, and location preferences.</a:t>
            </a:r>
          </a:p>
          <a:p>
            <a:endParaRPr lang="en-US" sz="1000" dirty="0"/>
          </a:p>
          <a:p>
            <a:r>
              <a:rPr lang="en-US" sz="1000" dirty="0" smtClean="0"/>
              <a:t>Applications vs. Job Postings: Compare job applications with job postings over time, identifying periods of high or low activity.</a:t>
            </a:r>
          </a:p>
          <a:p>
            <a:endParaRPr lang="en-US" sz="1000" dirty="0"/>
          </a:p>
          <a:p>
            <a:r>
              <a:rPr lang="en-US" sz="1000" dirty="0" smtClean="0"/>
              <a:t>Job Applications vs. Job Titles: Display which job titles attract the most applications, allowing insights into the job market.</a:t>
            </a:r>
            <a:endParaRPr lang="en-US" sz="1000" dirty="0"/>
          </a:p>
        </p:txBody>
      </p:sp>
      <p:sp>
        <p:nvSpPr>
          <p:cNvPr id="30" name="Rectangle 29"/>
          <p:cNvSpPr/>
          <p:nvPr/>
        </p:nvSpPr>
        <p:spPr>
          <a:xfrm>
            <a:off x="8296893" y="995546"/>
            <a:ext cx="1527959" cy="5581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Total Reactions</a:t>
            </a:r>
            <a:endParaRPr lang="en-US" dirty="0"/>
          </a:p>
        </p:txBody>
      </p:sp>
      <p:sp>
        <p:nvSpPr>
          <p:cNvPr id="31" name="Rectangle 30"/>
          <p:cNvSpPr/>
          <p:nvPr/>
        </p:nvSpPr>
        <p:spPr>
          <a:xfrm>
            <a:off x="10191007" y="995547"/>
            <a:ext cx="1527959" cy="5581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Total Roles Applied for </a:t>
            </a:r>
            <a:endParaRPr lang="en-US" dirty="0"/>
          </a:p>
        </p:txBody>
      </p:sp>
      <p:sp>
        <p:nvSpPr>
          <p:cNvPr id="32" name="Rectangle 31"/>
          <p:cNvSpPr/>
          <p:nvPr/>
        </p:nvSpPr>
        <p:spPr>
          <a:xfrm>
            <a:off x="6711537" y="989607"/>
            <a:ext cx="1527959" cy="5581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Companies Followed</a:t>
            </a:r>
            <a:endParaRPr lang="en-US" dirty="0"/>
          </a:p>
        </p:txBody>
      </p:sp>
    </p:spTree>
    <p:extLst>
      <p:ext uri="{BB962C8B-B14F-4D97-AF65-F5344CB8AC3E}">
        <p14:creationId xmlns:p14="http://schemas.microsoft.com/office/powerpoint/2010/main" val="2036102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4078" y="516577"/>
            <a:ext cx="4465122" cy="56764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Rectangle 4"/>
          <p:cNvSpPr/>
          <p:nvPr/>
        </p:nvSpPr>
        <p:spPr>
          <a:xfrm>
            <a:off x="5935683" y="516576"/>
            <a:ext cx="4655127" cy="56764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938151" y="783771"/>
            <a:ext cx="3746665" cy="369332"/>
          </a:xfrm>
          <a:prstGeom prst="rect">
            <a:avLst/>
          </a:prstGeom>
          <a:noFill/>
        </p:spPr>
        <p:txBody>
          <a:bodyPr wrap="square" rtlCol="0">
            <a:spAutoFit/>
          </a:bodyPr>
          <a:lstStyle/>
          <a:p>
            <a:r>
              <a:rPr lang="en-US" smtClean="0"/>
              <a:t>How to take it out of context</a:t>
            </a:r>
            <a:endParaRPr lang="en-US" dirty="0" smtClean="0"/>
          </a:p>
        </p:txBody>
      </p:sp>
      <p:sp>
        <p:nvSpPr>
          <p:cNvPr id="7" name="TextBox 6"/>
          <p:cNvSpPr txBox="1"/>
          <p:nvPr/>
        </p:nvSpPr>
        <p:spPr>
          <a:xfrm>
            <a:off x="6323610" y="783771"/>
            <a:ext cx="3984172" cy="369332"/>
          </a:xfrm>
          <a:prstGeom prst="rect">
            <a:avLst/>
          </a:prstGeom>
          <a:noFill/>
        </p:spPr>
        <p:txBody>
          <a:bodyPr wrap="square" rtlCol="0">
            <a:spAutoFit/>
          </a:bodyPr>
          <a:lstStyle/>
          <a:p>
            <a:r>
              <a:rPr lang="en-US" dirty="0" smtClean="0"/>
              <a:t>How it actually looks</a:t>
            </a:r>
            <a:endParaRPr lang="en-US" dirty="0"/>
          </a:p>
        </p:txBody>
      </p:sp>
      <p:sp>
        <p:nvSpPr>
          <p:cNvPr id="8" name="Rectangle 7"/>
          <p:cNvSpPr/>
          <p:nvPr/>
        </p:nvSpPr>
        <p:spPr>
          <a:xfrm>
            <a:off x="700644" y="1626918"/>
            <a:ext cx="9753600" cy="13537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866899" y="1804173"/>
            <a:ext cx="1531917" cy="279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Total</a:t>
            </a:r>
            <a:endParaRPr lang="en-US" dirty="0"/>
          </a:p>
        </p:txBody>
      </p:sp>
      <p:sp>
        <p:nvSpPr>
          <p:cNvPr id="10" name="Rectangle 9"/>
          <p:cNvSpPr/>
          <p:nvPr/>
        </p:nvSpPr>
        <p:spPr>
          <a:xfrm>
            <a:off x="1270660" y="2167245"/>
            <a:ext cx="3515096" cy="730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Viz</a:t>
            </a:r>
            <a:r>
              <a:rPr lang="en-US" dirty="0" smtClean="0"/>
              <a:t> (Wrong)</a:t>
            </a:r>
            <a:endParaRPr lang="en-US" dirty="0"/>
          </a:p>
        </p:txBody>
      </p:sp>
      <p:sp>
        <p:nvSpPr>
          <p:cNvPr id="11" name="TextBox 10"/>
          <p:cNvSpPr txBox="1"/>
          <p:nvPr/>
        </p:nvSpPr>
        <p:spPr>
          <a:xfrm>
            <a:off x="938151" y="1199408"/>
            <a:ext cx="3319153" cy="380010"/>
          </a:xfrm>
          <a:prstGeom prst="rect">
            <a:avLst/>
          </a:prstGeom>
          <a:noFill/>
        </p:spPr>
        <p:txBody>
          <a:bodyPr wrap="square" rtlCol="0">
            <a:spAutoFit/>
          </a:bodyPr>
          <a:lstStyle/>
          <a:p>
            <a:r>
              <a:rPr lang="en-US" dirty="0" smtClean="0"/>
              <a:t>Title</a:t>
            </a:r>
            <a:endParaRPr lang="en-US" dirty="0"/>
          </a:p>
        </p:txBody>
      </p:sp>
      <p:sp>
        <p:nvSpPr>
          <p:cNvPr id="12" name="Rectangle 11"/>
          <p:cNvSpPr/>
          <p:nvPr/>
        </p:nvSpPr>
        <p:spPr>
          <a:xfrm>
            <a:off x="6103917" y="1727860"/>
            <a:ext cx="3734789" cy="11697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Viz</a:t>
            </a:r>
            <a:r>
              <a:rPr lang="en-US" dirty="0" smtClean="0"/>
              <a:t> (Right)</a:t>
            </a:r>
            <a:endParaRPr lang="en-US" dirty="0"/>
          </a:p>
        </p:txBody>
      </p:sp>
      <p:sp>
        <p:nvSpPr>
          <p:cNvPr id="14" name="Rectangle 13"/>
          <p:cNvSpPr/>
          <p:nvPr/>
        </p:nvSpPr>
        <p:spPr>
          <a:xfrm>
            <a:off x="700644" y="3063832"/>
            <a:ext cx="9753600" cy="13537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866899" y="3241087"/>
            <a:ext cx="1531917" cy="279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Total</a:t>
            </a:r>
            <a:endParaRPr lang="en-US" dirty="0"/>
          </a:p>
        </p:txBody>
      </p:sp>
      <p:sp>
        <p:nvSpPr>
          <p:cNvPr id="16" name="Rectangle 15"/>
          <p:cNvSpPr/>
          <p:nvPr/>
        </p:nvSpPr>
        <p:spPr>
          <a:xfrm>
            <a:off x="1270660" y="3604159"/>
            <a:ext cx="3515096" cy="730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Viz</a:t>
            </a:r>
            <a:r>
              <a:rPr lang="en-US" dirty="0" smtClean="0"/>
              <a:t> (Wrong)</a:t>
            </a:r>
            <a:endParaRPr lang="en-US" dirty="0"/>
          </a:p>
        </p:txBody>
      </p:sp>
      <p:sp>
        <p:nvSpPr>
          <p:cNvPr id="17" name="Rectangle 16"/>
          <p:cNvSpPr/>
          <p:nvPr/>
        </p:nvSpPr>
        <p:spPr>
          <a:xfrm>
            <a:off x="6103917" y="3164774"/>
            <a:ext cx="3734789" cy="11697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Viz</a:t>
            </a:r>
            <a:r>
              <a:rPr lang="en-US" dirty="0" smtClean="0"/>
              <a:t> (Right)</a:t>
            </a:r>
            <a:endParaRPr lang="en-US" dirty="0"/>
          </a:p>
        </p:txBody>
      </p:sp>
      <p:sp>
        <p:nvSpPr>
          <p:cNvPr id="18" name="Rectangle 17"/>
          <p:cNvSpPr/>
          <p:nvPr/>
        </p:nvSpPr>
        <p:spPr>
          <a:xfrm>
            <a:off x="700644" y="4500746"/>
            <a:ext cx="9753600" cy="135378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p:cNvSpPr/>
          <p:nvPr/>
        </p:nvSpPr>
        <p:spPr>
          <a:xfrm>
            <a:off x="866899" y="4678001"/>
            <a:ext cx="1531917" cy="279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Total</a:t>
            </a:r>
            <a:endParaRPr lang="en-US" dirty="0"/>
          </a:p>
        </p:txBody>
      </p:sp>
      <p:sp>
        <p:nvSpPr>
          <p:cNvPr id="20" name="Rectangle 19"/>
          <p:cNvSpPr/>
          <p:nvPr/>
        </p:nvSpPr>
        <p:spPr>
          <a:xfrm>
            <a:off x="1270660" y="5041073"/>
            <a:ext cx="3515096" cy="730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Viz</a:t>
            </a:r>
            <a:r>
              <a:rPr lang="en-US" dirty="0" smtClean="0"/>
              <a:t> (Wrong)</a:t>
            </a:r>
            <a:endParaRPr lang="en-US" dirty="0"/>
          </a:p>
        </p:txBody>
      </p:sp>
      <p:sp>
        <p:nvSpPr>
          <p:cNvPr id="21" name="Rectangle 20"/>
          <p:cNvSpPr/>
          <p:nvPr/>
        </p:nvSpPr>
        <p:spPr>
          <a:xfrm>
            <a:off x="6103917" y="4601688"/>
            <a:ext cx="3734789" cy="11697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err="1" smtClean="0"/>
              <a:t>Viz</a:t>
            </a:r>
            <a:r>
              <a:rPr lang="en-US" dirty="0" smtClean="0"/>
              <a:t> (Right)</a:t>
            </a:r>
            <a:endParaRPr lang="en-US" dirty="0"/>
          </a:p>
        </p:txBody>
      </p:sp>
    </p:spTree>
    <p:extLst>
      <p:ext uri="{BB962C8B-B14F-4D97-AF65-F5344CB8AC3E}">
        <p14:creationId xmlns:p14="http://schemas.microsoft.com/office/powerpoint/2010/main" val="4079984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3" name="Content Placeholder 2"/>
          <p:cNvSpPr>
            <a:spLocks noGrp="1"/>
          </p:cNvSpPr>
          <p:nvPr>
            <p:ph idx="1"/>
          </p:nvPr>
        </p:nvSpPr>
        <p:spPr/>
        <p:txBody>
          <a:bodyPr/>
          <a:lstStyle/>
          <a:p>
            <a:r>
              <a:rPr lang="en-US" dirty="0" smtClean="0"/>
              <a:t>Connections</a:t>
            </a:r>
          </a:p>
          <a:p>
            <a:r>
              <a:rPr lang="en-US" dirty="0" smtClean="0"/>
              <a:t>Learning</a:t>
            </a:r>
          </a:p>
          <a:p>
            <a:r>
              <a:rPr lang="en-US" dirty="0" smtClean="0"/>
              <a:t>Company Follows</a:t>
            </a:r>
          </a:p>
          <a:p>
            <a:r>
              <a:rPr lang="en-US" dirty="0" smtClean="0"/>
              <a:t>Shares</a:t>
            </a:r>
          </a:p>
          <a:p>
            <a:r>
              <a:rPr lang="en-US" dirty="0" smtClean="0"/>
              <a:t>Comments</a:t>
            </a:r>
          </a:p>
          <a:p>
            <a:r>
              <a:rPr lang="en-US" dirty="0" smtClean="0"/>
              <a:t>Job applications</a:t>
            </a:r>
          </a:p>
          <a:p>
            <a:endParaRPr lang="en-US" dirty="0" smtClean="0"/>
          </a:p>
          <a:p>
            <a:endParaRPr lang="en-US" dirty="0"/>
          </a:p>
        </p:txBody>
      </p:sp>
    </p:spTree>
    <p:extLst>
      <p:ext uri="{BB962C8B-B14F-4D97-AF65-F5344CB8AC3E}">
        <p14:creationId xmlns:p14="http://schemas.microsoft.com/office/powerpoint/2010/main" val="44925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ideas to think about</a:t>
            </a:r>
            <a:endParaRPr lang="en-US" dirty="0"/>
          </a:p>
        </p:txBody>
      </p:sp>
      <p:sp>
        <p:nvSpPr>
          <p:cNvPr id="3" name="Content Placeholder 2"/>
          <p:cNvSpPr>
            <a:spLocks noGrp="1"/>
          </p:cNvSpPr>
          <p:nvPr>
            <p:ph idx="1"/>
          </p:nvPr>
        </p:nvSpPr>
        <p:spPr/>
        <p:txBody>
          <a:bodyPr/>
          <a:lstStyle/>
          <a:p>
            <a:r>
              <a:rPr lang="en-US" dirty="0" smtClean="0"/>
              <a:t>Anonymize data</a:t>
            </a:r>
          </a:p>
          <a:p>
            <a:r>
              <a:rPr lang="en-US" dirty="0" smtClean="0"/>
              <a:t>Think about how engagement drives content</a:t>
            </a:r>
          </a:p>
          <a:p>
            <a:r>
              <a:rPr lang="en-US" dirty="0" smtClean="0"/>
              <a:t>Not using Tableau in work, but it is nice to always be learning </a:t>
            </a:r>
          </a:p>
          <a:p>
            <a:r>
              <a:rPr lang="en-US" dirty="0" smtClean="0"/>
              <a:t>Not all data is created equally – 50 datasets </a:t>
            </a:r>
          </a:p>
          <a:p>
            <a:r>
              <a:rPr lang="en-US" dirty="0" smtClean="0"/>
              <a:t>Tools are easy domain experience is not </a:t>
            </a:r>
            <a:endParaRPr lang="en-US" dirty="0"/>
          </a:p>
          <a:p>
            <a:r>
              <a:rPr lang="en-US" dirty="0" smtClean="0"/>
              <a:t>Links to add to  </a:t>
            </a:r>
            <a:endParaRPr lang="en-US" dirty="0"/>
          </a:p>
        </p:txBody>
      </p:sp>
    </p:spTree>
    <p:extLst>
      <p:ext uri="{BB962C8B-B14F-4D97-AF65-F5344CB8AC3E}">
        <p14:creationId xmlns:p14="http://schemas.microsoft.com/office/powerpoint/2010/main" val="329577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32500" lnSpcReduction="20000"/>
          </a:bodyPr>
          <a:lstStyle/>
          <a:p>
            <a:r>
              <a:rPr lang="en-US" dirty="0" smtClean="0"/>
              <a:t>As an Analyst, you have complete control on how you present data to stakeholders. It is of the utmost importance to source and present the data without &lt;twisting information to say what you want to say&gt;</a:t>
            </a:r>
          </a:p>
          <a:p>
            <a:r>
              <a:rPr lang="en-US" dirty="0" smtClean="0"/>
              <a:t>What started as a fun weekend project to learn about Tableau using LinkedIn data went down an interesting twist to see how can the same dataset convey different messages. </a:t>
            </a:r>
          </a:p>
          <a:p>
            <a:r>
              <a:rPr lang="en-US" dirty="0" smtClean="0"/>
              <a:t>I created this dashboard as a way to teach people that every chart presented should have a pinch of skepticism. Some of the things that I learnt along the way: </a:t>
            </a:r>
          </a:p>
          <a:p>
            <a:pPr marL="0" indent="0">
              <a:buNone/>
            </a:pPr>
            <a:r>
              <a:rPr lang="en-US" dirty="0" smtClean="0"/>
              <a:t>•	Think about how your data drives the story</a:t>
            </a:r>
          </a:p>
          <a:p>
            <a:pPr marL="0" indent="0">
              <a:buNone/>
            </a:pPr>
            <a:r>
              <a:rPr lang="en-US" dirty="0" smtClean="0"/>
              <a:t>This project started off with building insights using LinkedIn’s &lt;&gt;, reflecting my engagement with the platform over the years. While there are interesting metrics that can be pulled, it is important to find insights that can &lt;&gt; ask more questions. </a:t>
            </a:r>
          </a:p>
          <a:p>
            <a:pPr marL="0" indent="0">
              <a:buNone/>
            </a:pPr>
            <a:r>
              <a:rPr lang="en-US" dirty="0" smtClean="0"/>
              <a:t>•	Not all data is created equally </a:t>
            </a:r>
          </a:p>
          <a:p>
            <a:pPr marL="0" indent="0">
              <a:buNone/>
            </a:pPr>
            <a:r>
              <a:rPr lang="en-US" dirty="0" smtClean="0"/>
              <a:t>LinkedIn provides 50 datasets to analyze your user profile. Of which, 6 were used to build out this dashboard. An analyst should be able to balance being extremely granular and thinking about the bigger picture when building insights. </a:t>
            </a:r>
          </a:p>
          <a:p>
            <a:pPr marL="0" indent="0">
              <a:buNone/>
            </a:pPr>
            <a:r>
              <a:rPr lang="en-US" dirty="0" smtClean="0"/>
              <a:t>•	Tools are easy. Domain experience is not</a:t>
            </a:r>
          </a:p>
          <a:p>
            <a:pPr marL="0" indent="0">
              <a:buNone/>
            </a:pPr>
            <a:r>
              <a:rPr lang="en-US" dirty="0" smtClean="0"/>
              <a:t>Tableau has a reputation for being easy to pick up and hard to master. Through this project I have learnt why. Even so, the tools that you use are secondary compared to the domain experience you receive from constant exposure to different types of data. Identifying issues from the data and presenting these to stakeholders is what separates good from great analyst. </a:t>
            </a:r>
          </a:p>
          <a:p>
            <a:pPr marL="0" indent="0">
              <a:buNone/>
            </a:pPr>
            <a:r>
              <a:rPr lang="en-US" dirty="0" smtClean="0"/>
              <a:t>•	Anonymize data</a:t>
            </a:r>
          </a:p>
          <a:p>
            <a:pPr marL="0" indent="0">
              <a:buNone/>
            </a:pPr>
            <a:r>
              <a:rPr lang="en-US" dirty="0" smtClean="0"/>
              <a:t>Putting personal data in public is a great way to have a mountain of issues in the future. When working with the LinkedIn dataset, I have made sure to delete every Personal Identifiable Information (PII) that could be linked to any user. If the ID is unique and does not matter, a simple row count will work just as well as complex hashing techniques.  </a:t>
            </a:r>
          </a:p>
          <a:p>
            <a:pPr marL="0" indent="0">
              <a:buNone/>
            </a:pPr>
            <a:endParaRPr lang="en-US" dirty="0" smtClean="0"/>
          </a:p>
          <a:p>
            <a:pPr marL="0" indent="0">
              <a:buNone/>
            </a:pPr>
            <a:endParaRPr lang="en-US" dirty="0" smtClean="0"/>
          </a:p>
          <a:p>
            <a:r>
              <a:rPr lang="en-US" dirty="0"/>
              <a:t>Here is a link to my dashboard.  I hope that it gives you an opportunity to learn something new.</a:t>
            </a:r>
          </a:p>
          <a:p>
            <a:pPr marL="0" indent="0">
              <a:buNone/>
            </a:pPr>
            <a:r>
              <a:rPr lang="en-US" u="sng" dirty="0">
                <a:hlinkClick r:id="rId2"/>
              </a:rPr>
              <a:t>https://public.tableau.com/app/profile/shawn.dsouza29/viz/SpottingMisleadingInformationUsingLinkedInData/Dashboard3</a:t>
            </a:r>
            <a:r>
              <a:rPr lang="en-US" dirty="0"/>
              <a:t> </a:t>
            </a:r>
          </a:p>
          <a:p>
            <a:r>
              <a:rPr lang="en-US" dirty="0"/>
              <a:t>Here is a link on how to get your personal LinkedIn data. </a:t>
            </a:r>
          </a:p>
          <a:p>
            <a:pPr marL="0" indent="0">
              <a:buNone/>
            </a:pPr>
            <a:r>
              <a:rPr lang="en-US" u="sng" dirty="0">
                <a:hlinkClick r:id="rId3"/>
              </a:rPr>
              <a:t>https://www.linkedin.com/mypreferences/d/download-my-data</a:t>
            </a:r>
            <a:r>
              <a:rPr lang="en-US" dirty="0"/>
              <a:t> </a:t>
            </a:r>
          </a:p>
          <a:p>
            <a:endParaRPr lang="en-US" dirty="0"/>
          </a:p>
        </p:txBody>
      </p:sp>
    </p:spTree>
    <p:extLst>
      <p:ext uri="{BB962C8B-B14F-4D97-AF65-F5344CB8AC3E}">
        <p14:creationId xmlns:p14="http://schemas.microsoft.com/office/powerpoint/2010/main" val="2520383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8455</TotalTime>
  <Words>492</Words>
  <Application>Microsoft Office PowerPoint</Application>
  <PresentationFormat>Widescreen</PresentationFormat>
  <Paragraphs>71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Datasets</vt:lpstr>
      <vt:lpstr>Key ideas to think about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Shawn D'Souza</dc:creator>
  <cp:lastModifiedBy>Shawn D'Souza</cp:lastModifiedBy>
  <cp:revision>16</cp:revision>
  <dcterms:created xsi:type="dcterms:W3CDTF">2025-03-06T07:21:09Z</dcterms:created>
  <dcterms:modified xsi:type="dcterms:W3CDTF">2025-03-12T04:17:05Z</dcterms:modified>
</cp:coreProperties>
</file>