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653" r:id="rId3"/>
    <p:sldId id="632" r:id="rId4"/>
    <p:sldId id="633" r:id="rId5"/>
    <p:sldId id="636" r:id="rId6"/>
    <p:sldId id="638" r:id="rId7"/>
    <p:sldId id="640" r:id="rId8"/>
    <p:sldId id="642" r:id="rId9"/>
    <p:sldId id="644" r:id="rId10"/>
    <p:sldId id="646" r:id="rId11"/>
    <p:sldId id="648" r:id="rId12"/>
    <p:sldId id="655" r:id="rId13"/>
    <p:sldId id="656" r:id="rId14"/>
    <p:sldId id="659" r:id="rId15"/>
    <p:sldId id="650" r:id="rId16"/>
  </p:sldIdLst>
  <p:sldSz cx="9144000" cy="6858000" type="screen4x3"/>
  <p:notesSz cx="6858000" cy="90836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3366"/>
    <a:srgbClr val="6699CC"/>
    <a:srgbClr val="003300"/>
    <a:srgbClr val="A1D0D1"/>
    <a:srgbClr val="6EA0A9"/>
    <a:srgbClr val="D6DEE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 snapToGrid="0">
      <p:cViewPr varScale="1">
        <p:scale>
          <a:sx n="88" d="100"/>
          <a:sy n="88" d="100"/>
        </p:scale>
        <p:origin x="-21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08" y="1554"/>
      </p:cViewPr>
      <p:guideLst>
        <p:guide orient="horz" pos="286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186" cy="45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>
            <a:lvl1pPr algn="l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816" y="1"/>
            <a:ext cx="2971186" cy="45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>
            <a:lvl1pPr algn="r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629494"/>
            <a:ext cx="2971186" cy="4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b" anchorCtr="0" compatLnSpc="1">
            <a:prstTxWarp prst="textNoShape">
              <a:avLst/>
            </a:prstTxWarp>
          </a:bodyPr>
          <a:lstStyle>
            <a:lvl1pPr algn="l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816" y="8629494"/>
            <a:ext cx="2971186" cy="4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b" anchorCtr="0" compatLnSpc="1">
            <a:prstTxWarp prst="textNoShape">
              <a:avLst/>
            </a:prstTxWarp>
          </a:bodyPr>
          <a:lstStyle>
            <a:lvl1pPr algn="r" defTabSz="902342">
              <a:defRPr sz="1100" b="0" i="0">
                <a:latin typeface="Times New Roman" pitchFamily="18" charset="0"/>
              </a:defRPr>
            </a:lvl1pPr>
          </a:lstStyle>
          <a:p>
            <a:fld id="{92FF03B2-A896-4B08-BF88-2CD500C4141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28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186" cy="45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>
            <a:lvl1pPr algn="l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816" y="1"/>
            <a:ext cx="2971186" cy="45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>
            <a:lvl1pPr algn="r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2625"/>
            <a:ext cx="4538662" cy="3405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096" y="4315510"/>
            <a:ext cx="5029814" cy="40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629494"/>
            <a:ext cx="2971186" cy="4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b" anchorCtr="0" compatLnSpc="1">
            <a:prstTxWarp prst="textNoShape">
              <a:avLst/>
            </a:prstTxWarp>
          </a:bodyPr>
          <a:lstStyle>
            <a:lvl1pPr algn="l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816" y="8629494"/>
            <a:ext cx="2971186" cy="4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b" anchorCtr="0" compatLnSpc="1">
            <a:prstTxWarp prst="textNoShape">
              <a:avLst/>
            </a:prstTxWarp>
          </a:bodyPr>
          <a:lstStyle>
            <a:lvl1pPr algn="r" defTabSz="902342">
              <a:defRPr sz="1100" b="0" i="0">
                <a:latin typeface="Times New Roman" pitchFamily="18" charset="0"/>
              </a:defRPr>
            </a:lvl1pPr>
          </a:lstStyle>
          <a:p>
            <a:fld id="{6CA61EA8-33DB-4E10-A277-597318D8D4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82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A13E3-F923-4831-9F1C-E6055D94753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D357-5A8D-4DA5-9A2A-7665EF8B8165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39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8212C-0087-44FB-928C-197529B53F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2286000" y="3695700"/>
            <a:ext cx="6858000" cy="31623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99CC">
                  <a:alpha val="39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133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3778250"/>
            <a:ext cx="6057900" cy="2571750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1338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400300" y="2451100"/>
            <a:ext cx="6057900" cy="11430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3387" name="Rectangle 11"/>
          <p:cNvSpPr>
            <a:spLocks noChangeArrowheads="1"/>
          </p:cNvSpPr>
          <p:nvPr/>
        </p:nvSpPr>
        <p:spPr bwMode="auto">
          <a:xfrm>
            <a:off x="733425" y="779463"/>
            <a:ext cx="20828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4" algn="l">
              <a:spcBef>
                <a:spcPct val="20000"/>
              </a:spcBef>
              <a:buFontTx/>
              <a:buChar char="o"/>
            </a:pPr>
            <a:endParaRPr lang="en-US" sz="900" b="0" i="0" dirty="0">
              <a:latin typeface="Verdana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42809" y="407491"/>
            <a:ext cx="3176456" cy="1011590"/>
            <a:chOff x="2565313" y="2731219"/>
            <a:chExt cx="3176456" cy="1011590"/>
          </a:xfrm>
        </p:grpSpPr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2897546" y="3022539"/>
              <a:ext cx="208280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4" algn="l">
                <a:spcBef>
                  <a:spcPct val="20000"/>
                </a:spcBef>
                <a:buFontTx/>
                <a:buChar char="o"/>
              </a:pPr>
              <a:endParaRPr lang="en-US" sz="900" b="0" i="0" dirty="0">
                <a:latin typeface="Verdana" pitchFamily="3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313" y="2731219"/>
              <a:ext cx="935956" cy="101159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3730344" y="2731219"/>
              <a:ext cx="2011425" cy="988965"/>
              <a:chOff x="3730344" y="2731219"/>
              <a:chExt cx="2011425" cy="98896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730344" y="3399744"/>
                <a:ext cx="2011425" cy="320440"/>
                <a:chOff x="3708572" y="3377972"/>
                <a:chExt cx="2011425" cy="320440"/>
              </a:xfrm>
            </p:grpSpPr>
            <p:sp>
              <p:nvSpPr>
                <p:cNvPr id="30" name="Rectangle 13"/>
                <p:cNvSpPr>
                  <a:spLocks noChangeArrowheads="1"/>
                </p:cNvSpPr>
                <p:nvPr/>
              </p:nvSpPr>
              <p:spPr bwMode="auto">
                <a:xfrm>
                  <a:off x="3723684" y="3393488"/>
                  <a:ext cx="1981200" cy="2955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/>
                  <a:r>
                    <a:rPr lang="en-US" sz="1200" b="0" dirty="0" smtClean="0">
                      <a:solidFill>
                        <a:srgbClr val="003366"/>
                      </a:solidFill>
                      <a:latin typeface="Trebuchet MS" pitchFamily="34" charset="0"/>
                    </a:rPr>
                    <a:t>Where Due Diligence Scores</a:t>
                  </a:r>
                </a:p>
              </p:txBody>
            </p:sp>
            <p:sp>
              <p:nvSpPr>
                <p:cNvPr id="31" name="Line 15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3708572" y="3698412"/>
                  <a:ext cx="2011425" cy="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Line 15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3708572" y="3377972"/>
                  <a:ext cx="2011425" cy="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</p:grpSp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4260" y="2731219"/>
                <a:ext cx="1843592" cy="5094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2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33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13385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288" y="128588"/>
            <a:ext cx="20193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128588"/>
            <a:ext cx="59055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88" y="128588"/>
            <a:ext cx="80772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68400" y="889000"/>
            <a:ext cx="7708900" cy="52371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hee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88" y="128588"/>
            <a:ext cx="80772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400" y="889000"/>
            <a:ext cx="3778250" cy="5237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889000"/>
            <a:ext cx="3778250" cy="5237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0" y="139346"/>
            <a:ext cx="7392041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553" y="889000"/>
            <a:ext cx="7887445" cy="5237163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34640" y="6292959"/>
            <a:ext cx="4075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latin typeface="+mn-lt"/>
              </a:rPr>
              <a:t>The information provided herein is the confidential and proprietary</a:t>
            </a:r>
          </a:p>
          <a:p>
            <a:r>
              <a:rPr lang="en-US" sz="1000" b="0" dirty="0" smtClean="0">
                <a:latin typeface="+mn-lt"/>
              </a:rPr>
              <a:t>property of DiliVer</a:t>
            </a:r>
            <a:r>
              <a:rPr lang="en-US" sz="1000" b="0" baseline="0" dirty="0" smtClean="0">
                <a:latin typeface="+mn-lt"/>
              </a:rPr>
              <a:t> LLC</a:t>
            </a:r>
            <a:r>
              <a:rPr lang="en-US" sz="1000" b="0" dirty="0" smtClean="0">
                <a:latin typeface="+mn-lt"/>
              </a:rPr>
              <a:t>.  Any unauthorized use, reproduction, or</a:t>
            </a:r>
          </a:p>
          <a:p>
            <a:r>
              <a:rPr lang="en-US" sz="1000" b="0" dirty="0" smtClean="0">
                <a:latin typeface="+mn-lt"/>
              </a:rPr>
              <a:t>transfer of this information is strictly prohibited.  © All rights reserved.</a:t>
            </a:r>
            <a:endParaRPr lang="en-US" sz="1000" b="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94" y="107576"/>
            <a:ext cx="612121" cy="661585"/>
          </a:xfrm>
          <a:prstGeom prst="rect">
            <a:avLst/>
          </a:prstGeom>
        </p:spPr>
      </p:pic>
    </p:spTree>
  </p:cSld>
  <p:clrMapOvr>
    <a:masterClrMapping/>
  </p:clrMapOvr>
  <p:transition>
    <p:whee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8400" y="889000"/>
            <a:ext cx="3778250" cy="5237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889000"/>
            <a:ext cx="3778250" cy="5237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1143000" y="6230938"/>
            <a:ext cx="8001000" cy="6270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99CC">
                  <a:alpha val="39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2362200" y="228600"/>
            <a:ext cx="6477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733425" y="779463"/>
            <a:ext cx="20828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4" algn="l">
              <a:spcBef>
                <a:spcPct val="20000"/>
              </a:spcBef>
              <a:buFontTx/>
              <a:buChar char="o"/>
            </a:pPr>
            <a:endParaRPr lang="en-US" sz="900" b="0" i="0" dirty="0">
              <a:latin typeface="Verdana" pitchFamily="34" charset="0"/>
            </a:endParaRPr>
          </a:p>
        </p:txBody>
      </p:sp>
      <p:sp>
        <p:nvSpPr>
          <p:cNvPr id="1114" name="Rectangle 9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8400" y="889000"/>
            <a:ext cx="7708900" cy="523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4"/>
            <a:endParaRPr lang="en-US" altLang="en-US" smtClean="0"/>
          </a:p>
        </p:txBody>
      </p:sp>
      <p:pic>
        <p:nvPicPr>
          <p:cNvPr id="1115" name="Picture 9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1588"/>
            <a:ext cx="1401763" cy="6859588"/>
          </a:xfrm>
          <a:prstGeom prst="rect">
            <a:avLst/>
          </a:prstGeom>
          <a:noFill/>
        </p:spPr>
      </p:pic>
      <p:grpSp>
        <p:nvGrpSpPr>
          <p:cNvPr id="1120" name="Group 96"/>
          <p:cNvGrpSpPr>
            <a:grpSpLocks/>
          </p:cNvGrpSpPr>
          <p:nvPr/>
        </p:nvGrpSpPr>
        <p:grpSpPr bwMode="auto">
          <a:xfrm>
            <a:off x="1371600" y="0"/>
            <a:ext cx="7772400" cy="792163"/>
            <a:chOff x="864" y="0"/>
            <a:chExt cx="4896" cy="499"/>
          </a:xfrm>
        </p:grpSpPr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864" y="0"/>
              <a:ext cx="4896" cy="49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99CC">
                    <a:alpha val="3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19" name="Rectangle 95"/>
            <p:cNvSpPr>
              <a:spLocks noChangeArrowheads="1"/>
            </p:cNvSpPr>
            <p:nvPr userDrawn="1"/>
          </p:nvSpPr>
          <p:spPr bwMode="auto">
            <a:xfrm>
              <a:off x="864" y="61"/>
              <a:ext cx="4896" cy="3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99CC">
                    <a:alpha val="3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814388" y="128588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6451600" y="6324600"/>
            <a:ext cx="243998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200" b="0" i="0" dirty="0" smtClean="0">
                <a:solidFill>
                  <a:srgbClr val="003366"/>
                </a:solidFill>
              </a:rPr>
              <a:t>May 2013</a:t>
            </a:r>
            <a:endParaRPr lang="en-US" sz="1200" b="0" i="0" dirty="0">
              <a:solidFill>
                <a:srgbClr val="003366"/>
              </a:solidFill>
            </a:endParaRPr>
          </a:p>
          <a:p>
            <a:pPr algn="r" eaLnBrk="0" hangingPunct="0"/>
            <a:r>
              <a:rPr lang="en-US" sz="1200" b="0" i="0" dirty="0">
                <a:solidFill>
                  <a:srgbClr val="003366"/>
                </a:solidFill>
              </a:rPr>
              <a:t>- </a:t>
            </a:r>
            <a:r>
              <a:rPr lang="en-US" sz="1200" b="0" i="0" dirty="0" smtClean="0">
                <a:solidFill>
                  <a:srgbClr val="003366"/>
                </a:solidFill>
              </a:rPr>
              <a:t>Slide </a:t>
            </a:r>
            <a:fld id="{F795A4E1-296F-494F-A409-FCC1B00F66E4}" type="slidenum">
              <a:rPr lang="en-US" sz="1200" b="0" i="0">
                <a:solidFill>
                  <a:srgbClr val="003366"/>
                </a:solidFill>
              </a:rPr>
              <a:pPr algn="r" eaLnBrk="0" hangingPunct="0"/>
              <a:t>‹#›</a:t>
            </a:fld>
            <a:r>
              <a:rPr lang="en-US" sz="1200" b="0" i="0" dirty="0">
                <a:solidFill>
                  <a:srgbClr val="003366"/>
                </a:solidFill>
              </a:rPr>
              <a:t> -</a:t>
            </a:r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1381125" y="6324600"/>
            <a:ext cx="160537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200" b="0" i="0" dirty="0" smtClean="0">
                <a:solidFill>
                  <a:srgbClr val="003366"/>
                </a:solidFill>
              </a:rPr>
              <a:t>DiliVer</a:t>
            </a:r>
            <a:endParaRPr lang="en-US" sz="1200" b="0" i="0" dirty="0">
              <a:solidFill>
                <a:srgbClr val="003366"/>
              </a:solidFill>
            </a:endParaRPr>
          </a:p>
          <a:p>
            <a:pPr algn="l" eaLnBrk="0" hangingPunct="0"/>
            <a:r>
              <a:rPr lang="en-US" sz="1200" b="0" i="0" dirty="0" smtClean="0">
                <a:solidFill>
                  <a:srgbClr val="003366"/>
                </a:solidFill>
              </a:rPr>
              <a:t>Intellectual Property</a:t>
            </a:r>
            <a:endParaRPr lang="en-US" sz="1200" b="0" i="0" dirty="0">
              <a:solidFill>
                <a:srgbClr val="0033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0" grpId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699CC"/>
        </a:buClr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99CC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91440" y="3767364"/>
            <a:ext cx="6057900" cy="25717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May 2013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www.diliver.com</a:t>
            </a:r>
            <a:endParaRPr lang="en-US" sz="2400" dirty="0"/>
          </a:p>
        </p:txBody>
      </p:sp>
      <p:sp>
        <p:nvSpPr>
          <p:cNvPr id="6174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91440" y="2505530"/>
            <a:ext cx="6057900" cy="1143000"/>
          </a:xfrm>
        </p:spPr>
        <p:txBody>
          <a:bodyPr/>
          <a:lstStyle/>
          <a:p>
            <a:r>
              <a:rPr lang="en-US" sz="3200" dirty="0" smtClean="0"/>
              <a:t>DiliVer</a:t>
            </a:r>
            <a:br>
              <a:rPr lang="en-US" sz="3200" dirty="0" smtClean="0"/>
            </a:br>
            <a:r>
              <a:rPr lang="en-US" sz="3200" i="1" dirty="0" smtClean="0"/>
              <a:t>MAST</a:t>
            </a:r>
            <a:r>
              <a:rPr lang="en-US" sz="3200" dirty="0" smtClean="0"/>
              <a:t> Alpha Release</a:t>
            </a:r>
            <a:br>
              <a:rPr lang="en-US" sz="3200" dirty="0" smtClean="0"/>
            </a:br>
            <a:r>
              <a:rPr lang="en-US" sz="3200" dirty="0" smtClean="0"/>
              <a:t>Demo Screens</a:t>
            </a:r>
            <a:endParaRPr lang="en-US" sz="32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3366"/>
                </a:solidFill>
              </a:rPr>
              <a:t>6. Initial Valuation: </a:t>
            </a:r>
            <a:r>
              <a:rPr lang="en-US" sz="2400" dirty="0" smtClean="0"/>
              <a:t>ASI Valuation #1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ASI Valuation Method:</a:t>
            </a:r>
          </a:p>
          <a:p>
            <a:pPr lvl="1">
              <a:buNone/>
            </a:pPr>
            <a:r>
              <a:rPr lang="en-US" sz="1600" b="0" dirty="0" smtClean="0">
                <a:solidFill>
                  <a:srgbClr val="0000FF"/>
                </a:solidFill>
              </a:rPr>
              <a:t>Revenue Multiplier</a:t>
            </a:r>
          </a:p>
          <a:p>
            <a:pPr lvl="1">
              <a:buNone/>
            </a:pPr>
            <a:r>
              <a:rPr lang="en-US" sz="1600" b="0" dirty="0" smtClean="0"/>
              <a:t>EBITDA Multiplier</a:t>
            </a:r>
          </a:p>
          <a:p>
            <a:pPr lvl="1">
              <a:buNone/>
            </a:pPr>
            <a:r>
              <a:rPr lang="en-US" sz="1600" b="0" dirty="0" smtClean="0"/>
              <a:t>Other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ASI Initial Valuation (of SM) = 	$1,000,000	100%</a:t>
            </a:r>
          </a:p>
          <a:p>
            <a:endParaRPr lang="en-US" sz="1800" b="0" dirty="0" smtClean="0"/>
          </a:p>
          <a:p>
            <a:pPr>
              <a:buNone/>
            </a:pPr>
            <a:r>
              <a:rPr lang="en-US" sz="1800" b="0" u="sng" dirty="0" smtClean="0"/>
              <a:t>Term Sheet</a:t>
            </a:r>
          </a:p>
          <a:p>
            <a:r>
              <a:rPr lang="en-US" sz="1800" b="0" dirty="0" smtClean="0"/>
              <a:t>Cash			  	   $100,000	  10%</a:t>
            </a:r>
          </a:p>
          <a:p>
            <a:r>
              <a:rPr lang="en-US" sz="1800" b="0" dirty="0" smtClean="0"/>
              <a:t>Stock		  	   $400,000	  40%</a:t>
            </a:r>
          </a:p>
          <a:p>
            <a:r>
              <a:rPr lang="en-US" sz="1800" b="0" dirty="0" smtClean="0"/>
              <a:t>Note			  	   $200,000	  20%</a:t>
            </a:r>
          </a:p>
          <a:p>
            <a:r>
              <a:rPr lang="en-US" sz="1800" b="0" dirty="0" smtClean="0"/>
              <a:t>Earnout		  	   $300,000	  30%</a:t>
            </a:r>
          </a:p>
          <a:p>
            <a:r>
              <a:rPr lang="en-US" sz="1800" b="0" dirty="0" smtClean="0"/>
              <a:t>Tax Benefit	          	           	              </a:t>
            </a:r>
            <a:r>
              <a:rPr lang="en-US" sz="1800" b="0" u="sng" dirty="0" smtClean="0"/>
              <a:t>$0</a:t>
            </a:r>
            <a:r>
              <a:rPr lang="en-US" sz="1800" b="0" dirty="0" smtClean="0"/>
              <a:t>	    </a:t>
            </a:r>
            <a:r>
              <a:rPr lang="en-US" sz="1800" b="0" u="sng" dirty="0" smtClean="0"/>
              <a:t>0%</a:t>
            </a:r>
            <a:endParaRPr lang="en-US" u="sng" dirty="0" smtClean="0"/>
          </a:p>
          <a:p>
            <a:pPr>
              <a:buNone/>
            </a:pPr>
            <a:r>
              <a:rPr lang="en-US" sz="1800" b="0" dirty="0" smtClean="0"/>
              <a:t>	                                      	</a:t>
            </a:r>
            <a:r>
              <a:rPr lang="en-US" sz="1800" dirty="0" smtClean="0"/>
              <a:t>$1,000,000	100%</a:t>
            </a:r>
          </a:p>
        </p:txBody>
      </p:sp>
    </p:spTree>
    <p:extLst>
      <p:ext uri="{BB962C8B-B14F-4D97-AF65-F5344CB8AC3E}">
        <p14:creationId xmlns:p14="http://schemas.microsoft.com/office/powerpoint/2010/main" val="4212912384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1" y="193904"/>
            <a:ext cx="8329613" cy="533400"/>
          </a:xfrm>
        </p:spPr>
        <p:txBody>
          <a:bodyPr/>
          <a:lstStyle/>
          <a:p>
            <a:r>
              <a:rPr lang="en-US" sz="2000" dirty="0" smtClean="0"/>
              <a:t>7. Confirmatory Due Diligence: ASI </a:t>
            </a:r>
            <a:r>
              <a:rPr lang="en-US" sz="2000" dirty="0" smtClean="0"/>
              <a:t>Round 2 Compliance Documentation </a:t>
            </a:r>
            <a:r>
              <a:rPr lang="en-US" sz="2000" dirty="0" smtClean="0"/>
              <a:t>&amp; ASI </a:t>
            </a:r>
            <a:r>
              <a:rPr lang="en-US" sz="2000" dirty="0" smtClean="0"/>
              <a:t>Round 2 Compliance </a:t>
            </a:r>
            <a:r>
              <a:rPr lang="en-US" sz="2000" dirty="0" smtClean="0"/>
              <a:t>Substantiation</a:t>
            </a:r>
            <a:br>
              <a:rPr lang="en-US" sz="2000" dirty="0" smtClean="0"/>
            </a:br>
            <a:r>
              <a:rPr lang="en-US" sz="2000" dirty="0" smtClean="0"/>
              <a:t>(via Scorecards Based on Optional/Desirable Transaction Criteria)</a:t>
            </a:r>
            <a:endParaRPr lang="en-US" sz="2000" dirty="0"/>
          </a:p>
        </p:txBody>
      </p:sp>
      <p:grpSp>
        <p:nvGrpSpPr>
          <p:cNvPr id="3" name="Group 21"/>
          <p:cNvGrpSpPr/>
          <p:nvPr/>
        </p:nvGrpSpPr>
        <p:grpSpPr>
          <a:xfrm>
            <a:off x="545027" y="1396633"/>
            <a:ext cx="8408760" cy="4808538"/>
            <a:chOff x="702574" y="1228725"/>
            <a:chExt cx="8408760" cy="480853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02574" y="1754188"/>
              <a:ext cx="3475950" cy="409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Internal Resources: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solidFill>
                    <a:srgbClr val="00CC99"/>
                  </a:solidFill>
                  <a:latin typeface="Arial" charset="0"/>
                </a:rPr>
                <a:t>Human Resources</a:t>
              </a:r>
              <a:endParaRPr lang="en-US" sz="1000" b="0" i="0" dirty="0">
                <a:solidFill>
                  <a:srgbClr val="00CC99"/>
                </a:solidFill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Machine</a:t>
              </a:r>
              <a:r>
                <a:rPr lang="en-US" sz="1000" b="0" i="0" dirty="0" smtClean="0">
                  <a:latin typeface="Arial" charset="0"/>
                </a:rPr>
                <a:t> </a:t>
              </a:r>
              <a:r>
                <a:rPr lang="en-US" sz="1000" b="0" i="0" dirty="0" smtClean="0">
                  <a:latin typeface="Arial" charset="0"/>
                </a:rPr>
                <a:t>Resources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Information Resources</a:t>
              </a:r>
              <a:endParaRPr lang="en-US" sz="1000" b="0" i="0" dirty="0">
                <a:solidFill>
                  <a:srgbClr val="FF0000"/>
                </a:solidFill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Financial Resources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Intellectual Property Resources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Facility Resources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External Entity Interfaces: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Board of Directors &amp; Advisors Interface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Shareholders Interface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Legal &amp; Regulatory Authorities Interface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Supply Chain Interface</a:t>
              </a: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Competitors Interface</a:t>
              </a:r>
              <a:endParaRPr lang="en-US" sz="1000" b="0" i="0" dirty="0">
                <a:solidFill>
                  <a:srgbClr val="FF0000"/>
                </a:solidFill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Prospects Interface</a:t>
              </a:r>
              <a:endParaRPr lang="en-US" sz="1000" b="0" i="0" dirty="0"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latin typeface="Arial" charset="0"/>
                </a:rPr>
                <a:t>Channel</a:t>
              </a:r>
              <a:r>
                <a:rPr lang="en-US" sz="1000" b="0" i="0" dirty="0" smtClean="0">
                  <a:latin typeface="Arial" charset="0"/>
                </a:rPr>
                <a:t> </a:t>
              </a:r>
              <a:r>
                <a:rPr lang="en-US" sz="1000" b="0" i="0" dirty="0" smtClean="0">
                  <a:latin typeface="Arial" charset="0"/>
                </a:rPr>
                <a:t>Interface</a:t>
              </a:r>
              <a:endParaRPr lang="en-US" sz="1000" b="0" i="0" dirty="0" smtClean="0">
                <a:solidFill>
                  <a:srgbClr val="FF0000"/>
                </a:solidFill>
                <a:latin typeface="Arial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000" b="0" i="0" dirty="0" smtClean="0">
                  <a:solidFill>
                    <a:srgbClr val="00CC99"/>
                  </a:solidFill>
                  <a:latin typeface="Arial" charset="0"/>
                </a:rPr>
                <a:t>Customers Interface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2574" y="1228725"/>
              <a:ext cx="1462260" cy="5078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bIns="0">
              <a:spAutoFit/>
            </a:bodyPr>
            <a:lstStyle/>
            <a:p>
              <a:pPr algn="l" eaLnBrk="0" hangingPunct="0"/>
              <a:endParaRPr lang="en-US" sz="1000" b="1" i="0" dirty="0" smtClean="0">
                <a:latin typeface="Arial" charset="0"/>
              </a:endParaRPr>
            </a:p>
            <a:p>
              <a:pPr algn="l" eaLnBrk="0" hangingPunct="0"/>
              <a:endParaRPr lang="en-US" sz="1000" b="1" i="0" dirty="0">
                <a:latin typeface="Arial" charset="0"/>
              </a:endParaRPr>
            </a:p>
            <a:p>
              <a:pPr algn="l" eaLnBrk="0" hangingPunct="0"/>
              <a:r>
                <a:rPr lang="en-US" sz="1000" b="1" i="0" u="sng" dirty="0" smtClean="0">
                  <a:latin typeface="Arial" charset="0"/>
                </a:rPr>
                <a:t>Appraisal Categories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785273" y="1228725"/>
              <a:ext cx="739775" cy="4465638"/>
              <a:chOff x="1900" y="720"/>
              <a:chExt cx="466" cy="2813"/>
            </a:xfrm>
          </p:grpSpPr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1917" y="1051"/>
                <a:ext cx="432" cy="24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solidFill>
                      <a:srgbClr val="00CC99"/>
                    </a:solidFill>
                    <a:latin typeface="Arial" charset="0"/>
                  </a:rPr>
                  <a:t>85.25</a:t>
                </a:r>
                <a:endParaRPr lang="en-US" sz="1000" b="0" i="0" dirty="0">
                  <a:solidFill>
                    <a:srgbClr val="00CC99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88.50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77.75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93.00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88.25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90.00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59.25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85.00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89.00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92.00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85.00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87.50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93.00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solidFill>
                      <a:srgbClr val="00CC99"/>
                    </a:solidFill>
                    <a:latin typeface="Arial" charset="0"/>
                  </a:rPr>
                  <a:t>91.00</a:t>
                </a: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900" y="720"/>
                <a:ext cx="466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 smtClean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Category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Score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680623" y="1228725"/>
              <a:ext cx="739775" cy="4465638"/>
              <a:chOff x="2464" y="720"/>
              <a:chExt cx="466" cy="2813"/>
            </a:xfrm>
          </p:grpSpPr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2481" y="1051"/>
                <a:ext cx="432" cy="24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solidFill>
                      <a:srgbClr val="00CC99"/>
                    </a:solidFill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C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D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B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solidFill>
                      <a:srgbClr val="00CC99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2464" y="720"/>
                <a:ext cx="466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 smtClean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Category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Grade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5699798" y="1228725"/>
              <a:ext cx="739775" cy="4695826"/>
              <a:chOff x="3106" y="720"/>
              <a:chExt cx="466" cy="2958"/>
            </a:xfrm>
          </p:grpSpPr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3122" y="1051"/>
                <a:ext cx="432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solidFill>
                      <a:srgbClr val="00CC99"/>
                    </a:solidFill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u="sng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45%</a:t>
                </a:r>
              </a:p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10</a:t>
                </a:r>
                <a:r>
                  <a:rPr lang="en-US" sz="1000" b="0" i="0" dirty="0">
                    <a:latin typeface="Arial" charset="0"/>
                  </a:rPr>
                  <a:t>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</a:t>
                </a:r>
                <a:r>
                  <a:rPr lang="en-US" sz="1000" b="0" i="0" dirty="0" smtClean="0">
                    <a:latin typeface="Arial" charset="0"/>
                  </a:rPr>
                  <a:t>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u="sng" dirty="0" smtClean="0">
                    <a:solidFill>
                      <a:srgbClr val="00CC99"/>
                    </a:solidFill>
                    <a:latin typeface="Arial" charset="0"/>
                  </a:rPr>
                  <a:t>15%</a:t>
                </a:r>
                <a:endParaRPr lang="en-US" sz="1000" b="0" i="0" u="sng" dirty="0">
                  <a:solidFill>
                    <a:srgbClr val="00CC99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55%</a:t>
                </a: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3106" y="720"/>
                <a:ext cx="466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 smtClean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Category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Weight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6780896" y="1228725"/>
              <a:ext cx="774702" cy="4695826"/>
              <a:chOff x="3787" y="720"/>
              <a:chExt cx="488" cy="2958"/>
            </a:xfrm>
          </p:grpSpPr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3811" y="1051"/>
                <a:ext cx="432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solidFill>
                      <a:srgbClr val="00CC99"/>
                    </a:solidFill>
                    <a:latin typeface="Arial" charset="0"/>
                  </a:rPr>
                  <a:t>8.53</a:t>
                </a:r>
                <a:endParaRPr lang="en-US" sz="1000" b="0" i="0" dirty="0">
                  <a:solidFill>
                    <a:srgbClr val="00CC99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4.43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3.89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9.30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8.83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u="sng" dirty="0" smtClean="0">
                    <a:latin typeface="Arial" charset="0"/>
                  </a:rPr>
                  <a:t>4.50</a:t>
                </a:r>
                <a:endParaRPr lang="en-US" sz="1000" b="0" i="0" u="sng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39.46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2.96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4.25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4.45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4.60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4.38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4.65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u="sng" dirty="0" smtClean="0">
                    <a:solidFill>
                      <a:srgbClr val="00CC99"/>
                    </a:solidFill>
                    <a:latin typeface="Arial" charset="0"/>
                  </a:rPr>
                  <a:t>13.65</a:t>
                </a:r>
                <a:endParaRPr lang="en-US" sz="1000" b="0" i="0" u="sng" dirty="0">
                  <a:solidFill>
                    <a:srgbClr val="00CC99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47.44</a:t>
                </a:r>
                <a:endParaRPr lang="en-US" sz="1000" b="0" i="0" dirty="0">
                  <a:latin typeface="Arial" charset="0"/>
                </a:endParaRPr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3787" y="720"/>
                <a:ext cx="488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Weighted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Category</a:t>
                </a:r>
              </a:p>
              <a:p>
                <a:pPr eaLnBrk="0" hangingPunct="0"/>
                <a:r>
                  <a:rPr lang="en-US" sz="1000" b="1" i="0" u="sng" dirty="0" smtClean="0">
                    <a:latin typeface="Arial" charset="0"/>
                  </a:rPr>
                  <a:t>Score</a:t>
                </a:r>
                <a:endParaRPr lang="en-US" sz="1000" b="1" i="0" u="sng" dirty="0">
                  <a:latin typeface="Arial" charset="0"/>
                </a:endParaRPr>
              </a:p>
            </p:txBody>
          </p:sp>
        </p:grpSp>
        <p:sp>
          <p:nvSpPr>
            <p:cNvPr id="12" name="AutoShape 18"/>
            <p:cNvSpPr>
              <a:spLocks/>
            </p:cNvSpPr>
            <p:nvPr/>
          </p:nvSpPr>
          <p:spPr bwMode="auto">
            <a:xfrm>
              <a:off x="7685759" y="2063750"/>
              <a:ext cx="392112" cy="3973513"/>
            </a:xfrm>
            <a:prstGeom prst="rightBrace">
              <a:avLst>
                <a:gd name="adj1" fmla="val 844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8209634" y="3197225"/>
              <a:ext cx="901700" cy="1676400"/>
              <a:chOff x="4624" y="1904"/>
              <a:chExt cx="568" cy="1056"/>
            </a:xfrm>
          </p:grpSpPr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4653" y="1968"/>
                <a:ext cx="510" cy="4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US" sz="1000" b="1" i="0" dirty="0">
                    <a:solidFill>
                      <a:srgbClr val="0000FF"/>
                    </a:solidFill>
                    <a:latin typeface="Arial" charset="0"/>
                  </a:rPr>
                  <a:t>Total</a:t>
                </a:r>
              </a:p>
              <a:p>
                <a:pPr eaLnBrk="0" hangingPunct="0"/>
                <a:r>
                  <a:rPr lang="en-US" sz="1000" b="1" i="0" dirty="0">
                    <a:solidFill>
                      <a:srgbClr val="0000FF"/>
                    </a:solidFill>
                    <a:latin typeface="Arial" charset="0"/>
                  </a:rPr>
                  <a:t>Enterprise</a:t>
                </a:r>
              </a:p>
              <a:p>
                <a:pPr eaLnBrk="0" hangingPunct="0"/>
                <a:r>
                  <a:rPr lang="en-US" sz="1000" b="1" i="0" u="sng" dirty="0">
                    <a:solidFill>
                      <a:srgbClr val="0000FF"/>
                    </a:solidFill>
                    <a:latin typeface="Arial" charset="0"/>
                  </a:rPr>
                  <a:t>Score</a:t>
                </a:r>
              </a:p>
              <a:p>
                <a:pPr eaLnBrk="0" hangingPunct="0"/>
                <a:r>
                  <a:rPr lang="en-US" sz="1000" b="1" i="0" dirty="0" smtClean="0">
                    <a:solidFill>
                      <a:srgbClr val="0000CC"/>
                    </a:solidFill>
                    <a:latin typeface="Arial" charset="0"/>
                  </a:rPr>
                  <a:t>86.90</a:t>
                </a:r>
                <a:endParaRPr lang="en-US" sz="1000" b="1" i="0" dirty="0">
                  <a:solidFill>
                    <a:srgbClr val="0000CC"/>
                  </a:solidFill>
                  <a:latin typeface="Arial" charset="0"/>
                </a:endParaRPr>
              </a:p>
            </p:txBody>
          </p:sp>
          <p:sp>
            <p:nvSpPr>
              <p:cNvPr id="15" name="Text Box 21"/>
              <p:cNvSpPr txBox="1">
                <a:spLocks noChangeArrowheads="1"/>
              </p:cNvSpPr>
              <p:nvPr/>
            </p:nvSpPr>
            <p:spPr bwMode="auto">
              <a:xfrm>
                <a:off x="4653" y="2464"/>
                <a:ext cx="510" cy="4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US" sz="1000" b="1" i="0" dirty="0">
                    <a:solidFill>
                      <a:srgbClr val="0000FF"/>
                    </a:solidFill>
                    <a:latin typeface="Arial" charset="0"/>
                  </a:rPr>
                  <a:t>Total</a:t>
                </a:r>
              </a:p>
              <a:p>
                <a:pPr eaLnBrk="0" hangingPunct="0"/>
                <a:r>
                  <a:rPr lang="en-US" sz="1000" b="1" i="0" dirty="0">
                    <a:solidFill>
                      <a:srgbClr val="0000FF"/>
                    </a:solidFill>
                    <a:latin typeface="Arial" charset="0"/>
                  </a:rPr>
                  <a:t>Enterprise</a:t>
                </a:r>
              </a:p>
              <a:p>
                <a:pPr eaLnBrk="0" hangingPunct="0"/>
                <a:r>
                  <a:rPr lang="en-US" sz="1000" b="1" i="0" u="sng" dirty="0">
                    <a:solidFill>
                      <a:srgbClr val="0000FF"/>
                    </a:solidFill>
                    <a:latin typeface="Arial" charset="0"/>
                  </a:rPr>
                  <a:t>Grade</a:t>
                </a:r>
              </a:p>
              <a:p>
                <a:pPr eaLnBrk="0" hangingPunct="0"/>
                <a:r>
                  <a:rPr lang="en-US" sz="1000" b="1" i="0" dirty="0">
                    <a:solidFill>
                      <a:srgbClr val="0000FF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4624" y="1904"/>
                <a:ext cx="568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819905" y="1088856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srgbClr val="0000FF"/>
                </a:solidFill>
                <a:latin typeface="+mn-lt"/>
              </a:rPr>
              <a:t>Enterprise-Wide Buyer Scorecard</a:t>
            </a:r>
            <a:endParaRPr lang="en-US" sz="1400" u="sng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0091778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9164" y="128588"/>
            <a:ext cx="8038214" cy="533400"/>
          </a:xfrm>
        </p:spPr>
        <p:txBody>
          <a:bodyPr/>
          <a:lstStyle/>
          <a:p>
            <a:r>
              <a:rPr lang="en-US" dirty="0"/>
              <a:t>Human Resources </a:t>
            </a:r>
            <a:r>
              <a:rPr lang="en-US" dirty="0" smtClean="0"/>
              <a:t>Buyer </a:t>
            </a:r>
            <a:r>
              <a:rPr lang="en-US" dirty="0" smtClean="0"/>
              <a:t>Scorecard</a:t>
            </a:r>
            <a:endParaRPr lang="en-US" dirty="0"/>
          </a:p>
        </p:txBody>
      </p:sp>
      <p:grpSp>
        <p:nvGrpSpPr>
          <p:cNvPr id="2" name="Group 28"/>
          <p:cNvGrpSpPr/>
          <p:nvPr/>
        </p:nvGrpSpPr>
        <p:grpSpPr>
          <a:xfrm>
            <a:off x="871232" y="909638"/>
            <a:ext cx="8102600" cy="5341937"/>
            <a:chOff x="671941" y="909638"/>
            <a:chExt cx="8102600" cy="534193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671941" y="909638"/>
              <a:ext cx="2438400" cy="5113337"/>
              <a:chOff x="672" y="888"/>
              <a:chExt cx="1536" cy="3221"/>
            </a:xfrm>
          </p:grpSpPr>
          <p:sp>
            <p:nvSpPr>
              <p:cNvPr id="1397764" name="Text Box 4"/>
              <p:cNvSpPr txBox="1">
                <a:spLocks noChangeArrowheads="1"/>
              </p:cNvSpPr>
              <p:nvPr/>
            </p:nvSpPr>
            <p:spPr bwMode="auto">
              <a:xfrm>
                <a:off x="672" y="1219"/>
                <a:ext cx="1536" cy="2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4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5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6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7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8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9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11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12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13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14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15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16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17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18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19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20</a:t>
                </a:r>
              </a:p>
            </p:txBody>
          </p:sp>
          <p:sp>
            <p:nvSpPr>
              <p:cNvPr id="1397765" name="Text Box 5"/>
              <p:cNvSpPr txBox="1">
                <a:spLocks noChangeArrowheads="1"/>
              </p:cNvSpPr>
              <p:nvPr/>
            </p:nvSpPr>
            <p:spPr bwMode="auto">
              <a:xfrm>
                <a:off x="672" y="888"/>
                <a:ext cx="904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algn="l" eaLnBrk="0" hangingPunct="0"/>
                <a:endParaRPr lang="en-US" sz="1000" b="1" i="0" dirty="0">
                  <a:latin typeface="Arial" charset="0"/>
                </a:endParaRPr>
              </a:p>
              <a:p>
                <a:pPr algn="l"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Human Resources</a:t>
                </a:r>
              </a:p>
              <a:p>
                <a:pPr algn="l" eaLnBrk="0" hangingPunct="0"/>
                <a:r>
                  <a:rPr lang="en-US" sz="1000" b="1" i="0" u="sng" dirty="0" smtClean="0">
                    <a:latin typeface="Arial" charset="0"/>
                  </a:rPr>
                  <a:t>Appraisal Factors </a:t>
                </a:r>
                <a:r>
                  <a:rPr lang="en-US" sz="1000" b="1" i="0" u="sng" dirty="0">
                    <a:latin typeface="Arial" charset="0"/>
                  </a:rPr>
                  <a:t>(*)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129266" y="909638"/>
              <a:ext cx="733425" cy="5341937"/>
              <a:chOff x="2069" y="486"/>
              <a:chExt cx="432" cy="3365"/>
            </a:xfrm>
          </p:grpSpPr>
          <p:sp>
            <p:nvSpPr>
              <p:cNvPr id="1397767" name="Text Box 7"/>
              <p:cNvSpPr txBox="1">
                <a:spLocks noChangeArrowheads="1"/>
              </p:cNvSpPr>
              <p:nvPr/>
            </p:nvSpPr>
            <p:spPr bwMode="auto">
              <a:xfrm>
                <a:off x="2069" y="817"/>
                <a:ext cx="432" cy="3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15%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5%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5%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5%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5%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5%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5%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</a:t>
                </a:r>
                <a:r>
                  <a:rPr lang="en-US" sz="1000" b="0" i="0" dirty="0" smtClean="0">
                    <a:latin typeface="Arial" charset="0"/>
                  </a:rPr>
                  <a:t>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</a:t>
                </a:r>
                <a:r>
                  <a:rPr lang="en-US" sz="1000" b="0" i="0" dirty="0" smtClean="0">
                    <a:latin typeface="Arial" charset="0"/>
                  </a:rPr>
                  <a:t>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</a:t>
                </a:r>
                <a:r>
                  <a:rPr lang="en-US" sz="1000" b="0" i="0" dirty="0" smtClean="0">
                    <a:latin typeface="Arial" charset="0"/>
                  </a:rPr>
                  <a:t>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</a:t>
                </a:r>
                <a:r>
                  <a:rPr lang="en-US" sz="1000" b="0" i="0" dirty="0" smtClean="0">
                    <a:latin typeface="Arial" charset="0"/>
                  </a:rPr>
                  <a:t>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</a:t>
                </a:r>
                <a:r>
                  <a:rPr lang="en-US" sz="1000" b="0" i="0" dirty="0" smtClean="0">
                    <a:latin typeface="Arial" charset="0"/>
                  </a:rPr>
                  <a:t>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5</a:t>
                </a:r>
                <a:r>
                  <a:rPr lang="en-US" sz="1000" b="0" i="0" dirty="0" smtClean="0">
                    <a:latin typeface="Arial" charset="0"/>
                  </a:rPr>
                  <a:t>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5%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u="sng" dirty="0">
                    <a:latin typeface="Arial" charset="0"/>
                  </a:rPr>
                  <a:t>5</a:t>
                </a:r>
                <a:r>
                  <a:rPr lang="en-US" sz="1000" b="0" i="0" u="sng" dirty="0" smtClean="0">
                    <a:latin typeface="Arial" charset="0"/>
                  </a:rPr>
                  <a:t>%</a:t>
                </a:r>
                <a:endParaRPr lang="en-US" sz="1000" b="0" i="0" u="sng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100%</a:t>
                </a:r>
              </a:p>
            </p:txBody>
          </p:sp>
          <p:sp>
            <p:nvSpPr>
              <p:cNvPr id="1397768" name="Text Box 8"/>
              <p:cNvSpPr txBox="1">
                <a:spLocks noChangeArrowheads="1"/>
              </p:cNvSpPr>
              <p:nvPr/>
            </p:nvSpPr>
            <p:spPr bwMode="auto">
              <a:xfrm>
                <a:off x="2095" y="486"/>
                <a:ext cx="383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>
                  <a:solidFill>
                    <a:srgbClr val="FF0000"/>
                  </a:solidFill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Factor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Weight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994453" y="909638"/>
              <a:ext cx="798513" cy="5113337"/>
              <a:chOff x="2601" y="486"/>
              <a:chExt cx="503" cy="3221"/>
            </a:xfrm>
          </p:grpSpPr>
          <p:sp>
            <p:nvSpPr>
              <p:cNvPr id="1397770" name="Text Box 10"/>
              <p:cNvSpPr txBox="1">
                <a:spLocks noChangeArrowheads="1"/>
              </p:cNvSpPr>
              <p:nvPr/>
            </p:nvSpPr>
            <p:spPr bwMode="auto">
              <a:xfrm>
                <a:off x="2633" y="817"/>
                <a:ext cx="432" cy="2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1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</p:txBody>
          </p:sp>
          <p:sp>
            <p:nvSpPr>
              <p:cNvPr id="1397771" name="Text Box 11"/>
              <p:cNvSpPr txBox="1">
                <a:spLocks noChangeArrowheads="1"/>
              </p:cNvSpPr>
              <p:nvPr/>
            </p:nvSpPr>
            <p:spPr bwMode="auto">
              <a:xfrm>
                <a:off x="2601" y="486"/>
                <a:ext cx="503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>
                  <a:solidFill>
                    <a:srgbClr val="FF0000"/>
                  </a:solidFill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solidFill>
                      <a:srgbClr val="0000FF"/>
                    </a:solidFill>
                    <a:latin typeface="Arial" charset="0"/>
                  </a:rPr>
                  <a:t>Factor</a:t>
                </a:r>
                <a:endParaRPr lang="en-US" sz="1000" b="1" i="0" dirty="0">
                  <a:solidFill>
                    <a:srgbClr val="0000FF"/>
                  </a:solidFill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solidFill>
                      <a:srgbClr val="0000FF"/>
                    </a:solidFill>
                    <a:latin typeface="Arial" charset="0"/>
                  </a:rPr>
                  <a:t>Rating (**)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937428" y="909638"/>
              <a:ext cx="685800" cy="5113337"/>
              <a:chOff x="3275" y="486"/>
              <a:chExt cx="432" cy="3221"/>
            </a:xfrm>
          </p:grpSpPr>
          <p:sp>
            <p:nvSpPr>
              <p:cNvPr id="1397773" name="Text Box 13"/>
              <p:cNvSpPr txBox="1">
                <a:spLocks noChangeArrowheads="1"/>
              </p:cNvSpPr>
              <p:nvPr/>
            </p:nvSpPr>
            <p:spPr bwMode="auto">
              <a:xfrm>
                <a:off x="3275" y="817"/>
                <a:ext cx="432" cy="2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C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97774" name="Text Box 14"/>
              <p:cNvSpPr txBox="1">
                <a:spLocks noChangeArrowheads="1"/>
              </p:cNvSpPr>
              <p:nvPr/>
            </p:nvSpPr>
            <p:spPr bwMode="auto">
              <a:xfrm>
                <a:off x="3312" y="486"/>
                <a:ext cx="360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Factor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Grade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5667803" y="909638"/>
              <a:ext cx="755650" cy="5113337"/>
              <a:chOff x="3945" y="486"/>
              <a:chExt cx="476" cy="3221"/>
            </a:xfrm>
          </p:grpSpPr>
          <p:sp>
            <p:nvSpPr>
              <p:cNvPr id="1397776" name="Text Box 16"/>
              <p:cNvSpPr txBox="1">
                <a:spLocks noChangeArrowheads="1"/>
              </p:cNvSpPr>
              <p:nvPr/>
            </p:nvSpPr>
            <p:spPr bwMode="auto">
              <a:xfrm>
                <a:off x="3964" y="817"/>
                <a:ext cx="432" cy="2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12.75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4.25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4.25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3.75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4.25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4.25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4.25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0.00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4.75</a:t>
                </a:r>
                <a:endParaRPr lang="en-US" sz="1000" b="0" i="0" dirty="0">
                  <a:latin typeface="Arial" charset="0"/>
                </a:endParaRPr>
              </a:p>
            </p:txBody>
          </p:sp>
          <p:sp>
            <p:nvSpPr>
              <p:cNvPr id="1397777" name="Text Box 17"/>
              <p:cNvSpPr txBox="1">
                <a:spLocks noChangeArrowheads="1"/>
              </p:cNvSpPr>
              <p:nvPr/>
            </p:nvSpPr>
            <p:spPr bwMode="auto">
              <a:xfrm>
                <a:off x="3945" y="486"/>
                <a:ext cx="476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US" sz="1000" b="1" i="0" dirty="0">
                    <a:latin typeface="Arial" charset="0"/>
                  </a:rPr>
                  <a:t>Weighted</a:t>
                </a: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Factor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Score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944153" y="2914650"/>
              <a:ext cx="901700" cy="1676400"/>
              <a:chOff x="4624" y="1904"/>
              <a:chExt cx="568" cy="1056"/>
            </a:xfrm>
          </p:grpSpPr>
          <p:sp>
            <p:nvSpPr>
              <p:cNvPr id="1397780" name="Text Box 20"/>
              <p:cNvSpPr txBox="1">
                <a:spLocks noChangeArrowheads="1"/>
              </p:cNvSpPr>
              <p:nvPr/>
            </p:nvSpPr>
            <p:spPr bwMode="auto">
              <a:xfrm>
                <a:off x="4678" y="1968"/>
                <a:ext cx="462" cy="4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Total</a:t>
                </a:r>
              </a:p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Category</a:t>
                </a:r>
              </a:p>
              <a:p>
                <a:pPr eaLnBrk="0" hangingPunct="0"/>
                <a:r>
                  <a:rPr lang="en-US" sz="1000" b="1" i="0" u="sng" dirty="0">
                    <a:solidFill>
                      <a:schemeClr val="accent1"/>
                    </a:solidFill>
                    <a:latin typeface="Arial" charset="0"/>
                  </a:rPr>
                  <a:t>Score</a:t>
                </a:r>
              </a:p>
              <a:p>
                <a:pPr eaLnBrk="0" hangingPunct="0"/>
                <a:r>
                  <a:rPr lang="en-US" sz="1000" b="1" i="0" dirty="0" smtClean="0">
                    <a:solidFill>
                      <a:schemeClr val="accent1"/>
                    </a:solidFill>
                    <a:latin typeface="Arial" charset="0"/>
                  </a:rPr>
                  <a:t>85.25</a:t>
                </a:r>
                <a:endParaRPr lang="en-US" sz="1000" b="1" i="0" dirty="0">
                  <a:solidFill>
                    <a:schemeClr val="accent1"/>
                  </a:solidFill>
                  <a:latin typeface="Arial" charset="0"/>
                </a:endParaRPr>
              </a:p>
            </p:txBody>
          </p:sp>
          <p:sp>
            <p:nvSpPr>
              <p:cNvPr id="1397781" name="Text Box 21"/>
              <p:cNvSpPr txBox="1">
                <a:spLocks noChangeArrowheads="1"/>
              </p:cNvSpPr>
              <p:nvPr/>
            </p:nvSpPr>
            <p:spPr bwMode="auto">
              <a:xfrm>
                <a:off x="4678" y="2464"/>
                <a:ext cx="462" cy="4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Total</a:t>
                </a:r>
              </a:p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Category</a:t>
                </a:r>
              </a:p>
              <a:p>
                <a:pPr eaLnBrk="0" hangingPunct="0"/>
                <a:r>
                  <a:rPr lang="en-US" sz="1000" b="1" i="0" u="sng" dirty="0">
                    <a:solidFill>
                      <a:schemeClr val="accent1"/>
                    </a:solidFill>
                    <a:latin typeface="Arial" charset="0"/>
                  </a:rPr>
                  <a:t>Grade</a:t>
                </a:r>
              </a:p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1397782" name="Rectangle 22"/>
              <p:cNvSpPr>
                <a:spLocks noChangeArrowheads="1"/>
              </p:cNvSpPr>
              <p:nvPr/>
            </p:nvSpPr>
            <p:spPr bwMode="auto">
              <a:xfrm>
                <a:off x="4624" y="1904"/>
                <a:ext cx="568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97783" name="Text Box 23"/>
            <p:cNvSpPr txBox="1">
              <a:spLocks noChangeArrowheads="1"/>
            </p:cNvSpPr>
            <p:nvPr/>
          </p:nvSpPr>
          <p:spPr bwMode="auto">
            <a:xfrm>
              <a:off x="6706028" y="4765675"/>
              <a:ext cx="2068513" cy="11128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bIns="0">
              <a:spAutoFit/>
            </a:bodyPr>
            <a:lstStyle/>
            <a:p>
              <a:pPr algn="l" eaLnBrk="0" hangingPunct="0"/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** 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Factor </a:t>
              </a: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Rating Scale</a:t>
              </a:r>
            </a:p>
            <a:p>
              <a:pPr algn="l" eaLnBrk="0" hangingPunct="0"/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(Grade/Score):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3 = 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Exceptional </a:t>
              </a: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(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A/95)</a:t>
              </a:r>
              <a:endParaRPr lang="en-US" sz="1000" b="0" i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2 = 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Very Good </a:t>
              </a: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(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B/85)</a:t>
              </a:r>
              <a:endParaRPr lang="en-US" sz="1000" b="0" i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1 = 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Average (C/75)</a:t>
              </a:r>
              <a:endParaRPr lang="en-US" sz="1000" b="0" i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0 = Unacceptable/Absent (F/0)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N/A = Non-Applicable</a:t>
              </a:r>
            </a:p>
          </p:txBody>
        </p: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4794678" y="909638"/>
              <a:ext cx="685800" cy="5157787"/>
              <a:chOff x="3275" y="486"/>
              <a:chExt cx="432" cy="3249"/>
            </a:xfrm>
          </p:grpSpPr>
          <p:sp>
            <p:nvSpPr>
              <p:cNvPr id="1397785" name="Text Box 25"/>
              <p:cNvSpPr txBox="1">
                <a:spLocks noChangeArrowheads="1"/>
              </p:cNvSpPr>
              <p:nvPr/>
            </p:nvSpPr>
            <p:spPr bwMode="auto">
              <a:xfrm>
                <a:off x="3275" y="817"/>
                <a:ext cx="432" cy="29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75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N/A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</p:txBody>
          </p:sp>
          <p:sp>
            <p:nvSpPr>
              <p:cNvPr id="1397786" name="Text Box 26"/>
              <p:cNvSpPr txBox="1">
                <a:spLocks noChangeArrowheads="1"/>
              </p:cNvSpPr>
              <p:nvPr/>
            </p:nvSpPr>
            <p:spPr bwMode="auto">
              <a:xfrm>
                <a:off x="3312" y="486"/>
                <a:ext cx="360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Factor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Score</a:t>
                </a:r>
              </a:p>
            </p:txBody>
          </p:sp>
        </p:grpSp>
        <p:sp>
          <p:nvSpPr>
            <p:cNvPr id="1397787" name="Text Box 27"/>
            <p:cNvSpPr txBox="1">
              <a:spLocks noChangeArrowheads="1"/>
            </p:cNvSpPr>
            <p:nvPr/>
          </p:nvSpPr>
          <p:spPr bwMode="auto">
            <a:xfrm>
              <a:off x="6706028" y="1549400"/>
              <a:ext cx="1745991" cy="1123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bIns="0">
              <a:spAutoFit/>
            </a:bodyPr>
            <a:lstStyle/>
            <a:p>
              <a:pPr algn="l" eaLnBrk="0" hangingPunct="0"/>
              <a:r>
                <a:rPr lang="en-US" sz="1000" b="0" i="0" dirty="0">
                  <a:latin typeface="Arial" charset="0"/>
                </a:rPr>
                <a:t>* Source Information</a:t>
              </a:r>
            </a:p>
            <a:p>
              <a:pPr algn="l" eaLnBrk="0" hangingPunct="0"/>
              <a:r>
                <a:rPr lang="en-US" sz="1000" b="0" i="0" u="sng" dirty="0">
                  <a:latin typeface="Arial" charset="0"/>
                </a:rPr>
                <a:t>(</a:t>
              </a:r>
              <a:r>
                <a:rPr lang="en-US" sz="1000" b="0" i="0" dirty="0">
                  <a:latin typeface="Arial" charset="0"/>
                </a:rPr>
                <a:t>for Each </a:t>
              </a:r>
              <a:r>
                <a:rPr lang="en-US" sz="1000" b="0" i="0" dirty="0" smtClean="0">
                  <a:latin typeface="Arial" charset="0"/>
                </a:rPr>
                <a:t>Appraisal Factor):</a:t>
              </a:r>
              <a:endParaRPr lang="en-US" sz="1000" b="0" i="0" dirty="0">
                <a:latin typeface="Arial" charset="0"/>
              </a:endParaRP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Edited by: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Last Update: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Sponsors: 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Standards: 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References: </a:t>
              </a:r>
            </a:p>
          </p:txBody>
        </p:sp>
        <p:sp>
          <p:nvSpPr>
            <p:cNvPr id="28" name="Right Brace 27"/>
            <p:cNvSpPr/>
            <p:nvPr/>
          </p:nvSpPr>
          <p:spPr bwMode="auto">
            <a:xfrm>
              <a:off x="6315738" y="1360965"/>
              <a:ext cx="393404" cy="4720856"/>
            </a:xfrm>
            <a:prstGeom prst="rightBrac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96010" y="6292959"/>
            <a:ext cx="4075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latin typeface="+mn-lt"/>
              </a:rPr>
              <a:t>The information provided herein is the confidential and proprietary</a:t>
            </a:r>
          </a:p>
          <a:p>
            <a:r>
              <a:rPr lang="en-US" sz="1000" b="0" dirty="0" smtClean="0">
                <a:latin typeface="+mn-lt"/>
              </a:rPr>
              <a:t>property of Neil Kleinberg.  Any unauthorized use, reproduction, or</a:t>
            </a:r>
          </a:p>
          <a:p>
            <a:r>
              <a:rPr lang="en-US" sz="1000" b="0" dirty="0" smtClean="0">
                <a:latin typeface="+mn-lt"/>
              </a:rPr>
              <a:t>transfer of this information is strictly prohibited.  © All rights reserved.</a:t>
            </a:r>
            <a:endParaRPr lang="en-US" sz="1000" b="0" dirty="0">
              <a:latin typeface="+mn-lt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94" y="107576"/>
            <a:ext cx="612121" cy="6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33333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9431" y="128588"/>
            <a:ext cx="8197702" cy="533400"/>
          </a:xfrm>
        </p:spPr>
        <p:txBody>
          <a:bodyPr/>
          <a:lstStyle/>
          <a:p>
            <a:r>
              <a:rPr lang="en-US" dirty="0" smtClean="0"/>
              <a:t>Customers Interface Buyer </a:t>
            </a:r>
            <a:r>
              <a:rPr lang="en-US" dirty="0" smtClean="0"/>
              <a:t>Scorecard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867139" y="1449388"/>
            <a:ext cx="8113233" cy="4152667"/>
            <a:chOff x="597510" y="1449388"/>
            <a:chExt cx="8113233" cy="415266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97510" y="1753760"/>
              <a:ext cx="2438400" cy="2849562"/>
              <a:chOff x="672" y="888"/>
              <a:chExt cx="1536" cy="1795"/>
            </a:xfrm>
          </p:grpSpPr>
          <p:sp>
            <p:nvSpPr>
              <p:cNvPr id="1399812" name="Text Box 4"/>
              <p:cNvSpPr txBox="1">
                <a:spLocks noChangeArrowheads="1"/>
              </p:cNvSpPr>
              <p:nvPr/>
            </p:nvSpPr>
            <p:spPr bwMode="auto">
              <a:xfrm>
                <a:off x="672" y="1219"/>
                <a:ext cx="1536" cy="1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1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4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5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6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7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8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</a:t>
                </a:r>
                <a:r>
                  <a:rPr lang="en-US" sz="1000" b="0" i="0" dirty="0">
                    <a:latin typeface="Arial" charset="0"/>
                  </a:rPr>
                  <a:t>9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Factor 10</a:t>
                </a:r>
                <a:endParaRPr lang="en-US" sz="1000" b="0" i="0" dirty="0">
                  <a:latin typeface="Arial" charset="0"/>
                </a:endParaRPr>
              </a:p>
            </p:txBody>
          </p:sp>
          <p:sp>
            <p:nvSpPr>
              <p:cNvPr id="1399813" name="Text Box 5"/>
              <p:cNvSpPr txBox="1">
                <a:spLocks noChangeArrowheads="1"/>
              </p:cNvSpPr>
              <p:nvPr/>
            </p:nvSpPr>
            <p:spPr bwMode="auto">
              <a:xfrm>
                <a:off x="672" y="888"/>
                <a:ext cx="922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algn="l" eaLnBrk="0" hangingPunct="0"/>
                <a:endParaRPr lang="en-US" sz="1000" b="1" i="0" dirty="0">
                  <a:latin typeface="Arial" charset="0"/>
                </a:endParaRPr>
              </a:p>
              <a:p>
                <a:pPr algn="l" eaLnBrk="0" hangingPunct="0"/>
                <a:r>
                  <a:rPr lang="en-US" sz="1000" b="1" i="0" dirty="0" smtClean="0">
                    <a:solidFill>
                      <a:schemeClr val="accent1"/>
                    </a:solidFill>
                    <a:latin typeface="Arial" charset="0"/>
                  </a:rPr>
                  <a:t>Customers Interface</a:t>
                </a:r>
                <a:endParaRPr lang="en-US" sz="1000" b="1" i="0" dirty="0">
                  <a:solidFill>
                    <a:schemeClr val="accent1"/>
                  </a:solidFill>
                  <a:latin typeface="Arial" charset="0"/>
                </a:endParaRPr>
              </a:p>
              <a:p>
                <a:pPr algn="l" eaLnBrk="0" hangingPunct="0"/>
                <a:r>
                  <a:rPr lang="en-US" sz="1000" b="1" i="0" u="sng" dirty="0" smtClean="0">
                    <a:latin typeface="Arial" charset="0"/>
                  </a:rPr>
                  <a:t>Appraisal Factors </a:t>
                </a:r>
                <a:r>
                  <a:rPr lang="en-US" sz="1000" b="1" i="0" u="sng" dirty="0">
                    <a:latin typeface="Arial" charset="0"/>
                  </a:rPr>
                  <a:t>(*)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054835" y="1753760"/>
              <a:ext cx="733425" cy="3079750"/>
              <a:chOff x="2069" y="486"/>
              <a:chExt cx="432" cy="1940"/>
            </a:xfrm>
          </p:grpSpPr>
          <p:sp>
            <p:nvSpPr>
              <p:cNvPr id="1399815" name="Text Box 7"/>
              <p:cNvSpPr txBox="1">
                <a:spLocks noChangeArrowheads="1"/>
              </p:cNvSpPr>
              <p:nvPr/>
            </p:nvSpPr>
            <p:spPr bwMode="auto">
              <a:xfrm>
                <a:off x="2069" y="817"/>
                <a:ext cx="432" cy="1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10%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10%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10%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u="sng" dirty="0" smtClean="0">
                    <a:latin typeface="Arial" charset="0"/>
                  </a:rPr>
                  <a:t>10%</a:t>
                </a:r>
                <a:endParaRPr lang="en-US" sz="1000" b="0" i="0" u="sng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100%</a:t>
                </a:r>
              </a:p>
            </p:txBody>
          </p:sp>
          <p:sp>
            <p:nvSpPr>
              <p:cNvPr id="1399816" name="Text Box 8"/>
              <p:cNvSpPr txBox="1">
                <a:spLocks noChangeArrowheads="1"/>
              </p:cNvSpPr>
              <p:nvPr/>
            </p:nvSpPr>
            <p:spPr bwMode="auto">
              <a:xfrm>
                <a:off x="2107" y="486"/>
                <a:ext cx="358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Factor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Weight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920022" y="1753760"/>
              <a:ext cx="798513" cy="3079750"/>
              <a:chOff x="2601" y="486"/>
              <a:chExt cx="503" cy="1940"/>
            </a:xfrm>
          </p:grpSpPr>
          <p:sp>
            <p:nvSpPr>
              <p:cNvPr id="1399818" name="Text Box 10"/>
              <p:cNvSpPr txBox="1">
                <a:spLocks noChangeArrowheads="1"/>
              </p:cNvSpPr>
              <p:nvPr/>
            </p:nvSpPr>
            <p:spPr bwMode="auto">
              <a:xfrm>
                <a:off x="2633" y="817"/>
                <a:ext cx="432" cy="1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3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sz="1000" b="0" i="0" dirty="0">
                  <a:latin typeface="Arial" charset="0"/>
                </a:endParaRPr>
              </a:p>
            </p:txBody>
          </p:sp>
          <p:sp>
            <p:nvSpPr>
              <p:cNvPr id="1399819" name="Text Box 11"/>
              <p:cNvSpPr txBox="1">
                <a:spLocks noChangeArrowheads="1"/>
              </p:cNvSpPr>
              <p:nvPr/>
            </p:nvSpPr>
            <p:spPr bwMode="auto">
              <a:xfrm>
                <a:off x="2601" y="486"/>
                <a:ext cx="503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solidFill>
                      <a:srgbClr val="0000FF"/>
                    </a:solidFill>
                    <a:latin typeface="Arial" charset="0"/>
                  </a:rPr>
                  <a:t>Factor</a:t>
                </a:r>
                <a:endParaRPr lang="en-US" sz="1000" b="1" i="0" dirty="0">
                  <a:solidFill>
                    <a:srgbClr val="0000FF"/>
                  </a:solidFill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solidFill>
                      <a:srgbClr val="0000FF"/>
                    </a:solidFill>
                    <a:latin typeface="Arial" charset="0"/>
                  </a:rPr>
                  <a:t>Rating (**)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862997" y="1753760"/>
              <a:ext cx="685800" cy="2849563"/>
              <a:chOff x="3275" y="486"/>
              <a:chExt cx="432" cy="1795"/>
            </a:xfrm>
          </p:grpSpPr>
          <p:sp>
            <p:nvSpPr>
              <p:cNvPr id="1399821" name="Text Box 13"/>
              <p:cNvSpPr txBox="1">
                <a:spLocks noChangeArrowheads="1"/>
              </p:cNvSpPr>
              <p:nvPr/>
            </p:nvSpPr>
            <p:spPr bwMode="auto">
              <a:xfrm>
                <a:off x="3275" y="817"/>
                <a:ext cx="432" cy="1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A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>
                    <a:latin typeface="Arial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A</a:t>
                </a:r>
                <a:endParaRPr lang="en-US" sz="1000" b="0" i="0" dirty="0">
                  <a:latin typeface="Arial" charset="0"/>
                </a:endParaRPr>
              </a:p>
            </p:txBody>
          </p:sp>
          <p:sp>
            <p:nvSpPr>
              <p:cNvPr id="1399822" name="Text Box 14"/>
              <p:cNvSpPr txBox="1">
                <a:spLocks noChangeArrowheads="1"/>
              </p:cNvSpPr>
              <p:nvPr/>
            </p:nvSpPr>
            <p:spPr bwMode="auto">
              <a:xfrm>
                <a:off x="3312" y="486"/>
                <a:ext cx="360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Factor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Grade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5593372" y="1753760"/>
              <a:ext cx="755650" cy="2849563"/>
              <a:chOff x="3945" y="486"/>
              <a:chExt cx="476" cy="1795"/>
            </a:xfrm>
          </p:grpSpPr>
          <p:sp>
            <p:nvSpPr>
              <p:cNvPr id="1399824" name="Text Box 16"/>
              <p:cNvSpPr txBox="1">
                <a:spLocks noChangeArrowheads="1"/>
              </p:cNvSpPr>
              <p:nvPr/>
            </p:nvSpPr>
            <p:spPr bwMode="auto">
              <a:xfrm>
                <a:off x="3964" y="817"/>
                <a:ext cx="432" cy="1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8.50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9.50</a:t>
                </a:r>
                <a:endParaRPr lang="en-US" sz="1000" b="0" i="0" dirty="0">
                  <a:latin typeface="Arial" charset="0"/>
                </a:endParaRPr>
              </a:p>
            </p:txBody>
          </p:sp>
          <p:sp>
            <p:nvSpPr>
              <p:cNvPr id="1399825" name="Text Box 17"/>
              <p:cNvSpPr txBox="1">
                <a:spLocks noChangeArrowheads="1"/>
              </p:cNvSpPr>
              <p:nvPr/>
            </p:nvSpPr>
            <p:spPr bwMode="auto">
              <a:xfrm>
                <a:off x="3945" y="486"/>
                <a:ext cx="476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US" sz="1000" b="1" i="0" dirty="0">
                    <a:latin typeface="Arial" charset="0"/>
                  </a:rPr>
                  <a:t>Weighted</a:t>
                </a: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Factor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Score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869722" y="2711450"/>
              <a:ext cx="901700" cy="1676400"/>
              <a:chOff x="4624" y="1904"/>
              <a:chExt cx="568" cy="1056"/>
            </a:xfrm>
          </p:grpSpPr>
          <p:sp>
            <p:nvSpPr>
              <p:cNvPr id="1399828" name="Text Box 20"/>
              <p:cNvSpPr txBox="1">
                <a:spLocks noChangeArrowheads="1"/>
              </p:cNvSpPr>
              <p:nvPr/>
            </p:nvSpPr>
            <p:spPr bwMode="auto">
              <a:xfrm>
                <a:off x="4678" y="1968"/>
                <a:ext cx="462" cy="4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Total</a:t>
                </a:r>
              </a:p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Category</a:t>
                </a:r>
              </a:p>
              <a:p>
                <a:pPr eaLnBrk="0" hangingPunct="0"/>
                <a:r>
                  <a:rPr lang="en-US" sz="1000" b="1" i="0" u="sng" dirty="0">
                    <a:solidFill>
                      <a:schemeClr val="accent1"/>
                    </a:solidFill>
                    <a:latin typeface="Arial" charset="0"/>
                  </a:rPr>
                  <a:t>Score</a:t>
                </a:r>
              </a:p>
              <a:p>
                <a:pPr eaLnBrk="0" hangingPunct="0"/>
                <a:r>
                  <a:rPr lang="en-US" sz="1000" b="1" i="0" dirty="0" smtClean="0">
                    <a:solidFill>
                      <a:schemeClr val="accent1"/>
                    </a:solidFill>
                    <a:latin typeface="Arial" charset="0"/>
                  </a:rPr>
                  <a:t>91.00</a:t>
                </a:r>
                <a:endParaRPr lang="en-US" sz="1000" b="1" i="0" dirty="0">
                  <a:solidFill>
                    <a:schemeClr val="accent1"/>
                  </a:solidFill>
                  <a:latin typeface="Arial" charset="0"/>
                </a:endParaRPr>
              </a:p>
            </p:txBody>
          </p:sp>
          <p:sp>
            <p:nvSpPr>
              <p:cNvPr id="1399829" name="Text Box 21"/>
              <p:cNvSpPr txBox="1">
                <a:spLocks noChangeArrowheads="1"/>
              </p:cNvSpPr>
              <p:nvPr/>
            </p:nvSpPr>
            <p:spPr bwMode="auto">
              <a:xfrm>
                <a:off x="4678" y="2464"/>
                <a:ext cx="462" cy="4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Total</a:t>
                </a:r>
              </a:p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Category</a:t>
                </a:r>
              </a:p>
              <a:p>
                <a:pPr eaLnBrk="0" hangingPunct="0"/>
                <a:r>
                  <a:rPr lang="en-US" sz="1000" b="1" i="0" u="sng" dirty="0">
                    <a:solidFill>
                      <a:schemeClr val="accent1"/>
                    </a:solidFill>
                    <a:latin typeface="Arial" charset="0"/>
                  </a:rPr>
                  <a:t>Grade</a:t>
                </a:r>
              </a:p>
              <a:p>
                <a:pPr eaLnBrk="0" hangingPunct="0"/>
                <a:r>
                  <a:rPr lang="en-US" sz="1000" b="1" i="0" dirty="0">
                    <a:solidFill>
                      <a:schemeClr val="accent1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1399830" name="Rectangle 22"/>
              <p:cNvSpPr>
                <a:spLocks noChangeArrowheads="1"/>
              </p:cNvSpPr>
              <p:nvPr/>
            </p:nvSpPr>
            <p:spPr bwMode="auto">
              <a:xfrm>
                <a:off x="4624" y="1904"/>
                <a:ext cx="568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4720247" y="1753760"/>
              <a:ext cx="685800" cy="2849562"/>
              <a:chOff x="3275" y="486"/>
              <a:chExt cx="432" cy="1795"/>
            </a:xfrm>
          </p:grpSpPr>
          <p:sp>
            <p:nvSpPr>
              <p:cNvPr id="1399832" name="Text Box 24"/>
              <p:cNvSpPr txBox="1">
                <a:spLocks noChangeArrowheads="1"/>
              </p:cNvSpPr>
              <p:nvPr/>
            </p:nvSpPr>
            <p:spPr bwMode="auto">
              <a:xfrm>
                <a:off x="3275" y="817"/>
                <a:ext cx="432" cy="1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85</a:t>
                </a:r>
                <a:endParaRPr lang="en-US" sz="1000" b="0" i="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000" b="0" i="0" dirty="0" smtClean="0">
                    <a:latin typeface="Arial" charset="0"/>
                  </a:rPr>
                  <a:t>95</a:t>
                </a:r>
                <a:endParaRPr lang="en-US" sz="1000" b="0" i="0" dirty="0">
                  <a:latin typeface="Arial" charset="0"/>
                </a:endParaRPr>
              </a:p>
            </p:txBody>
          </p:sp>
          <p:sp>
            <p:nvSpPr>
              <p:cNvPr id="1399833" name="Text Box 25"/>
              <p:cNvSpPr txBox="1">
                <a:spLocks noChangeArrowheads="1"/>
              </p:cNvSpPr>
              <p:nvPr/>
            </p:nvSpPr>
            <p:spPr bwMode="auto">
              <a:xfrm>
                <a:off x="3312" y="486"/>
                <a:ext cx="360" cy="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bIns="0">
                <a:spAutoFit/>
              </a:bodyPr>
              <a:lstStyle/>
              <a:p>
                <a:pPr eaLnBrk="0" hangingPunct="0"/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dirty="0" smtClean="0">
                    <a:latin typeface="Arial" charset="0"/>
                  </a:rPr>
                  <a:t>Factor</a:t>
                </a:r>
                <a:endParaRPr lang="en-US" sz="1000" b="1" i="0" dirty="0">
                  <a:latin typeface="Arial" charset="0"/>
                </a:endParaRPr>
              </a:p>
              <a:p>
                <a:pPr eaLnBrk="0" hangingPunct="0"/>
                <a:r>
                  <a:rPr lang="en-US" sz="1000" b="1" i="0" u="sng" dirty="0">
                    <a:latin typeface="Arial" charset="0"/>
                  </a:rPr>
                  <a:t>Score</a:t>
                </a:r>
              </a:p>
            </p:txBody>
          </p:sp>
        </p:grpSp>
        <p:sp>
          <p:nvSpPr>
            <p:cNvPr id="1399835" name="Text Box 27"/>
            <p:cNvSpPr txBox="1">
              <a:spLocks noChangeArrowheads="1"/>
            </p:cNvSpPr>
            <p:nvPr/>
          </p:nvSpPr>
          <p:spPr bwMode="auto">
            <a:xfrm>
              <a:off x="6642230" y="1449388"/>
              <a:ext cx="1745991" cy="1123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bIns="0">
              <a:spAutoFit/>
            </a:bodyPr>
            <a:lstStyle/>
            <a:p>
              <a:pPr algn="l" eaLnBrk="0" hangingPunct="0"/>
              <a:r>
                <a:rPr lang="en-US" sz="1000" b="0" i="0" dirty="0">
                  <a:latin typeface="Arial" charset="0"/>
                </a:rPr>
                <a:t>* Source Information</a:t>
              </a:r>
            </a:p>
            <a:p>
              <a:pPr algn="l" eaLnBrk="0" hangingPunct="0"/>
              <a:r>
                <a:rPr lang="en-US" sz="1000" b="0" i="0" u="sng" dirty="0">
                  <a:latin typeface="Arial" charset="0"/>
                </a:rPr>
                <a:t>(</a:t>
              </a:r>
              <a:r>
                <a:rPr lang="en-US" sz="1000" b="0" i="0" dirty="0">
                  <a:latin typeface="Arial" charset="0"/>
                </a:rPr>
                <a:t>for Each </a:t>
              </a:r>
              <a:r>
                <a:rPr lang="en-US" sz="1000" b="0" i="0" dirty="0" smtClean="0">
                  <a:latin typeface="Arial" charset="0"/>
                </a:rPr>
                <a:t>Appraisal Factor):</a:t>
              </a:r>
              <a:endParaRPr lang="en-US" sz="1000" b="0" i="0" dirty="0">
                <a:latin typeface="Arial" charset="0"/>
              </a:endParaRP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Edited by: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Last Update: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Sponsors: 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Standards: 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latin typeface="Arial" charset="0"/>
                </a:rPr>
                <a:t> References: 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6642230" y="4489217"/>
              <a:ext cx="2068513" cy="11128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bIns="0">
              <a:spAutoFit/>
            </a:bodyPr>
            <a:lstStyle/>
            <a:p>
              <a:pPr algn="l" eaLnBrk="0" hangingPunct="0"/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** 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Factor </a:t>
              </a: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Rating Scale</a:t>
              </a:r>
            </a:p>
            <a:p>
              <a:pPr algn="l" eaLnBrk="0" hangingPunct="0"/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(Grade/Score):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3 = 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Exceptional </a:t>
              </a: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(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A/95)</a:t>
              </a:r>
              <a:endParaRPr lang="en-US" sz="1000" b="0" i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2 = 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Very Good </a:t>
              </a: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(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B/85)</a:t>
              </a:r>
              <a:endParaRPr lang="en-US" sz="1000" b="0" i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1 = </a:t>
              </a:r>
              <a:r>
                <a:rPr lang="en-US" sz="1000" b="0" i="0" dirty="0" smtClean="0">
                  <a:solidFill>
                    <a:srgbClr val="0000FF"/>
                  </a:solidFill>
                  <a:latin typeface="Arial" charset="0"/>
                </a:rPr>
                <a:t>Average (C/75)</a:t>
              </a:r>
              <a:endParaRPr lang="en-US" sz="1000" b="0" i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0 = Unacceptable/Absent (F/0)</a:t>
              </a:r>
            </a:p>
            <a:p>
              <a:pPr algn="l" eaLnBrk="0" hangingPunct="0">
                <a:buFont typeface="Wingdings" pitchFamily="2" charset="2"/>
                <a:buChar char="§"/>
              </a:pPr>
              <a:r>
                <a:rPr lang="en-US" sz="1000" b="0" i="0" dirty="0">
                  <a:solidFill>
                    <a:srgbClr val="0000FF"/>
                  </a:solidFill>
                  <a:latin typeface="Arial" charset="0"/>
                </a:rPr>
                <a:t> N/A = Non-Applicable</a:t>
              </a:r>
            </a:p>
          </p:txBody>
        </p:sp>
        <p:sp>
          <p:nvSpPr>
            <p:cNvPr id="30" name="Right Brace 29"/>
            <p:cNvSpPr/>
            <p:nvPr/>
          </p:nvSpPr>
          <p:spPr bwMode="auto">
            <a:xfrm>
              <a:off x="6283837" y="2307280"/>
              <a:ext cx="340241" cy="2477386"/>
            </a:xfrm>
            <a:prstGeom prst="rightBrac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96010" y="6292959"/>
            <a:ext cx="4075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latin typeface="+mn-lt"/>
              </a:rPr>
              <a:t>The information provided herein is the confidential and proprietary</a:t>
            </a:r>
          </a:p>
          <a:p>
            <a:r>
              <a:rPr lang="en-US" sz="1000" b="0" dirty="0" smtClean="0">
                <a:latin typeface="+mn-lt"/>
              </a:rPr>
              <a:t>property of Neil Kleinberg.  Any unauthorized use, reproduction, or</a:t>
            </a:r>
          </a:p>
          <a:p>
            <a:r>
              <a:rPr lang="en-US" sz="1000" b="0" dirty="0" smtClean="0">
                <a:latin typeface="+mn-lt"/>
              </a:rPr>
              <a:t>transfer of this information is strictly prohibited.  © All rights reserved.</a:t>
            </a:r>
            <a:endParaRPr lang="en-US" sz="1000" b="0" dirty="0">
              <a:latin typeface="+mn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94" y="107576"/>
            <a:ext cx="612121" cy="6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3611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Valuation Adjustment Range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4028"/>
              </p:ext>
            </p:extLst>
          </p:nvPr>
        </p:nvGraphicFramePr>
        <p:xfrm>
          <a:off x="717550" y="1444625"/>
          <a:ext cx="7958363" cy="4259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5153"/>
                <a:gridCol w="492270"/>
                <a:gridCol w="575627"/>
                <a:gridCol w="576943"/>
                <a:gridCol w="611396"/>
                <a:gridCol w="389714"/>
                <a:gridCol w="389714"/>
                <a:gridCol w="635848"/>
                <a:gridCol w="666616"/>
                <a:gridCol w="605082"/>
              </a:tblGrid>
              <a:tr h="1677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** Valuation Adjustment Range**</a:t>
                      </a:r>
                      <a:endParaRPr lang="en-US" sz="9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MIN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MAX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Qual/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Qual/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Category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Category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Category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Baseline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Risk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Risk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MIN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MAX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</a:rPr>
                        <a:t>Buyer (ASI) Appraisal Categories (to Measure Seller) (SM)</a:t>
                      </a:r>
                      <a:endParaRPr lang="en-US" sz="800" b="1" i="0" u="sng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effectLst/>
                        </a:rPr>
                        <a:t>Score</a:t>
                      </a:r>
                      <a:endParaRPr lang="en-US" sz="800" b="1" i="0" u="sng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effectLst/>
                        </a:rPr>
                        <a:t>Grade</a:t>
                      </a:r>
                      <a:endParaRPr lang="en-US" sz="800" b="1" i="0" u="sng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effectLst/>
                        </a:rPr>
                        <a:t>Weight</a:t>
                      </a:r>
                      <a:endParaRPr lang="en-US" sz="800" b="1" i="0" u="sng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effectLst/>
                        </a:rPr>
                        <a:t>Valuation</a:t>
                      </a:r>
                      <a:endParaRPr lang="en-US" sz="800" b="1" i="0" u="sng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solidFill>
                            <a:srgbClr val="0000FF"/>
                          </a:solidFill>
                          <a:effectLst/>
                        </a:rPr>
                        <a:t>Adjust.</a:t>
                      </a:r>
                      <a:endParaRPr lang="en-US" sz="800" b="1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solidFill>
                            <a:srgbClr val="0000FF"/>
                          </a:solidFill>
                          <a:effectLst/>
                        </a:rPr>
                        <a:t>Adjust.</a:t>
                      </a:r>
                      <a:endParaRPr lang="en-US" sz="800" b="1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solidFill>
                            <a:srgbClr val="0000FF"/>
                          </a:solidFill>
                          <a:effectLst/>
                        </a:rPr>
                        <a:t>Valuation</a:t>
                      </a:r>
                      <a:endParaRPr lang="en-US" sz="800" b="1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solidFill>
                            <a:srgbClr val="0000FF"/>
                          </a:solidFill>
                          <a:effectLst/>
                        </a:rPr>
                        <a:t>Valuation</a:t>
                      </a:r>
                      <a:endParaRPr lang="en-US" sz="800" b="1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Internal Resources: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(1) Human Resources </a:t>
                      </a:r>
                      <a:r>
                        <a:rPr lang="en-US" sz="800" u="none" strike="noStrike" dirty="0" smtClean="0">
                          <a:effectLst/>
                        </a:rPr>
                        <a:t>(Staff)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85.25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$100,000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$105,000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$110,000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(2) </a:t>
                      </a:r>
                      <a:r>
                        <a:rPr lang="en-US" sz="800" u="none" strike="noStrike" dirty="0" smtClean="0">
                          <a:effectLst/>
                        </a:rPr>
                        <a:t>Machine </a:t>
                      </a:r>
                      <a:r>
                        <a:rPr lang="en-US" sz="800" u="none" strike="noStrike" dirty="0">
                          <a:effectLst/>
                        </a:rPr>
                        <a:t>Resources (Tools)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88.50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$52,500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(3) Information Resources (Knowledge Base)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77.75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-10%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-5%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$45,000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$47,500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(4) Financial Resources (Capital)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93.00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$100,000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$110,000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$120,000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(5) Intellectual Property Resources (Proprietary Inventions)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88.25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$100,000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$105,000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$110,000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(6) Facility Resources (Sites)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90.00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$60,000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$450,000 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$472,500 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$502,500 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External Entity Interfaces: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(7) Board of Directors &amp; Advisors Interface (Governance)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59.25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-20%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-10%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$40,000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$45,000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(8) Shareholders Interface (Return-On-Investment)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85.00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$52,500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(9) Legal &amp; Regulatory Authorities Interface (Compliance)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89.00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$52,500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(10) Supply Chain Interface (Raw Materials)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92.00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$60,000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(11) Competitors Interface (Threats)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85.00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$100,000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$105,000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$110,000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(12) Prospects Interface (Opportunities)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87.50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$52,500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(13) </a:t>
                      </a:r>
                      <a:r>
                        <a:rPr lang="en-US" sz="800" u="none" strike="noStrike" dirty="0" smtClean="0">
                          <a:effectLst/>
                        </a:rPr>
                        <a:t>Channel </a:t>
                      </a:r>
                      <a:r>
                        <a:rPr lang="en-US" sz="800" u="none" strike="noStrike" dirty="0">
                          <a:effectLst/>
                        </a:rPr>
                        <a:t>Interface (Third-Party Add-Ons)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93.00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$60,000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(14) Customers Interface (Solutions)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91.00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$150,000 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$165,000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$180,000 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55%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$550,000 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$577,500 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$620,000 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4382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5181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100%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$1,000,000 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$1,050,000 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$1,122,500 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43823"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392248"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Initial Valuation &gt;&gt;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$1,000,000 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Valuation Adjustment Range</a:t>
                      </a:r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833"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00148"/>
      </p:ext>
    </p:extLst>
  </p:cSld>
  <p:clrMapOvr>
    <a:masterClrMapping/>
  </p:clrMapOvr>
  <p:transition>
    <p:whee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54" y="128588"/>
            <a:ext cx="8471126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003366"/>
                </a:solidFill>
              </a:rPr>
              <a:t>8. Final Valuation: </a:t>
            </a:r>
            <a:r>
              <a:rPr lang="en-US" sz="2400" dirty="0" smtClean="0"/>
              <a:t>ASI Valuation #2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ASI Valuation Method: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Revenue Multiplier</a:t>
            </a:r>
          </a:p>
          <a:p>
            <a:pPr lvl="1">
              <a:buNone/>
            </a:pPr>
            <a:r>
              <a:rPr lang="en-US" sz="1600" dirty="0" smtClean="0"/>
              <a:t>EBITDA Multiplier</a:t>
            </a:r>
          </a:p>
          <a:p>
            <a:pPr lvl="1">
              <a:buNone/>
            </a:pPr>
            <a:r>
              <a:rPr lang="en-US" sz="1600" dirty="0" smtClean="0"/>
              <a:t>Other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r>
              <a:rPr lang="en-US" sz="1800" dirty="0" smtClean="0"/>
              <a:t>ASI Final Valuation (of SM) = 	$1,100,000	100%</a:t>
            </a:r>
          </a:p>
          <a:p>
            <a:endParaRPr lang="en-US" sz="1800" b="0" dirty="0" smtClean="0"/>
          </a:p>
          <a:p>
            <a:pPr>
              <a:buNone/>
            </a:pPr>
            <a:r>
              <a:rPr lang="en-US" sz="1800" b="0" u="sng" dirty="0" smtClean="0"/>
              <a:t>Term Sheet</a:t>
            </a:r>
          </a:p>
          <a:p>
            <a:r>
              <a:rPr lang="en-US" sz="1800" b="0" dirty="0" smtClean="0"/>
              <a:t>Cash			   	   $110,000	  10%</a:t>
            </a:r>
          </a:p>
          <a:p>
            <a:r>
              <a:rPr lang="en-US" sz="1800" b="0" dirty="0" smtClean="0"/>
              <a:t>Stock		  	   $440,000	  40%</a:t>
            </a:r>
          </a:p>
          <a:p>
            <a:r>
              <a:rPr lang="en-US" sz="1800" b="0" dirty="0" smtClean="0"/>
              <a:t>Note			  	   $220,000	  20%</a:t>
            </a:r>
          </a:p>
          <a:p>
            <a:r>
              <a:rPr lang="en-US" sz="1800" b="0" dirty="0" smtClean="0"/>
              <a:t>Earnout		  	   $330,000	  30%</a:t>
            </a:r>
          </a:p>
          <a:p>
            <a:r>
              <a:rPr lang="en-US" sz="1800" b="0" dirty="0" smtClean="0"/>
              <a:t>Tax Benefit	          	    	              </a:t>
            </a:r>
            <a:r>
              <a:rPr lang="en-US" sz="1800" b="0" u="sng" dirty="0" smtClean="0"/>
              <a:t>$0</a:t>
            </a:r>
            <a:r>
              <a:rPr lang="en-US" sz="1800" b="0" dirty="0" smtClean="0"/>
              <a:t>	    </a:t>
            </a:r>
            <a:r>
              <a:rPr lang="en-US" sz="1800" b="0" u="sng" dirty="0" smtClean="0"/>
              <a:t>0%</a:t>
            </a:r>
            <a:endParaRPr lang="en-US" u="sng" dirty="0" smtClean="0"/>
          </a:p>
          <a:p>
            <a:pPr>
              <a:buNone/>
            </a:pPr>
            <a:r>
              <a:rPr lang="en-US" sz="1800" b="0" dirty="0" smtClean="0"/>
              <a:t>	                                    		</a:t>
            </a:r>
            <a:r>
              <a:rPr lang="en-US" sz="1800" dirty="0" smtClean="0"/>
              <a:t>$1,100,000	100%</a:t>
            </a:r>
          </a:p>
        </p:txBody>
      </p:sp>
    </p:spTree>
    <p:extLst>
      <p:ext uri="{BB962C8B-B14F-4D97-AF65-F5344CB8AC3E}">
        <p14:creationId xmlns:p14="http://schemas.microsoft.com/office/powerpoint/2010/main" val="3121153487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618440" y="128588"/>
            <a:ext cx="7687360" cy="533400"/>
          </a:xfrm>
        </p:spPr>
        <p:txBody>
          <a:bodyPr/>
          <a:lstStyle/>
          <a:p>
            <a:r>
              <a:rPr lang="en-US" i="1" dirty="0" smtClean="0"/>
              <a:t>MAST </a:t>
            </a:r>
            <a:r>
              <a:rPr lang="en-US" i="1" dirty="0" smtClean="0"/>
              <a:t>BDDA </a:t>
            </a:r>
            <a:r>
              <a:rPr lang="en-US" dirty="0" smtClean="0"/>
              <a:t>Automated Processes (8)</a:t>
            </a:r>
            <a:endParaRPr lang="en-US" dirty="0"/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4212767" y="1364691"/>
            <a:ext cx="762001" cy="55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1400" b="1" i="0" dirty="0" smtClean="0">
                <a:latin typeface="Arial" charset="0"/>
              </a:rPr>
              <a:t>Deal</a:t>
            </a:r>
          </a:p>
          <a:p>
            <a:pPr eaLnBrk="0" hangingPunct="0"/>
            <a:r>
              <a:rPr lang="en-US" sz="1400" b="1" i="0" dirty="0" smtClean="0">
                <a:latin typeface="Arial" charset="0"/>
              </a:rPr>
              <a:t>Team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4627595" y="4321853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3896" name="Text Box 8"/>
          <p:cNvSpPr txBox="1">
            <a:spLocks noChangeArrowheads="1"/>
          </p:cNvSpPr>
          <p:nvPr/>
        </p:nvSpPr>
        <p:spPr bwMode="auto">
          <a:xfrm>
            <a:off x="4467762" y="4850629"/>
            <a:ext cx="825867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pPr eaLnBrk="0" hangingPunct="0"/>
            <a:r>
              <a:rPr lang="en-US" sz="900" b="0" i="0" dirty="0" smtClean="0">
                <a:latin typeface="Arial" charset="0"/>
              </a:rPr>
              <a:t>Valuation #1</a:t>
            </a:r>
            <a:endParaRPr lang="en-US" sz="900" b="0" i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33898" name="Line 10"/>
          <p:cNvSpPr>
            <a:spLocks noChangeShapeType="1"/>
          </p:cNvSpPr>
          <p:nvPr/>
        </p:nvSpPr>
        <p:spPr bwMode="auto">
          <a:xfrm>
            <a:off x="2047759" y="258194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3899" name="Text Box 11"/>
          <p:cNvSpPr txBox="1">
            <a:spLocks noChangeArrowheads="1"/>
          </p:cNvSpPr>
          <p:nvPr/>
        </p:nvSpPr>
        <p:spPr bwMode="auto">
          <a:xfrm>
            <a:off x="1617307" y="2122921"/>
            <a:ext cx="130676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pPr eaLnBrk="0" hangingPunct="0"/>
            <a:r>
              <a:rPr lang="en-US" sz="900" b="0" i="0" dirty="0" smtClean="0">
                <a:latin typeface="Arial" charset="0"/>
              </a:rPr>
              <a:t>Deal Team Members/</a:t>
            </a:r>
          </a:p>
          <a:p>
            <a:pPr eaLnBrk="0" hangingPunct="0"/>
            <a:r>
              <a:rPr lang="en-US" sz="900" b="0" i="0" dirty="0" smtClean="0">
                <a:latin typeface="Arial" charset="0"/>
              </a:rPr>
              <a:t>Individual Participants</a:t>
            </a:r>
            <a:endParaRPr lang="en-US" sz="900" b="0" i="0" dirty="0">
              <a:latin typeface="Arial" charset="0"/>
            </a:endParaRPr>
          </a:p>
        </p:txBody>
      </p:sp>
      <p:sp>
        <p:nvSpPr>
          <p:cNvPr id="933900" name="Line 12"/>
          <p:cNvSpPr>
            <a:spLocks noChangeShapeType="1"/>
          </p:cNvSpPr>
          <p:nvPr/>
        </p:nvSpPr>
        <p:spPr bwMode="auto">
          <a:xfrm>
            <a:off x="2437753" y="4321853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3901" name="Text Box 13"/>
          <p:cNvSpPr txBox="1">
            <a:spLocks noChangeArrowheads="1"/>
          </p:cNvSpPr>
          <p:nvPr/>
        </p:nvSpPr>
        <p:spPr bwMode="auto">
          <a:xfrm>
            <a:off x="1529250" y="4850629"/>
            <a:ext cx="2242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pPr eaLnBrk="0" hangingPunct="0"/>
            <a:r>
              <a:rPr lang="en-US" sz="900" b="0" i="0" dirty="0" smtClean="0">
                <a:latin typeface="Arial" charset="0"/>
              </a:rPr>
              <a:t>Round 1 Compliance  Documentation  &amp;</a:t>
            </a:r>
          </a:p>
          <a:p>
            <a:pPr eaLnBrk="0" hangingPunct="0"/>
            <a:r>
              <a:rPr lang="en-US" sz="900" b="0" i="0" dirty="0" smtClean="0">
                <a:latin typeface="Arial" charset="0"/>
              </a:rPr>
              <a:t>Round 1 Compliance  Substantiation</a:t>
            </a:r>
          </a:p>
          <a:p>
            <a:pPr eaLnBrk="0" hangingPunct="0"/>
            <a:r>
              <a:rPr lang="en-US" sz="900" b="0" i="0" dirty="0" smtClean="0">
                <a:latin typeface="Arial" charset="0"/>
              </a:rPr>
              <a:t>(via Document Confirmation)</a:t>
            </a:r>
          </a:p>
        </p:txBody>
      </p:sp>
      <p:sp>
        <p:nvSpPr>
          <p:cNvPr id="933902" name="Text Box 14"/>
          <p:cNvSpPr txBox="1">
            <a:spLocks noChangeArrowheads="1"/>
          </p:cNvSpPr>
          <p:nvPr/>
        </p:nvSpPr>
        <p:spPr bwMode="auto">
          <a:xfrm>
            <a:off x="3929904" y="3498620"/>
            <a:ext cx="3134192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pPr eaLnBrk="0" hangingPunct="0"/>
            <a:r>
              <a:rPr lang="en-US" sz="900" b="0" i="0" dirty="0" smtClean="0">
                <a:latin typeface="Arial" charset="0"/>
              </a:rPr>
              <a:t>Mandatory Transaction Criteria &amp; Compliance Declaration</a:t>
            </a:r>
            <a:endParaRPr lang="en-US" sz="900" b="0" i="0" dirty="0">
              <a:latin typeface="Arial" charset="0"/>
            </a:endParaRPr>
          </a:p>
        </p:txBody>
      </p:sp>
      <p:sp>
        <p:nvSpPr>
          <p:cNvPr id="933903" name="Line 15"/>
          <p:cNvSpPr>
            <a:spLocks noChangeShapeType="1"/>
          </p:cNvSpPr>
          <p:nvPr/>
        </p:nvSpPr>
        <p:spPr bwMode="auto">
          <a:xfrm flipH="1">
            <a:off x="1304957" y="3267753"/>
            <a:ext cx="63627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933905" name="Line 17"/>
          <p:cNvSpPr>
            <a:spLocks noChangeShapeType="1"/>
          </p:cNvSpPr>
          <p:nvPr/>
        </p:nvSpPr>
        <p:spPr bwMode="auto">
          <a:xfrm>
            <a:off x="4340258" y="258194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3906" name="Text Box 18"/>
          <p:cNvSpPr txBox="1">
            <a:spLocks noChangeArrowheads="1"/>
          </p:cNvSpPr>
          <p:nvPr/>
        </p:nvSpPr>
        <p:spPr bwMode="auto">
          <a:xfrm>
            <a:off x="3871477" y="2122921"/>
            <a:ext cx="1165705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pPr eaLnBrk="0" hangingPunct="0"/>
            <a:r>
              <a:rPr lang="en-US" sz="900" b="0" i="0" dirty="0" smtClean="0">
                <a:latin typeface="Arial" charset="0"/>
              </a:rPr>
              <a:t>Enterprise Focus &amp;</a:t>
            </a:r>
          </a:p>
          <a:p>
            <a:pPr eaLnBrk="0" hangingPunct="0"/>
            <a:r>
              <a:rPr lang="en-US" sz="900" b="0" i="0" dirty="0" smtClean="0">
                <a:latin typeface="Arial" charset="0"/>
              </a:rPr>
              <a:t>Transaction Focus</a:t>
            </a:r>
            <a:endParaRPr lang="en-US" sz="900" b="0" i="0" dirty="0">
              <a:latin typeface="Arial" charset="0"/>
            </a:endParaRPr>
          </a:p>
        </p:txBody>
      </p:sp>
      <p:sp>
        <p:nvSpPr>
          <p:cNvPr id="933908" name="Line 20"/>
          <p:cNvSpPr>
            <a:spLocks noChangeShapeType="1"/>
          </p:cNvSpPr>
          <p:nvPr/>
        </p:nvSpPr>
        <p:spPr bwMode="auto">
          <a:xfrm>
            <a:off x="6688170" y="258194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3909" name="Text Box 21"/>
          <p:cNvSpPr txBox="1">
            <a:spLocks noChangeArrowheads="1"/>
          </p:cNvSpPr>
          <p:nvPr/>
        </p:nvSpPr>
        <p:spPr bwMode="auto">
          <a:xfrm>
            <a:off x="6248617" y="2122921"/>
            <a:ext cx="1313180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pPr eaLnBrk="0" hangingPunct="0"/>
            <a:r>
              <a:rPr lang="en-US" sz="900" b="0" i="0" dirty="0" smtClean="0">
                <a:latin typeface="Arial" charset="0"/>
              </a:rPr>
              <a:t>Core Competencies &amp;</a:t>
            </a:r>
          </a:p>
          <a:p>
            <a:pPr eaLnBrk="0" hangingPunct="0"/>
            <a:r>
              <a:rPr lang="en-US" sz="900" b="0" i="0" dirty="0" smtClean="0">
                <a:latin typeface="Arial" charset="0"/>
              </a:rPr>
              <a:t>Specialization Areas</a:t>
            </a:r>
            <a:endParaRPr lang="en-US" sz="900" b="0" i="0" dirty="0">
              <a:latin typeface="Arial" charset="0"/>
            </a:endParaRPr>
          </a:p>
        </p:txBody>
      </p:sp>
      <p:sp>
        <p:nvSpPr>
          <p:cNvPr id="933910" name="Line 22"/>
          <p:cNvSpPr>
            <a:spLocks noChangeShapeType="1"/>
          </p:cNvSpPr>
          <p:nvPr/>
        </p:nvSpPr>
        <p:spPr bwMode="auto">
          <a:xfrm>
            <a:off x="6831045" y="4321853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3913" name="Text Box 25"/>
          <p:cNvSpPr txBox="1">
            <a:spLocks noChangeArrowheads="1"/>
          </p:cNvSpPr>
          <p:nvPr/>
        </p:nvSpPr>
        <p:spPr bwMode="auto">
          <a:xfrm>
            <a:off x="8187501" y="4992146"/>
            <a:ext cx="825867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pPr eaLnBrk="0" hangingPunct="0"/>
            <a:r>
              <a:rPr lang="en-US" sz="900" b="0" i="0" dirty="0" smtClean="0">
                <a:latin typeface="Arial" charset="0"/>
              </a:rPr>
              <a:t>Valuation #2</a:t>
            </a:r>
            <a:endParaRPr lang="en-US" sz="900" b="0" i="0" dirty="0">
              <a:latin typeface="Arial" charset="0"/>
            </a:endParaRPr>
          </a:p>
        </p:txBody>
      </p:sp>
      <p:sp>
        <p:nvSpPr>
          <p:cNvPr id="933915" name="Oval 27"/>
          <p:cNvSpPr>
            <a:spLocks noChangeArrowheads="1"/>
          </p:cNvSpPr>
          <p:nvPr/>
        </p:nvSpPr>
        <p:spPr bwMode="auto">
          <a:xfrm>
            <a:off x="4937157" y="2277153"/>
            <a:ext cx="1544638" cy="965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i="0" dirty="0" smtClean="0">
                <a:latin typeface="Arial" charset="0"/>
              </a:rPr>
              <a:t>3. Screening</a:t>
            </a:r>
            <a:endParaRPr lang="en-US" sz="1400" b="1" i="0" dirty="0">
              <a:latin typeface="Arial" charset="0"/>
            </a:endParaRPr>
          </a:p>
        </p:txBody>
      </p:sp>
      <p:sp>
        <p:nvSpPr>
          <p:cNvPr id="933916" name="Oval 28"/>
          <p:cNvSpPr>
            <a:spLocks noChangeArrowheads="1"/>
          </p:cNvSpPr>
          <p:nvPr/>
        </p:nvSpPr>
        <p:spPr bwMode="auto">
          <a:xfrm>
            <a:off x="2585590" y="2353353"/>
            <a:ext cx="1544638" cy="965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i="0" dirty="0" smtClean="0">
                <a:latin typeface="Arial" charset="0"/>
              </a:rPr>
              <a:t>2. Transaction</a:t>
            </a:r>
            <a:endParaRPr lang="en-US" sz="1400" b="1" i="0" dirty="0" smtClean="0">
              <a:latin typeface="Arial" charset="0"/>
            </a:endParaRPr>
          </a:p>
          <a:p>
            <a:r>
              <a:rPr lang="en-US" sz="1400" i="0" dirty="0" smtClean="0">
                <a:latin typeface="Arial" charset="0"/>
              </a:rPr>
              <a:t>Analysis</a:t>
            </a:r>
            <a:endParaRPr lang="en-US" sz="1400" b="1" i="0" dirty="0">
              <a:latin typeface="Arial" charset="0"/>
            </a:endParaRPr>
          </a:p>
        </p:txBody>
      </p:sp>
      <p:sp>
        <p:nvSpPr>
          <p:cNvPr id="933917" name="Oval 29"/>
          <p:cNvSpPr>
            <a:spLocks noChangeArrowheads="1"/>
          </p:cNvSpPr>
          <p:nvPr/>
        </p:nvSpPr>
        <p:spPr bwMode="auto">
          <a:xfrm>
            <a:off x="375492" y="2353353"/>
            <a:ext cx="1544638" cy="965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i="0" dirty="0" smtClean="0">
                <a:latin typeface="Arial" charset="0"/>
              </a:rPr>
              <a:t>1. Deal </a:t>
            </a:r>
            <a:r>
              <a:rPr lang="en-US" sz="1400" b="1" i="0" dirty="0" smtClean="0">
                <a:latin typeface="Arial" charset="0"/>
              </a:rPr>
              <a:t>Team</a:t>
            </a:r>
          </a:p>
          <a:p>
            <a:r>
              <a:rPr lang="en-US" sz="1400" i="0" dirty="0" smtClean="0">
                <a:latin typeface="Arial" charset="0"/>
              </a:rPr>
              <a:t>Identification</a:t>
            </a:r>
            <a:endParaRPr lang="en-US" sz="1400" b="1" i="0" dirty="0">
              <a:latin typeface="Arial" charset="0"/>
            </a:endParaRPr>
          </a:p>
        </p:txBody>
      </p:sp>
      <p:sp>
        <p:nvSpPr>
          <p:cNvPr id="933918" name="Oval 30"/>
          <p:cNvSpPr>
            <a:spLocks noChangeArrowheads="1"/>
          </p:cNvSpPr>
          <p:nvPr/>
        </p:nvSpPr>
        <p:spPr bwMode="auto">
          <a:xfrm>
            <a:off x="7299357" y="2277153"/>
            <a:ext cx="1544638" cy="965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i="0" dirty="0" smtClean="0">
                <a:latin typeface="Arial" charset="0"/>
              </a:rPr>
              <a:t>4. Qualification</a:t>
            </a:r>
            <a:endParaRPr lang="en-US" sz="1400" b="1" i="0" dirty="0">
              <a:latin typeface="Arial" charset="0"/>
            </a:endParaRPr>
          </a:p>
        </p:txBody>
      </p:sp>
      <p:sp>
        <p:nvSpPr>
          <p:cNvPr id="933919" name="Oval 31"/>
          <p:cNvSpPr>
            <a:spLocks noChangeArrowheads="1"/>
          </p:cNvSpPr>
          <p:nvPr/>
        </p:nvSpPr>
        <p:spPr bwMode="auto">
          <a:xfrm>
            <a:off x="784257" y="3839253"/>
            <a:ext cx="1544638" cy="965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i="0" dirty="0" smtClean="0">
                <a:solidFill>
                  <a:srgbClr val="FF0000"/>
                </a:solidFill>
                <a:latin typeface="Arial" charset="0"/>
              </a:rPr>
              <a:t>5. Preliminary</a:t>
            </a:r>
            <a:endParaRPr lang="en-US" sz="1400" b="1" i="0" dirty="0" smtClean="0">
              <a:solidFill>
                <a:srgbClr val="FF0000"/>
              </a:solidFill>
              <a:latin typeface="Arial" charset="0"/>
            </a:endParaRPr>
          </a:p>
          <a:p>
            <a:r>
              <a:rPr lang="en-US" sz="1400" i="0" dirty="0" smtClean="0">
                <a:solidFill>
                  <a:srgbClr val="FF0000"/>
                </a:solidFill>
                <a:latin typeface="Arial" charset="0"/>
              </a:rPr>
              <a:t>Due Diligence</a:t>
            </a:r>
            <a:endParaRPr lang="en-US" sz="1400" b="1" i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33920" name="Oval 32"/>
          <p:cNvSpPr>
            <a:spLocks noChangeArrowheads="1"/>
          </p:cNvSpPr>
          <p:nvPr/>
        </p:nvSpPr>
        <p:spPr bwMode="auto">
          <a:xfrm>
            <a:off x="2917857" y="3839253"/>
            <a:ext cx="1544638" cy="965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i="0" dirty="0" smtClean="0">
                <a:latin typeface="Arial" charset="0"/>
              </a:rPr>
              <a:t>6. Initial</a:t>
            </a:r>
            <a:endParaRPr lang="en-US" sz="1400" b="1" i="0" dirty="0" smtClean="0">
              <a:latin typeface="Arial" charset="0"/>
            </a:endParaRPr>
          </a:p>
          <a:p>
            <a:r>
              <a:rPr lang="en-US" sz="1400" i="0" dirty="0" smtClean="0">
                <a:latin typeface="Arial" charset="0"/>
              </a:rPr>
              <a:t>Valuation</a:t>
            </a:r>
            <a:endParaRPr lang="en-US" sz="1400" b="1" i="0" dirty="0">
              <a:latin typeface="Arial" charset="0"/>
            </a:endParaRPr>
          </a:p>
        </p:txBody>
      </p:sp>
      <p:sp>
        <p:nvSpPr>
          <p:cNvPr id="933921" name="Oval 33"/>
          <p:cNvSpPr>
            <a:spLocks noChangeArrowheads="1"/>
          </p:cNvSpPr>
          <p:nvPr/>
        </p:nvSpPr>
        <p:spPr bwMode="auto">
          <a:xfrm>
            <a:off x="5127657" y="3839253"/>
            <a:ext cx="1544638" cy="965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i="0" dirty="0" smtClean="0">
                <a:solidFill>
                  <a:srgbClr val="FF0000"/>
                </a:solidFill>
                <a:latin typeface="Arial" charset="0"/>
              </a:rPr>
              <a:t>7. Confirmatory</a:t>
            </a:r>
            <a:endParaRPr lang="en-US" sz="1400" b="1" i="0" dirty="0" smtClean="0">
              <a:solidFill>
                <a:srgbClr val="FF0000"/>
              </a:solidFill>
              <a:latin typeface="Arial" charset="0"/>
            </a:endParaRPr>
          </a:p>
          <a:p>
            <a:r>
              <a:rPr lang="en-US" sz="1400" i="0" dirty="0" smtClean="0">
                <a:solidFill>
                  <a:srgbClr val="FF0000"/>
                </a:solidFill>
                <a:latin typeface="Arial" charset="0"/>
              </a:rPr>
              <a:t>Due Diligence</a:t>
            </a:r>
            <a:endParaRPr lang="en-US" sz="1400" b="1" i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33922" name="Oval 34"/>
          <p:cNvSpPr>
            <a:spLocks noChangeArrowheads="1"/>
          </p:cNvSpPr>
          <p:nvPr/>
        </p:nvSpPr>
        <p:spPr bwMode="auto">
          <a:xfrm>
            <a:off x="7337457" y="3839253"/>
            <a:ext cx="1544638" cy="965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i="0" dirty="0" smtClean="0">
                <a:latin typeface="Arial" charset="0"/>
              </a:rPr>
              <a:t>8. Final</a:t>
            </a:r>
            <a:endParaRPr lang="en-US" sz="1400" b="1" i="0" dirty="0" smtClean="0">
              <a:latin typeface="Arial" charset="0"/>
            </a:endParaRPr>
          </a:p>
          <a:p>
            <a:r>
              <a:rPr lang="en-US" sz="1400" i="0" dirty="0" smtClean="0">
                <a:latin typeface="Arial" charset="0"/>
              </a:rPr>
              <a:t>Valuation</a:t>
            </a:r>
            <a:endParaRPr lang="en-US" sz="1400" b="1" i="0" dirty="0">
              <a:latin typeface="Arial" charset="0"/>
            </a:endParaRPr>
          </a:p>
        </p:txBody>
      </p:sp>
      <p:sp>
        <p:nvSpPr>
          <p:cNvPr id="933925" name="Line 37"/>
          <p:cNvSpPr>
            <a:spLocks noChangeShapeType="1"/>
          </p:cNvSpPr>
          <p:nvPr/>
        </p:nvSpPr>
        <p:spPr bwMode="auto">
          <a:xfrm flipH="1">
            <a:off x="1197007" y="3680503"/>
            <a:ext cx="10160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 rot="5400000" flipV="1">
            <a:off x="238799" y="1985464"/>
            <a:ext cx="729762" cy="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660007" y="4850629"/>
            <a:ext cx="2319866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pPr eaLnBrk="0" hangingPunct="0"/>
            <a:r>
              <a:rPr lang="en-US" sz="900" b="0" i="0" dirty="0" smtClean="0">
                <a:latin typeface="Arial" charset="0"/>
              </a:rPr>
              <a:t>Round 2 Compliance  </a:t>
            </a:r>
            <a:r>
              <a:rPr lang="en-US" sz="900" b="0" i="0" dirty="0" smtClean="0">
                <a:latin typeface="Arial" charset="0"/>
              </a:rPr>
              <a:t>Documentation,</a:t>
            </a:r>
            <a:endParaRPr lang="en-US" sz="900" b="0" i="0" dirty="0" smtClean="0">
              <a:latin typeface="Arial" charset="0"/>
            </a:endParaRPr>
          </a:p>
          <a:p>
            <a:pPr eaLnBrk="0" hangingPunct="0"/>
            <a:r>
              <a:rPr lang="en-US" sz="900" b="0" i="0" dirty="0" smtClean="0">
                <a:latin typeface="Arial" charset="0"/>
              </a:rPr>
              <a:t>Round 2 Compliance  Substantiation</a:t>
            </a:r>
          </a:p>
          <a:p>
            <a:pPr eaLnBrk="0" hangingPunct="0"/>
            <a:r>
              <a:rPr lang="en-US" sz="900" b="0" i="0" dirty="0" smtClean="0">
                <a:latin typeface="Arial" charset="0"/>
              </a:rPr>
              <a:t>(via Scorecards Based on</a:t>
            </a:r>
          </a:p>
          <a:p>
            <a:pPr eaLnBrk="0" hangingPunct="0"/>
            <a:r>
              <a:rPr lang="en-US" sz="900" b="0" i="0" dirty="0" smtClean="0">
                <a:latin typeface="Arial" charset="0"/>
              </a:rPr>
              <a:t>Desirable/Optional Transaction Criteria</a:t>
            </a:r>
            <a:r>
              <a:rPr lang="en-US" sz="900" b="0" i="0" dirty="0" smtClean="0">
                <a:latin typeface="Arial" charset="0"/>
              </a:rPr>
              <a:t>) &amp;</a:t>
            </a:r>
          </a:p>
          <a:p>
            <a:pPr eaLnBrk="0" hangingPunct="0"/>
            <a:r>
              <a:rPr lang="en-US" sz="900" b="0" i="0" dirty="0" smtClean="0">
                <a:latin typeface="Arial" charset="0"/>
              </a:rPr>
              <a:t>Valuation Adjustment Range</a:t>
            </a:r>
            <a:endParaRPr lang="en-US" sz="900" b="0" i="0" dirty="0" smtClean="0">
              <a:latin typeface="Arial" charset="0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rot="5400000" flipV="1">
            <a:off x="8003971" y="5135089"/>
            <a:ext cx="434461" cy="49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45503" y="1761000"/>
            <a:ext cx="1234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0" i="0" dirty="0" smtClean="0">
                <a:solidFill>
                  <a:srgbClr val="0000FF"/>
                </a:solidFill>
                <a:latin typeface="Arial" charset="0"/>
                <a:ea typeface="ＭＳ Ｐゴシック" pitchFamily="80" charset="-128"/>
              </a:rPr>
              <a:t>Business</a:t>
            </a:r>
          </a:p>
          <a:p>
            <a:pPr eaLnBrk="0" hangingPunct="0"/>
            <a:r>
              <a:rPr lang="en-US" sz="1000" b="0" i="0" dirty="0" smtClean="0">
                <a:solidFill>
                  <a:srgbClr val="0000FF"/>
                </a:solidFill>
                <a:latin typeface="Arial" charset="0"/>
                <a:ea typeface="ＭＳ Ｐゴシック" pitchFamily="80" charset="-128"/>
              </a:rPr>
              <a:t>Optimization  Data</a:t>
            </a:r>
          </a:p>
        </p:txBody>
      </p:sp>
      <p:sp>
        <p:nvSpPr>
          <p:cNvPr id="46" name="Oval 19"/>
          <p:cNvSpPr>
            <a:spLocks noChangeArrowheads="1"/>
          </p:cNvSpPr>
          <p:nvPr/>
        </p:nvSpPr>
        <p:spPr bwMode="auto">
          <a:xfrm>
            <a:off x="512928" y="661679"/>
            <a:ext cx="1544638" cy="965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BOOM</a:t>
            </a:r>
            <a:endParaRPr lang="en-US" sz="1400" i="0" dirty="0" smtClean="0">
              <a:solidFill>
                <a:srgbClr val="0000FF"/>
              </a:solidFill>
              <a:latin typeface="Arial" charset="0"/>
            </a:endParaRPr>
          </a:p>
          <a:p>
            <a:r>
              <a:rPr lang="en-US" sz="1400" i="0" dirty="0" smtClean="0">
                <a:solidFill>
                  <a:srgbClr val="0000FF"/>
                </a:solidFill>
                <a:latin typeface="Arial" charset="0"/>
              </a:rPr>
              <a:t>Business</a:t>
            </a:r>
          </a:p>
          <a:p>
            <a:r>
              <a:rPr lang="en-US" sz="1400" i="0" dirty="0" smtClean="0">
                <a:solidFill>
                  <a:srgbClr val="0000FF"/>
                </a:solidFill>
                <a:latin typeface="Arial" charset="0"/>
              </a:rPr>
              <a:t>Consulting</a:t>
            </a:r>
          </a:p>
          <a:p>
            <a:r>
              <a:rPr lang="en-US" sz="1400" i="0" dirty="0" smtClean="0">
                <a:solidFill>
                  <a:srgbClr val="0000FF"/>
                </a:solidFill>
                <a:latin typeface="Arial" charset="0"/>
              </a:rPr>
              <a:t>Services</a:t>
            </a:r>
            <a:endParaRPr lang="en-US" sz="1400" b="1" i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60197" y="5832258"/>
            <a:ext cx="1382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0" i="0" dirty="0" smtClean="0">
                <a:solidFill>
                  <a:srgbClr val="0000FF"/>
                </a:solidFill>
                <a:latin typeface="Arial" charset="0"/>
                <a:ea typeface="ＭＳ Ｐゴシック" pitchFamily="80" charset="-128"/>
              </a:rPr>
              <a:t>Transition/Integration</a:t>
            </a:r>
          </a:p>
          <a:p>
            <a:pPr eaLnBrk="0" hangingPunct="0"/>
            <a:r>
              <a:rPr lang="en-US" sz="1000" b="0" i="0" dirty="0" smtClean="0">
                <a:solidFill>
                  <a:srgbClr val="0000FF"/>
                </a:solidFill>
                <a:latin typeface="Arial" charset="0"/>
                <a:ea typeface="ＭＳ Ｐゴシック" pitchFamily="80" charset="-128"/>
              </a:rPr>
              <a:t>Optimization Data</a:t>
            </a: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7642905" y="5440507"/>
            <a:ext cx="1174524" cy="666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i="0" dirty="0" smtClean="0">
                <a:solidFill>
                  <a:srgbClr val="0000FF"/>
                </a:solidFill>
                <a:latin typeface="Arial" charset="0"/>
              </a:rPr>
              <a:t>Closing</a:t>
            </a: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3996357" y="5407851"/>
            <a:ext cx="1544638" cy="965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BOOM</a:t>
            </a:r>
            <a:endParaRPr lang="en-US" sz="1400" i="0" dirty="0" smtClean="0">
              <a:solidFill>
                <a:srgbClr val="0000FF"/>
              </a:solidFill>
              <a:latin typeface="Arial" charset="0"/>
            </a:endParaRPr>
          </a:p>
          <a:p>
            <a:r>
              <a:rPr lang="en-US" sz="1400" i="0" dirty="0" smtClean="0">
                <a:solidFill>
                  <a:srgbClr val="0000FF"/>
                </a:solidFill>
                <a:latin typeface="Arial" charset="0"/>
              </a:rPr>
              <a:t>Transition/Integ.</a:t>
            </a:r>
          </a:p>
          <a:p>
            <a:r>
              <a:rPr lang="en-US" sz="1400" i="0" dirty="0" smtClean="0">
                <a:solidFill>
                  <a:srgbClr val="0000FF"/>
                </a:solidFill>
                <a:latin typeface="Arial" charset="0"/>
              </a:rPr>
              <a:t>Consulting</a:t>
            </a:r>
          </a:p>
          <a:p>
            <a:r>
              <a:rPr lang="en-US" sz="1400" i="0" dirty="0" smtClean="0">
                <a:solidFill>
                  <a:srgbClr val="0000FF"/>
                </a:solidFill>
                <a:latin typeface="Arial" charset="0"/>
              </a:rPr>
              <a:t>Services</a:t>
            </a:r>
            <a:endParaRPr lang="en-US" sz="1400" b="1" i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rot="5400000">
            <a:off x="6607630" y="4898574"/>
            <a:ext cx="1" cy="1828804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94" y="107576"/>
            <a:ext cx="612121" cy="6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66"/>
                </a:solidFill>
              </a:rPr>
              <a:t>Test </a:t>
            </a:r>
            <a:r>
              <a:rPr lang="en-US" dirty="0" smtClean="0">
                <a:solidFill>
                  <a:srgbClr val="003366"/>
                </a:solidFill>
              </a:rPr>
              <a:t>Scenario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592" y="889000"/>
            <a:ext cx="6440722" cy="5237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ASI </a:t>
            </a:r>
            <a:r>
              <a:rPr lang="en-US" dirty="0" smtClean="0"/>
              <a:t>in “Buy Side” </a:t>
            </a:r>
            <a:r>
              <a:rPr lang="en-US" dirty="0" smtClean="0"/>
              <a:t>Role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Buyer = ASI</a:t>
            </a:r>
          </a:p>
          <a:p>
            <a:pPr lvl="1"/>
            <a:r>
              <a:rPr lang="en-US" dirty="0" smtClean="0"/>
              <a:t>Seller = 3</a:t>
            </a:r>
            <a:r>
              <a:rPr lang="en-US" baseline="30000" dirty="0" smtClean="0"/>
              <a:t>rd</a:t>
            </a:r>
            <a:r>
              <a:rPr lang="en-US" dirty="0" smtClean="0"/>
              <a:t>-Party Product Partner of ASI (“SM”)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867421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34" y="816428"/>
            <a:ext cx="8556186" cy="5445369"/>
          </a:xfrm>
        </p:spPr>
        <p:txBody>
          <a:bodyPr/>
          <a:lstStyle/>
          <a:p>
            <a:pPr>
              <a:buAutoNum type="arabicPeriod"/>
            </a:pPr>
            <a:r>
              <a:rPr lang="en-US" sz="1200" dirty="0" smtClean="0"/>
              <a:t>Deal Team Identification:</a:t>
            </a:r>
          </a:p>
          <a:p>
            <a:pPr lvl="1"/>
            <a:r>
              <a:rPr lang="fr-FR" sz="1200" dirty="0" smtClean="0">
                <a:solidFill>
                  <a:srgbClr val="0000CC"/>
                </a:solidFill>
              </a:rPr>
              <a:t>ASI </a:t>
            </a:r>
            <a:r>
              <a:rPr lang="fr-FR" sz="1200" dirty="0" smtClean="0">
                <a:solidFill>
                  <a:srgbClr val="0000CC"/>
                </a:solidFill>
              </a:rPr>
              <a:t>Deal Team Members/Individual </a:t>
            </a:r>
            <a:r>
              <a:rPr lang="fr-FR" sz="1200" dirty="0" smtClean="0">
                <a:solidFill>
                  <a:srgbClr val="0000CC"/>
                </a:solidFill>
              </a:rPr>
              <a:t>Participants</a:t>
            </a:r>
          </a:p>
          <a:p>
            <a:pPr lvl="1"/>
            <a:r>
              <a:rPr lang="fr-FR" sz="1200" dirty="0" smtClean="0">
                <a:solidFill>
                  <a:srgbClr val="0000CC"/>
                </a:solidFill>
              </a:rPr>
              <a:t>SM </a:t>
            </a:r>
            <a:r>
              <a:rPr lang="fr-FR" sz="1200" dirty="0" smtClean="0">
                <a:solidFill>
                  <a:srgbClr val="0000CC"/>
                </a:solidFill>
              </a:rPr>
              <a:t>Deal Team  </a:t>
            </a:r>
            <a:r>
              <a:rPr lang="fr-FR" sz="1200" dirty="0" smtClean="0">
                <a:solidFill>
                  <a:srgbClr val="0000CC"/>
                </a:solidFill>
              </a:rPr>
              <a:t>Members</a:t>
            </a:r>
            <a:r>
              <a:rPr lang="fr-FR" sz="1200" dirty="0" smtClean="0">
                <a:solidFill>
                  <a:srgbClr val="0000CC"/>
                </a:solidFill>
              </a:rPr>
              <a:t>/</a:t>
            </a:r>
            <a:r>
              <a:rPr lang="fr-FR" sz="1200" dirty="0" smtClean="0">
                <a:solidFill>
                  <a:srgbClr val="0000CC"/>
                </a:solidFill>
              </a:rPr>
              <a:t>Individual </a:t>
            </a:r>
            <a:r>
              <a:rPr lang="fr-FR" sz="1200" dirty="0" smtClean="0">
                <a:solidFill>
                  <a:srgbClr val="0000CC"/>
                </a:solidFill>
              </a:rPr>
              <a:t>Participants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6699CC"/>
                </a:solidFill>
              </a:rPr>
              <a:t>2</a:t>
            </a:r>
            <a:r>
              <a:rPr lang="en-US" sz="1200" dirty="0" smtClean="0">
                <a:solidFill>
                  <a:srgbClr val="6699CC"/>
                </a:solidFill>
              </a:rPr>
              <a:t>.</a:t>
            </a:r>
            <a:r>
              <a:rPr lang="en-US" sz="1200" dirty="0" smtClean="0"/>
              <a:t> 	Transaction Analysis:</a:t>
            </a:r>
            <a:endParaRPr lang="en-US" sz="1200" dirty="0" smtClean="0">
              <a:solidFill>
                <a:srgbClr val="0000CC"/>
              </a:solidFill>
            </a:endParaRPr>
          </a:p>
          <a:p>
            <a:pPr lvl="1"/>
            <a:r>
              <a:rPr lang="fr-FR" sz="1200" dirty="0" smtClean="0">
                <a:solidFill>
                  <a:srgbClr val="0000CC"/>
                </a:solidFill>
              </a:rPr>
              <a:t>ASI </a:t>
            </a:r>
            <a:r>
              <a:rPr lang="fr-FR" sz="1200" dirty="0" smtClean="0">
                <a:solidFill>
                  <a:srgbClr val="0000CC"/>
                </a:solidFill>
              </a:rPr>
              <a:t>Enterprise </a:t>
            </a:r>
            <a:r>
              <a:rPr lang="fr-FR" sz="1200" dirty="0" smtClean="0">
                <a:solidFill>
                  <a:srgbClr val="0000CC"/>
                </a:solidFill>
              </a:rPr>
              <a:t>Focus</a:t>
            </a:r>
          </a:p>
          <a:p>
            <a:pPr lvl="1"/>
            <a:r>
              <a:rPr lang="fr-FR" sz="1200" dirty="0" smtClean="0">
                <a:solidFill>
                  <a:srgbClr val="0000CC"/>
                </a:solidFill>
              </a:rPr>
              <a:t>ASI </a:t>
            </a:r>
            <a:r>
              <a:rPr lang="fr-FR" sz="1200" dirty="0" smtClean="0">
                <a:solidFill>
                  <a:srgbClr val="0000CC"/>
                </a:solidFill>
              </a:rPr>
              <a:t>Transaction Purpose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6699CC"/>
                </a:solidFill>
              </a:rPr>
              <a:t>3</a:t>
            </a:r>
            <a:r>
              <a:rPr lang="en-US" sz="1200" dirty="0" smtClean="0">
                <a:solidFill>
                  <a:srgbClr val="6699CC"/>
                </a:solidFill>
              </a:rPr>
              <a:t>.</a:t>
            </a:r>
            <a:r>
              <a:rPr lang="en-US" sz="1200" dirty="0" smtClean="0"/>
              <a:t>	Screening:</a:t>
            </a:r>
          </a:p>
          <a:p>
            <a:pPr lvl="1"/>
            <a:r>
              <a:rPr lang="en-US" sz="1200" dirty="0" smtClean="0">
                <a:solidFill>
                  <a:srgbClr val="0000CC"/>
                </a:solidFill>
              </a:rPr>
              <a:t>SM </a:t>
            </a:r>
            <a:r>
              <a:rPr lang="en-US" sz="1200" dirty="0" smtClean="0">
                <a:solidFill>
                  <a:srgbClr val="0000CC"/>
                </a:solidFill>
              </a:rPr>
              <a:t>Core </a:t>
            </a:r>
            <a:r>
              <a:rPr lang="en-US" sz="1200" dirty="0" smtClean="0">
                <a:solidFill>
                  <a:srgbClr val="0000CC"/>
                </a:solidFill>
              </a:rPr>
              <a:t>Competencies</a:t>
            </a:r>
          </a:p>
          <a:p>
            <a:pPr lvl="1"/>
            <a:r>
              <a:rPr lang="en-US" sz="1200" dirty="0" smtClean="0">
                <a:solidFill>
                  <a:srgbClr val="0000CC"/>
                </a:solidFill>
              </a:rPr>
              <a:t>SM </a:t>
            </a:r>
            <a:r>
              <a:rPr lang="en-US" sz="1200" dirty="0" smtClean="0">
                <a:solidFill>
                  <a:srgbClr val="0000CC"/>
                </a:solidFill>
              </a:rPr>
              <a:t>Specialization Areas</a:t>
            </a:r>
          </a:p>
          <a:p>
            <a:pPr>
              <a:buNone/>
            </a:pPr>
            <a:r>
              <a:rPr lang="en-US" sz="1200" dirty="0" smtClean="0">
                <a:solidFill>
                  <a:srgbClr val="6699CC"/>
                </a:solidFill>
              </a:rPr>
              <a:t>4</a:t>
            </a:r>
            <a:r>
              <a:rPr lang="en-US" sz="1200" dirty="0" smtClean="0">
                <a:solidFill>
                  <a:srgbClr val="6699CC"/>
                </a:solidFill>
              </a:rPr>
              <a:t>.</a:t>
            </a:r>
            <a:r>
              <a:rPr lang="en-US" sz="1200" dirty="0" smtClean="0"/>
              <a:t>	Qualification: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1"/>
            <a:r>
              <a:rPr lang="en-US" sz="1200" dirty="0" smtClean="0">
                <a:solidFill>
                  <a:srgbClr val="0000CC"/>
                </a:solidFill>
              </a:rPr>
              <a:t>ASI </a:t>
            </a:r>
            <a:r>
              <a:rPr lang="en-US" sz="1200" dirty="0" smtClean="0">
                <a:solidFill>
                  <a:srgbClr val="0000CC"/>
                </a:solidFill>
              </a:rPr>
              <a:t>Mandatory Transaction </a:t>
            </a:r>
            <a:r>
              <a:rPr lang="en-US" sz="1200" dirty="0" smtClean="0">
                <a:solidFill>
                  <a:srgbClr val="0000CC"/>
                </a:solidFill>
              </a:rPr>
              <a:t>Criteria</a:t>
            </a:r>
          </a:p>
          <a:p>
            <a:pPr lvl="1"/>
            <a:r>
              <a:rPr lang="en-US" sz="1200" dirty="0" smtClean="0">
                <a:solidFill>
                  <a:srgbClr val="0000CC"/>
                </a:solidFill>
              </a:rPr>
              <a:t>SM </a:t>
            </a:r>
            <a:r>
              <a:rPr lang="en-US" sz="1200" dirty="0" smtClean="0">
                <a:solidFill>
                  <a:srgbClr val="0000CC"/>
                </a:solidFill>
              </a:rPr>
              <a:t>Compliance Declaration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6699CC"/>
                </a:solidFill>
              </a:rPr>
              <a:t>5</a:t>
            </a:r>
            <a:r>
              <a:rPr lang="en-US" sz="1200" dirty="0" smtClean="0">
                <a:solidFill>
                  <a:srgbClr val="6699CC"/>
                </a:solidFill>
              </a:rPr>
              <a:t>.</a:t>
            </a:r>
            <a:r>
              <a:rPr lang="en-US" sz="1200" dirty="0" smtClean="0"/>
              <a:t>	Preliminary Due Diligence: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1"/>
            <a:r>
              <a:rPr lang="en-US" sz="1200" dirty="0" smtClean="0">
                <a:solidFill>
                  <a:srgbClr val="0000CC"/>
                </a:solidFill>
              </a:rPr>
              <a:t>ASI </a:t>
            </a:r>
            <a:r>
              <a:rPr lang="en-US" sz="1200" dirty="0" smtClean="0">
                <a:solidFill>
                  <a:srgbClr val="0000CC"/>
                </a:solidFill>
              </a:rPr>
              <a:t>Round 1 Compliance </a:t>
            </a:r>
            <a:r>
              <a:rPr lang="en-US" sz="1200" dirty="0" smtClean="0">
                <a:solidFill>
                  <a:srgbClr val="0000CC"/>
                </a:solidFill>
              </a:rPr>
              <a:t>Documentation</a:t>
            </a:r>
          </a:p>
          <a:p>
            <a:pPr lvl="1"/>
            <a:r>
              <a:rPr lang="en-US" sz="1200" dirty="0" smtClean="0">
                <a:solidFill>
                  <a:srgbClr val="0000CC"/>
                </a:solidFill>
              </a:rPr>
              <a:t>ASI </a:t>
            </a:r>
            <a:r>
              <a:rPr lang="en-US" sz="1200" dirty="0" smtClean="0">
                <a:solidFill>
                  <a:srgbClr val="0000CC"/>
                </a:solidFill>
              </a:rPr>
              <a:t>Round 1 Compliance Substantiation</a:t>
            </a:r>
            <a:r>
              <a:rPr lang="en-US" sz="1200" dirty="0" smtClean="0">
                <a:solidFill>
                  <a:srgbClr val="FF0000"/>
                </a:solidFill>
              </a:rPr>
              <a:t> (via Document Confirmation)</a:t>
            </a:r>
            <a:endParaRPr lang="en-US" sz="12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6699CC"/>
                </a:solidFill>
              </a:rPr>
              <a:t>6</a:t>
            </a:r>
            <a:r>
              <a:rPr lang="en-US" sz="1200" dirty="0" smtClean="0">
                <a:solidFill>
                  <a:srgbClr val="6699CC"/>
                </a:solidFill>
              </a:rPr>
              <a:t>.</a:t>
            </a:r>
            <a:r>
              <a:rPr lang="en-US" sz="1200" dirty="0" smtClean="0"/>
              <a:t>	Initial </a:t>
            </a:r>
            <a:r>
              <a:rPr lang="en-US" sz="1200" dirty="0" smtClean="0"/>
              <a:t>Valuation:</a:t>
            </a:r>
            <a:endParaRPr lang="en-US" sz="1200" dirty="0" smtClean="0">
              <a:solidFill>
                <a:srgbClr val="0000CC"/>
              </a:solidFill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ASI </a:t>
            </a:r>
            <a:r>
              <a:rPr lang="en-US" sz="1200" dirty="0" smtClean="0">
                <a:solidFill>
                  <a:srgbClr val="0000FF"/>
                </a:solidFill>
              </a:rPr>
              <a:t>Valuation #1</a:t>
            </a:r>
          </a:p>
          <a:p>
            <a:pPr>
              <a:buNone/>
            </a:pPr>
            <a:r>
              <a:rPr lang="en-US" sz="1200" dirty="0" smtClean="0">
                <a:solidFill>
                  <a:srgbClr val="6699CC"/>
                </a:solidFill>
              </a:rPr>
              <a:t>7</a:t>
            </a:r>
            <a:r>
              <a:rPr lang="en-US" sz="1200" dirty="0" smtClean="0">
                <a:solidFill>
                  <a:srgbClr val="6699CC"/>
                </a:solidFill>
              </a:rPr>
              <a:t>.</a:t>
            </a:r>
            <a:r>
              <a:rPr lang="en-US" sz="1200" dirty="0" smtClean="0"/>
              <a:t>	Confirmatory Due Diligence:</a:t>
            </a:r>
          </a:p>
          <a:p>
            <a:pPr lvl="1"/>
            <a:r>
              <a:rPr lang="en-US" sz="1200" dirty="0" smtClean="0">
                <a:solidFill>
                  <a:srgbClr val="0000CC"/>
                </a:solidFill>
              </a:rPr>
              <a:t>ASI </a:t>
            </a:r>
            <a:r>
              <a:rPr lang="en-US" sz="1200" dirty="0" smtClean="0">
                <a:solidFill>
                  <a:srgbClr val="0000CC"/>
                </a:solidFill>
              </a:rPr>
              <a:t>Round 2 Compliance </a:t>
            </a:r>
            <a:r>
              <a:rPr lang="en-US" sz="1200" dirty="0" smtClean="0">
                <a:solidFill>
                  <a:srgbClr val="0000CC"/>
                </a:solidFill>
              </a:rPr>
              <a:t>Documentation</a:t>
            </a:r>
          </a:p>
          <a:p>
            <a:pPr lvl="1"/>
            <a:r>
              <a:rPr lang="en-US" sz="1200" dirty="0" smtClean="0">
                <a:solidFill>
                  <a:srgbClr val="0000CC"/>
                </a:solidFill>
              </a:rPr>
              <a:t>ASI </a:t>
            </a:r>
            <a:r>
              <a:rPr lang="en-US" sz="1200" dirty="0" smtClean="0">
                <a:solidFill>
                  <a:srgbClr val="0000CC"/>
                </a:solidFill>
              </a:rPr>
              <a:t>Round 2 Compliance Substantiation</a:t>
            </a:r>
            <a:r>
              <a:rPr lang="en-US" sz="1200" dirty="0" smtClean="0">
                <a:solidFill>
                  <a:srgbClr val="FF0000"/>
                </a:solidFill>
              </a:rPr>
              <a:t> (via </a:t>
            </a:r>
            <a:r>
              <a:rPr lang="en-US" sz="1200" dirty="0" smtClean="0">
                <a:solidFill>
                  <a:srgbClr val="FF0000"/>
                </a:solidFill>
              </a:rPr>
              <a:t>Scorecards Based on ASI Optional/Desirable Transaction Criteria)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ASI Valuation Adjustment Range</a:t>
            </a:r>
            <a:endParaRPr lang="en-US" sz="12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6699CC"/>
                </a:solidFill>
              </a:rPr>
              <a:t>8</a:t>
            </a:r>
            <a:r>
              <a:rPr lang="en-US" sz="1200" dirty="0" smtClean="0">
                <a:solidFill>
                  <a:srgbClr val="6699CC"/>
                </a:solidFill>
              </a:rPr>
              <a:t>.</a:t>
            </a:r>
            <a:r>
              <a:rPr lang="en-US" sz="1200" dirty="0" smtClean="0"/>
              <a:t>	Final Valuation: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ASI </a:t>
            </a:r>
            <a:r>
              <a:rPr lang="en-US" sz="1200" dirty="0" smtClean="0">
                <a:solidFill>
                  <a:srgbClr val="0000FF"/>
                </a:solidFill>
              </a:rPr>
              <a:t>Valuation #2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endParaRPr lang="en-US" sz="1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67358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88" y="183018"/>
            <a:ext cx="7393442" cy="533400"/>
          </a:xfrm>
        </p:spPr>
        <p:txBody>
          <a:bodyPr/>
          <a:lstStyle/>
          <a:p>
            <a:r>
              <a:rPr lang="en-US" sz="2000" dirty="0" smtClean="0">
                <a:solidFill>
                  <a:srgbClr val="003366"/>
                </a:solidFill>
              </a:rPr>
              <a:t>1. Deal Team Identification:</a:t>
            </a:r>
            <a:br>
              <a:rPr lang="en-US" sz="2000" dirty="0" smtClean="0">
                <a:solidFill>
                  <a:srgbClr val="003366"/>
                </a:solidFill>
              </a:rPr>
            </a:br>
            <a:r>
              <a:rPr lang="fr-FR" sz="2000" dirty="0" smtClean="0"/>
              <a:t>ASI </a:t>
            </a:r>
            <a:r>
              <a:rPr lang="fr-FR" sz="2000" dirty="0" smtClean="0"/>
              <a:t>Deal </a:t>
            </a:r>
            <a:r>
              <a:rPr lang="fr-FR" sz="2000" dirty="0" smtClean="0"/>
              <a:t>Team Members/Individual </a:t>
            </a:r>
            <a:r>
              <a:rPr lang="fr-FR" sz="2000" dirty="0" smtClean="0"/>
              <a:t>Participants </a:t>
            </a:r>
            <a:r>
              <a:rPr lang="fr-FR" sz="2000" dirty="0" smtClean="0"/>
              <a:t>&amp;</a:t>
            </a:r>
            <a:br>
              <a:rPr lang="fr-FR" sz="2000" dirty="0" smtClean="0"/>
            </a:br>
            <a:r>
              <a:rPr lang="fr-FR" sz="2000" dirty="0" smtClean="0"/>
              <a:t>SM </a:t>
            </a:r>
            <a:r>
              <a:rPr lang="fr-FR" sz="2000" dirty="0" smtClean="0"/>
              <a:t>Deal Team Members/Individual Participants</a:t>
            </a:r>
            <a:endParaRPr lang="en-US" sz="2000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1077686"/>
            <a:ext cx="8165489" cy="5048477"/>
          </a:xfrm>
        </p:spPr>
        <p:txBody>
          <a:bodyPr/>
          <a:lstStyle/>
          <a:p>
            <a:r>
              <a:rPr lang="en-US" sz="1600" dirty="0" smtClean="0"/>
              <a:t>Existing Transactions (in </a:t>
            </a:r>
            <a:r>
              <a:rPr lang="en-US" sz="1600" i="1" dirty="0" smtClean="0"/>
              <a:t>MAST</a:t>
            </a:r>
            <a:r>
              <a:rPr lang="en-US" sz="1600" dirty="0" smtClean="0"/>
              <a:t>):	</a:t>
            </a:r>
            <a:r>
              <a:rPr lang="en-US" sz="1600" u="sng" dirty="0" smtClean="0"/>
              <a:t>Buyer</a:t>
            </a:r>
            <a:r>
              <a:rPr lang="en-US" sz="1600" dirty="0" smtClean="0"/>
              <a:t>		</a:t>
            </a:r>
            <a:r>
              <a:rPr lang="en-US" sz="1600" u="sng" dirty="0" smtClean="0"/>
              <a:t>Seller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Transaction 1</a:t>
            </a: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00FF"/>
                </a:solidFill>
              </a:rPr>
              <a:t>ASI</a:t>
            </a: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00FF"/>
                </a:solidFill>
              </a:rPr>
              <a:t>SM</a:t>
            </a:r>
          </a:p>
          <a:p>
            <a:pPr lvl="1"/>
            <a:r>
              <a:rPr lang="en-US" sz="1400" dirty="0" smtClean="0"/>
              <a:t>Transaction 2			PE		ASI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ASI Deal Team Members:	</a:t>
            </a:r>
            <a:r>
              <a:rPr lang="en-US" sz="1600" u="sng" dirty="0" smtClean="0"/>
              <a:t>Position</a:t>
            </a:r>
            <a:r>
              <a:rPr lang="en-US" sz="1600" dirty="0" smtClean="0"/>
              <a:t>		</a:t>
            </a:r>
            <a:r>
              <a:rPr lang="en-US" sz="1600" u="sng" dirty="0" smtClean="0"/>
              <a:t>Role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1			ASI Dir Corp Dev	Deal Lead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2			ASI CEO		Final Approval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3			ASI CFO		Financials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4			ASI General Counsel	Agreements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5			</a:t>
            </a:r>
            <a:r>
              <a:rPr lang="en-US" sz="1400" dirty="0" smtClean="0">
                <a:solidFill>
                  <a:srgbClr val="0000FF"/>
                </a:solidFill>
              </a:rPr>
              <a:t>DLA Piper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Attorney	Legal Advice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6			Signal Hill Advisor	Market Advice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SM Deal Team Members:		</a:t>
            </a:r>
            <a:r>
              <a:rPr lang="en-US" sz="1600" u="sng" dirty="0" smtClean="0"/>
              <a:t>Position</a:t>
            </a:r>
            <a:r>
              <a:rPr lang="en-US" sz="1600" dirty="0" smtClean="0"/>
              <a:t>		</a:t>
            </a:r>
            <a:r>
              <a:rPr lang="en-US" sz="1600" u="sng" dirty="0" smtClean="0"/>
              <a:t>Role</a:t>
            </a:r>
            <a:endParaRPr lang="en-US" sz="1600" b="0" dirty="0" smtClean="0"/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7			SM Dir Corp Dev	Deal Lead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8			SM CEO		Final Approval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9			SM CFO		Financials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10			SM General Counsel	Agreements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11			ABC Attorney	Legal Advice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Individual 12			DEF M&amp;A Advisor	Market Advice</a:t>
            </a:r>
          </a:p>
        </p:txBody>
      </p:sp>
    </p:spTree>
    <p:extLst>
      <p:ext uri="{BB962C8B-B14F-4D97-AF65-F5344CB8AC3E}">
        <p14:creationId xmlns:p14="http://schemas.microsoft.com/office/powerpoint/2010/main" val="3810462832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3366"/>
                </a:solidFill>
              </a:rPr>
              <a:t>2. Transaction Analysis:</a:t>
            </a:r>
            <a:br>
              <a:rPr lang="en-US" sz="2400" dirty="0" smtClean="0">
                <a:solidFill>
                  <a:srgbClr val="003366"/>
                </a:solidFill>
              </a:rPr>
            </a:br>
            <a:r>
              <a:rPr lang="fr-FR" sz="2400" dirty="0" smtClean="0"/>
              <a:t>ASI </a:t>
            </a:r>
            <a:r>
              <a:rPr lang="fr-FR" sz="2400" dirty="0" smtClean="0"/>
              <a:t>Enterprise Focus </a:t>
            </a:r>
            <a:r>
              <a:rPr lang="fr-FR" sz="2400" dirty="0" smtClean="0"/>
              <a:t>&amp; ASI </a:t>
            </a:r>
            <a:r>
              <a:rPr lang="fr-FR" sz="2400" dirty="0" smtClean="0"/>
              <a:t>Transaction Purpose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827314"/>
            <a:ext cx="8165489" cy="5298849"/>
          </a:xfrm>
        </p:spPr>
        <p:txBody>
          <a:bodyPr/>
          <a:lstStyle/>
          <a:p>
            <a:r>
              <a:rPr lang="en-US" sz="1800" dirty="0" smtClean="0"/>
              <a:t>ASI Enterprise Focus:</a:t>
            </a:r>
          </a:p>
          <a:p>
            <a:pPr lvl="1"/>
            <a:r>
              <a:rPr lang="en-US" sz="1600" dirty="0" smtClean="0"/>
              <a:t>Financial Services Entity - Commercial Bank, Financial Services Entity - Family &amp; Friends Investor, Financial Services Entity - Individual Angel Investor, Financial Services Entity - Angel Group Investor, Financial Services Entity - Venture Capital (VC) Firm, Financial Services Entity - Private Equity (PE) Firm, Financial Services Entity - Hedge Fund Firm, Financial Services Entity - Investment Bank, IT Entity - Hardware Products, IT Entity - System Software Products, </a:t>
            </a:r>
            <a:r>
              <a:rPr lang="en-US" sz="1600" dirty="0" smtClean="0">
                <a:solidFill>
                  <a:srgbClr val="0000CC"/>
                </a:solidFill>
              </a:rPr>
              <a:t>IT Entity - Application Software Products</a:t>
            </a:r>
            <a:r>
              <a:rPr lang="en-US" sz="1600" dirty="0" smtClean="0"/>
              <a:t>, IT Entity - Variety of Products, IT Entity - Business Analysis Services, IT Entity - Network/System Integration Services, IT Entity - Custom Software Development Services, IT Entity - Variety of Services, IT Entity - Hybrid Solutions Entity</a:t>
            </a:r>
          </a:p>
          <a:p>
            <a:pPr lvl="1"/>
            <a:r>
              <a:rPr lang="en-US" sz="1600" b="1" dirty="0" smtClean="0"/>
              <a:t>Investment/Financing Thesis </a:t>
            </a:r>
            <a:r>
              <a:rPr lang="en-US" sz="1600" b="1" dirty="0" smtClean="0"/>
              <a:t>Statement-Part 1: </a:t>
            </a:r>
            <a:r>
              <a:rPr lang="en-US" sz="1600" dirty="0" smtClean="0">
                <a:solidFill>
                  <a:srgbClr val="0000FF"/>
                </a:solidFill>
              </a:rPr>
              <a:t>ASI is the market leading enterprise software company in the </a:t>
            </a:r>
            <a:r>
              <a:rPr lang="en-US" sz="1600" dirty="0" smtClean="0">
                <a:solidFill>
                  <a:srgbClr val="0000FF"/>
                </a:solidFill>
              </a:rPr>
              <a:t>not-for-profit (NFP) sector.</a:t>
            </a: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800" dirty="0" smtClean="0"/>
              <a:t>ASI Transaction Purpose:</a:t>
            </a:r>
          </a:p>
          <a:p>
            <a:pPr lvl="1"/>
            <a:r>
              <a:rPr lang="en-US" sz="1600" dirty="0" smtClean="0">
                <a:solidFill>
                  <a:srgbClr val="0000CC"/>
                </a:solidFill>
              </a:rPr>
              <a:t>Strategic-Acquisition</a:t>
            </a:r>
            <a:r>
              <a:rPr lang="en-US" sz="1600" dirty="0" smtClean="0"/>
              <a:t>, Strategic-Merger, Strategic-Divestiture, Financial-Checking Account/Line of Credit, Financial-Start-Up/Seed Funding, Financial-Early Stage/Mezzanine Funding, Financial-Late Stage/Growth Funding, Financial-Initial Public Offering (IPO)</a:t>
            </a:r>
          </a:p>
          <a:p>
            <a:pPr lvl="1"/>
            <a:r>
              <a:rPr lang="en-US" sz="1600" b="1" dirty="0" smtClean="0"/>
              <a:t>Investment/Financing Thesis </a:t>
            </a:r>
            <a:r>
              <a:rPr lang="en-US" sz="1600" b="1" dirty="0" smtClean="0"/>
              <a:t>Statement-Part 2: </a:t>
            </a:r>
            <a:r>
              <a:rPr lang="en-US" sz="1600" dirty="0" smtClean="0">
                <a:solidFill>
                  <a:srgbClr val="0000FF"/>
                </a:solidFill>
              </a:rPr>
              <a:t>ASI is looking to increase its inorganic growth by acquiring complementary third-party software companies.</a:t>
            </a:r>
            <a:endParaRPr lang="en-US" sz="1600" dirty="0" smtClean="0"/>
          </a:p>
          <a:p>
            <a:pPr lvl="1">
              <a:buNone/>
            </a:pPr>
            <a:endParaRPr lang="en-US" sz="800" dirty="0" smtClean="0">
              <a:solidFill>
                <a:srgbClr val="0000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58787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3366"/>
                </a:solidFill>
              </a:rPr>
              <a:t>3. Screening:</a:t>
            </a:r>
            <a:br>
              <a:rPr lang="en-US" sz="2400" dirty="0" smtClean="0">
                <a:solidFill>
                  <a:srgbClr val="003366"/>
                </a:solidFill>
              </a:rPr>
            </a:br>
            <a:r>
              <a:rPr lang="en-US" sz="2400" dirty="0" smtClean="0"/>
              <a:t>SM </a:t>
            </a:r>
            <a:r>
              <a:rPr lang="en-US" sz="2400" dirty="0" smtClean="0"/>
              <a:t>Core Competencies </a:t>
            </a:r>
            <a:r>
              <a:rPr lang="en-US" sz="2400" dirty="0" smtClean="0"/>
              <a:t>&amp; SM </a:t>
            </a:r>
            <a:r>
              <a:rPr lang="en-US" sz="2400" dirty="0" smtClean="0"/>
              <a:t>Specialization Areas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SM Core Competencies:</a:t>
            </a:r>
          </a:p>
          <a:p>
            <a:r>
              <a:rPr lang="en-US" sz="1800" b="0" dirty="0" smtClean="0"/>
              <a:t>Advertising Management Software</a:t>
            </a:r>
          </a:p>
          <a:p>
            <a:r>
              <a:rPr lang="en-US" sz="1800" b="0" dirty="0" smtClean="0"/>
              <a:t>Media Industry</a:t>
            </a:r>
          </a:p>
          <a:p>
            <a:endParaRPr lang="en-US" sz="1800" b="0" dirty="0" smtClean="0"/>
          </a:p>
          <a:p>
            <a:pPr>
              <a:buNone/>
            </a:pPr>
            <a:r>
              <a:rPr lang="en-US" dirty="0" smtClean="0"/>
              <a:t>SM Specialization Areas:</a:t>
            </a:r>
          </a:p>
          <a:p>
            <a:r>
              <a:rPr lang="en-US" sz="1800" b="0" dirty="0" smtClean="0"/>
              <a:t>Only Module in NFP Space with Functionality</a:t>
            </a:r>
          </a:p>
          <a:p>
            <a:r>
              <a:rPr lang="en-US" sz="1800" b="0" dirty="0" smtClean="0"/>
              <a:t>iMIS Bridge</a:t>
            </a:r>
          </a:p>
          <a:p>
            <a:r>
              <a:rPr lang="en-US" sz="1800" b="0" dirty="0" smtClean="0"/>
              <a:t>50+ iMIS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9408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0" y="204662"/>
            <a:ext cx="7392041" cy="533400"/>
          </a:xfrm>
        </p:spPr>
        <p:txBody>
          <a:bodyPr/>
          <a:lstStyle/>
          <a:p>
            <a:r>
              <a:rPr lang="en-US" sz="2000" dirty="0" smtClean="0"/>
              <a:t>4</a:t>
            </a:r>
            <a:r>
              <a:rPr lang="en-US" sz="2000" dirty="0" smtClean="0"/>
              <a:t>. Qualification</a:t>
            </a:r>
            <a:r>
              <a:rPr lang="en-US" sz="2000" dirty="0" smtClean="0">
                <a:solidFill>
                  <a:srgbClr val="003366"/>
                </a:solidFill>
              </a:rPr>
              <a:t>:</a:t>
            </a:r>
            <a:br>
              <a:rPr lang="en-US" sz="2000" dirty="0" smtClean="0">
                <a:solidFill>
                  <a:srgbClr val="003366"/>
                </a:solidFill>
              </a:rPr>
            </a:br>
            <a:r>
              <a:rPr lang="en-US" sz="2000" dirty="0" smtClean="0"/>
              <a:t>ASI </a:t>
            </a:r>
            <a:r>
              <a:rPr lang="en-US" sz="2000" dirty="0" smtClean="0"/>
              <a:t>Mandatory Transaction Criteria </a:t>
            </a:r>
            <a:r>
              <a:rPr lang="en-US" sz="2000" dirty="0" smtClean="0"/>
              <a:t>&amp;</a:t>
            </a:r>
            <a:br>
              <a:rPr lang="en-US" sz="2000" dirty="0" smtClean="0"/>
            </a:br>
            <a:r>
              <a:rPr lang="en-US" sz="2000" dirty="0" smtClean="0"/>
              <a:t>SM </a:t>
            </a:r>
            <a:r>
              <a:rPr lang="en-US" sz="2000" dirty="0" smtClean="0"/>
              <a:t>Compliance Declaration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1090246"/>
            <a:ext cx="8329612" cy="51581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i="1" dirty="0" smtClean="0"/>
              <a:t>Company Type: </a:t>
            </a:r>
            <a:r>
              <a:rPr lang="en-US" sz="1200" b="0" dirty="0" smtClean="0"/>
              <a:t>Software Product Company </a:t>
            </a:r>
            <a:r>
              <a:rPr lang="en-US" sz="1200" b="0" dirty="0" smtClean="0">
                <a:solidFill>
                  <a:srgbClr val="0000CC"/>
                </a:solidFill>
              </a:rPr>
              <a:t>[Packaged application with 5 modules]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Complementary Company:</a:t>
            </a:r>
            <a:r>
              <a:rPr lang="en-US" sz="1200" b="0" dirty="0" smtClean="0"/>
              <a:t> Integrated with iMIS </a:t>
            </a:r>
            <a:r>
              <a:rPr lang="en-US" sz="1200" b="0" dirty="0" smtClean="0">
                <a:solidFill>
                  <a:srgbClr val="0000FF"/>
                </a:solidFill>
              </a:rPr>
              <a:t>[Productized bridge]</a:t>
            </a:r>
            <a:endParaRPr lang="en-US" sz="1200" i="1" dirty="0" smtClean="0"/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Executive Team: </a:t>
            </a:r>
            <a:r>
              <a:rPr lang="en-US" sz="1200" b="0" dirty="0" smtClean="0"/>
              <a:t>Key Leaders Together for 3+ Years </a:t>
            </a:r>
            <a:r>
              <a:rPr lang="en-US" sz="1200" b="0" dirty="0" smtClean="0">
                <a:solidFill>
                  <a:srgbClr val="0000CC"/>
                </a:solidFill>
              </a:rPr>
              <a:t>[Founder still active and CEO]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Headcount: </a:t>
            </a:r>
            <a:r>
              <a:rPr lang="en-US" sz="1200" b="0" dirty="0" smtClean="0"/>
              <a:t>Number of Full-Time Employees &lt; 100 </a:t>
            </a:r>
            <a:r>
              <a:rPr lang="en-US" sz="1200" b="0" dirty="0" smtClean="0">
                <a:solidFill>
                  <a:srgbClr val="0000CC"/>
                </a:solidFill>
              </a:rPr>
              <a:t>[2]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Development Environment: </a:t>
            </a:r>
            <a:r>
              <a:rPr lang="en-US" sz="1200" b="0" dirty="0" smtClean="0"/>
              <a:t>Microsoft .NET-SQL Server or LAMP </a:t>
            </a:r>
            <a:r>
              <a:rPr lang="en-US" sz="1200" b="0" dirty="0" smtClean="0">
                <a:solidFill>
                  <a:srgbClr val="0000CC"/>
                </a:solidFill>
              </a:rPr>
              <a:t>[MS .NET]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Financial Statements: </a:t>
            </a:r>
            <a:r>
              <a:rPr lang="en-US" sz="1200" b="0" dirty="0" smtClean="0"/>
              <a:t>Audited or Reviewed </a:t>
            </a:r>
            <a:r>
              <a:rPr lang="en-US" sz="1200" b="0" dirty="0" smtClean="0">
                <a:solidFill>
                  <a:srgbClr val="0000CC"/>
                </a:solidFill>
              </a:rPr>
              <a:t>[Reviewed]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Pricing Model: </a:t>
            </a:r>
            <a:r>
              <a:rPr lang="en-US" sz="1200" b="0" dirty="0" smtClean="0"/>
              <a:t>SaaS Subscription or License/Product Maintenance </a:t>
            </a:r>
            <a:r>
              <a:rPr lang="en-US" sz="1200" b="0" dirty="0" smtClean="0">
                <a:solidFill>
                  <a:srgbClr val="0000CC"/>
                </a:solidFill>
              </a:rPr>
              <a:t>[Upfront perpetual license and SU fees]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Revenue:</a:t>
            </a:r>
            <a:r>
              <a:rPr lang="en-US" sz="1200" b="0" dirty="0" smtClean="0"/>
              <a:t> EOY Revenue Dollars $250K-$2M </a:t>
            </a:r>
            <a:r>
              <a:rPr lang="en-US" sz="1200" b="0" dirty="0" smtClean="0">
                <a:solidFill>
                  <a:srgbClr val="0000CC"/>
                </a:solidFill>
              </a:rPr>
              <a:t>[2010: $400K]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EBITDA:</a:t>
            </a:r>
            <a:r>
              <a:rPr lang="en-US" sz="1200" b="0" dirty="0" smtClean="0"/>
              <a:t> EOY EBITDA Dollars $10K+ </a:t>
            </a:r>
            <a:r>
              <a:rPr lang="en-US" sz="1200" b="0" dirty="0" smtClean="0">
                <a:solidFill>
                  <a:srgbClr val="0000CC"/>
                </a:solidFill>
              </a:rPr>
              <a:t>[2010: $40K]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Liquid Assets: </a:t>
            </a:r>
            <a:r>
              <a:rPr lang="en-US" sz="1200" b="0" dirty="0" smtClean="0"/>
              <a:t>Cash on Hand &gt; $10K </a:t>
            </a:r>
            <a:r>
              <a:rPr lang="en-US" sz="1200" b="0" dirty="0" smtClean="0">
                <a:solidFill>
                  <a:srgbClr val="0000CC"/>
                </a:solidFill>
              </a:rPr>
              <a:t>[$10K in bank]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Revenue Mix: </a:t>
            </a:r>
            <a:r>
              <a:rPr lang="en-US" sz="1200" b="0" dirty="0" smtClean="0"/>
              <a:t>EOY Product-to-Service Ratio &gt; 50%/50% </a:t>
            </a:r>
            <a:r>
              <a:rPr lang="en-US" sz="1200" b="0" dirty="0" smtClean="0">
                <a:solidFill>
                  <a:srgbClr val="0000CC"/>
                </a:solidFill>
              </a:rPr>
              <a:t>[60%/40%]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Recurring Revenue: </a:t>
            </a:r>
            <a:r>
              <a:rPr lang="en-US" sz="1200" b="0" dirty="0" smtClean="0"/>
              <a:t>EOY Recurring Revenue Percent &gt; 60% </a:t>
            </a:r>
            <a:r>
              <a:rPr lang="en-US" sz="1200" b="0" dirty="0" smtClean="0">
                <a:solidFill>
                  <a:srgbClr val="0000CC"/>
                </a:solidFill>
              </a:rPr>
              <a:t>[65%]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Organic Growth:</a:t>
            </a:r>
            <a:r>
              <a:rPr lang="en-US" sz="1200" b="0" dirty="0" smtClean="0"/>
              <a:t> Last Three Years Organic Growth Percentage Average &gt; 10% </a:t>
            </a:r>
            <a:r>
              <a:rPr lang="en-US" sz="1200" b="0" dirty="0" smtClean="0">
                <a:solidFill>
                  <a:srgbClr val="0000CC"/>
                </a:solidFill>
              </a:rPr>
              <a:t>[15%]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Headquarters Office Location: </a:t>
            </a:r>
            <a:r>
              <a:rPr lang="en-US" sz="1200" b="0" dirty="0" smtClean="0"/>
              <a:t>USA East Coast </a:t>
            </a:r>
            <a:r>
              <a:rPr lang="en-US" sz="1200" b="0" dirty="0" smtClean="0">
                <a:solidFill>
                  <a:srgbClr val="0000CC"/>
                </a:solidFill>
              </a:rPr>
              <a:t>[New York]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Ownership:</a:t>
            </a:r>
            <a:r>
              <a:rPr lang="en-US" sz="1200" b="0" dirty="0" smtClean="0"/>
              <a:t> Privately Held Corporation with No Institutional Investors </a:t>
            </a:r>
            <a:r>
              <a:rPr lang="en-US" sz="1200" b="0" dirty="0" smtClean="0">
                <a:solidFill>
                  <a:srgbClr val="0000CC"/>
                </a:solidFill>
              </a:rPr>
              <a:t>[No outside investors]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Years in Business: </a:t>
            </a:r>
            <a:r>
              <a:rPr lang="en-US" sz="1200" b="0" dirty="0" smtClean="0"/>
              <a:t>&gt; 5 Years </a:t>
            </a:r>
            <a:r>
              <a:rPr lang="en-US" sz="1200" b="0" dirty="0" smtClean="0">
                <a:solidFill>
                  <a:srgbClr val="0000CC"/>
                </a:solidFill>
              </a:rPr>
              <a:t>[20 years]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Legal Status: </a:t>
            </a:r>
            <a:r>
              <a:rPr lang="en-US" sz="1200" b="0" dirty="0" smtClean="0"/>
              <a:t>Private C-Corporation, S-Corporation, or LLC </a:t>
            </a:r>
            <a:r>
              <a:rPr lang="en-US" sz="1200" b="0" dirty="0" smtClean="0">
                <a:solidFill>
                  <a:srgbClr val="0000CC"/>
                </a:solidFill>
              </a:rPr>
              <a:t>[Delaware S-Corp]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Sector/Industry Leadership: </a:t>
            </a:r>
            <a:r>
              <a:rPr lang="en-US" sz="1200" b="0" dirty="0" smtClean="0"/>
              <a:t>Market Share Leader in Number of Customers</a:t>
            </a:r>
            <a:r>
              <a:rPr lang="en-US" sz="1200" b="0" dirty="0" smtClean="0">
                <a:solidFill>
                  <a:srgbClr val="0000CC"/>
                </a:solidFill>
              </a:rPr>
              <a:t> [Only complete advertising management software in NFP membership space]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Niche:</a:t>
            </a:r>
            <a:r>
              <a:rPr lang="en-US" sz="1200" b="0" dirty="0" smtClean="0"/>
              <a:t> Primary Customer Base is Not-For-Profit (NFP) Sector </a:t>
            </a:r>
            <a:r>
              <a:rPr lang="en-US" sz="1200" b="0" dirty="0" smtClean="0">
                <a:solidFill>
                  <a:srgbClr val="0000CC"/>
                </a:solidFill>
              </a:rPr>
              <a:t>[40+ NFP membership customer organizations]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Customer Locations: </a:t>
            </a:r>
            <a:r>
              <a:rPr lang="en-US" sz="1200" b="0" dirty="0" smtClean="0"/>
              <a:t>Base in USA </a:t>
            </a:r>
            <a:r>
              <a:rPr lang="en-US" sz="1200" b="0" dirty="0" smtClean="0">
                <a:solidFill>
                  <a:srgbClr val="0000CC"/>
                </a:solidFill>
              </a:rPr>
              <a:t>[USA, Canada, and UK]</a:t>
            </a:r>
            <a:endParaRPr lang="en-US" sz="1200" b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83817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6" y="139346"/>
            <a:ext cx="7761389" cy="533400"/>
          </a:xfrm>
        </p:spPr>
        <p:txBody>
          <a:bodyPr/>
          <a:lstStyle/>
          <a:p>
            <a:r>
              <a:rPr lang="en-US" sz="1800" dirty="0" smtClean="0">
                <a:solidFill>
                  <a:srgbClr val="003366"/>
                </a:solidFill>
              </a:rPr>
              <a:t>5. Preliminary Due Diligence: </a:t>
            </a:r>
            <a:r>
              <a:rPr lang="en-US" sz="1800" dirty="0" smtClean="0">
                <a:solidFill>
                  <a:srgbClr val="003366"/>
                </a:solidFill>
              </a:rPr>
              <a:t>ASI Round 1 </a:t>
            </a:r>
            <a:r>
              <a:rPr lang="en-US" sz="1800" dirty="0" smtClean="0">
                <a:solidFill>
                  <a:srgbClr val="003366"/>
                </a:solidFill>
              </a:rPr>
              <a:t>Compliance Documentation &amp; </a:t>
            </a:r>
            <a:r>
              <a:rPr lang="en-US" sz="1800" dirty="0" smtClean="0"/>
              <a:t>ASI </a:t>
            </a:r>
            <a:r>
              <a:rPr lang="en-US" sz="1800" dirty="0" smtClean="0"/>
              <a:t>Round 1 Compliance </a:t>
            </a:r>
            <a:r>
              <a:rPr lang="en-US" sz="1800" dirty="0" smtClean="0"/>
              <a:t>Substantiation (via Document Confirmation)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23" y="1090246"/>
            <a:ext cx="8329612" cy="5158154"/>
          </a:xfrm>
        </p:spPr>
        <p:txBody>
          <a:bodyPr/>
          <a:lstStyle/>
          <a:p>
            <a:pPr>
              <a:buNone/>
            </a:pPr>
            <a:r>
              <a:rPr lang="en-US" sz="1200" u="sng" dirty="0" smtClean="0"/>
              <a:t>ASI Mandatory Transaction Criteria</a:t>
            </a:r>
            <a:r>
              <a:rPr lang="en-US" sz="1200" dirty="0" smtClean="0"/>
              <a:t>	</a:t>
            </a:r>
            <a:r>
              <a:rPr lang="en-US" sz="1200" u="sng" dirty="0" smtClean="0"/>
              <a:t>SM Declaration</a:t>
            </a:r>
            <a:r>
              <a:rPr lang="en-US" sz="1200" dirty="0" smtClean="0"/>
              <a:t>	</a:t>
            </a:r>
            <a:r>
              <a:rPr lang="en-US" sz="1200" u="sng" dirty="0" smtClean="0">
                <a:solidFill>
                  <a:srgbClr val="0000FF"/>
                </a:solidFill>
              </a:rPr>
              <a:t>ASI Substantiation</a:t>
            </a:r>
            <a:r>
              <a:rPr lang="en-US" sz="1200" dirty="0" smtClean="0">
                <a:solidFill>
                  <a:srgbClr val="0000FF"/>
                </a:solidFill>
              </a:rPr>
              <a:t>	</a:t>
            </a:r>
            <a:r>
              <a:rPr lang="en-US" sz="1200" u="sng" dirty="0" smtClean="0">
                <a:solidFill>
                  <a:srgbClr val="0000FF"/>
                </a:solidFill>
              </a:rPr>
              <a:t>ASI Comments 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Company Type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</a:t>
            </a: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Complementary Company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2</a:t>
            </a:r>
            <a:endParaRPr lang="en-US" sz="1200" i="1" dirty="0" smtClean="0"/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Executive Team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3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Headcount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4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Development Environment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5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Financial Statements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6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Pricing Model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7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Revenue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8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EBITDA	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9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Liquid Assets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10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Revenue Mix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11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Recurring Revenue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12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Organic Growth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13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Headquarters Office Location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14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Ownership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15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Years in Business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16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Legal Status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17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Sector/Industry Leadership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18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Niche	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19</a:t>
            </a:r>
            <a:endParaRPr lang="en-US" sz="1200" b="0" dirty="0" smtClean="0">
              <a:solidFill>
                <a:srgbClr val="0000CC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i="1" dirty="0" smtClean="0"/>
              <a:t>Customer Locations		</a:t>
            </a:r>
            <a:r>
              <a:rPr lang="en-US" sz="1200" b="0" dirty="0" smtClean="0"/>
              <a:t>X		</a:t>
            </a:r>
            <a:r>
              <a:rPr lang="en-US" sz="1200" b="0" dirty="0" smtClean="0">
                <a:solidFill>
                  <a:srgbClr val="0000FF"/>
                </a:solidFill>
              </a:rPr>
              <a:t>X		SM Reference Doc(s) 20</a:t>
            </a:r>
            <a:endParaRPr lang="en-US" sz="1200" b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59930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38789</TotalTime>
  <Words>1858</Words>
  <Application>Microsoft Office PowerPoint</Application>
  <PresentationFormat>On-screen Show (4:3)</PresentationFormat>
  <Paragraphs>745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DiliVer MAST Alpha Release Demo Screens</vt:lpstr>
      <vt:lpstr>MAST BDDA Automated Processes (8)</vt:lpstr>
      <vt:lpstr>Test Scenario</vt:lpstr>
      <vt:lpstr>Key Outputs</vt:lpstr>
      <vt:lpstr>1. Deal Team Identification: ASI Deal Team Members/Individual Participants &amp; SM Deal Team Members/Individual Participants</vt:lpstr>
      <vt:lpstr>2. Transaction Analysis: ASI Enterprise Focus &amp; ASI Transaction Purpose</vt:lpstr>
      <vt:lpstr>3. Screening: SM Core Competencies &amp; SM Specialization Areas</vt:lpstr>
      <vt:lpstr>4. Qualification: ASI Mandatory Transaction Criteria &amp; SM Compliance Declaration</vt:lpstr>
      <vt:lpstr>5. Preliminary Due Diligence: ASI Round 1 Compliance Documentation &amp; ASI Round 1 Compliance Substantiation (via Document Confirmation)</vt:lpstr>
      <vt:lpstr>6. Initial Valuation: ASI Valuation #1</vt:lpstr>
      <vt:lpstr>7. Confirmatory Due Diligence: ASI Round 2 Compliance Documentation &amp; ASI Round 2 Compliance Substantiation (via Scorecards Based on Optional/Desirable Transaction Criteria)</vt:lpstr>
      <vt:lpstr>Human Resources Buyer Scorecard</vt:lpstr>
      <vt:lpstr>Customers Interface Buyer Scorecard</vt:lpstr>
      <vt:lpstr>Valuation Adjustment Range</vt:lpstr>
      <vt:lpstr>8. Final Valuation: ASI Valuation #2</vt:lpstr>
    </vt:vector>
  </TitlesOfParts>
  <Company>DiliVer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Template</dc:title>
  <dc:creator>Neil Kleinberg</dc:creator>
  <cp:lastModifiedBy>nkleinberg</cp:lastModifiedBy>
  <cp:revision>3271</cp:revision>
  <cp:lastPrinted>2013-01-21T11:45:33Z</cp:lastPrinted>
  <dcterms:created xsi:type="dcterms:W3CDTF">2000-12-08T15:04:37Z</dcterms:created>
  <dcterms:modified xsi:type="dcterms:W3CDTF">2013-05-27T11:51:30Z</dcterms:modified>
</cp:coreProperties>
</file>