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62" r:id="rId5"/>
    <p:sldId id="263" r:id="rId6"/>
    <p:sldId id="264" r:id="rId7"/>
    <p:sldId id="265" r:id="rId8"/>
    <p:sldId id="266" r:id="rId9"/>
    <p:sldId id="268" r:id="rId10"/>
    <p:sldId id="260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72" autoAdjust="0"/>
  </p:normalViewPr>
  <p:slideViewPr>
    <p:cSldViewPr>
      <p:cViewPr varScale="1">
        <p:scale>
          <a:sx n="83" d="100"/>
          <a:sy n="83" d="100"/>
        </p:scale>
        <p:origin x="-6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1EE3-F36B-4F16-85E3-8659902D7611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EF3E-FE12-4F21-AE79-15D58AC53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190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Tests from the perspective of the user</a:t>
            </a:r>
          </a:p>
          <a:p>
            <a:pPr>
              <a:buFontTx/>
              <a:buChar char="-"/>
            </a:pPr>
            <a:r>
              <a:rPr lang="en-US" baseline="0" dirty="0" smtClean="0"/>
              <a:t> Tests behavior of the system</a:t>
            </a:r>
          </a:p>
          <a:p>
            <a:pPr>
              <a:buFontTx/>
              <a:buChar char="-"/>
            </a:pPr>
            <a:r>
              <a:rPr lang="en-US" baseline="0" dirty="0" smtClean="0"/>
              <a:t> Executable requirements, </a:t>
            </a:r>
            <a:r>
              <a:rPr lang="en-US" baseline="0" dirty="0" err="1" smtClean="0"/>
              <a:t>codefied</a:t>
            </a:r>
            <a:endParaRPr lang="en-US" baseline="0" dirty="0" smtClean="0"/>
          </a:p>
          <a:p>
            <a:pPr lvl="1">
              <a:buFontTx/>
              <a:buChar char="-"/>
            </a:pPr>
            <a:r>
              <a:rPr lang="en-US" baseline="0" dirty="0" smtClean="0"/>
              <a:t> not disposable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TDD is a development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definition of a feature you can provide a plain text description of the story, focusing on three important questions: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used in any of the three sections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serves as nice shorthand for repeating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Given, When,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stands in for whatever the most recent explicitly named step was</a:t>
            </a:r>
          </a:p>
          <a:p>
            <a:pPr lvl="2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56F2C-BDCF-4067-9632-8519D19905E6}" type="slidenum">
              <a:rPr lang="en-US"/>
              <a:pPr/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B05B-DD7C-4C23-878E-99C6F175D4D9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ezyworld.com/" TargetMode="External"/><Relationship Id="rId2" Type="http://schemas.openxmlformats.org/officeDocument/2006/relationships/hyperlink" Target="https://github.com/aslakhellesoy/cucumber/wik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agprog.com/titles/achbd/the-rspec-book" TargetMode="External"/><Relationship Id="rId4" Type="http://schemas.openxmlformats.org/officeDocument/2006/relationships/hyperlink" Target="mailto:git@github.com:shawnewallace/Katas.g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idaa@grangeinsurance.com" TargetMode="External"/><Relationship Id="rId2" Type="http://schemas.openxmlformats.org/officeDocument/2006/relationships/hyperlink" Target="mailto:c-wallas@grangeinsurance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 Lunch &amp;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Bowling.</a:t>
            </a:r>
          </a:p>
        </p:txBody>
      </p:sp>
      <p:graphicFrame>
        <p:nvGraphicFramePr>
          <p:cNvPr id="3084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p:oleObj spid="_x0000_s1029" name="VISIO" r:id="rId4" imgW="2066400" imgH="203760" progId="Visio.Drawing.11">
              <p:embed/>
            </p:oleObj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The game consists of 10 frames as shown above.  In each frame the player has</a:t>
            </a:r>
          </a:p>
          <a:p>
            <a:r>
              <a:rPr lang="en-US" dirty="0">
                <a:latin typeface="Arial" charset="0"/>
              </a:rPr>
              <a:t>two opportunities to knock down 10 pins.  The score for the frame is the total</a:t>
            </a:r>
          </a:p>
          <a:p>
            <a:r>
              <a:rPr lang="en-US" dirty="0">
                <a:latin typeface="Arial" charset="0"/>
              </a:rPr>
              <a:t>number of pins knocked down, plus bonuses for strikes and spares.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spare is when the player knocks down all 10 pins in two tries.  The bonus for</a:t>
            </a:r>
          </a:p>
          <a:p>
            <a:r>
              <a:rPr lang="en-US" dirty="0">
                <a:latin typeface="Arial" charset="0"/>
              </a:rPr>
              <a:t>that frame is the number of pins knocked down by the next roll.  So in frame 3</a:t>
            </a:r>
          </a:p>
          <a:p>
            <a:r>
              <a:rPr lang="en-US" dirty="0">
                <a:latin typeface="Arial" charset="0"/>
              </a:rPr>
              <a:t>above, the score is 10 (the total number knocked down) plus a bonus of 5 (the</a:t>
            </a:r>
          </a:p>
          <a:p>
            <a:r>
              <a:rPr lang="en-US" dirty="0">
                <a:latin typeface="Arial" charset="0"/>
              </a:rPr>
              <a:t>number of pins knocked down on the next roll.)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strike is when the player knocks down all 10 pins on his first try.  The bonus</a:t>
            </a:r>
          </a:p>
          <a:p>
            <a:r>
              <a:rPr lang="en-US" dirty="0">
                <a:latin typeface="Arial" charset="0"/>
              </a:rPr>
              <a:t>for that frame is the value of the next two balls rolled.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 the tenth frame a player who rolls a spare or strike is allowed to roll the extra</a:t>
            </a:r>
          </a:p>
          <a:p>
            <a:r>
              <a:rPr lang="en-US" dirty="0">
                <a:latin typeface="Arial" charset="0"/>
              </a:rPr>
              <a:t>balls to complete the frame.  However no more than three balls can be rolled in</a:t>
            </a:r>
          </a:p>
          <a:p>
            <a:r>
              <a:rPr lang="en-US" dirty="0">
                <a:latin typeface="Arial" charset="0"/>
              </a:rPr>
              <a:t>tenth frame.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cukes.info</a:t>
            </a:r>
          </a:p>
          <a:p>
            <a:r>
              <a:rPr lang="en-US" sz="2800" dirty="0" smtClean="0">
                <a:hlinkClick r:id="rId2"/>
              </a:rPr>
              <a:t>https://github.com/aslakhellesoy/cucumber/wiki</a:t>
            </a:r>
            <a:endParaRPr lang="en-US" sz="2800" dirty="0" smtClean="0"/>
          </a:p>
          <a:p>
            <a:r>
              <a:rPr lang="en-US" sz="2800" dirty="0" smtClean="0"/>
              <a:t>http</a:t>
            </a:r>
            <a:r>
              <a:rPr lang="en-US" sz="2800" dirty="0" smtClean="0"/>
              <a:t>://groups.google.com/group/cukes</a:t>
            </a:r>
          </a:p>
          <a:p>
            <a:r>
              <a:rPr lang="en-US" sz="2800" dirty="0" smtClean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www.cheezyworld.com</a:t>
            </a:r>
            <a:endParaRPr lang="en-US" sz="2800" dirty="0" smtClean="0"/>
          </a:p>
          <a:p>
            <a:r>
              <a:rPr lang="en-US" sz="2800" dirty="0" smtClean="0"/>
              <a:t>Samples and Presentation:  </a:t>
            </a:r>
            <a:r>
              <a:rPr lang="en-US" sz="2800" dirty="0" err="1" smtClean="0">
                <a:hlinkClick r:id="rId4"/>
              </a:rPr>
              <a:t>git@github.com:shawnewallace</a:t>
            </a:r>
            <a:r>
              <a:rPr lang="en-US" sz="2800" dirty="0" smtClean="0">
                <a:hlinkClick r:id="rId4"/>
              </a:rPr>
              <a:t>/Katas.git</a:t>
            </a:r>
            <a:endParaRPr lang="en-US" sz="2800" dirty="0" smtClean="0"/>
          </a:p>
          <a:p>
            <a:r>
              <a:rPr lang="en-US" sz="2800" u="sng" dirty="0" smtClean="0"/>
              <a:t>The </a:t>
            </a:r>
            <a:r>
              <a:rPr lang="en-US" sz="2800" u="sng" dirty="0" err="1" smtClean="0"/>
              <a:t>Rspec</a:t>
            </a:r>
            <a:r>
              <a:rPr lang="en-US" sz="2800" u="sng" dirty="0" smtClean="0"/>
              <a:t> Book</a:t>
            </a:r>
            <a:r>
              <a:rPr lang="en-US" sz="2800" dirty="0" smtClean="0"/>
              <a:t>, David </a:t>
            </a:r>
            <a:r>
              <a:rPr lang="en-US" sz="2800" dirty="0" err="1" smtClean="0"/>
              <a:t>Chelimsky</a:t>
            </a:r>
            <a:r>
              <a:rPr lang="en-US" sz="2800" dirty="0" smtClean="0"/>
              <a:t>:  </a:t>
            </a:r>
            <a:r>
              <a:rPr lang="en-US" sz="2800" dirty="0" smtClean="0">
                <a:hlinkClick r:id="rId5"/>
              </a:rPr>
              <a:t>http://www.pragprog.com/titles/achbd/the-rspec-book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Shawn Wallace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c-wallas@grangeinsurance.com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614.270-1600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451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Andy Vida</a:t>
            </a:r>
          </a:p>
          <a:p>
            <a:pPr algn="ctr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vidaa@grangeinsurance.com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614-445-2784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3581400"/>
            <a:ext cx="32194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evaluation from the perspective of the user</a:t>
            </a:r>
          </a:p>
          <a:p>
            <a:r>
              <a:rPr lang="en-US" dirty="0" smtClean="0"/>
              <a:t>Tests behavior of the system</a:t>
            </a:r>
          </a:p>
          <a:p>
            <a:r>
              <a:rPr lang="en-US" dirty="0" smtClean="0"/>
              <a:t>Executable requirements</a:t>
            </a:r>
          </a:p>
          <a:p>
            <a:r>
              <a:rPr lang="en-US" dirty="0" smtClean="0"/>
              <a:t>But, it is not enough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Acceptance Tests vs. Unit and Integration Tests</a:t>
            </a:r>
            <a:endParaRPr lang="en-US" dirty="0"/>
          </a:p>
        </p:txBody>
      </p:sp>
      <p:pic>
        <p:nvPicPr>
          <p:cNvPr id="5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696564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Describes how software should behave in plain text</a:t>
            </a:r>
          </a:p>
          <a:p>
            <a:r>
              <a:rPr lang="en-US" sz="2400" dirty="0" smtClean="0"/>
              <a:t>Gherkin</a:t>
            </a:r>
          </a:p>
          <a:p>
            <a:pPr lvl="1"/>
            <a:r>
              <a:rPr lang="en-US" sz="2000" dirty="0" smtClean="0"/>
              <a:t>Usable in many different human languages (even LOLZ!)</a:t>
            </a:r>
          </a:p>
          <a:p>
            <a:pPr lvl="1"/>
            <a:r>
              <a:rPr lang="en-US" sz="2000" dirty="0" smtClean="0"/>
              <a:t>Features can be written and understood by both non/technical project members</a:t>
            </a:r>
          </a:p>
          <a:p>
            <a:r>
              <a:rPr lang="en-US" sz="2400" dirty="0" smtClean="0"/>
              <a:t>Not a replacement for unit testing; it’s not a low level testing/spec framework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Something that your software does (or should do)</a:t>
            </a:r>
          </a:p>
          <a:p>
            <a:r>
              <a:rPr lang="en-US" sz="2400" dirty="0" smtClean="0"/>
              <a:t>Corresponds to a user story </a:t>
            </a:r>
          </a:p>
          <a:p>
            <a:r>
              <a:rPr lang="en-US" sz="2400" dirty="0" smtClean="0"/>
              <a:t>Executable Requirements</a:t>
            </a:r>
          </a:p>
          <a:p>
            <a:pPr lvl="1"/>
            <a:r>
              <a:rPr lang="en-US" sz="1800" dirty="0" smtClean="0"/>
              <a:t>Documentation of the system</a:t>
            </a:r>
          </a:p>
          <a:p>
            <a:pPr lvl="1"/>
            <a:r>
              <a:rPr lang="en-US" sz="1800" dirty="0" smtClean="0"/>
              <a:t>Automated tests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General Format:</a:t>
            </a:r>
          </a:p>
          <a:p>
            <a:pPr lvl="1">
              <a:buNone/>
            </a:pPr>
            <a:r>
              <a:rPr lang="en-US" sz="1800" dirty="0" smtClean="0"/>
              <a:t>    Feature: &lt;short description&gt;</a:t>
            </a:r>
          </a:p>
          <a:p>
            <a:pPr lvl="1">
              <a:buNone/>
            </a:pPr>
            <a:r>
              <a:rPr lang="en-US" sz="1800" dirty="0" smtClean="0"/>
              <a:t>         &lt;story&gt;</a:t>
            </a:r>
          </a:p>
          <a:p>
            <a:pPr lvl="1">
              <a:buNone/>
            </a:pPr>
            <a:r>
              <a:rPr lang="en-US" sz="1800" dirty="0" smtClean="0"/>
              <a:t>        &lt;scenario 1&gt;</a:t>
            </a:r>
          </a:p>
          <a:p>
            <a:pPr lvl="1">
              <a:buNone/>
            </a:pPr>
            <a:r>
              <a:rPr lang="en-US" sz="1800" dirty="0" smtClean="0"/>
              <a:t>         ...</a:t>
            </a:r>
          </a:p>
          <a:p>
            <a:pPr lvl="1">
              <a:buNone/>
            </a:pPr>
            <a:r>
              <a:rPr lang="en-US" sz="1800" dirty="0" smtClean="0"/>
              <a:t>        &lt;scenario n&gt;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Who’s using the system?</a:t>
            </a:r>
          </a:p>
          <a:p>
            <a:r>
              <a:rPr lang="en-US" dirty="0" smtClean="0"/>
              <a:t>What are they doing?</a:t>
            </a:r>
          </a:p>
          <a:p>
            <a:r>
              <a:rPr lang="en-US" dirty="0" smtClean="0"/>
              <a:t>Why do they care?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As a &lt;role&gt;</a:t>
            </a:r>
          </a:p>
          <a:p>
            <a:pPr>
              <a:buNone/>
            </a:pPr>
            <a:r>
              <a:rPr lang="en-US" i="1" dirty="0" smtClean="0"/>
              <a:t>	I want &lt;feature&gt;</a:t>
            </a:r>
          </a:p>
          <a:p>
            <a:pPr>
              <a:buNone/>
            </a:pPr>
            <a:r>
              <a:rPr lang="en-US" i="1" dirty="0" smtClean="0"/>
              <a:t>	So that &lt;business value&gt;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Features are defined by one or more scenarios</a:t>
            </a:r>
          </a:p>
          <a:p>
            <a:r>
              <a:rPr lang="en-US" dirty="0" smtClean="0"/>
              <a:t>Sequence of steps thru the feature that exercises on path</a:t>
            </a:r>
          </a:p>
          <a:p>
            <a:r>
              <a:rPr lang="en-US" dirty="0" smtClean="0"/>
              <a:t>Use BDD style – </a:t>
            </a:r>
            <a:r>
              <a:rPr lang="en-US" i="1" dirty="0" smtClean="0"/>
              <a:t>given-when-then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Scenario: &lt;description&gt;</a:t>
            </a:r>
          </a:p>
          <a:p>
            <a:pPr>
              <a:buNone/>
            </a:pPr>
            <a:r>
              <a:rPr lang="en-US" i="1" dirty="0" smtClean="0"/>
              <a:t>		&lt;step 1&gt;</a:t>
            </a:r>
          </a:p>
          <a:p>
            <a:pPr>
              <a:buNone/>
            </a:pPr>
            <a:r>
              <a:rPr lang="en-US" i="1" dirty="0" smtClean="0"/>
              <a:t>		…</a:t>
            </a:r>
          </a:p>
          <a:p>
            <a:pPr>
              <a:buNone/>
            </a:pPr>
            <a:r>
              <a:rPr lang="en-US" i="1" dirty="0" smtClean="0"/>
              <a:t>		&lt;step 2&gt;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Sets up preconditions, or context, for the scenario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The action, or behavior, that we’re focused on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Checks post-conditions</a:t>
            </a:r>
          </a:p>
          <a:p>
            <a:pPr lvl="1"/>
            <a:r>
              <a:rPr lang="en-US" dirty="0" smtClean="0"/>
              <a:t>Verifies that the right thing happened in the </a:t>
            </a:r>
            <a:r>
              <a:rPr lang="en-US" i="1" dirty="0" smtClean="0"/>
              <a:t>When</a:t>
            </a:r>
            <a:r>
              <a:rPr lang="en-US" dirty="0" smtClean="0"/>
              <a:t> stage</a:t>
            </a:r>
          </a:p>
          <a:p>
            <a:r>
              <a:rPr lang="en-US" dirty="0" smtClean="0"/>
              <a:t>And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Feature: Adding CA vehicles</a:t>
            </a:r>
          </a:p>
          <a:p>
            <a:r>
              <a:rPr lang="en-US" sz="2000" dirty="0" smtClean="0"/>
              <a:t>   As a GAINWeb user</a:t>
            </a:r>
          </a:p>
          <a:p>
            <a:r>
              <a:rPr lang="en-US" sz="2000" dirty="0" smtClean="0"/>
              <a:t>   I want to cancel out of adding a vehicle</a:t>
            </a:r>
          </a:p>
          <a:p>
            <a:r>
              <a:rPr lang="en-US" sz="2000" dirty="0" smtClean="0"/>
              <a:t>   So that only the number of vehicles I want get added</a:t>
            </a:r>
          </a:p>
          <a:p>
            <a:r>
              <a:rPr lang="en-US" sz="2000" dirty="0" smtClean="0"/>
              <a:t>Background:</a:t>
            </a:r>
          </a:p>
          <a:p>
            <a:r>
              <a:rPr lang="en-US" sz="2000" dirty="0" smtClean="0"/>
              <a:t>    Given that I am adding a "CA" quote for "IA"</a:t>
            </a:r>
          </a:p>
          <a:p>
            <a:r>
              <a:rPr lang="en-US" sz="2000" dirty="0" smtClean="0"/>
              <a:t>    And I enter all the data up to Adding A Vehicle</a:t>
            </a:r>
          </a:p>
          <a:p>
            <a:r>
              <a:rPr lang="en-US" sz="2000" dirty="0" smtClean="0"/>
              <a:t>Scenario: Cancelling out of Adding a Vehicle</a:t>
            </a:r>
          </a:p>
          <a:p>
            <a:r>
              <a:rPr lang="en-US" sz="2000" dirty="0" smtClean="0"/>
              <a:t>    When I enter "WMWMF33539TU74123" as the VIN</a:t>
            </a:r>
          </a:p>
          <a:p>
            <a:r>
              <a:rPr lang="en-US" sz="2000" dirty="0" smtClean="0"/>
              <a:t>    And I select "MINI COOPERS" as the Make</a:t>
            </a:r>
          </a:p>
          <a:p>
            <a:r>
              <a:rPr lang="en-US" sz="2000" dirty="0" smtClean="0"/>
              <a:t>    And I select "Private Passenger" as the vehicle type</a:t>
            </a:r>
          </a:p>
          <a:p>
            <a:r>
              <a:rPr lang="en-US" sz="2000" dirty="0" smtClean="0"/>
              <a:t>    And I select "Business Purposes" as the vehicle use</a:t>
            </a:r>
          </a:p>
          <a:p>
            <a:r>
              <a:rPr lang="en-US" sz="2000" dirty="0" smtClean="0"/>
              <a:t>    And I select "No" for the Additional Insured</a:t>
            </a:r>
          </a:p>
          <a:p>
            <a:r>
              <a:rPr lang="en-US" sz="2000" dirty="0" smtClean="0"/>
              <a:t>    And I press "Add Vehicle"</a:t>
            </a:r>
          </a:p>
          <a:p>
            <a:r>
              <a:rPr lang="en-US" sz="2000" dirty="0" smtClean="0"/>
              <a:t>    And I press "Return to Main Menu"</a:t>
            </a:r>
          </a:p>
          <a:p>
            <a:r>
              <a:rPr lang="en-US" sz="2000" dirty="0" smtClean="0"/>
              <a:t>    And I re-open the policy</a:t>
            </a:r>
          </a:p>
          <a:p>
            <a:r>
              <a:rPr lang="en-US" sz="2000" dirty="0" smtClean="0"/>
              <a:t>    And I navigate to the "Vehicles" page</a:t>
            </a:r>
          </a:p>
          <a:p>
            <a:r>
              <a:rPr lang="en-US" sz="2000" dirty="0" smtClean="0"/>
              <a:t>    Then I should not get the  error "Vehicle Garaging Location not specified"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551</Words>
  <Application>Microsoft Office PowerPoint</Application>
  <PresentationFormat>On-screen Show (4:3)</PresentationFormat>
  <Paragraphs>115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VISIO</vt:lpstr>
      <vt:lpstr>BDD Lunch &amp; Learn</vt:lpstr>
      <vt:lpstr>Why BDD</vt:lpstr>
      <vt:lpstr>Acceptance Tests vs. Unit and Integration Tests</vt:lpstr>
      <vt:lpstr>Cucumber</vt:lpstr>
      <vt:lpstr>Features</vt:lpstr>
      <vt:lpstr>Features</vt:lpstr>
      <vt:lpstr>Scenarios</vt:lpstr>
      <vt:lpstr>Scenarios</vt:lpstr>
      <vt:lpstr>Slide 9</vt:lpstr>
      <vt:lpstr>Scoring Bowling.</vt:lpstr>
      <vt:lpstr>For more info…</vt:lpstr>
      <vt:lpstr>Slide 12</vt:lpstr>
    </vt:vector>
  </TitlesOfParts>
  <Company>Grange Insurance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Lunch &amp; Learn</dc:title>
  <dc:creator>Andrew J. Vida</dc:creator>
  <cp:lastModifiedBy>Shawn Wallace</cp:lastModifiedBy>
  <cp:revision>16</cp:revision>
  <dcterms:created xsi:type="dcterms:W3CDTF">2011-02-25T15:22:18Z</dcterms:created>
  <dcterms:modified xsi:type="dcterms:W3CDTF">2011-03-01T17:59:18Z</dcterms:modified>
</cp:coreProperties>
</file>