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58" r:id="rId8"/>
    <p:sldId id="287" r:id="rId9"/>
    <p:sldId id="294" r:id="rId10"/>
    <p:sldId id="295" r:id="rId11"/>
    <p:sldId id="296" r:id="rId12"/>
    <p:sldId id="288" r:id="rId13"/>
    <p:sldId id="291" r:id="rId14"/>
    <p:sldId id="297" r:id="rId15"/>
    <p:sldId id="305" r:id="rId16"/>
    <p:sldId id="299" r:id="rId17"/>
    <p:sldId id="300" r:id="rId18"/>
    <p:sldId id="301" r:id="rId19"/>
    <p:sldId id="303" r:id="rId20"/>
    <p:sldId id="302" r:id="rId21"/>
    <p:sldId id="304" r:id="rId22"/>
    <p:sldId id="289" r:id="rId23"/>
    <p:sldId id="292" r:id="rId24"/>
    <p:sldId id="28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70" autoAdjust="0"/>
  </p:normalViewPr>
  <p:slideViewPr>
    <p:cSldViewPr snapToGrid="0">
      <p:cViewPr varScale="1">
        <p:scale>
          <a:sx n="105" d="100"/>
          <a:sy n="105" d="100"/>
        </p:scale>
        <p:origin x="834" y="13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1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7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pglobal.com/spdji/en/indices/equity/sp-500/#dat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Project 2</a:t>
            </a:r>
            <a:br>
              <a:rPr lang="en-US" dirty="0"/>
            </a:br>
            <a:r>
              <a:rPr lang="en-US" dirty="0"/>
              <a:t>Group 2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Shawn Feils &amp; </a:t>
            </a:r>
            <a:br>
              <a:rPr lang="en-US" sz="3200" dirty="0"/>
            </a:br>
            <a:r>
              <a:rPr lang="en-US" sz="3200" dirty="0"/>
              <a:t>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90955" cy="34070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Random Forest Regression – modeling the strong hypothesis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Forest Classifier – modeling the weak hypothesis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3289"/>
              </p:ext>
            </p:extLst>
          </p:nvPr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F2ECF1-FA60-6417-044A-6EFAFDC9D2AE}"/>
              </a:ext>
            </a:extLst>
          </p:cNvPr>
          <p:cNvSpPr/>
          <p:nvPr/>
        </p:nvSpPr>
        <p:spPr>
          <a:xfrm>
            <a:off x="1427195" y="1731696"/>
            <a:ext cx="259792" cy="1132635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0398-C3F7-F1BC-699B-8DFC4D864975}"/>
              </a:ext>
            </a:extLst>
          </p:cNvPr>
          <p:cNvSpPr/>
          <p:nvPr/>
        </p:nvSpPr>
        <p:spPr>
          <a:xfrm>
            <a:off x="5289847" y="1705043"/>
            <a:ext cx="1218832" cy="116634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C68EE-2ED9-02E8-A993-4648CB277FF9}"/>
              </a:ext>
            </a:extLst>
          </p:cNvPr>
          <p:cNvSpPr/>
          <p:nvPr/>
        </p:nvSpPr>
        <p:spPr>
          <a:xfrm>
            <a:off x="6748135" y="1863507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regression model, performance degrades as Weekly Price Change and Volume are removed.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D9F4E-D7B0-DB77-75F9-C6A8000625BE}"/>
              </a:ext>
            </a:extLst>
          </p:cNvPr>
          <p:cNvSpPr/>
          <p:nvPr/>
        </p:nvSpPr>
        <p:spPr>
          <a:xfrm>
            <a:off x="5289226" y="2958828"/>
            <a:ext cx="1218832" cy="116634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49509" y="3135454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same is not true (or as strongly true) on the classification model.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325E5A-45A8-7F2D-14A0-2C9F60D3B9AF}"/>
              </a:ext>
            </a:extLst>
          </p:cNvPr>
          <p:cNvSpPr/>
          <p:nvPr/>
        </p:nvSpPr>
        <p:spPr>
          <a:xfrm>
            <a:off x="1754085" y="2958828"/>
            <a:ext cx="972385" cy="116634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1757653" y="1693517"/>
            <a:ext cx="985943" cy="116634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90195"/>
              </p:ext>
            </p:extLst>
          </p:nvPr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0398-C3F7-F1BC-699B-8DFC4D864975}"/>
              </a:ext>
            </a:extLst>
          </p:cNvPr>
          <p:cNvSpPr/>
          <p:nvPr/>
        </p:nvSpPr>
        <p:spPr>
          <a:xfrm>
            <a:off x="5316621" y="2981182"/>
            <a:ext cx="511114" cy="76855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49509" y="3135454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Volume, as utilized in this model, is problematic and drives overfitting.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1747853" y="2982685"/>
            <a:ext cx="474917" cy="76855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18CE0-BA0E-7D3E-181B-BE643F9DE120}"/>
              </a:ext>
            </a:extLst>
          </p:cNvPr>
          <p:cNvSpPr/>
          <p:nvPr/>
        </p:nvSpPr>
        <p:spPr>
          <a:xfrm>
            <a:off x="5330126" y="4203968"/>
            <a:ext cx="511114" cy="12329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1761358" y="4205471"/>
            <a:ext cx="474917" cy="12329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637304" y="3100289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binning (UP/DOWN) classifies more successfully than a 4-bin approach (DOWN+/DOWN/UP/UP+).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2220774" y="2972826"/>
            <a:ext cx="474917" cy="112020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27477" y="4198373"/>
            <a:ext cx="474917" cy="157541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3573325" y="2965884"/>
            <a:ext cx="474917" cy="112020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06901-9A9F-B372-8F43-C4D46ED29BEF}"/>
              </a:ext>
            </a:extLst>
          </p:cNvPr>
          <p:cNvSpPr/>
          <p:nvPr/>
        </p:nvSpPr>
        <p:spPr>
          <a:xfrm>
            <a:off x="3580028" y="4191431"/>
            <a:ext cx="474917" cy="157541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73021" y="4370664"/>
            <a:ext cx="5298392" cy="12114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encoding was a mistake (the values are categorical not ordinal), and One-Hot encoding improves the model, even while removing the Weekly Price Change.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2237674" y="1738753"/>
            <a:ext cx="474917" cy="7911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44046" y="4195946"/>
            <a:ext cx="474917" cy="78585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5917075" y="1727848"/>
            <a:ext cx="556878" cy="77542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06901-9A9F-B372-8F43-C4D46ED29BEF}"/>
              </a:ext>
            </a:extLst>
          </p:cNvPr>
          <p:cNvSpPr/>
          <p:nvPr/>
        </p:nvSpPr>
        <p:spPr>
          <a:xfrm>
            <a:off x="4140596" y="4210402"/>
            <a:ext cx="1098879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2242682" y="2953244"/>
            <a:ext cx="474917" cy="7911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C8C34-6268-1FE6-1AB7-B7306FBC6AAA}"/>
              </a:ext>
            </a:extLst>
          </p:cNvPr>
          <p:cNvSpPr/>
          <p:nvPr/>
        </p:nvSpPr>
        <p:spPr>
          <a:xfrm>
            <a:off x="5922083" y="2942339"/>
            <a:ext cx="556878" cy="77542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264F6-8B87-D785-0E94-FB798803E7D1}"/>
              </a:ext>
            </a:extLst>
          </p:cNvPr>
          <p:cNvSpPr/>
          <p:nvPr/>
        </p:nvSpPr>
        <p:spPr>
          <a:xfrm>
            <a:off x="5894682" y="4197088"/>
            <a:ext cx="596230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694138" y="3135576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Relevance Weighted Sentiment Scores alone are more valuable in the model than both scores.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44046" y="4560752"/>
            <a:ext cx="474917" cy="78585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264F6-8B87-D785-0E94-FB798803E7D1}"/>
              </a:ext>
            </a:extLst>
          </p:cNvPr>
          <p:cNvSpPr/>
          <p:nvPr/>
        </p:nvSpPr>
        <p:spPr>
          <a:xfrm>
            <a:off x="8905587" y="4606943"/>
            <a:ext cx="1921412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73021" y="4370665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 and Industry, combined, are relevant to the model.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10875711" y="5428937"/>
            <a:ext cx="1094511" cy="116025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1755306" y="5452699"/>
            <a:ext cx="963657" cy="1109838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731520" y="5400445"/>
            <a:ext cx="11279640" cy="402247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Volume and prior period price changes are relevant – can prior day/week volume and prior week (</a:t>
            </a:r>
            <a:r>
              <a:rPr lang="en-US" i="1" dirty="0"/>
              <a:t>excluding current day</a:t>
            </a:r>
            <a:r>
              <a:rPr lang="en-US" dirty="0"/>
              <a:t>) price changes be incorporated?</a:t>
            </a:r>
          </a:p>
          <a:p>
            <a:pPr lvl="1"/>
            <a:r>
              <a:rPr lang="en-US" dirty="0"/>
              <a:t>The model didn’t include specific stocks – can tickers be included to identify company/media relationships that are unique (i.e. Apple, Microsoft, Facebook, Amazon, Tesla, etc.)?</a:t>
            </a:r>
          </a:p>
          <a:p>
            <a:pPr lvl="1"/>
            <a:r>
              <a:rPr lang="en-US" dirty="0"/>
              <a:t>We did not run the 4-bin models with any variation in the bin ranges – is there an opportunity to optimize the bin range and achieve similar model performance to the binary bin models while gaining higher fidelity in the price change prediction?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1826"/>
            <a:ext cx="5770353" cy="373403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Alpha Vantage API was used to retrieve stock candles (open, high, low, close, and volumes) -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https://www.alphavantage.co/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S&amp;P 500 Stock Data was retrieved from the S&amp;P Global Website -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https://www.spglobal.com/spdji/en/indices/equity/sp-500/#data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Shawn Feils &amp; Chelsey Hay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Can we use machine learning to predict the variance of a stock price using news reporting sentiments?</a:t>
            </a:r>
          </a:p>
          <a:p>
            <a:pPr lvl="1"/>
            <a:r>
              <a:rPr lang="en-US" dirty="0"/>
              <a:t>A strong hypothesis is that the model will allow us to predict the magnitude and direction of variance based on sentiment (regression)</a:t>
            </a:r>
          </a:p>
          <a:p>
            <a:pPr lvl="1"/>
            <a:r>
              <a:rPr lang="en-US" dirty="0"/>
              <a:t>A weak hypothesis is that the model will allow us to predict the direction of variance based on sentiment (classification)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9ED720-68AC-4E89-AE6F-69530A476C1D}"/>
              </a:ext>
            </a:extLst>
          </p:cNvPr>
          <p:cNvSpPr/>
          <p:nvPr/>
        </p:nvSpPr>
        <p:spPr>
          <a:xfrm>
            <a:off x="279400" y="1362074"/>
            <a:ext cx="5760720" cy="374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18247-FA67-4BD9-8FF7-4DB341B7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00145"/>
              </p:ext>
            </p:extLst>
          </p:nvPr>
        </p:nvGraphicFramePr>
        <p:xfrm>
          <a:off x="279400" y="1362074"/>
          <a:ext cx="5760720" cy="37230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370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22826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Alpha Vantage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We accessed Alpha Vantage using an API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historical daily closing prices on stocks within the S&amp;P 500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all news articles published for the stocks in 2023 (some stocks did not have data)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relevance scores for every stock listed in the news articles &amp; exported into CSV files for each stock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sentiment scores for every stock listed in the article &amp; exported into CSV files for each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  <a:tr h="8217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S&amp;P 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Accessed the S&amp;P 500 to download a CSV with all S&amp;P 500 stock ticker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422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8DE3AB-D2D6-45A1-BCF1-58008BA2C8B1}"/>
              </a:ext>
            </a:extLst>
          </p:cNvPr>
          <p:cNvSpPr/>
          <p:nvPr/>
        </p:nvSpPr>
        <p:spPr>
          <a:xfrm>
            <a:off x="6307455" y="1362074"/>
            <a:ext cx="5760720" cy="53949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D22915-D28D-48D4-BB1A-AB30A853A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46255"/>
              </p:ext>
            </p:extLst>
          </p:nvPr>
        </p:nvGraphicFramePr>
        <p:xfrm>
          <a:off x="6307455" y="1362074"/>
          <a:ext cx="5760720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235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17421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Stocks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CSV files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a percent change from prior day and prior week for historical stock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Grouped each stock by time period (pre-market, intra-day, after-market)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Created a pivot to combine the time period data into one data frame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63462"/>
                  </a:ext>
                </a:extLst>
              </a:tr>
              <a:tr h="17809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News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CSV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Reduced the news article data to focus on just the stock we were analyzing (some articles reference multiple stocks)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relevance weighted sentiment score for the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zeros (0) for stocks that did not have news data for that day to ensure all days remained in the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Combined the stock &amp; news article files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5059-DD62-487E-82C4-49767BC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68AB-E881-4AA2-A678-44F633DF6DBE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4687061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Stock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C29C2-B856-429F-8A71-A40D1C4F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6" y="1323975"/>
            <a:ext cx="4185543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29A1E-E7B5-43B6-9364-495E0FBF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74" y="333375"/>
            <a:ext cx="5875891" cy="628194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80916" y="2457450"/>
            <a:ext cx="4185543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2018282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04F8A-2AD2-455C-BA6A-7246FB7F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8925"/>
          <a:stretch/>
        </p:blipFill>
        <p:spPr>
          <a:xfrm>
            <a:off x="86374" y="1323975"/>
            <a:ext cx="2295309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9158" y="2457450"/>
            <a:ext cx="2295309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3F52-BFE0-4947-838B-4208363C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21" y="1161316"/>
            <a:ext cx="8960182" cy="498430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3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2292</TotalTime>
  <Words>3439</Words>
  <Application>Microsoft Office PowerPoint</Application>
  <PresentationFormat>Widescreen</PresentationFormat>
  <Paragraphs>1600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Aptos Narrow</vt:lpstr>
      <vt:lpstr>Arial</vt:lpstr>
      <vt:lpstr>Calibri</vt:lpstr>
      <vt:lpstr>Roboto</vt:lpstr>
      <vt:lpstr>Tenorite</vt:lpstr>
      <vt:lpstr>Custom</vt:lpstr>
      <vt:lpstr>AI Bootcamp Project 2 Group 2  Shawn Feils &amp;  Chelsey Hay</vt:lpstr>
      <vt:lpstr>AGENDA</vt:lpstr>
      <vt:lpstr>Research Question</vt:lpstr>
      <vt:lpstr>Research Question</vt:lpstr>
      <vt:lpstr>Approach</vt:lpstr>
      <vt:lpstr>Data Retrieval &amp; Clean up</vt:lpstr>
      <vt:lpstr>Data Retrieval &amp; Clean up Stock Prices</vt:lpstr>
      <vt:lpstr>Data Retrieval &amp; Clean up Sentiment</vt:lpstr>
      <vt:lpstr>Results</vt:lpstr>
      <vt:lpstr>Methodology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Future Considerations</vt:lpstr>
      <vt:lpstr>Future Considerations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Chelsey Hay</cp:lastModifiedBy>
  <cp:revision>29</cp:revision>
  <dcterms:created xsi:type="dcterms:W3CDTF">2024-07-18T22:55:21Z</dcterms:created>
  <dcterms:modified xsi:type="dcterms:W3CDTF">2024-09-11T18:00:14Z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