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78" r:id="rId7"/>
    <p:sldId id="258" r:id="rId8"/>
    <p:sldId id="287" r:id="rId9"/>
    <p:sldId id="294" r:id="rId10"/>
    <p:sldId id="295" r:id="rId11"/>
    <p:sldId id="296" r:id="rId12"/>
    <p:sldId id="288" r:id="rId13"/>
    <p:sldId id="291" r:id="rId14"/>
    <p:sldId id="289" r:id="rId15"/>
    <p:sldId id="292" r:id="rId16"/>
    <p:sldId id="281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78" autoAdjust="0"/>
  </p:normalViewPr>
  <p:slideViewPr>
    <p:cSldViewPr snapToGrid="0">
      <p:cViewPr>
        <p:scale>
          <a:sx n="90" d="100"/>
          <a:sy n="90" d="100"/>
        </p:scale>
        <p:origin x="1392" y="31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0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014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9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4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58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9810" y="3329790"/>
            <a:ext cx="5722189" cy="3200400"/>
          </a:xfrm>
        </p:spPr>
        <p:txBody>
          <a:bodyPr anchor="ctr"/>
          <a:lstStyle/>
          <a:p>
            <a:r>
              <a:rPr lang="en-US" dirty="0"/>
              <a:t>AI Bootcamp Project 2</a:t>
            </a:r>
            <a:br>
              <a:rPr lang="en-US" dirty="0"/>
            </a:br>
            <a:r>
              <a:rPr lang="en-US" dirty="0"/>
              <a:t>Group 2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Shawn Feils &amp; </a:t>
            </a:r>
            <a:br>
              <a:rPr lang="en-US" sz="3200" dirty="0"/>
            </a:br>
            <a:r>
              <a:rPr lang="en-US" sz="3200" dirty="0"/>
              <a:t>Chelsey Hay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8390955" cy="340705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Random Forest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Support Vector Machines (SVMs)</a:t>
            </a:r>
          </a:p>
          <a:p>
            <a:pPr marL="342900" indent="-342900">
              <a:buFont typeface="+mj-lt"/>
              <a:buAutoNum type="arabicPeriod"/>
            </a:pPr>
            <a:endParaRPr lang="en-US" b="0" dirty="0"/>
          </a:p>
          <a:p>
            <a:pPr lvl="1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54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5094258" cy="3377354"/>
          </a:xfrm>
        </p:spPr>
        <p:txBody>
          <a:bodyPr/>
          <a:lstStyle/>
          <a:p>
            <a:r>
              <a:rPr lang="en-US" dirty="0"/>
              <a:t>Future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676108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Future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lvl="1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05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2751826"/>
            <a:ext cx="5770353" cy="373403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Shawn Feils &amp; Chelsey Hay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95" y="1020445"/>
            <a:ext cx="3349205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895" y="2674013"/>
            <a:ext cx="3709358" cy="326958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Research Question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Approach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Future Considerations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Resources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5094258" cy="3377354"/>
          </a:xfrm>
        </p:spPr>
        <p:txBody>
          <a:bodyPr/>
          <a:lstStyle/>
          <a:p>
            <a:r>
              <a:rPr lang="en-US" dirty="0"/>
              <a:t>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467156"/>
            <a:ext cx="7288212" cy="3702974"/>
          </a:xfrm>
        </p:spPr>
        <p:txBody>
          <a:bodyPr>
            <a:normAutofit/>
          </a:bodyPr>
          <a:lstStyle/>
          <a:p>
            <a:r>
              <a:rPr lang="en-US" dirty="0"/>
              <a:t>Can we use machine learning to predict the variance of a stock price using news reporting sentiments?</a:t>
            </a:r>
          </a:p>
          <a:p>
            <a:pPr lvl="1"/>
            <a:r>
              <a:rPr lang="en-US" dirty="0"/>
              <a:t>A strong hypothesis is that the model will allow us to predict the magnitude and direction of variance based on sentiment (regression)</a:t>
            </a:r>
          </a:p>
          <a:p>
            <a:pPr lvl="1"/>
            <a:r>
              <a:rPr lang="en-US" dirty="0"/>
              <a:t>A weak hypothesis is that the model will allow us to predict the direction of variance based on sentiment (classification)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5094258" cy="3377354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118315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9ED720-68AC-4E89-AE6F-69530A476C1D}"/>
              </a:ext>
            </a:extLst>
          </p:cNvPr>
          <p:cNvSpPr/>
          <p:nvPr/>
        </p:nvSpPr>
        <p:spPr>
          <a:xfrm>
            <a:off x="279400" y="1362074"/>
            <a:ext cx="5760720" cy="374904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1D18247-FA67-4BD9-8FF7-4DB341B71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373861"/>
              </p:ext>
            </p:extLst>
          </p:nvPr>
        </p:nvGraphicFramePr>
        <p:xfrm>
          <a:off x="279400" y="1362074"/>
          <a:ext cx="5760720" cy="37230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60720">
                  <a:extLst>
                    <a:ext uri="{9D8B030D-6E8A-4147-A177-3AD203B41FA5}">
                      <a16:colId xmlns:a16="http://schemas.microsoft.com/office/drawing/2014/main" val="4111133450"/>
                    </a:ext>
                  </a:extLst>
                </a:gridCol>
              </a:tblGrid>
              <a:tr h="3702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DATA RETRIEVAL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015674"/>
                  </a:ext>
                </a:extLst>
              </a:tr>
              <a:tr h="228266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/>
                        <a:t>Alpha Vantage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We accessed Alpha Advantage using an API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Gathered historical daily closing prices on stocks within the S&amp;P 500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Gathered all news articles published for the stocks in 2023 (some stocks did not have data)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Retrieved relevance scores for every stock listed in the news articles &amp; exported into CSV files for each stock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Retrieved sentiment scores for every stock listed in the article &amp; exported into CSV files for each stock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781011"/>
                  </a:ext>
                </a:extLst>
              </a:tr>
              <a:tr h="82175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/>
                        <a:t>S&amp;P 500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Accessed the S&amp;P 500 to download a CSV with all S&amp;P 500 stock ticker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694225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EE8DE3AB-D2D6-45A1-BCF1-58008BA2C8B1}"/>
              </a:ext>
            </a:extLst>
          </p:cNvPr>
          <p:cNvSpPr/>
          <p:nvPr/>
        </p:nvSpPr>
        <p:spPr>
          <a:xfrm>
            <a:off x="6307455" y="1362074"/>
            <a:ext cx="5760720" cy="539496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7BD22915-D28D-48D4-BB1A-AB30A853A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688645"/>
              </p:ext>
            </p:extLst>
          </p:nvPr>
        </p:nvGraphicFramePr>
        <p:xfrm>
          <a:off x="6307455" y="1362074"/>
          <a:ext cx="5760720" cy="539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60720">
                  <a:extLst>
                    <a:ext uri="{9D8B030D-6E8A-4147-A177-3AD203B41FA5}">
                      <a16:colId xmlns:a16="http://schemas.microsoft.com/office/drawing/2014/main" val="4111133450"/>
                    </a:ext>
                  </a:extLst>
                </a:gridCol>
              </a:tblGrid>
              <a:tr h="235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CLEAN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015674"/>
                  </a:ext>
                </a:extLst>
              </a:tr>
              <a:tr h="174213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</a:rPr>
                        <a:t>Stocks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Exported all data into individual files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Created a data frame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Added a percent change from prior day and prior week for historical stock prices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</a:rPr>
                        <a:t>Grouped each stock by time period (pre-market, intra-day, after-market)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</a:rPr>
                        <a:t>Created a pivot to combine the time period data into one data frame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663462"/>
                  </a:ext>
                </a:extLst>
              </a:tr>
              <a:tr h="178094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</a:rPr>
                        <a:t>News Articles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Exported all data into individual files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Reduced the news article data to focus on just the stock we were analyzing (some articles reference multiple stocks)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Created a data frame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Created a relevance weighted sentiment score for the articles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Added zeros (0) for stocks that did not have news data for that day to ensure all days remained in the analysis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Combined the stock &amp; news article files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78101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C5059-DD62-487E-82C4-49767BCD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7DC805-9613-4296-B560-346642AD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-141215"/>
            <a:ext cx="7288282" cy="2121177"/>
          </a:xfrm>
        </p:spPr>
        <p:txBody>
          <a:bodyPr/>
          <a:lstStyle/>
          <a:p>
            <a:r>
              <a:rPr lang="en-US" dirty="0"/>
              <a:t>Data Retrieval &amp; Clean up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3AB68AB-E881-4AA2-A678-44F633DF6DBE}"/>
              </a:ext>
            </a:extLst>
          </p:cNvPr>
          <p:cNvSpPr txBox="1">
            <a:spLocks/>
          </p:cNvSpPr>
          <p:nvPr/>
        </p:nvSpPr>
        <p:spPr>
          <a:xfrm>
            <a:off x="10373350" y="6356349"/>
            <a:ext cx="987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64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3ED0B26-008E-4C28-A13A-91C7B663B107}"/>
              </a:ext>
            </a:extLst>
          </p:cNvPr>
          <p:cNvSpPr/>
          <p:nvPr/>
        </p:nvSpPr>
        <p:spPr>
          <a:xfrm rot="16200000">
            <a:off x="4687061" y="1719262"/>
            <a:ext cx="1076325" cy="1866900"/>
          </a:xfrm>
          <a:prstGeom prst="triangle">
            <a:avLst/>
          </a:prstGeom>
          <a:solidFill>
            <a:srgbClr val="00B050">
              <a:alpha val="38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7DC805-9613-4296-B560-346642AD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-141215"/>
            <a:ext cx="7288282" cy="2121177"/>
          </a:xfrm>
        </p:spPr>
        <p:txBody>
          <a:bodyPr/>
          <a:lstStyle/>
          <a:p>
            <a:r>
              <a:rPr lang="en-US" dirty="0"/>
              <a:t>Data Retrieval &amp; Clean up</a:t>
            </a:r>
            <a:br>
              <a:rPr lang="en-US" dirty="0"/>
            </a:br>
            <a:r>
              <a:rPr lang="en-US" dirty="0"/>
              <a:t>Stock Prices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1C29C2-B856-429F-8A71-A40D1C4F5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16" y="1323975"/>
            <a:ext cx="4185543" cy="5219700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829A1E-E7B5-43B6-9364-495E0FBF4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674" y="333375"/>
            <a:ext cx="5875891" cy="6281948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E9CCE8-DA0D-4808-BBDC-F57F9F5B88B8}"/>
              </a:ext>
            </a:extLst>
          </p:cNvPr>
          <p:cNvSpPr/>
          <p:nvPr/>
        </p:nvSpPr>
        <p:spPr>
          <a:xfrm>
            <a:off x="780916" y="2457450"/>
            <a:ext cx="4185543" cy="3905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3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3ED0B26-008E-4C28-A13A-91C7B663B107}"/>
              </a:ext>
            </a:extLst>
          </p:cNvPr>
          <p:cNvSpPr/>
          <p:nvPr/>
        </p:nvSpPr>
        <p:spPr>
          <a:xfrm rot="16200000">
            <a:off x="2018282" y="1719262"/>
            <a:ext cx="1076325" cy="1866900"/>
          </a:xfrm>
          <a:prstGeom prst="triangle">
            <a:avLst/>
          </a:prstGeom>
          <a:solidFill>
            <a:srgbClr val="00B050">
              <a:alpha val="38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B04F8A-2AD2-455C-BA6A-7246FB7FF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8925"/>
          <a:stretch/>
        </p:blipFill>
        <p:spPr>
          <a:xfrm>
            <a:off x="86374" y="1323975"/>
            <a:ext cx="2295309" cy="5219700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27DC805-9613-4296-B560-346642AD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-141215"/>
            <a:ext cx="7288282" cy="2121177"/>
          </a:xfrm>
        </p:spPr>
        <p:txBody>
          <a:bodyPr/>
          <a:lstStyle/>
          <a:p>
            <a:r>
              <a:rPr lang="en-US" dirty="0"/>
              <a:t>Data Retrieval &amp; Clean up</a:t>
            </a:r>
            <a:br>
              <a:rPr lang="en-US" dirty="0"/>
            </a:br>
            <a:r>
              <a:rPr lang="en-US" dirty="0"/>
              <a:t>Sentiment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E9CCE8-DA0D-4808-BBDC-F57F9F5B88B8}"/>
              </a:ext>
            </a:extLst>
          </p:cNvPr>
          <p:cNvSpPr/>
          <p:nvPr/>
        </p:nvSpPr>
        <p:spPr>
          <a:xfrm>
            <a:off x="79158" y="2457450"/>
            <a:ext cx="2295309" cy="3905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73F52-BFE0-4947-838B-4208363CE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121" y="1161316"/>
            <a:ext cx="8960182" cy="4984302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8305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5094258" cy="3377354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86077458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{32B93E89-AA0F-44E4-9F82-576434D84AAA}tf67328976_win32</Template>
  <TotalTime>2114</TotalTime>
  <Words>381</Words>
  <Application>Microsoft Office PowerPoint</Application>
  <PresentationFormat>Widescreen</PresentationFormat>
  <Paragraphs>68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Custom</vt:lpstr>
      <vt:lpstr>AI Bootcamp Project 2 Group 2  Shawn Feils &amp;  Chelsey Hay</vt:lpstr>
      <vt:lpstr>AGENDA</vt:lpstr>
      <vt:lpstr>Research Question</vt:lpstr>
      <vt:lpstr>Research Question</vt:lpstr>
      <vt:lpstr>Approach</vt:lpstr>
      <vt:lpstr>Data Retrieval &amp; Clean up</vt:lpstr>
      <vt:lpstr>Data Retrieval &amp; Clean up Stock Prices</vt:lpstr>
      <vt:lpstr>Data Retrieval &amp; Clean up Sentiment</vt:lpstr>
      <vt:lpstr>Results</vt:lpstr>
      <vt:lpstr>Methodology</vt:lpstr>
      <vt:lpstr>Future Considerations</vt:lpstr>
      <vt:lpstr>Future Considerations</vt:lpstr>
      <vt:lpstr>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Chelsey Hay</dc:creator>
  <cp:lastModifiedBy>Chelsey Hay</cp:lastModifiedBy>
  <cp:revision>24</cp:revision>
  <dcterms:created xsi:type="dcterms:W3CDTF">2024-07-18T22:55:21Z</dcterms:created>
  <dcterms:modified xsi:type="dcterms:W3CDTF">2024-09-11T14:50:59Z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