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  <p:embeddedFont>
      <p:font typeface="Roboto Medium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D17364-91E8-4EE5-B5F6-BC4581E9E53C}">
  <a:tblStyle styleId="{8BD17364-91E8-4EE5-B5F6-BC4581E9E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{8BD17364-91E8-4EE5-B5F6-BC4581E9E53C}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45.png"/><Relationship Id="rId11" Type="http://schemas.openxmlformats.org/officeDocument/2006/relationships/image" Target="../media/image41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Final Project</a:t>
            </a:r>
            <a:endParaRPr sz="1600" b="1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Handwriting Recognition Using a Neural Network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33973" y="4223275"/>
            <a:ext cx="5216700" cy="83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 Shawn Feils &amp; Chelsey Hay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339700" y="1118954"/>
            <a:ext cx="85188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Despite the high accuracy of the models, prediction failed every time.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Tuning of the CNN and re-running the model took many hours of development and processing.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1800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Keras</a:t>
            </a: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Tuner ran 18 different models over 25+ hours and the approach had to be abandoned so that additional approaches could be pursued.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Predictions were consistent, yet incorrect, and efforts to improve the model and troubleshoot the predictions were unsuccessful.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DA64B-65F3-EEE5-CFBB-492009E41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412" y="4187007"/>
            <a:ext cx="1583006" cy="17984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185EC8-B939-3A50-560C-5C8132FEB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994" y="4187007"/>
            <a:ext cx="1583006" cy="1839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5809D2-3E5E-3123-FA83-00742E1A17FF}"/>
              </a:ext>
            </a:extLst>
          </p:cNvPr>
          <p:cNvSpPr txBox="1"/>
          <p:nvPr/>
        </p:nvSpPr>
        <p:spPr>
          <a:xfrm>
            <a:off x="5988064" y="4820263"/>
            <a:ext cx="3147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 Both the letter R, apparently 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9"/>
          <p:cNvSpPr txBox="1"/>
          <p:nvPr/>
        </p:nvSpPr>
        <p:spPr>
          <a:xfrm>
            <a:off x="3339700" y="1141400"/>
            <a:ext cx="8518800" cy="530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Troubleshooting centered on these recommendations, which were attempted: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Generate a Confusion Matrix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Visualize Misclassified Images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Adjust Model Complexity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Experiment with Preprocessing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Experiment with CNN Model Architecture and Hyperparameter Choices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Additional troubleshooting approaches could be to: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Expand evaluation metrics beyond accuracy to include F1-score, precision, and recall for a more comprehensive assessment of model performance.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Review the labels and classes to ensure consistency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16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Future development would include: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Incorporating the team’s handwriting into the training data of a successful model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Incorporating an OCR app to convert long form handwriting into processable images</a:t>
            </a:r>
          </a:p>
        </p:txBody>
      </p:sp>
      <p:sp>
        <p:nvSpPr>
          <p:cNvPr id="1013" name="Google Shape;1013;p89"/>
          <p:cNvSpPr txBox="1"/>
          <p:nvPr/>
        </p:nvSpPr>
        <p:spPr>
          <a:xfrm>
            <a:off x="3339700" y="362700"/>
            <a:ext cx="85188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available, or share a plan for future development.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686375-BD65-8846-7902-99FF78481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48" y="3429000"/>
            <a:ext cx="2376904" cy="2761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</a:t>
            </a: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80"/>
          <p:cNvSpPr txBox="1"/>
          <p:nvPr/>
        </p:nvSpPr>
        <p:spPr>
          <a:xfrm>
            <a:off x="3339700" y="3495675"/>
            <a:ext cx="85188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intent of the project was to build a neural network that could convert the project team’s handwriting into text.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Handwriting recognition programs typically perform poorly at recognizing the team’s handwriting and the team sees an opportunity to improve upon the existing handwriting recognition approaches.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Goals/Problem to be solved</a:t>
            </a:r>
            <a:endParaRPr sz="2400" b="1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339700" y="3495675"/>
            <a:ext cx="8518800" cy="123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Build a working handwriting recognition model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MNIST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Expand the approach to build a working handwriting recognition model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EMNIST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Fine-tune the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EMNIST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model using the team’s handwriting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3495675"/>
            <a:ext cx="8518800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Model 1: </a:t>
            </a:r>
            <a:r>
              <a:rPr lang="en-US" b="1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MNIST</a:t>
            </a:r>
            <a:endParaRPr lang="en-US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training and testing data for the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MNIST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model are included in the TensorFlow data sets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Models 2: </a:t>
            </a:r>
            <a:r>
              <a:rPr lang="en-US" b="1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EMNIST</a:t>
            </a:r>
            <a:r>
              <a:rPr lang="en-US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Letters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training and testing data for the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EMNIST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Letters model are included in the TensorFlow data sets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Models 3-8: </a:t>
            </a:r>
            <a:r>
              <a:rPr lang="en-US" b="1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EMNIST</a:t>
            </a:r>
            <a:r>
              <a:rPr lang="en-US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1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ByClass</a:t>
            </a:r>
            <a:endParaRPr lang="en-US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training and testing data for the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EMNIST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ByClass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model are included in the TensorFlow data sets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Model 9: </a:t>
            </a:r>
            <a:r>
              <a:rPr lang="en-US" b="1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EMNIST</a:t>
            </a:r>
            <a:r>
              <a:rPr lang="en-US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Letters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training and testing data for the final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EMNIST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Letters model were downloaded and read as CSVs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shape of each data set was taken, as well as a visual inspection of a selection of training data images. Prediction images were photographed, uploaded, sized, and inverted.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AA6209-51EE-7E68-B312-FDEEF0AA3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00" y="3495675"/>
            <a:ext cx="2761800" cy="2066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339700" y="3495675"/>
            <a:ext cx="8518800" cy="321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first goal was to build a working handwriting model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MNIST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a simple neural network using TensorFlow.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From the successful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MNIST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model, the team looked to build on the approach to incorporate handwritten letters in addition to digits.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team cycled between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EMNIST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Letters and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EMNIST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ByClass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(letters &amp; numbers) and moved from a simple neural network to a convolutional neural network to improve the accuracy. Additional attempts were made to augment the training data set by making random changes to the source images (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ie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. rotations, etc.), increasing the layers in the neural network and running additional epochs. A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Keras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Tuner was utilized to optimize the neural network hyperparameters.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Lastly, a public version of the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EMNIST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with a high-accuracy modeling approach was adapted from Kaggle.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0" name="Google Shape;960;p84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 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26000" y="2241950"/>
            <a:ext cx="8518800" cy="37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results of the initial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MNIST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model were promising.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664A4-3D42-DCEA-1614-348BD8D4C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45" y="3021191"/>
            <a:ext cx="2886593" cy="3183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2C9F94-CF40-CA1D-1047-D684E0FF6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319" y="3025798"/>
            <a:ext cx="3205162" cy="3174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17CDA-1AB4-917B-3EE8-64B6B4D83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661" y="4393901"/>
            <a:ext cx="3000794" cy="43821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4ABB9C-2BA3-4752-9C13-1F256CA34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02086"/>
              </p:ext>
            </p:extLst>
          </p:nvPr>
        </p:nvGraphicFramePr>
        <p:xfrm>
          <a:off x="5888348" y="472045"/>
          <a:ext cx="5889952" cy="889000"/>
        </p:xfrm>
        <a:graphic>
          <a:graphicData uri="http://schemas.openxmlformats.org/drawingml/2006/table">
            <a:tbl>
              <a:tblPr firstRow="1" bandRow="1">
                <a:tableStyleId>{8BD17364-91E8-4EE5-B5F6-BC4581E9E53C}</a:tableStyleId>
              </a:tblPr>
              <a:tblGrid>
                <a:gridCol w="1472488">
                  <a:extLst>
                    <a:ext uri="{9D8B030D-6E8A-4147-A177-3AD203B41FA5}">
                      <a16:colId xmlns:a16="http://schemas.microsoft.com/office/drawing/2014/main" val="2784099869"/>
                    </a:ext>
                  </a:extLst>
                </a:gridCol>
                <a:gridCol w="1472488">
                  <a:extLst>
                    <a:ext uri="{9D8B030D-6E8A-4147-A177-3AD203B41FA5}">
                      <a16:colId xmlns:a16="http://schemas.microsoft.com/office/drawing/2014/main" val="1616941309"/>
                    </a:ext>
                  </a:extLst>
                </a:gridCol>
                <a:gridCol w="1472488">
                  <a:extLst>
                    <a:ext uri="{9D8B030D-6E8A-4147-A177-3AD203B41FA5}">
                      <a16:colId xmlns:a16="http://schemas.microsoft.com/office/drawing/2014/main" val="4103225312"/>
                    </a:ext>
                  </a:extLst>
                </a:gridCol>
                <a:gridCol w="1472488">
                  <a:extLst>
                    <a:ext uri="{9D8B030D-6E8A-4147-A177-3AD203B41FA5}">
                      <a16:colId xmlns:a16="http://schemas.microsoft.com/office/drawing/2014/main" val="4088446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MNIST</a:t>
                      </a: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 Model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rgbClr val="005E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Summary</a:t>
                      </a:r>
                    </a:p>
                  </a:txBody>
                  <a:tcPr anchor="b">
                    <a:solidFill>
                      <a:srgbClr val="005E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rgbClr val="005E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Validation Accuracy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rgbClr val="005E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138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82D49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4-layers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97.43%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97.50%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1065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0" name="Google Shape;970;p85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85"/>
          <p:cNvSpPr txBox="1"/>
          <p:nvPr/>
        </p:nvSpPr>
        <p:spPr>
          <a:xfrm>
            <a:off x="426000" y="224195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Models 3-7 attempted to utilize the same approach as the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MNIST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, however trained on the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EMNIST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ByClass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data set. Training results seemed sufficient; predictions were erroneous.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ACC02A-D7AA-9F0C-080D-C1C5AB190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19654"/>
              </p:ext>
            </p:extLst>
          </p:nvPr>
        </p:nvGraphicFramePr>
        <p:xfrm>
          <a:off x="536485" y="2966059"/>
          <a:ext cx="5889952" cy="3210560"/>
        </p:xfrm>
        <a:graphic>
          <a:graphicData uri="http://schemas.openxmlformats.org/drawingml/2006/table">
            <a:tbl>
              <a:tblPr firstRow="1" bandRow="1">
                <a:tableStyleId>{8BD17364-91E8-4EE5-B5F6-BC4581E9E53C}</a:tableStyleId>
              </a:tblPr>
              <a:tblGrid>
                <a:gridCol w="1472488">
                  <a:extLst>
                    <a:ext uri="{9D8B030D-6E8A-4147-A177-3AD203B41FA5}">
                      <a16:colId xmlns:a16="http://schemas.microsoft.com/office/drawing/2014/main" val="837252695"/>
                    </a:ext>
                  </a:extLst>
                </a:gridCol>
                <a:gridCol w="1472488">
                  <a:extLst>
                    <a:ext uri="{9D8B030D-6E8A-4147-A177-3AD203B41FA5}">
                      <a16:colId xmlns:a16="http://schemas.microsoft.com/office/drawing/2014/main" val="384155353"/>
                    </a:ext>
                  </a:extLst>
                </a:gridCol>
                <a:gridCol w="1472488">
                  <a:extLst>
                    <a:ext uri="{9D8B030D-6E8A-4147-A177-3AD203B41FA5}">
                      <a16:colId xmlns:a16="http://schemas.microsoft.com/office/drawing/2014/main" val="2720260075"/>
                    </a:ext>
                  </a:extLst>
                </a:gridCol>
                <a:gridCol w="1472488">
                  <a:extLst>
                    <a:ext uri="{9D8B030D-6E8A-4147-A177-3AD203B41FA5}">
                      <a16:colId xmlns:a16="http://schemas.microsoft.com/office/drawing/2014/main" val="3497099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EMNIST</a:t>
                      </a: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 Models*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rgbClr val="005E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Summary</a:t>
                      </a:r>
                    </a:p>
                  </a:txBody>
                  <a:tcPr anchor="b">
                    <a:solidFill>
                      <a:srgbClr val="005E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rgbClr val="005E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Validation Accuracy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rgbClr val="005E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0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82D49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4-layers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80.13%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82.19%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3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82D49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 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CNN – 9-layers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85.56%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86.11%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69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82D49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 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CNN – 9-layers, with training augmentations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81.43%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83.96%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07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82D49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 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CNN – 9-layers, with training augmentations and 15 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81.35%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83.62%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11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82D49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 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CNN – 11-layers, with training augmentations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85.15%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85.50%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5640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C1C751E-D722-D288-6505-BCFBB7629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676" y="2966059"/>
            <a:ext cx="3014815" cy="2572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A8147C-BE7A-C3FB-1F67-390A6EC14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6602" y="4289598"/>
            <a:ext cx="1458913" cy="1582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D5B8B7-B9DE-0FEC-C80C-DF22E8049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6210" y="5948181"/>
            <a:ext cx="2299305" cy="376025"/>
          </a:xfrm>
          <a:prstGeom prst="rect">
            <a:avLst/>
          </a:prstGeom>
        </p:spPr>
      </p:pic>
      <p:sp>
        <p:nvSpPr>
          <p:cNvPr id="9" name="Google Shape;971;p85">
            <a:extLst>
              <a:ext uri="{FF2B5EF4-FFF2-40B4-BE49-F238E27FC236}">
                <a16:creationId xmlns:a16="http://schemas.microsoft.com/office/drawing/2014/main" id="{DA4F9841-32DE-C7E2-CB88-C7B598063906}"/>
              </a:ext>
            </a:extLst>
          </p:cNvPr>
          <p:cNvSpPr txBox="1"/>
          <p:nvPr/>
        </p:nvSpPr>
        <p:spPr>
          <a:xfrm>
            <a:off x="425998" y="6444965"/>
            <a:ext cx="11393208" cy="35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* Model 2 was abandoned for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EMNIST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ByClass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; Model 8 was abandoned due to the 25+ hour and counting run time of the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Keras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Tuner</a:t>
            </a:r>
            <a:endParaRPr sz="12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7A5D7-4C24-12DD-FA3E-10CA874D7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6602" y="2743128"/>
            <a:ext cx="1455210" cy="14412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data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6000" y="2241950"/>
            <a:ext cx="5786793" cy="134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initial goal of building a model that could predict the team’s handwriting was abandoned in preference for a model that could predict </a:t>
            </a:r>
            <a:r>
              <a:rPr lang="en-US" i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any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handwriting. A high performing data set and modelling approach was selected from Kaggle. Accuracy was high and the modelling approach well validated, however successful predictions remain elusive.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D57BA6-C9DA-AB4C-9254-B4520F3C9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08919"/>
              </p:ext>
            </p:extLst>
          </p:nvPr>
        </p:nvGraphicFramePr>
        <p:xfrm>
          <a:off x="5888348" y="472045"/>
          <a:ext cx="5889952" cy="889000"/>
        </p:xfrm>
        <a:graphic>
          <a:graphicData uri="http://schemas.openxmlformats.org/drawingml/2006/table">
            <a:tbl>
              <a:tblPr firstRow="1" bandRow="1">
                <a:tableStyleId>{8BD17364-91E8-4EE5-B5F6-BC4581E9E53C}</a:tableStyleId>
              </a:tblPr>
              <a:tblGrid>
                <a:gridCol w="1472488">
                  <a:extLst>
                    <a:ext uri="{9D8B030D-6E8A-4147-A177-3AD203B41FA5}">
                      <a16:colId xmlns:a16="http://schemas.microsoft.com/office/drawing/2014/main" val="2784099869"/>
                    </a:ext>
                  </a:extLst>
                </a:gridCol>
                <a:gridCol w="1472488">
                  <a:extLst>
                    <a:ext uri="{9D8B030D-6E8A-4147-A177-3AD203B41FA5}">
                      <a16:colId xmlns:a16="http://schemas.microsoft.com/office/drawing/2014/main" val="1616941309"/>
                    </a:ext>
                  </a:extLst>
                </a:gridCol>
                <a:gridCol w="1472488">
                  <a:extLst>
                    <a:ext uri="{9D8B030D-6E8A-4147-A177-3AD203B41FA5}">
                      <a16:colId xmlns:a16="http://schemas.microsoft.com/office/drawing/2014/main" val="4103225312"/>
                    </a:ext>
                  </a:extLst>
                </a:gridCol>
                <a:gridCol w="1472488">
                  <a:extLst>
                    <a:ext uri="{9D8B030D-6E8A-4147-A177-3AD203B41FA5}">
                      <a16:colId xmlns:a16="http://schemas.microsoft.com/office/drawing/2014/main" val="4088446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MNIST</a:t>
                      </a: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 Model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rgbClr val="005E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Summary</a:t>
                      </a:r>
                    </a:p>
                  </a:txBody>
                  <a:tcPr anchor="b">
                    <a:solidFill>
                      <a:srgbClr val="005E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rgbClr val="005E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Validation Accuracy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rgbClr val="005E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138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82D49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 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CNN – 6-layers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98.53%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91.70%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10658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4716D1A-E5DD-B272-7D0C-1E648A0CA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5" y="3807183"/>
            <a:ext cx="2905571" cy="21791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9C53F-C3F7-E224-D00B-1ACB92CF6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916" y="3807184"/>
            <a:ext cx="2905571" cy="2179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5084A5-D71B-A891-E618-1C18F6FEC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666" y="2442281"/>
            <a:ext cx="1373293" cy="1360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38E11E-FB14-3352-F84C-145DA26DF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6666" y="3922394"/>
            <a:ext cx="1373293" cy="1656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629578-AD78-07EE-51D5-F6FAE1CFBF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1745" y="5735238"/>
            <a:ext cx="1569309" cy="3285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162014-457E-23A9-FE3A-2056FE92E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5375" y="2442281"/>
            <a:ext cx="1373294" cy="13601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816314-51F9-A62F-2940-15A91348E3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85375" y="3922394"/>
            <a:ext cx="1373293" cy="15956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D04072-ECE5-F5A6-AF5C-E27DB25176F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" r="12649" b="-2895"/>
          <a:stretch/>
        </p:blipFill>
        <p:spPr>
          <a:xfrm>
            <a:off x="8359666" y="5735236"/>
            <a:ext cx="1569309" cy="3380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31C9F5-2D5C-D6DF-3BE1-AB32700657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41680" y="2442281"/>
            <a:ext cx="1384120" cy="1370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3F195C-8438-B0B1-3AA0-AEC8AF3894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39301" y="3922394"/>
            <a:ext cx="1386499" cy="15041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8141F86-388B-A21A-36A3-721C9A913C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4810" y="5725724"/>
            <a:ext cx="1699350" cy="347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141400"/>
            <a:ext cx="8518800" cy="118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FIRST:</a:t>
            </a: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The success with the original </a:t>
            </a:r>
            <a:r>
              <a:rPr lang="en-US" sz="1800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MNIST</a:t>
            </a: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model indicates that the method of preprocessing the images – both for the training and prediction data sets – was successful. The team was able to hand write digits, photograph and upload the images, and then process the image and predict the digit.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3542050"/>
            <a:ext cx="8518800" cy="9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SECOND: </a:t>
            </a: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complete failure to successfully predict a single letter across an series of models of increasing accuracy suggests that there is an error, perhaps in the classification. 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959</Words>
  <Application>Microsoft Office PowerPoint</Application>
  <PresentationFormat>Widescreen</PresentationFormat>
  <Paragraphs>119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Roboto</vt:lpstr>
      <vt:lpstr>Arial</vt:lpstr>
      <vt:lpstr>Roboto Medium</vt:lpstr>
      <vt:lpstr>Calibri</vt:lpstr>
      <vt:lpstr>Roboto Light</vt:lpstr>
      <vt:lpstr>Office Theme</vt:lpstr>
      <vt:lpstr>Trilogy Bootcamps Theme</vt:lpstr>
      <vt:lpstr>Handwriting Recognition Using a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Chelsey Hay</dc:creator>
  <cp:lastModifiedBy>Shawn Feils</cp:lastModifiedBy>
  <cp:revision>3</cp:revision>
  <dcterms:modified xsi:type="dcterms:W3CDTF">2024-10-31T00:26:49Z</dcterms:modified>
</cp:coreProperties>
</file>