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88" r:id="rId5"/>
    <p:sldMasterId id="2147483743" r:id="rId6"/>
  </p:sldMasterIdLst>
  <p:notesMasterIdLst>
    <p:notesMasterId r:id="rId26"/>
  </p:notesMasterIdLst>
  <p:sldIdLst>
    <p:sldId id="318" r:id="rId7"/>
    <p:sldId id="340" r:id="rId8"/>
    <p:sldId id="320" r:id="rId9"/>
    <p:sldId id="344" r:id="rId10"/>
    <p:sldId id="350" r:id="rId11"/>
    <p:sldId id="351" r:id="rId12"/>
    <p:sldId id="354" r:id="rId13"/>
    <p:sldId id="322" r:id="rId14"/>
    <p:sldId id="355" r:id="rId15"/>
    <p:sldId id="345" r:id="rId16"/>
    <p:sldId id="326" r:id="rId17"/>
    <p:sldId id="347" r:id="rId18"/>
    <p:sldId id="348" r:id="rId19"/>
    <p:sldId id="333" r:id="rId20"/>
    <p:sldId id="334" r:id="rId21"/>
    <p:sldId id="335" r:id="rId22"/>
    <p:sldId id="336" r:id="rId23"/>
    <p:sldId id="337" r:id="rId24"/>
    <p:sldId id="33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1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idi Thompson (Sublime Media LLC)" initials="HT(ML" lastIdx="1" clrIdx="0">
    <p:extLst>
      <p:ext uri="{19B8F6BF-5375-455C-9EA6-DF929625EA0E}">
        <p15:presenceInfo xmlns:p15="http://schemas.microsoft.com/office/powerpoint/2012/main" userId="S-1-5-21-2127521184-1604012920-1887927527-85558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 y="180"/>
      </p:cViewPr>
      <p:guideLst>
        <p:guide orient="horz" pos="528"/>
        <p:guide pos="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B3D97-23F2-48AE-8B61-D1E64F06D2E3}" type="doc">
      <dgm:prSet loTypeId="urn:microsoft.com/office/officeart/2005/8/layout/process1" loCatId="process" qsTypeId="urn:microsoft.com/office/officeart/2005/8/quickstyle/simple1" qsCatId="simple" csTypeId="urn:microsoft.com/office/officeart/2005/8/colors/accent1_2" csCatId="accent1" phldr="1"/>
      <dgm:spPr/>
    </dgm:pt>
    <dgm:pt modelId="{B67CC0B0-4AF7-40E6-A5C0-A817237DC77A}">
      <dgm:prSet phldrT="[Text]"/>
      <dgm:spPr/>
      <dgm:t>
        <a:bodyPr/>
        <a:lstStyle/>
        <a:p>
          <a:r>
            <a:rPr lang="en-US"/>
            <a:t>SRPV</a:t>
          </a:r>
        </a:p>
      </dgm:t>
    </dgm:pt>
    <dgm:pt modelId="{F78B53B2-FAB4-41CB-9EC1-1AE4AF05A891}" type="parTrans" cxnId="{357D501D-8859-4158-ACE8-5AC8D9509E66}">
      <dgm:prSet/>
      <dgm:spPr/>
      <dgm:t>
        <a:bodyPr/>
        <a:lstStyle/>
        <a:p>
          <a:endParaRPr lang="en-US"/>
        </a:p>
      </dgm:t>
    </dgm:pt>
    <dgm:pt modelId="{D7667A27-971F-4E13-B71F-87B70AD0BF2A}" type="sibTrans" cxnId="{357D501D-8859-4158-ACE8-5AC8D9509E66}">
      <dgm:prSet/>
      <dgm:spPr/>
      <dgm:t>
        <a:bodyPr/>
        <a:lstStyle/>
        <a:p>
          <a:endParaRPr lang="en-US"/>
        </a:p>
      </dgm:t>
    </dgm:pt>
    <dgm:pt modelId="{61AB1AA5-3183-4084-806F-223BF7DC34AF}">
      <dgm:prSet phldrT="[Text]"/>
      <dgm:spPr/>
      <dgm:t>
        <a:bodyPr/>
        <a:lstStyle/>
        <a:p>
          <a:r>
            <a:rPr lang="en-US"/>
            <a:t>BSRPV</a:t>
          </a:r>
        </a:p>
      </dgm:t>
    </dgm:pt>
    <dgm:pt modelId="{F895AF0B-4BA6-48B4-AA9D-8238D0626ED2}" type="parTrans" cxnId="{ABD568C4-6168-4195-BD06-75D5BE94665B}">
      <dgm:prSet/>
      <dgm:spPr/>
      <dgm:t>
        <a:bodyPr/>
        <a:lstStyle/>
        <a:p>
          <a:endParaRPr lang="en-US"/>
        </a:p>
      </dgm:t>
    </dgm:pt>
    <dgm:pt modelId="{F4FD21F0-CD37-46A5-9B66-AD2F2E6C05EE}" type="sibTrans" cxnId="{ABD568C4-6168-4195-BD06-75D5BE94665B}">
      <dgm:prSet/>
      <dgm:spPr/>
      <dgm:t>
        <a:bodyPr/>
        <a:lstStyle/>
        <a:p>
          <a:endParaRPr lang="en-US"/>
        </a:p>
      </dgm:t>
    </dgm:pt>
    <dgm:pt modelId="{79B2A3D3-FB68-4049-805F-8EFCFF34ABD8}">
      <dgm:prSet phldrT="[Text]"/>
      <dgm:spPr/>
      <dgm:t>
        <a:bodyPr/>
        <a:lstStyle/>
        <a:p>
          <a:r>
            <a:rPr lang="en-US" dirty="0"/>
            <a:t>Impression</a:t>
          </a:r>
        </a:p>
      </dgm:t>
    </dgm:pt>
    <dgm:pt modelId="{BF364D55-89CB-4520-9BA0-A30DC84FE371}" type="parTrans" cxnId="{EA4853B6-D0D0-452B-BC4B-CEE8DC2B0AB2}">
      <dgm:prSet/>
      <dgm:spPr/>
      <dgm:t>
        <a:bodyPr/>
        <a:lstStyle/>
        <a:p>
          <a:endParaRPr lang="en-US"/>
        </a:p>
      </dgm:t>
    </dgm:pt>
    <dgm:pt modelId="{79D0DDE5-D0E9-43E6-9837-754853A5971B}" type="sibTrans" cxnId="{EA4853B6-D0D0-452B-BC4B-CEE8DC2B0AB2}">
      <dgm:prSet/>
      <dgm:spPr/>
      <dgm:t>
        <a:bodyPr/>
        <a:lstStyle/>
        <a:p>
          <a:endParaRPr lang="en-US"/>
        </a:p>
      </dgm:t>
    </dgm:pt>
    <dgm:pt modelId="{3568A6D7-4FD6-4646-81DA-4D581A5905ED}" type="pres">
      <dgm:prSet presAssocID="{EAAB3D97-23F2-48AE-8B61-D1E64F06D2E3}" presName="Name0" presStyleCnt="0">
        <dgm:presLayoutVars>
          <dgm:dir/>
          <dgm:resizeHandles val="exact"/>
        </dgm:presLayoutVars>
      </dgm:prSet>
      <dgm:spPr/>
    </dgm:pt>
    <dgm:pt modelId="{350E68AD-80F0-4B1E-A080-DBD22D71B3D8}" type="pres">
      <dgm:prSet presAssocID="{B67CC0B0-4AF7-40E6-A5C0-A817237DC77A}" presName="node" presStyleLbl="node1" presStyleIdx="0" presStyleCnt="3">
        <dgm:presLayoutVars>
          <dgm:bulletEnabled val="1"/>
        </dgm:presLayoutVars>
      </dgm:prSet>
      <dgm:spPr/>
      <dgm:t>
        <a:bodyPr/>
        <a:lstStyle/>
        <a:p>
          <a:endParaRPr lang="en-US"/>
        </a:p>
      </dgm:t>
    </dgm:pt>
    <dgm:pt modelId="{539D3945-5575-4574-BA20-E21094F0958E}" type="pres">
      <dgm:prSet presAssocID="{D7667A27-971F-4E13-B71F-87B70AD0BF2A}" presName="sibTrans" presStyleLbl="sibTrans2D1" presStyleIdx="0" presStyleCnt="2"/>
      <dgm:spPr/>
      <dgm:t>
        <a:bodyPr/>
        <a:lstStyle/>
        <a:p>
          <a:endParaRPr lang="en-US"/>
        </a:p>
      </dgm:t>
    </dgm:pt>
    <dgm:pt modelId="{B6E845B2-0826-4DC9-BC45-DD18D6C63A74}" type="pres">
      <dgm:prSet presAssocID="{D7667A27-971F-4E13-B71F-87B70AD0BF2A}" presName="connectorText" presStyleLbl="sibTrans2D1" presStyleIdx="0" presStyleCnt="2"/>
      <dgm:spPr/>
      <dgm:t>
        <a:bodyPr/>
        <a:lstStyle/>
        <a:p>
          <a:endParaRPr lang="en-US"/>
        </a:p>
      </dgm:t>
    </dgm:pt>
    <dgm:pt modelId="{9350F0EB-E25B-4A38-96D2-C720FA81594B}" type="pres">
      <dgm:prSet presAssocID="{61AB1AA5-3183-4084-806F-223BF7DC34AF}" presName="node" presStyleLbl="node1" presStyleIdx="1" presStyleCnt="3">
        <dgm:presLayoutVars>
          <dgm:bulletEnabled val="1"/>
        </dgm:presLayoutVars>
      </dgm:prSet>
      <dgm:spPr/>
      <dgm:t>
        <a:bodyPr/>
        <a:lstStyle/>
        <a:p>
          <a:endParaRPr lang="en-US"/>
        </a:p>
      </dgm:t>
    </dgm:pt>
    <dgm:pt modelId="{B9422E6A-834D-4F20-9DED-77CFCCDEA6B8}" type="pres">
      <dgm:prSet presAssocID="{F4FD21F0-CD37-46A5-9B66-AD2F2E6C05EE}" presName="sibTrans" presStyleLbl="sibTrans2D1" presStyleIdx="1" presStyleCnt="2"/>
      <dgm:spPr/>
      <dgm:t>
        <a:bodyPr/>
        <a:lstStyle/>
        <a:p>
          <a:endParaRPr lang="en-US"/>
        </a:p>
      </dgm:t>
    </dgm:pt>
    <dgm:pt modelId="{D16B5DFD-682E-4624-B4B6-81FBECF812A6}" type="pres">
      <dgm:prSet presAssocID="{F4FD21F0-CD37-46A5-9B66-AD2F2E6C05EE}" presName="connectorText" presStyleLbl="sibTrans2D1" presStyleIdx="1" presStyleCnt="2"/>
      <dgm:spPr/>
      <dgm:t>
        <a:bodyPr/>
        <a:lstStyle/>
        <a:p>
          <a:endParaRPr lang="en-US"/>
        </a:p>
      </dgm:t>
    </dgm:pt>
    <dgm:pt modelId="{3B8E3DBE-3AAF-4894-817A-2374D89BF33A}" type="pres">
      <dgm:prSet presAssocID="{79B2A3D3-FB68-4049-805F-8EFCFF34ABD8}" presName="node" presStyleLbl="node1" presStyleIdx="2" presStyleCnt="3">
        <dgm:presLayoutVars>
          <dgm:bulletEnabled val="1"/>
        </dgm:presLayoutVars>
      </dgm:prSet>
      <dgm:spPr/>
      <dgm:t>
        <a:bodyPr/>
        <a:lstStyle/>
        <a:p>
          <a:endParaRPr lang="en-US"/>
        </a:p>
      </dgm:t>
    </dgm:pt>
  </dgm:ptLst>
  <dgm:cxnLst>
    <dgm:cxn modelId="{9875F1C8-0743-499B-A5D4-7F995E92315B}" type="presOf" srcId="{D7667A27-971F-4E13-B71F-87B70AD0BF2A}" destId="{539D3945-5575-4574-BA20-E21094F0958E}" srcOrd="0" destOrd="0" presId="urn:microsoft.com/office/officeart/2005/8/layout/process1"/>
    <dgm:cxn modelId="{79980F5F-A9B6-4F5F-8B7C-BF306CC1A735}" type="presOf" srcId="{B67CC0B0-4AF7-40E6-A5C0-A817237DC77A}" destId="{350E68AD-80F0-4B1E-A080-DBD22D71B3D8}" srcOrd="0" destOrd="0" presId="urn:microsoft.com/office/officeart/2005/8/layout/process1"/>
    <dgm:cxn modelId="{D88943FE-144B-4E73-9138-ADCAD1D34F74}" type="presOf" srcId="{61AB1AA5-3183-4084-806F-223BF7DC34AF}" destId="{9350F0EB-E25B-4A38-96D2-C720FA81594B}" srcOrd="0" destOrd="0" presId="urn:microsoft.com/office/officeart/2005/8/layout/process1"/>
    <dgm:cxn modelId="{A7C900A0-7A96-4794-8FF5-A7F01BFE30E9}" type="presOf" srcId="{79B2A3D3-FB68-4049-805F-8EFCFF34ABD8}" destId="{3B8E3DBE-3AAF-4894-817A-2374D89BF33A}" srcOrd="0" destOrd="0" presId="urn:microsoft.com/office/officeart/2005/8/layout/process1"/>
    <dgm:cxn modelId="{EA4853B6-D0D0-452B-BC4B-CEE8DC2B0AB2}" srcId="{EAAB3D97-23F2-48AE-8B61-D1E64F06D2E3}" destId="{79B2A3D3-FB68-4049-805F-8EFCFF34ABD8}" srcOrd="2" destOrd="0" parTransId="{BF364D55-89CB-4520-9BA0-A30DC84FE371}" sibTransId="{79D0DDE5-D0E9-43E6-9837-754853A5971B}"/>
    <dgm:cxn modelId="{1E54EDE6-677C-47CA-B91D-74BB0111B9E5}" type="presOf" srcId="{EAAB3D97-23F2-48AE-8B61-D1E64F06D2E3}" destId="{3568A6D7-4FD6-4646-81DA-4D581A5905ED}" srcOrd="0" destOrd="0" presId="urn:microsoft.com/office/officeart/2005/8/layout/process1"/>
    <dgm:cxn modelId="{225C4FAE-4723-4639-ACE8-F26068D131D0}" type="presOf" srcId="{D7667A27-971F-4E13-B71F-87B70AD0BF2A}" destId="{B6E845B2-0826-4DC9-BC45-DD18D6C63A74}" srcOrd="1" destOrd="0" presId="urn:microsoft.com/office/officeart/2005/8/layout/process1"/>
    <dgm:cxn modelId="{ABD568C4-6168-4195-BD06-75D5BE94665B}" srcId="{EAAB3D97-23F2-48AE-8B61-D1E64F06D2E3}" destId="{61AB1AA5-3183-4084-806F-223BF7DC34AF}" srcOrd="1" destOrd="0" parTransId="{F895AF0B-4BA6-48B4-AA9D-8238D0626ED2}" sibTransId="{F4FD21F0-CD37-46A5-9B66-AD2F2E6C05EE}"/>
    <dgm:cxn modelId="{357D501D-8859-4158-ACE8-5AC8D9509E66}" srcId="{EAAB3D97-23F2-48AE-8B61-D1E64F06D2E3}" destId="{B67CC0B0-4AF7-40E6-A5C0-A817237DC77A}" srcOrd="0" destOrd="0" parTransId="{F78B53B2-FAB4-41CB-9EC1-1AE4AF05A891}" sibTransId="{D7667A27-971F-4E13-B71F-87B70AD0BF2A}"/>
    <dgm:cxn modelId="{13AF19E1-2457-4ABE-8334-D9897ACC5339}" type="presOf" srcId="{F4FD21F0-CD37-46A5-9B66-AD2F2E6C05EE}" destId="{B9422E6A-834D-4F20-9DED-77CFCCDEA6B8}" srcOrd="0" destOrd="0" presId="urn:microsoft.com/office/officeart/2005/8/layout/process1"/>
    <dgm:cxn modelId="{B3D17B41-BE05-48B9-A3C4-9119EB6B28F3}" type="presOf" srcId="{F4FD21F0-CD37-46A5-9B66-AD2F2E6C05EE}" destId="{D16B5DFD-682E-4624-B4B6-81FBECF812A6}" srcOrd="1" destOrd="0" presId="urn:microsoft.com/office/officeart/2005/8/layout/process1"/>
    <dgm:cxn modelId="{10F28765-A0C0-4C00-8715-0373D31DDFC1}" type="presParOf" srcId="{3568A6D7-4FD6-4646-81DA-4D581A5905ED}" destId="{350E68AD-80F0-4B1E-A080-DBD22D71B3D8}" srcOrd="0" destOrd="0" presId="urn:microsoft.com/office/officeart/2005/8/layout/process1"/>
    <dgm:cxn modelId="{4BB66AC7-F4E6-4A24-8E90-7CF50E45950A}" type="presParOf" srcId="{3568A6D7-4FD6-4646-81DA-4D581A5905ED}" destId="{539D3945-5575-4574-BA20-E21094F0958E}" srcOrd="1" destOrd="0" presId="urn:microsoft.com/office/officeart/2005/8/layout/process1"/>
    <dgm:cxn modelId="{04693E1B-67C2-4C14-A93E-6F6B68914CF2}" type="presParOf" srcId="{539D3945-5575-4574-BA20-E21094F0958E}" destId="{B6E845B2-0826-4DC9-BC45-DD18D6C63A74}" srcOrd="0" destOrd="0" presId="urn:microsoft.com/office/officeart/2005/8/layout/process1"/>
    <dgm:cxn modelId="{2D6C0C8E-CBBF-4323-A87C-0C14A012BEE1}" type="presParOf" srcId="{3568A6D7-4FD6-4646-81DA-4D581A5905ED}" destId="{9350F0EB-E25B-4A38-96D2-C720FA81594B}" srcOrd="2" destOrd="0" presId="urn:microsoft.com/office/officeart/2005/8/layout/process1"/>
    <dgm:cxn modelId="{BEE92B9D-C125-49C4-AB84-E418CF5A844A}" type="presParOf" srcId="{3568A6D7-4FD6-4646-81DA-4D581A5905ED}" destId="{B9422E6A-834D-4F20-9DED-77CFCCDEA6B8}" srcOrd="3" destOrd="0" presId="urn:microsoft.com/office/officeart/2005/8/layout/process1"/>
    <dgm:cxn modelId="{3F1D9E97-C5BE-4783-9C0E-9BEC3FE588F3}" type="presParOf" srcId="{B9422E6A-834D-4F20-9DED-77CFCCDEA6B8}" destId="{D16B5DFD-682E-4624-B4B6-81FBECF812A6}" srcOrd="0" destOrd="0" presId="urn:microsoft.com/office/officeart/2005/8/layout/process1"/>
    <dgm:cxn modelId="{E9508DCB-31C7-401B-A7BB-B8553A2A7309}" type="presParOf" srcId="{3568A6D7-4FD6-4646-81DA-4D581A5905ED}" destId="{3B8E3DBE-3AAF-4894-817A-2374D89BF33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8612D-3B97-4032-BB2F-0DA47E3D368A}" type="doc">
      <dgm:prSet loTypeId="urn:microsoft.com/office/officeart/2005/8/layout/process1" loCatId="process" qsTypeId="urn:microsoft.com/office/officeart/2005/8/quickstyle/simple1" qsCatId="simple" csTypeId="urn:microsoft.com/office/officeart/2005/8/colors/accent1_2" csCatId="accent1" phldr="1"/>
      <dgm:spPr/>
    </dgm:pt>
    <dgm:pt modelId="{505BE8D9-B728-4DEB-97FE-4737803648A9}">
      <dgm:prSet phldrT="[Text]" custT="1"/>
      <dgm:spPr/>
      <dgm:t>
        <a:bodyPr/>
        <a:lstStyle/>
        <a:p>
          <a:r>
            <a:rPr lang="en-US" sz="1400" dirty="0"/>
            <a:t>Clicks</a:t>
          </a:r>
        </a:p>
      </dgm:t>
    </dgm:pt>
    <dgm:pt modelId="{08396771-3C40-42B5-9753-93CC758027CB}" type="parTrans" cxnId="{A99847D9-5C2E-465E-BDBF-E5C42A96B2FD}">
      <dgm:prSet/>
      <dgm:spPr/>
      <dgm:t>
        <a:bodyPr/>
        <a:lstStyle/>
        <a:p>
          <a:endParaRPr lang="en-US"/>
        </a:p>
      </dgm:t>
    </dgm:pt>
    <dgm:pt modelId="{7D870BFF-C220-48DF-8003-993642AAE362}" type="sibTrans" cxnId="{A99847D9-5C2E-465E-BDBF-E5C42A96B2FD}">
      <dgm:prSet/>
      <dgm:spPr/>
      <dgm:t>
        <a:bodyPr/>
        <a:lstStyle/>
        <a:p>
          <a:endParaRPr lang="en-US"/>
        </a:p>
      </dgm:t>
    </dgm:pt>
    <dgm:pt modelId="{153E4F74-F7C7-415B-A3CE-04EB3C911D1D}" type="pres">
      <dgm:prSet presAssocID="{CDE8612D-3B97-4032-BB2F-0DA47E3D368A}" presName="Name0" presStyleCnt="0">
        <dgm:presLayoutVars>
          <dgm:dir/>
          <dgm:resizeHandles val="exact"/>
        </dgm:presLayoutVars>
      </dgm:prSet>
      <dgm:spPr/>
    </dgm:pt>
    <dgm:pt modelId="{FC8D1E79-0DEB-4251-A7B6-7D7AA869ABEE}" type="pres">
      <dgm:prSet presAssocID="{505BE8D9-B728-4DEB-97FE-4737803648A9}" presName="node" presStyleLbl="node1" presStyleIdx="0" presStyleCnt="1" custScaleX="104060" custLinFactX="-178720" custLinFactY="-100000" custLinFactNeighborX="-200000" custLinFactNeighborY="-105797">
        <dgm:presLayoutVars>
          <dgm:bulletEnabled val="1"/>
        </dgm:presLayoutVars>
      </dgm:prSet>
      <dgm:spPr/>
      <dgm:t>
        <a:bodyPr/>
        <a:lstStyle/>
        <a:p>
          <a:endParaRPr lang="en-US"/>
        </a:p>
      </dgm:t>
    </dgm:pt>
  </dgm:ptLst>
  <dgm:cxnLst>
    <dgm:cxn modelId="{A99847D9-5C2E-465E-BDBF-E5C42A96B2FD}" srcId="{CDE8612D-3B97-4032-BB2F-0DA47E3D368A}" destId="{505BE8D9-B728-4DEB-97FE-4737803648A9}" srcOrd="0" destOrd="0" parTransId="{08396771-3C40-42B5-9753-93CC758027CB}" sibTransId="{7D870BFF-C220-48DF-8003-993642AAE362}"/>
    <dgm:cxn modelId="{4C6000AA-FFBB-4DE8-B619-6894D441A59B}" type="presOf" srcId="{505BE8D9-B728-4DEB-97FE-4737803648A9}" destId="{FC8D1E79-0DEB-4251-A7B6-7D7AA869ABEE}" srcOrd="0" destOrd="0" presId="urn:microsoft.com/office/officeart/2005/8/layout/process1"/>
    <dgm:cxn modelId="{91F8AC6E-0BAD-4DC1-9995-1EBF92EBA4ED}" type="presOf" srcId="{CDE8612D-3B97-4032-BB2F-0DA47E3D368A}" destId="{153E4F74-F7C7-415B-A3CE-04EB3C911D1D}" srcOrd="0" destOrd="0" presId="urn:microsoft.com/office/officeart/2005/8/layout/process1"/>
    <dgm:cxn modelId="{1D3C1FE5-7EFF-4023-8A87-67BDE45B1C56}" type="presParOf" srcId="{153E4F74-F7C7-415B-A3CE-04EB3C911D1D}" destId="{FC8D1E79-0DEB-4251-A7B6-7D7AA869ABEE}"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E8612D-3B97-4032-BB2F-0DA47E3D368A}" type="doc">
      <dgm:prSet loTypeId="urn:microsoft.com/office/officeart/2005/8/layout/process1" loCatId="process" qsTypeId="urn:microsoft.com/office/officeart/2005/8/quickstyle/simple1" qsCatId="simple" csTypeId="urn:microsoft.com/office/officeart/2005/8/colors/accent1_2" csCatId="accent1" phldr="1"/>
      <dgm:spPr/>
    </dgm:pt>
    <dgm:pt modelId="{74CC134D-003E-4918-95CA-9A6AFBEE378F}">
      <dgm:prSet phldrT="[Text]" custT="1"/>
      <dgm:spPr/>
      <dgm:t>
        <a:bodyPr/>
        <a:lstStyle/>
        <a:p>
          <a:r>
            <a:rPr lang="en-US" sz="1400" dirty="0"/>
            <a:t>Conversion</a:t>
          </a:r>
        </a:p>
      </dgm:t>
    </dgm:pt>
    <dgm:pt modelId="{EF3C3F44-2629-4F17-A50D-262560C944A0}" type="sibTrans" cxnId="{F70D94CF-B8FE-42A2-A054-51343AFE3BDF}">
      <dgm:prSet/>
      <dgm:spPr/>
      <dgm:t>
        <a:bodyPr/>
        <a:lstStyle/>
        <a:p>
          <a:endParaRPr lang="en-US"/>
        </a:p>
      </dgm:t>
    </dgm:pt>
    <dgm:pt modelId="{E8886652-B3BD-4CB1-BDDA-F4B2FAF43709}" type="parTrans" cxnId="{F70D94CF-B8FE-42A2-A054-51343AFE3BDF}">
      <dgm:prSet/>
      <dgm:spPr/>
      <dgm:t>
        <a:bodyPr/>
        <a:lstStyle/>
        <a:p>
          <a:endParaRPr lang="en-US"/>
        </a:p>
      </dgm:t>
    </dgm:pt>
    <dgm:pt modelId="{153E4F74-F7C7-415B-A3CE-04EB3C911D1D}" type="pres">
      <dgm:prSet presAssocID="{CDE8612D-3B97-4032-BB2F-0DA47E3D368A}" presName="Name0" presStyleCnt="0">
        <dgm:presLayoutVars>
          <dgm:dir/>
          <dgm:resizeHandles val="exact"/>
        </dgm:presLayoutVars>
      </dgm:prSet>
      <dgm:spPr/>
    </dgm:pt>
    <dgm:pt modelId="{17E2DCEE-F45A-4F44-AB7C-B8C62A1C8B8D}" type="pres">
      <dgm:prSet presAssocID="{74CC134D-003E-4918-95CA-9A6AFBEE378F}" presName="node" presStyleLbl="node1" presStyleIdx="0" presStyleCnt="1" custLinFactY="-44154" custLinFactNeighborX="48906" custLinFactNeighborY="-100000">
        <dgm:presLayoutVars>
          <dgm:bulletEnabled val="1"/>
        </dgm:presLayoutVars>
      </dgm:prSet>
      <dgm:spPr/>
      <dgm:t>
        <a:bodyPr/>
        <a:lstStyle/>
        <a:p>
          <a:endParaRPr lang="en-US"/>
        </a:p>
      </dgm:t>
    </dgm:pt>
  </dgm:ptLst>
  <dgm:cxnLst>
    <dgm:cxn modelId="{F70D94CF-B8FE-42A2-A054-51343AFE3BDF}" srcId="{CDE8612D-3B97-4032-BB2F-0DA47E3D368A}" destId="{74CC134D-003E-4918-95CA-9A6AFBEE378F}" srcOrd="0" destOrd="0" parTransId="{E8886652-B3BD-4CB1-BDDA-F4B2FAF43709}" sibTransId="{EF3C3F44-2629-4F17-A50D-262560C944A0}"/>
    <dgm:cxn modelId="{C8AFACF2-690C-47F6-B06C-FA38AB11FE9C}" type="presOf" srcId="{CDE8612D-3B97-4032-BB2F-0DA47E3D368A}" destId="{153E4F74-F7C7-415B-A3CE-04EB3C911D1D}" srcOrd="0" destOrd="0" presId="urn:microsoft.com/office/officeart/2005/8/layout/process1"/>
    <dgm:cxn modelId="{5F616663-B605-46CD-89AE-30086BE1F70C}" type="presOf" srcId="{74CC134D-003E-4918-95CA-9A6AFBEE378F}" destId="{17E2DCEE-F45A-4F44-AB7C-B8C62A1C8B8D}" srcOrd="0" destOrd="0" presId="urn:microsoft.com/office/officeart/2005/8/layout/process1"/>
    <dgm:cxn modelId="{21E75502-1047-479F-B92F-3AA0BA3BBAAE}" type="presParOf" srcId="{153E4F74-F7C7-415B-A3CE-04EB3C911D1D}" destId="{17E2DCEE-F45A-4F44-AB7C-B8C62A1C8B8D}" srcOrd="0"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E8612D-3B97-4032-BB2F-0DA47E3D368A}" type="doc">
      <dgm:prSet loTypeId="urn:microsoft.com/office/officeart/2005/8/layout/process1" loCatId="process" qsTypeId="urn:microsoft.com/office/officeart/2005/8/quickstyle/simple1" qsCatId="simple" csTypeId="urn:microsoft.com/office/officeart/2005/8/colors/accent1_2" csCatId="accent1" phldr="1"/>
      <dgm:spPr/>
    </dgm:pt>
    <dgm:pt modelId="{2BB2A1CF-2212-4B2E-B92E-7476952A0646}">
      <dgm:prSet phldrT="[Text]" custT="1"/>
      <dgm:spPr/>
      <dgm:t>
        <a:bodyPr/>
        <a:lstStyle/>
        <a:p>
          <a:r>
            <a:rPr lang="en-US" sz="1400" dirty="0"/>
            <a:t>Revenue</a:t>
          </a:r>
        </a:p>
      </dgm:t>
    </dgm:pt>
    <dgm:pt modelId="{9B15EB45-3A55-4BEA-A13A-CEE71C0A9101}" type="parTrans" cxnId="{4CFA20DC-A7A7-4DF0-99EA-5714BD1FCA9B}">
      <dgm:prSet/>
      <dgm:spPr/>
      <dgm:t>
        <a:bodyPr/>
        <a:lstStyle/>
        <a:p>
          <a:endParaRPr lang="en-US"/>
        </a:p>
      </dgm:t>
    </dgm:pt>
    <dgm:pt modelId="{AF577C00-3E50-4E86-BC73-6BA1F0FD7A28}" type="sibTrans" cxnId="{4CFA20DC-A7A7-4DF0-99EA-5714BD1FCA9B}">
      <dgm:prSet/>
      <dgm:spPr/>
      <dgm:t>
        <a:bodyPr/>
        <a:lstStyle/>
        <a:p>
          <a:endParaRPr lang="en-US"/>
        </a:p>
      </dgm:t>
    </dgm:pt>
    <dgm:pt modelId="{153E4F74-F7C7-415B-A3CE-04EB3C911D1D}" type="pres">
      <dgm:prSet presAssocID="{CDE8612D-3B97-4032-BB2F-0DA47E3D368A}" presName="Name0" presStyleCnt="0">
        <dgm:presLayoutVars>
          <dgm:dir/>
          <dgm:resizeHandles val="exact"/>
        </dgm:presLayoutVars>
      </dgm:prSet>
      <dgm:spPr/>
    </dgm:pt>
    <dgm:pt modelId="{C398D561-34EE-4CAC-9B24-7D1D9470BF01}" type="pres">
      <dgm:prSet presAssocID="{2BB2A1CF-2212-4B2E-B92E-7476952A0646}" presName="node" presStyleLbl="node1" presStyleIdx="0" presStyleCnt="1" custLinFactY="39175" custLinFactNeighborX="-8078" custLinFactNeighborY="100000">
        <dgm:presLayoutVars>
          <dgm:bulletEnabled val="1"/>
        </dgm:presLayoutVars>
      </dgm:prSet>
      <dgm:spPr/>
      <dgm:t>
        <a:bodyPr/>
        <a:lstStyle/>
        <a:p>
          <a:endParaRPr lang="en-US"/>
        </a:p>
      </dgm:t>
    </dgm:pt>
  </dgm:ptLst>
  <dgm:cxnLst>
    <dgm:cxn modelId="{79F34820-C490-4B96-84D5-5A5479CFAB7B}" type="presOf" srcId="{2BB2A1CF-2212-4B2E-B92E-7476952A0646}" destId="{C398D561-34EE-4CAC-9B24-7D1D9470BF01}" srcOrd="0" destOrd="0" presId="urn:microsoft.com/office/officeart/2005/8/layout/process1"/>
    <dgm:cxn modelId="{34EB8C2F-DC32-49E7-A142-47AC5A2EDE5E}" type="presOf" srcId="{CDE8612D-3B97-4032-BB2F-0DA47E3D368A}" destId="{153E4F74-F7C7-415B-A3CE-04EB3C911D1D}" srcOrd="0" destOrd="0" presId="urn:microsoft.com/office/officeart/2005/8/layout/process1"/>
    <dgm:cxn modelId="{4CFA20DC-A7A7-4DF0-99EA-5714BD1FCA9B}" srcId="{CDE8612D-3B97-4032-BB2F-0DA47E3D368A}" destId="{2BB2A1CF-2212-4B2E-B92E-7476952A0646}" srcOrd="0" destOrd="0" parTransId="{9B15EB45-3A55-4BEA-A13A-CEE71C0A9101}" sibTransId="{AF577C00-3E50-4E86-BC73-6BA1F0FD7A28}"/>
    <dgm:cxn modelId="{E4DE78E4-5844-44B5-BAB4-D1AF074C9543}" type="presParOf" srcId="{153E4F74-F7C7-415B-A3CE-04EB3C911D1D}" destId="{C398D561-34EE-4CAC-9B24-7D1D9470BF01}" srcOrd="0"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E68AD-80F0-4B1E-A080-DBD22D71B3D8}">
      <dsp:nvSpPr>
        <dsp:cNvPr id="0" name=""/>
        <dsp:cNvSpPr/>
      </dsp:nvSpPr>
      <dsp:spPr>
        <a:xfrm>
          <a:off x="3482" y="1122669"/>
          <a:ext cx="1040756" cy="62445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SRPV</a:t>
          </a:r>
        </a:p>
      </dsp:txBody>
      <dsp:txXfrm>
        <a:off x="21772" y="1140959"/>
        <a:ext cx="1004176" cy="587873"/>
      </dsp:txXfrm>
    </dsp:sp>
    <dsp:sp modelId="{539D3945-5575-4574-BA20-E21094F0958E}">
      <dsp:nvSpPr>
        <dsp:cNvPr id="0" name=""/>
        <dsp:cNvSpPr/>
      </dsp:nvSpPr>
      <dsp:spPr>
        <a:xfrm>
          <a:off x="1148313" y="1305842"/>
          <a:ext cx="220640" cy="258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148313" y="1357463"/>
        <a:ext cx="154448" cy="154865"/>
      </dsp:txXfrm>
    </dsp:sp>
    <dsp:sp modelId="{9350F0EB-E25B-4A38-96D2-C720FA81594B}">
      <dsp:nvSpPr>
        <dsp:cNvPr id="0" name=""/>
        <dsp:cNvSpPr/>
      </dsp:nvSpPr>
      <dsp:spPr>
        <a:xfrm>
          <a:off x="1460540" y="1122669"/>
          <a:ext cx="1040756" cy="62445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BSRPV</a:t>
          </a:r>
        </a:p>
      </dsp:txBody>
      <dsp:txXfrm>
        <a:off x="1478830" y="1140959"/>
        <a:ext cx="1004176" cy="587873"/>
      </dsp:txXfrm>
    </dsp:sp>
    <dsp:sp modelId="{B9422E6A-834D-4F20-9DED-77CFCCDEA6B8}">
      <dsp:nvSpPr>
        <dsp:cNvPr id="0" name=""/>
        <dsp:cNvSpPr/>
      </dsp:nvSpPr>
      <dsp:spPr>
        <a:xfrm>
          <a:off x="2605372" y="1305842"/>
          <a:ext cx="220640" cy="258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605372" y="1357463"/>
        <a:ext cx="154448" cy="154865"/>
      </dsp:txXfrm>
    </dsp:sp>
    <dsp:sp modelId="{3B8E3DBE-3AAF-4894-817A-2374D89BF33A}">
      <dsp:nvSpPr>
        <dsp:cNvPr id="0" name=""/>
        <dsp:cNvSpPr/>
      </dsp:nvSpPr>
      <dsp:spPr>
        <a:xfrm>
          <a:off x="2917599" y="1122669"/>
          <a:ext cx="1040756" cy="62445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Impression</a:t>
          </a:r>
        </a:p>
      </dsp:txBody>
      <dsp:txXfrm>
        <a:off x="2935889" y="1140959"/>
        <a:ext cx="1004176" cy="587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D1E79-0DEB-4251-A7B6-7D7AA869ABEE}">
      <dsp:nvSpPr>
        <dsp:cNvPr id="0" name=""/>
        <dsp:cNvSpPr/>
      </dsp:nvSpPr>
      <dsp:spPr>
        <a:xfrm>
          <a:off x="0" y="0"/>
          <a:ext cx="1165565" cy="56381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Clicks</a:t>
          </a:r>
        </a:p>
      </dsp:txBody>
      <dsp:txXfrm>
        <a:off x="16513" y="16513"/>
        <a:ext cx="1132539" cy="530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2DCEE-F45A-4F44-AB7C-B8C62A1C8B8D}">
      <dsp:nvSpPr>
        <dsp:cNvPr id="0" name=""/>
        <dsp:cNvSpPr/>
      </dsp:nvSpPr>
      <dsp:spPr>
        <a:xfrm>
          <a:off x="1078" y="0"/>
          <a:ext cx="1103680" cy="54090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Conversion</a:t>
          </a:r>
        </a:p>
      </dsp:txBody>
      <dsp:txXfrm>
        <a:off x="16921" y="15843"/>
        <a:ext cx="1071994" cy="509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8D561-34EE-4CAC-9B24-7D1D9470BF01}">
      <dsp:nvSpPr>
        <dsp:cNvPr id="0" name=""/>
        <dsp:cNvSpPr/>
      </dsp:nvSpPr>
      <dsp:spPr>
        <a:xfrm>
          <a:off x="0" y="0"/>
          <a:ext cx="1092286" cy="54090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Revenue</a:t>
          </a:r>
        </a:p>
      </dsp:txBody>
      <dsp:txXfrm>
        <a:off x="15843" y="15843"/>
        <a:ext cx="1060600" cy="5092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08C908-F864-4677-9206-0D4FDB464272}" type="datetimeFigureOut">
              <a:rPr lang="en-US" smtClean="0"/>
              <a:t>10/18/2017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533FF-6D8F-4F35-A030-9CFD6216439C}"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533FF-6D8F-4F35-A030-9CFD6216439C}" type="slidenum">
              <a:rPr lang="en-US" smtClean="0"/>
              <a:t>3</a:t>
            </a:fld>
            <a:endParaRPr lang="en-US"/>
          </a:p>
        </p:txBody>
      </p:sp>
    </p:spTree>
    <p:extLst>
      <p:ext uri="{BB962C8B-B14F-4D97-AF65-F5344CB8AC3E}">
        <p14:creationId xmlns:p14="http://schemas.microsoft.com/office/powerpoint/2010/main" val="418258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533FF-6D8F-4F35-A030-9CFD6216439C}" type="slidenum">
              <a:rPr lang="en-US" smtClean="0"/>
              <a:t>4</a:t>
            </a:fld>
            <a:endParaRPr lang="en-US"/>
          </a:p>
        </p:txBody>
      </p:sp>
    </p:spTree>
    <p:extLst>
      <p:ext uri="{BB962C8B-B14F-4D97-AF65-F5344CB8AC3E}">
        <p14:creationId xmlns:p14="http://schemas.microsoft.com/office/powerpoint/2010/main" val="174738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533FF-6D8F-4F35-A030-9CFD6216439C}" type="slidenum">
              <a:rPr lang="en-US" smtClean="0"/>
              <a:t>5</a:t>
            </a:fld>
            <a:endParaRPr lang="en-US"/>
          </a:p>
        </p:txBody>
      </p:sp>
    </p:spTree>
    <p:extLst>
      <p:ext uri="{BB962C8B-B14F-4D97-AF65-F5344CB8AC3E}">
        <p14:creationId xmlns:p14="http://schemas.microsoft.com/office/powerpoint/2010/main" val="390736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2533FF-6D8F-4F35-A030-9CFD6216439C}" type="slidenum">
              <a:rPr lang="en-US" smtClean="0"/>
              <a:t>6</a:t>
            </a:fld>
            <a:endParaRPr lang="en-US"/>
          </a:p>
        </p:txBody>
      </p:sp>
    </p:spTree>
    <p:extLst>
      <p:ext uri="{BB962C8B-B14F-4D97-AF65-F5344CB8AC3E}">
        <p14:creationId xmlns:p14="http://schemas.microsoft.com/office/powerpoint/2010/main" val="172251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 y="209550"/>
            <a:ext cx="6931025" cy="38989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9A6BC7-B7AE-434A-9ED1-98ED2B490BF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4154686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GB" u="sng"/>
              <a:t>For each KPI, Ask the class if anyone knows what they are first before explaining in detail</a:t>
            </a:r>
          </a:p>
          <a:p>
            <a:pPr lvl="0" rtl="0"/>
            <a:endParaRPr lang="en-GB" u="sng"/>
          </a:p>
          <a:p>
            <a:pPr lvl="0" rtl="0"/>
            <a:r>
              <a:rPr lang="en-GB" u="sng"/>
              <a:t>Talking Points</a:t>
            </a:r>
            <a:endParaRPr lang="en-US" u="sng"/>
          </a:p>
          <a:p>
            <a:pPr lvl="0" rtl="0"/>
            <a:r>
              <a:rPr lang="en-US"/>
              <a:t>Let’s talk about some of the main search terminology and KPIs you will hear.</a:t>
            </a:r>
            <a:r>
              <a:rPr lang="en-US" baseline="0"/>
              <a:t> First of all we will start with the physical search related KPIs:</a:t>
            </a:r>
          </a:p>
          <a:p>
            <a:pPr marL="171450" lvl="0" indent="-171450" rtl="0">
              <a:buFont typeface="Arial" pitchFamily="34" charset="0"/>
              <a:buChar char="•"/>
            </a:pPr>
            <a:r>
              <a:rPr lang="en-US" b="1"/>
              <a:t>Search Query </a:t>
            </a:r>
            <a:r>
              <a:rPr lang="en-US"/>
              <a:t>– Occurs when a user enters a keyword into the search box</a:t>
            </a:r>
            <a:r>
              <a:rPr lang="en-US" baseline="0"/>
              <a:t> to perform a search. The page of results that come up as a result of a search query is called a Search Engine Results Page (SERP)</a:t>
            </a:r>
          </a:p>
          <a:p>
            <a:pPr marL="171450" lvl="0" indent="-171450" rtl="0">
              <a:buFont typeface="Arial" pitchFamily="34" charset="0"/>
              <a:buChar char="•"/>
            </a:pPr>
            <a:r>
              <a:rPr lang="en-US" b="1" baseline="0"/>
              <a:t> </a:t>
            </a:r>
            <a:r>
              <a:rPr lang="en-GB" b="1"/>
              <a:t>Impression</a:t>
            </a:r>
            <a:r>
              <a:rPr lang="en-GB" b="1" baseline="0"/>
              <a:t> </a:t>
            </a:r>
            <a:r>
              <a:rPr lang="en-GB" baseline="0"/>
              <a:t>– An impression is where a sponsored search ad is shown to a searcher. </a:t>
            </a:r>
            <a:r>
              <a:rPr lang="en-GB"/>
              <a:t>Each sponsored search ad shown to a user counts as one impression for the advertiser. The term ‘impression’ is common across</a:t>
            </a:r>
            <a:r>
              <a:rPr lang="en-GB" baseline="0"/>
              <a:t> all advertising but in search it refers to a search ad being displayed.</a:t>
            </a:r>
          </a:p>
          <a:p>
            <a:pPr marL="628650" lvl="1" indent="-171450" rtl="0">
              <a:buFont typeface="Arial" pitchFamily="34" charset="0"/>
              <a:buChar char="•"/>
            </a:pPr>
            <a:r>
              <a:rPr lang="en-GB" baseline="0"/>
              <a:t>How many individual impressions are there on this page? The answer is 6 as there are 6 search ads displayed</a:t>
            </a:r>
            <a:endParaRPr lang="en-US"/>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1"/>
              <a:t>Click</a:t>
            </a:r>
            <a:r>
              <a:rPr lang="en-GB" baseline="0"/>
              <a:t> - </a:t>
            </a:r>
            <a:r>
              <a:rPr lang="en-GB"/>
              <a:t>When a user clicks on an advertiser’s ad and goes through to the advertiser’s website,</a:t>
            </a:r>
            <a:r>
              <a:rPr lang="en-GB" baseline="0"/>
              <a:t> this is recorded as a click</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1" baseline="0"/>
              <a:t>Click through rate </a:t>
            </a:r>
            <a:r>
              <a:rPr lang="en-GB" baseline="0"/>
              <a:t>– is a very important measure of the relevancy of an ad to all searchers and details how often an ad is clicked per its number of impressions. It is calculated by the % of clicks that come from the impressions of an ad. </a:t>
            </a:r>
            <a:r>
              <a:rPr lang="en-US"/>
              <a:t>CTR = Total Clicks / Total Impressions</a:t>
            </a:r>
            <a:endParaRPr lang="en-GB" baseline="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a:t>If I had a keyword that delivered 100 ad impressions and was clicked on 9 times, what is my CTR? – Answer is 9%</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a:t>A good CTR can vary massively depending on the keyword and the product</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a:t>Brand keyword CTR is often very high (maybe as high as 40-50%), while for generic keywords such as ‘car’, a CTR of 5% may be considered strong </a:t>
            </a:r>
            <a:endParaRPr lang="en-US"/>
          </a:p>
          <a:p>
            <a:pPr lvl="0" rtl="0"/>
            <a:endParaRPr lang="en-US"/>
          </a:p>
        </p:txBody>
      </p:sp>
      <p:sp>
        <p:nvSpPr>
          <p:cNvPr id="4" name="Slide Number Placeholder 3"/>
          <p:cNvSpPr>
            <a:spLocks noGrp="1"/>
          </p:cNvSpPr>
          <p:nvPr>
            <p:ph type="sldNum" sz="quarter" idx="10"/>
          </p:nvPr>
        </p:nvSpPr>
        <p:spPr/>
        <p:txBody>
          <a:bodyPr/>
          <a:lstStyle/>
          <a:p>
            <a:r>
              <a:rPr lang="en-US">
                <a:solidFill>
                  <a:prstClr val="black"/>
                </a:solidFill>
              </a:rPr>
              <a:t> Page </a:t>
            </a:r>
            <a:fld id="{8B263312-38AA-4E1E-B2B5-0F8F122B24FE}"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08173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GB" u="sng"/>
              <a:t>For each KPI, Ask the class if anyone knows what they are first before explaining in detail</a:t>
            </a:r>
          </a:p>
          <a:p>
            <a:pPr lvl="0" rtl="0"/>
            <a:endParaRPr lang="en-GB" u="sng"/>
          </a:p>
          <a:p>
            <a:pPr lvl="0" rtl="0"/>
            <a:r>
              <a:rPr lang="en-GB" u="sng"/>
              <a:t>Talking Points</a:t>
            </a:r>
            <a:endParaRPr lang="en-US" u="sng"/>
          </a:p>
          <a:p>
            <a:pPr lvl="0" rtl="0"/>
            <a:r>
              <a:rPr lang="en-US"/>
              <a:t>Let’s talk about some of the main search terminology and KPIs you will hear.</a:t>
            </a:r>
            <a:r>
              <a:rPr lang="en-US" baseline="0"/>
              <a:t> First of all we will start with the physical search related KPIs:</a:t>
            </a:r>
          </a:p>
          <a:p>
            <a:pPr marL="171450" lvl="0" indent="-171450" rtl="0">
              <a:buFont typeface="Arial" pitchFamily="34" charset="0"/>
              <a:buChar char="•"/>
            </a:pPr>
            <a:r>
              <a:rPr lang="en-US" b="1"/>
              <a:t>Search Query </a:t>
            </a:r>
            <a:r>
              <a:rPr lang="en-US"/>
              <a:t>– Occurs when a user enters a keyword into the search box</a:t>
            </a:r>
            <a:r>
              <a:rPr lang="en-US" baseline="0"/>
              <a:t> to perform a search. The page of results that come up as a result of a search query is called a Search Engine Results Page (SERP)</a:t>
            </a:r>
          </a:p>
          <a:p>
            <a:pPr marL="171450" lvl="0" indent="-171450" rtl="0">
              <a:buFont typeface="Arial" pitchFamily="34" charset="0"/>
              <a:buChar char="•"/>
            </a:pPr>
            <a:r>
              <a:rPr lang="en-US" b="1" baseline="0"/>
              <a:t> </a:t>
            </a:r>
            <a:r>
              <a:rPr lang="en-GB" b="1"/>
              <a:t>Impression</a:t>
            </a:r>
            <a:r>
              <a:rPr lang="en-GB" b="1" baseline="0"/>
              <a:t> </a:t>
            </a:r>
            <a:r>
              <a:rPr lang="en-GB" baseline="0"/>
              <a:t>– An impression is where a sponsored search ad is shown to a searcher. </a:t>
            </a:r>
            <a:r>
              <a:rPr lang="en-GB"/>
              <a:t>Each sponsored search ad shown to a user counts as one impression for the advertiser. The term ‘impression’ is common across</a:t>
            </a:r>
            <a:r>
              <a:rPr lang="en-GB" baseline="0"/>
              <a:t> all advertising but in search it refers to a search ad being displayed.</a:t>
            </a:r>
          </a:p>
          <a:p>
            <a:pPr marL="628650" lvl="1" indent="-171450" rtl="0">
              <a:buFont typeface="Arial" pitchFamily="34" charset="0"/>
              <a:buChar char="•"/>
            </a:pPr>
            <a:r>
              <a:rPr lang="en-GB" baseline="0"/>
              <a:t>How many individual impressions are there on this page? The answer is 6 as there are 6 search ads displayed</a:t>
            </a:r>
            <a:endParaRPr lang="en-US"/>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1"/>
              <a:t>Click</a:t>
            </a:r>
            <a:r>
              <a:rPr lang="en-GB" baseline="0"/>
              <a:t> - </a:t>
            </a:r>
            <a:r>
              <a:rPr lang="en-GB"/>
              <a:t>When a user clicks on an advertiser’s ad and goes through to the advertiser’s website,</a:t>
            </a:r>
            <a:r>
              <a:rPr lang="en-GB" baseline="0"/>
              <a:t> this is recorded as a click</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1" baseline="0"/>
              <a:t>Click through rate </a:t>
            </a:r>
            <a:r>
              <a:rPr lang="en-GB" baseline="0"/>
              <a:t>– is a very important measure of the relevancy of an ad to all searchers and details how often an ad is clicked per its number of impressions. It is calculated by the % of clicks that come from the impressions of an ad. </a:t>
            </a:r>
            <a:r>
              <a:rPr lang="en-US"/>
              <a:t>CTR = Total Clicks / Total Impressions</a:t>
            </a:r>
            <a:endParaRPr lang="en-GB" baseline="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a:t>If I had a keyword that delivered 100 ad impressions and was clicked on 9 times, what is my CTR? – Answer is 9%</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a:t>A good CTR can vary massively depending on the keyword and the product</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a:t>Brand keyword CTR is often very high (maybe as high as 40-50%), while for generic keywords such as ‘car’, a CTR of 5% may be considered strong </a:t>
            </a:r>
            <a:endParaRPr lang="en-US"/>
          </a:p>
          <a:p>
            <a:pPr lvl="0" rtl="0"/>
            <a:endParaRPr lang="en-US"/>
          </a:p>
        </p:txBody>
      </p:sp>
      <p:sp>
        <p:nvSpPr>
          <p:cNvPr id="4" name="Slide Number Placeholder 3"/>
          <p:cNvSpPr>
            <a:spLocks noGrp="1"/>
          </p:cNvSpPr>
          <p:nvPr>
            <p:ph type="sldNum" sz="quarter" idx="10"/>
          </p:nvPr>
        </p:nvSpPr>
        <p:spPr/>
        <p:txBody>
          <a:bodyPr/>
          <a:lstStyle/>
          <a:p>
            <a:r>
              <a:rPr lang="en-US">
                <a:solidFill>
                  <a:prstClr val="black"/>
                </a:solidFill>
              </a:rPr>
              <a:t> Page </a:t>
            </a:r>
            <a:fld id="{8B263312-38AA-4E1E-B2B5-0F8F122B24FE}"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70427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a:t>Talking</a:t>
            </a:r>
            <a:r>
              <a:rPr lang="en-GB" u="sng" baseline="0"/>
              <a:t> Points</a:t>
            </a:r>
          </a:p>
          <a:p>
            <a:endParaRPr lang="en-GB"/>
          </a:p>
          <a:p>
            <a:r>
              <a:rPr lang="en-GB"/>
              <a:t>Ad Position is Determined by Max Bid and Relevancy. On a very basic level you can think about rank score as being the current</a:t>
            </a:r>
            <a:r>
              <a:rPr lang="en-GB" baseline="0"/>
              <a:t> CTR multiplied by the maximum bid. In reality, there are many more factors that are involved but this is a good way to look at it when thinking about advertiser performance. </a:t>
            </a:r>
          </a:p>
          <a:p>
            <a:endParaRPr lang="en-GB" baseline="0"/>
          </a:p>
          <a:p>
            <a:r>
              <a:rPr lang="en-GB" baseline="0"/>
              <a:t>The rank score determines each advertisers position in the listings and because it takes both relevancy and bids into account, it means that</a:t>
            </a:r>
            <a:r>
              <a:rPr lang="en-GB"/>
              <a:t> relevant advertisers can receive higher placement at more effective costs. </a:t>
            </a:r>
          </a:p>
          <a:p>
            <a:endParaRPr lang="en-GB"/>
          </a:p>
          <a:p>
            <a:r>
              <a:rPr lang="en-GB"/>
              <a:t>Remember Actual Cost per Click is less than their Max Bid. And so the higher the relevancy, the more</a:t>
            </a:r>
            <a:r>
              <a:rPr lang="en-GB" baseline="0"/>
              <a:t> cost effective the click is for the advertiser.</a:t>
            </a:r>
            <a:endParaRPr lang="en-GB"/>
          </a:p>
          <a:p>
            <a:endParaRPr lang="en-GB"/>
          </a:p>
          <a:p>
            <a:r>
              <a:rPr lang="en-GB"/>
              <a:t>If an advertiser has a stronger CTR they can need</a:t>
            </a:r>
            <a:r>
              <a:rPr lang="en-GB" baseline="0"/>
              <a:t> to pay less in terms of bids to gain a strong position</a:t>
            </a:r>
            <a:endParaRPr lang="en-GB"/>
          </a:p>
          <a:p>
            <a:endParaRPr lang="en-GB"/>
          </a:p>
        </p:txBody>
      </p:sp>
      <p:sp>
        <p:nvSpPr>
          <p:cNvPr id="4" name="Slide Number Placeholder 3"/>
          <p:cNvSpPr>
            <a:spLocks noGrp="1"/>
          </p:cNvSpPr>
          <p:nvPr>
            <p:ph type="sldNum" sz="quarter" idx="10"/>
          </p:nvPr>
        </p:nvSpPr>
        <p:spPr/>
        <p:txBody>
          <a:bodyPr/>
          <a:lstStyle/>
          <a:p>
            <a:fld id="{4F8BB30F-2885-4F86-9107-B3E9D87E74CE}" type="slidenum">
              <a:rPr lang="en-GB" smtClean="0">
                <a:solidFill>
                  <a:prstClr val="black"/>
                </a:solidFill>
              </a:rPr>
              <a:pPr/>
              <a:t>11</a:t>
            </a:fld>
            <a:endParaRPr lang="en-GB">
              <a:solidFill>
                <a:prstClr val="black"/>
              </a:solidFill>
            </a:endParaRPr>
          </a:p>
        </p:txBody>
      </p:sp>
    </p:spTree>
    <p:extLst>
      <p:ext uri="{BB962C8B-B14F-4D97-AF65-F5344CB8AC3E}">
        <p14:creationId xmlns:p14="http://schemas.microsoft.com/office/powerpoint/2010/main" val="292245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Here are some additional KPIs that you might</a:t>
            </a:r>
            <a:r>
              <a:rPr lang="en-GB" baseline="0"/>
              <a:t> come across. These are KPIs that apply more to reporting to the business on search.</a:t>
            </a:r>
          </a:p>
          <a:p>
            <a:endParaRPr lang="en-GB" baseline="0"/>
          </a:p>
          <a:p>
            <a:r>
              <a:rPr lang="en-GB" baseline="0"/>
              <a:t>We have provided a hand out with all of these listed</a:t>
            </a:r>
          </a:p>
        </p:txBody>
      </p:sp>
      <p:sp>
        <p:nvSpPr>
          <p:cNvPr id="4" name="Slide Number Placeholder 3"/>
          <p:cNvSpPr>
            <a:spLocks noGrp="1"/>
          </p:cNvSpPr>
          <p:nvPr>
            <p:ph type="sldNum" sz="quarter" idx="10"/>
          </p:nvPr>
        </p:nvSpPr>
        <p:spPr/>
        <p:txBody>
          <a:bodyPr/>
          <a:lstStyle/>
          <a:p>
            <a:r>
              <a:rPr lang="en-US">
                <a:solidFill>
                  <a:prstClr val="black"/>
                </a:solidFill>
              </a:rPr>
              <a:t> Page </a:t>
            </a:r>
            <a:fld id="{8B263312-38AA-4E1E-B2B5-0F8F122B24FE}"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765786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vmlDrawing" Target="../drawings/vmlDrawing6.vml"/><Relationship Id="rId5" Type="http://schemas.openxmlformats.org/officeDocument/2006/relationships/image" Target="../media/image1.png"/><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vider_light backgrou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905767"/>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flipH="1" flipV="1">
            <a:off x="3" y="5"/>
            <a:ext cx="6640285" cy="4833257"/>
          </a:xfrm>
          <a:prstGeom prst="rect">
            <a:avLst/>
          </a:prstGeom>
        </p:spPr>
      </p:pic>
      <p:sp>
        <p:nvSpPr>
          <p:cNvPr id="4" name="Text Placeholder 16"/>
          <p:cNvSpPr>
            <a:spLocks noGrp="1"/>
          </p:cNvSpPr>
          <p:nvPr>
            <p:ph type="body" sz="quarter" idx="10" hasCustomPrompt="1"/>
          </p:nvPr>
        </p:nvSpPr>
        <p:spPr>
          <a:xfrm>
            <a:off x="758954" y="758952"/>
            <a:ext cx="7953124" cy="660774"/>
          </a:xfrm>
        </p:spPr>
        <p:txBody>
          <a:bodyPr>
            <a:noAutofit/>
          </a:bodyPr>
          <a:lstStyle>
            <a:lvl1pPr marL="0" indent="0">
              <a:buNone/>
              <a:defRPr lang="en-US" sz="3000" kern="1200" dirty="0">
                <a:solidFill>
                  <a:schemeClr val="tx1"/>
                </a:solidFill>
                <a:latin typeface="Segoe UI"/>
                <a:ea typeface="+mn-ea"/>
                <a:cs typeface="+mn-cs"/>
              </a:defRPr>
            </a:lvl1pPr>
          </a:lstStyle>
          <a:p>
            <a:pPr lvl="0"/>
            <a:r>
              <a:rPr lang="en-US"/>
              <a:t>Click to add Title</a:t>
            </a:r>
          </a:p>
        </p:txBody>
      </p:sp>
      <p:sp>
        <p:nvSpPr>
          <p:cNvPr id="8" name="TextBox 7"/>
          <p:cNvSpPr txBox="1"/>
          <p:nvPr userDrawn="1"/>
        </p:nvSpPr>
        <p:spPr>
          <a:xfrm>
            <a:off x="4885522" y="6742584"/>
            <a:ext cx="883255" cy="115416"/>
          </a:xfrm>
          <a:prstGeom prst="rect">
            <a:avLst/>
          </a:prstGeom>
          <a:noFill/>
        </p:spPr>
        <p:txBody>
          <a:bodyPr wrap="none" lIns="0" tIns="0" rIns="0" bIns="0" rtlCol="0">
            <a:spAutoFit/>
          </a:bodyPr>
          <a:lstStyle/>
          <a:p>
            <a:pPr algn="l" defTabSz="685759" eaLnBrk="1" fontAlgn="auto" hangingPunct="1">
              <a:spcBef>
                <a:spcPts val="0"/>
              </a:spcBef>
              <a:spcAft>
                <a:spcPts val="0"/>
              </a:spcAft>
              <a:buClrTx/>
              <a:buFontTx/>
              <a:buNone/>
            </a:pPr>
            <a:r>
              <a:rPr lang="en-US" sz="750">
                <a:solidFill>
                  <a:srgbClr val="505050"/>
                </a:solidFill>
                <a:latin typeface="Segoe UI Light"/>
                <a:cs typeface="+mn-cs"/>
              </a:rPr>
              <a:t>Microsoft Confidential</a:t>
            </a: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66815" y="6422697"/>
            <a:ext cx="758772" cy="291368"/>
          </a:xfrm>
          <a:prstGeom prst="rect">
            <a:avLst/>
          </a:prstGeom>
        </p:spPr>
      </p:pic>
      <p:graphicFrame>
        <p:nvGraphicFramePr>
          <p:cNvPr id="10" name="Object 113"/>
          <p:cNvGraphicFramePr>
            <a:graphicFrameLocks noChangeAspect="1"/>
          </p:cNvGraphicFramePr>
          <p:nvPr userDrawn="1">
            <p:extLst>
              <p:ext uri="{D42A27DB-BD31-4B8C-83A1-F6EECF244321}">
                <p14:modId xmlns:p14="http://schemas.microsoft.com/office/powerpoint/2010/main" val="2401028914"/>
              </p:ext>
            </p:extLst>
          </p:nvPr>
        </p:nvGraphicFramePr>
        <p:xfrm>
          <a:off x="11158331" y="6462092"/>
          <a:ext cx="446153" cy="306600"/>
        </p:xfrm>
        <a:graphic>
          <a:graphicData uri="http://schemas.openxmlformats.org/presentationml/2006/ole">
            <mc:AlternateContent xmlns:mc="http://schemas.openxmlformats.org/markup-compatibility/2006">
              <mc:Choice xmlns:v="urn:schemas-microsoft-com:vml" Requires="v">
                <p:oleObj spid="_x0000_s2054" r:id="rId6" imgW="971686" imgH="895238" progId="PBrush">
                  <p:embed/>
                </p:oleObj>
              </mc:Choice>
              <mc:Fallback>
                <p:oleObj r:id="rId6" imgW="971686" imgH="895238"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8331" y="6462092"/>
                        <a:ext cx="446153" cy="306600"/>
                      </a:xfrm>
                      <a:prstGeom prst="rect">
                        <a:avLst/>
                      </a:prstGeom>
                      <a:noFill/>
                      <a:extLst/>
                    </p:spPr>
                  </p:pic>
                </p:oleObj>
              </mc:Fallback>
            </mc:AlternateContent>
          </a:graphicData>
        </a:graphic>
      </p:graphicFrame>
    </p:spTree>
    <p:extLst>
      <p:ext uri="{BB962C8B-B14F-4D97-AF65-F5344CB8AC3E}">
        <p14:creationId xmlns:p14="http://schemas.microsoft.com/office/powerpoint/2010/main" val="389443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Header // Tammy">
    <p:spTree>
      <p:nvGrpSpPr>
        <p:cNvPr id="1" name=""/>
        <p:cNvGrpSpPr/>
        <p:nvPr/>
      </p:nvGrpSpPr>
      <p:grpSpPr>
        <a:xfrm>
          <a:off x="0" y="0"/>
          <a:ext cx="0" cy="0"/>
          <a:chOff x="0" y="0"/>
          <a:chExt cx="0" cy="0"/>
        </a:xfrm>
      </p:grpSpPr>
      <p:sp>
        <p:nvSpPr>
          <p:cNvPr id="18" name="Rectangle 17"/>
          <p:cNvSpPr/>
          <p:nvPr userDrawn="1"/>
        </p:nvSpPr>
        <p:spPr>
          <a:xfrm>
            <a:off x="-1" y="3"/>
            <a:ext cx="12192001" cy="1828798"/>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14"/>
            <a:endParaRPr lang="en-US" sz="2091">
              <a:solidFill>
                <a:srgbClr val="EEC34E"/>
              </a:solidFill>
              <a:latin typeface="Segoe Light"/>
            </a:endParaRPr>
          </a:p>
        </p:txBody>
      </p:sp>
      <p:sp>
        <p:nvSpPr>
          <p:cNvPr id="31" name="Title 1"/>
          <p:cNvSpPr>
            <a:spLocks noGrp="1"/>
          </p:cNvSpPr>
          <p:nvPr>
            <p:ph type="title" hasCustomPrompt="1"/>
          </p:nvPr>
        </p:nvSpPr>
        <p:spPr>
          <a:xfrm>
            <a:off x="266128" y="295862"/>
            <a:ext cx="10857071" cy="1325563"/>
          </a:xfrm>
        </p:spPr>
        <p:txBody>
          <a:bodyPr anchor="t">
            <a:normAutofit/>
          </a:bodyPr>
          <a:lstStyle>
            <a:lvl1pPr>
              <a:defRPr sz="3529" b="0" i="0">
                <a:solidFill>
                  <a:schemeClr val="bg1"/>
                </a:solidFill>
                <a:latin typeface="Segoe UI Light" charset="0"/>
                <a:ea typeface="Segoe UI Light" charset="0"/>
                <a:cs typeface="Segoe UI Light" charset="0"/>
              </a:defRPr>
            </a:lvl1pPr>
          </a:lstStyle>
          <a:p>
            <a:r>
              <a:rPr lang="en-US"/>
              <a:t>Page Title: Subtitle</a:t>
            </a:r>
          </a:p>
        </p:txBody>
      </p:sp>
      <p:sp>
        <p:nvSpPr>
          <p:cNvPr id="2" name="Right Triangle 1"/>
          <p:cNvSpPr/>
          <p:nvPr userDrawn="1"/>
        </p:nvSpPr>
        <p:spPr>
          <a:xfrm flipH="1">
            <a:off x="0"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00">
              <a:solidFill>
                <a:srgbClr val="FFFFFF"/>
              </a:solidFill>
            </a:endParaRPr>
          </a:p>
        </p:txBody>
      </p:sp>
      <p:sp>
        <p:nvSpPr>
          <p:cNvPr id="12" name="Text Placeholder 3"/>
          <p:cNvSpPr>
            <a:spLocks noGrp="1"/>
          </p:cNvSpPr>
          <p:nvPr>
            <p:ph type="body" sz="quarter" idx="10"/>
          </p:nvPr>
        </p:nvSpPr>
        <p:spPr>
          <a:xfrm>
            <a:off x="266127" y="2090049"/>
            <a:ext cx="10857072" cy="1971622"/>
          </a:xfrm>
        </p:spPr>
        <p:txBody>
          <a:bodyPr wrap="square">
            <a:spAutoFit/>
          </a:bodyPr>
          <a:lstStyle>
            <a:lvl1pPr>
              <a:defRPr sz="313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stretch>
            <a:fillRect/>
          </a:stretch>
        </p:blipFill>
        <p:spPr>
          <a:xfrm>
            <a:off x="325280" y="6127328"/>
            <a:ext cx="1098703" cy="589808"/>
          </a:xfrm>
          <a:prstGeom prst="rect">
            <a:avLst/>
          </a:prstGeom>
        </p:spPr>
      </p:pic>
      <p:graphicFrame>
        <p:nvGraphicFramePr>
          <p:cNvPr id="7" name="Object 113"/>
          <p:cNvGraphicFramePr>
            <a:graphicFrameLocks noChangeAspect="1"/>
          </p:cNvGraphicFramePr>
          <p:nvPr userDrawn="1">
            <p:extLst>
              <p:ext uri="{D42A27DB-BD31-4B8C-83A1-F6EECF244321}">
                <p14:modId xmlns:p14="http://schemas.microsoft.com/office/powerpoint/2010/main" val="2738797681"/>
              </p:ext>
            </p:extLst>
          </p:nvPr>
        </p:nvGraphicFramePr>
        <p:xfrm>
          <a:off x="11598275" y="2"/>
          <a:ext cx="593725" cy="547688"/>
        </p:xfrm>
        <a:graphic>
          <a:graphicData uri="http://schemas.openxmlformats.org/presentationml/2006/ole">
            <mc:AlternateContent xmlns:mc="http://schemas.openxmlformats.org/markup-compatibility/2006">
              <mc:Choice xmlns:v="urn:schemas-microsoft-com:vml" Requires="v">
                <p:oleObj spid="_x0000_s3078"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98275" y="2"/>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17027238"/>
      </p:ext>
    </p:extLst>
  </p:cSld>
  <p:clrMapOvr>
    <a:masterClrMapping/>
  </p:clrMapOvr>
  <p:transition>
    <p:fade/>
  </p:transition>
  <p:extLst mod="1">
    <p:ext uri="{DCECCB84-F9BA-43D5-87BE-67443E8EF086}">
      <p15:sldGuideLst xmlns:p15="http://schemas.microsoft.com/office/powerpoint/2012/main">
        <p15:guide id="1" orient="horz" pos="392">
          <p15:clr>
            <a:srgbClr val="FBAE40"/>
          </p15:clr>
        </p15:guide>
        <p15:guide id="2" pos="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Header // Tammy">
    <p:spTree>
      <p:nvGrpSpPr>
        <p:cNvPr id="1" name=""/>
        <p:cNvGrpSpPr/>
        <p:nvPr/>
      </p:nvGrpSpPr>
      <p:grpSpPr>
        <a:xfrm>
          <a:off x="0" y="0"/>
          <a:ext cx="0" cy="0"/>
          <a:chOff x="0" y="0"/>
          <a:chExt cx="0" cy="0"/>
        </a:xfrm>
      </p:grpSpPr>
      <p:sp>
        <p:nvSpPr>
          <p:cNvPr id="3" name="Rectangle 2"/>
          <p:cNvSpPr/>
          <p:nvPr userDrawn="1"/>
        </p:nvSpPr>
        <p:spPr bwMode="auto">
          <a:xfrm>
            <a:off x="0" y="6502400"/>
            <a:ext cx="12191999" cy="330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eaLnBrk="0" fontAlgn="base" hangingPunct="0">
              <a:lnSpc>
                <a:spcPct val="90000"/>
              </a:lnSpc>
              <a:spcBef>
                <a:spcPct val="0"/>
              </a:spcBef>
              <a:spcAft>
                <a:spcPct val="0"/>
              </a:spcAft>
              <a:buClr>
                <a:srgbClr val="0B1F65"/>
              </a:buClr>
              <a:buFont typeface="Webdings" pitchFamily="18" charset="2"/>
              <a:buNone/>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a:xfrm>
            <a:off x="-1" y="3"/>
            <a:ext cx="12192001" cy="787397"/>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742698"/>
            <a:endParaRPr lang="en-US" sz="1699">
              <a:solidFill>
                <a:srgbClr val="EEC34E"/>
              </a:solidFill>
              <a:latin typeface="Segoe Light"/>
            </a:endParaRPr>
          </a:p>
        </p:txBody>
      </p:sp>
      <p:sp>
        <p:nvSpPr>
          <p:cNvPr id="31" name="Title 1"/>
          <p:cNvSpPr>
            <a:spLocks noGrp="1"/>
          </p:cNvSpPr>
          <p:nvPr>
            <p:ph type="title" hasCustomPrompt="1"/>
          </p:nvPr>
        </p:nvSpPr>
        <p:spPr>
          <a:xfrm>
            <a:off x="266128" y="295862"/>
            <a:ext cx="10857072" cy="1325563"/>
          </a:xfrm>
        </p:spPr>
        <p:txBody>
          <a:bodyPr anchor="t">
            <a:normAutofit/>
          </a:bodyPr>
          <a:lstStyle>
            <a:lvl1pPr>
              <a:defRPr sz="2867" b="0" i="0">
                <a:solidFill>
                  <a:schemeClr val="bg1"/>
                </a:solidFill>
                <a:latin typeface="Segoe UI Light" charset="0"/>
                <a:ea typeface="Segoe UI Light" charset="0"/>
                <a:cs typeface="Segoe UI Light" charset="0"/>
              </a:defRPr>
            </a:lvl1pPr>
          </a:lstStyle>
          <a:p>
            <a:r>
              <a:rPr lang="en-US"/>
              <a:t>Page Title: Subtitle</a:t>
            </a:r>
          </a:p>
        </p:txBody>
      </p:sp>
      <p:sp>
        <p:nvSpPr>
          <p:cNvPr id="2" name="Right Triangle 1"/>
          <p:cNvSpPr/>
          <p:nvPr userDrawn="1"/>
        </p:nvSpPr>
        <p:spPr>
          <a:xfrm flipH="1">
            <a:off x="3"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698"/>
            <a:endParaRPr lang="en-US" sz="1462">
              <a:solidFill>
                <a:srgbClr val="FFFFFF"/>
              </a:solidFill>
            </a:endParaRPr>
          </a:p>
        </p:txBody>
      </p:sp>
      <p:sp>
        <p:nvSpPr>
          <p:cNvPr id="12" name="Text Placeholder 3"/>
          <p:cNvSpPr>
            <a:spLocks noGrp="1"/>
          </p:cNvSpPr>
          <p:nvPr>
            <p:ph type="body" sz="quarter" idx="10"/>
          </p:nvPr>
        </p:nvSpPr>
        <p:spPr>
          <a:xfrm>
            <a:off x="266127" y="1188901"/>
            <a:ext cx="10857072" cy="1443472"/>
          </a:xfrm>
        </p:spPr>
        <p:txBody>
          <a:bodyPr wrap="square">
            <a:spAutoFit/>
          </a:bodyPr>
          <a:lstStyle>
            <a:lvl1pPr>
              <a:defRPr sz="2000">
                <a:latin typeface="+mn-lt"/>
              </a:defRPr>
            </a:lvl1pPr>
            <a:lvl2pPr>
              <a:defRPr sz="1600"/>
            </a:lvl2pPr>
            <a:lvl3pPr>
              <a:defRPr sz="1400"/>
            </a:lvl3pPr>
            <a:lvl4pPr>
              <a:defRPr sz="14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stretch>
            <a:fillRect/>
          </a:stretch>
        </p:blipFill>
        <p:spPr>
          <a:xfrm>
            <a:off x="60243" y="6475636"/>
            <a:ext cx="695134" cy="406047"/>
          </a:xfrm>
          <a:prstGeom prst="rect">
            <a:avLst/>
          </a:prstGeom>
        </p:spPr>
      </p:pic>
      <p:graphicFrame>
        <p:nvGraphicFramePr>
          <p:cNvPr id="7" name="Object 113"/>
          <p:cNvGraphicFramePr>
            <a:graphicFrameLocks noChangeAspect="1"/>
          </p:cNvGraphicFramePr>
          <p:nvPr userDrawn="1">
            <p:extLst/>
          </p:nvPr>
        </p:nvGraphicFramePr>
        <p:xfrm>
          <a:off x="11728174" y="6515100"/>
          <a:ext cx="446153" cy="306600"/>
        </p:xfrm>
        <a:graphic>
          <a:graphicData uri="http://schemas.openxmlformats.org/presentationml/2006/ole">
            <mc:AlternateContent xmlns:mc="http://schemas.openxmlformats.org/markup-compatibility/2006">
              <mc:Choice xmlns:v="urn:schemas-microsoft-com:vml" Requires="v">
                <p:oleObj spid="_x0000_s5126"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28174" y="6515100"/>
                        <a:ext cx="446153" cy="306600"/>
                      </a:xfrm>
                      <a:prstGeom prst="rect">
                        <a:avLst/>
                      </a:prstGeom>
                      <a:noFill/>
                      <a:extLst/>
                    </p:spPr>
                  </p:pic>
                </p:oleObj>
              </mc:Fallback>
            </mc:AlternateContent>
          </a:graphicData>
        </a:graphic>
      </p:graphicFrame>
    </p:spTree>
    <p:extLst>
      <p:ext uri="{BB962C8B-B14F-4D97-AF65-F5344CB8AC3E}">
        <p14:creationId xmlns:p14="http://schemas.microsoft.com/office/powerpoint/2010/main" val="70167677"/>
      </p:ext>
    </p:extLst>
  </p:cSld>
  <p:clrMapOvr>
    <a:masterClrMapping/>
  </p:clrMapOvr>
  <p:transition>
    <p:fade/>
  </p:transition>
  <p:extLst mod="1">
    <p:ext uri="{DCECCB84-F9BA-43D5-87BE-67443E8EF086}">
      <p15:sldGuideLst xmlns:p15="http://schemas.microsoft.com/office/powerpoint/2012/main">
        <p15:guide id="1" orient="horz" pos="392">
          <p15:clr>
            <a:srgbClr val="FBAE40"/>
          </p15:clr>
        </p15:guide>
        <p15:guide id="2" pos="4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eader // Tammy">
    <p:spTree>
      <p:nvGrpSpPr>
        <p:cNvPr id="1" name=""/>
        <p:cNvGrpSpPr/>
        <p:nvPr/>
      </p:nvGrpSpPr>
      <p:grpSpPr>
        <a:xfrm>
          <a:off x="0" y="0"/>
          <a:ext cx="0" cy="0"/>
          <a:chOff x="0" y="0"/>
          <a:chExt cx="0" cy="0"/>
        </a:xfrm>
      </p:grpSpPr>
      <p:sp>
        <p:nvSpPr>
          <p:cNvPr id="18" name="Rectangle 17"/>
          <p:cNvSpPr/>
          <p:nvPr userDrawn="1"/>
        </p:nvSpPr>
        <p:spPr>
          <a:xfrm>
            <a:off x="-1" y="3"/>
            <a:ext cx="12192001" cy="1828798"/>
          </a:xfrm>
          <a:prstGeom prst="rect">
            <a:avLst/>
          </a:prstGeom>
          <a:solidFill>
            <a:srgbClr val="00827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14"/>
            <a:endParaRPr lang="en-US" sz="2091">
              <a:solidFill>
                <a:srgbClr val="EEC34E"/>
              </a:solidFill>
              <a:latin typeface="Segoe Light"/>
            </a:endParaRPr>
          </a:p>
        </p:txBody>
      </p:sp>
      <p:sp>
        <p:nvSpPr>
          <p:cNvPr id="31" name="Title 1"/>
          <p:cNvSpPr>
            <a:spLocks noGrp="1"/>
          </p:cNvSpPr>
          <p:nvPr>
            <p:ph type="title" hasCustomPrompt="1"/>
          </p:nvPr>
        </p:nvSpPr>
        <p:spPr>
          <a:xfrm>
            <a:off x="266128" y="295862"/>
            <a:ext cx="10857071" cy="1325563"/>
          </a:xfrm>
        </p:spPr>
        <p:txBody>
          <a:bodyPr anchor="t">
            <a:normAutofit/>
          </a:bodyPr>
          <a:lstStyle>
            <a:lvl1pPr>
              <a:defRPr sz="3529" b="0" i="0">
                <a:solidFill>
                  <a:schemeClr val="bg1"/>
                </a:solidFill>
                <a:latin typeface="Segoe UI Light" charset="0"/>
                <a:ea typeface="Segoe UI Light" charset="0"/>
                <a:cs typeface="Segoe UI Light" charset="0"/>
              </a:defRPr>
            </a:lvl1pPr>
          </a:lstStyle>
          <a:p>
            <a:r>
              <a:rPr lang="en-US"/>
              <a:t>Page Title: Subtitle</a:t>
            </a:r>
          </a:p>
        </p:txBody>
      </p:sp>
      <p:sp>
        <p:nvSpPr>
          <p:cNvPr id="2" name="Right Triangle 1"/>
          <p:cNvSpPr/>
          <p:nvPr userDrawn="1"/>
        </p:nvSpPr>
        <p:spPr>
          <a:xfrm flipH="1">
            <a:off x="0" y="1219200"/>
            <a:ext cx="12192000" cy="609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00">
              <a:solidFill>
                <a:srgbClr val="FFFFFF"/>
              </a:solidFill>
            </a:endParaRPr>
          </a:p>
        </p:txBody>
      </p:sp>
      <p:sp>
        <p:nvSpPr>
          <p:cNvPr id="12" name="Text Placeholder 3"/>
          <p:cNvSpPr>
            <a:spLocks noGrp="1"/>
          </p:cNvSpPr>
          <p:nvPr>
            <p:ph type="body" sz="quarter" idx="10"/>
          </p:nvPr>
        </p:nvSpPr>
        <p:spPr>
          <a:xfrm>
            <a:off x="266127" y="2090049"/>
            <a:ext cx="10857072" cy="1971622"/>
          </a:xfrm>
        </p:spPr>
        <p:txBody>
          <a:bodyPr wrap="square">
            <a:spAutoFit/>
          </a:bodyPr>
          <a:lstStyle>
            <a:lvl1pPr>
              <a:defRPr sz="313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stretch>
            <a:fillRect/>
          </a:stretch>
        </p:blipFill>
        <p:spPr>
          <a:xfrm>
            <a:off x="325280" y="6127328"/>
            <a:ext cx="1098703" cy="589808"/>
          </a:xfrm>
          <a:prstGeom prst="rect">
            <a:avLst/>
          </a:prstGeom>
        </p:spPr>
      </p:pic>
      <p:graphicFrame>
        <p:nvGraphicFramePr>
          <p:cNvPr id="7" name="Object 113"/>
          <p:cNvGraphicFramePr>
            <a:graphicFrameLocks noChangeAspect="1"/>
          </p:cNvGraphicFramePr>
          <p:nvPr userDrawn="1">
            <p:extLst>
              <p:ext uri="{D42A27DB-BD31-4B8C-83A1-F6EECF244321}">
                <p14:modId xmlns:p14="http://schemas.microsoft.com/office/powerpoint/2010/main" val="2738797681"/>
              </p:ext>
            </p:extLst>
          </p:nvPr>
        </p:nvGraphicFramePr>
        <p:xfrm>
          <a:off x="11598275" y="2"/>
          <a:ext cx="593725" cy="547688"/>
        </p:xfrm>
        <a:graphic>
          <a:graphicData uri="http://schemas.openxmlformats.org/presentationml/2006/ole">
            <mc:AlternateContent xmlns:mc="http://schemas.openxmlformats.org/markup-compatibility/2006">
              <mc:Choice xmlns:v="urn:schemas-microsoft-com:vml" Requires="v">
                <p:oleObj spid="_x0000_s7174" r:id="rId4" imgW="971686" imgH="895238" progId="PBrush">
                  <p:embed/>
                </p:oleObj>
              </mc:Choice>
              <mc:Fallback>
                <p:oleObj r:id="rId4" imgW="971686" imgH="89523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98275" y="2"/>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5525278"/>
      </p:ext>
    </p:extLst>
  </p:cSld>
  <p:clrMapOvr>
    <a:masterClrMapping/>
  </p:clrMapOvr>
  <p:transition>
    <p:fade/>
  </p:transition>
  <p:extLst mod="1">
    <p:ext uri="{DCECCB84-F9BA-43D5-87BE-67443E8EF086}">
      <p15:sldGuideLst xmlns:p15="http://schemas.microsoft.com/office/powerpoint/2012/main">
        <p15:guide id="1" orient="horz" pos="392">
          <p15:clr>
            <a:srgbClr val="FBAE40"/>
          </p15:clr>
        </p15:guide>
        <p15:guide id="2" pos="39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3.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image" Target="../media/image7.emf"/><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5.vml"/><Relationship Id="rId7"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286A8-4939-4E57-9DCC-445A2F27BBE4}" type="datetimeFigureOut">
              <a:rPr lang="en-US" smtClean="0"/>
              <a:t>10/18/2017</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3"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D6294-E893-4767-95A2-25A43937AC2B}" type="slidenum">
              <a:rPr lang="en-US" smtClean="0"/>
              <a:t>‹#›</a:t>
            </a:fld>
            <a:endParaRPr lang="en-US"/>
          </a:p>
        </p:txBody>
      </p:sp>
    </p:spTree>
    <p:extLst>
      <p:ext uri="{BB962C8B-B14F-4D97-AF65-F5344CB8AC3E}">
        <p14:creationId xmlns:p14="http://schemas.microsoft.com/office/powerpoint/2010/main" val="4181337229"/>
      </p:ext>
    </p:extLst>
  </p:cSld>
  <p:clrMap bg1="lt1" tx1="dk1" bg2="lt2" tx2="dk2" accent1="accent1" accent2="accent2" accent3="accent3" accent4="accent4" accent5="accent5" accent6="accent6" hlink="hlink" folHlink="folHlink"/>
  <p:sldLayoutIdLst>
    <p:sldLayoutId id="2147483712" r:id="rId1"/>
    <p:sldLayoutId id="2147483787"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7"/>
            <a:ext cx="11655841" cy="85348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5" y="1189178"/>
            <a:ext cx="11653521" cy="15949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5400000">
            <a:off x="9208751" y="2991036"/>
            <a:ext cx="6858623" cy="876557"/>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488639" y="6306033"/>
            <a:ext cx="1248148" cy="267664"/>
          </a:xfrm>
          <a:prstGeom prst="rect">
            <a:avLst/>
          </a:prstGeom>
        </p:spPr>
      </p:pic>
      <p:graphicFrame>
        <p:nvGraphicFramePr>
          <p:cNvPr id="6" name="Object 113"/>
          <p:cNvGraphicFramePr>
            <a:graphicFrameLocks noChangeAspect="1"/>
          </p:cNvGraphicFramePr>
          <p:nvPr userDrawn="1">
            <p:extLst/>
          </p:nvPr>
        </p:nvGraphicFramePr>
        <p:xfrm>
          <a:off x="11598275" y="2"/>
          <a:ext cx="593725" cy="547688"/>
        </p:xfrm>
        <a:graphic>
          <a:graphicData uri="http://schemas.openxmlformats.org/presentationml/2006/ole">
            <mc:AlternateContent xmlns:mc="http://schemas.openxmlformats.org/markup-compatibility/2006">
              <mc:Choice xmlns:v="urn:schemas-microsoft-com:vml" Requires="v">
                <p:oleObj spid="_x0000_s4102" r:id="rId6" imgW="971686" imgH="895238" progId="PBrush">
                  <p:embed/>
                </p:oleObj>
              </mc:Choice>
              <mc:Fallback>
                <p:oleObj r:id="rId6" imgW="971686" imgH="895238"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8275" y="2"/>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8847232"/>
      </p:ext>
    </p:extLst>
  </p:cSld>
  <p:clrMap bg1="lt1" tx1="dk1" bg2="lt2" tx2="dk2" accent1="accent1" accent2="accent2" accent3="accent3" accent4="accent4" accent5="accent5" accent6="accent6" hlink="hlink" folHlink="folHlink"/>
  <p:sldLayoutIdLst>
    <p:sldLayoutId id="2147483789" r:id="rId1"/>
  </p:sldLayoutIdLst>
  <p:transition>
    <p:fade/>
  </p:transition>
  <p:txStyles>
    <p:titleStyle>
      <a:lvl1pPr algn="l" defTabSz="728110" rtl="0" eaLnBrk="1" latinLnBrk="0" hangingPunct="1">
        <a:lnSpc>
          <a:spcPct val="90000"/>
        </a:lnSpc>
        <a:spcBef>
          <a:spcPct val="0"/>
        </a:spcBef>
        <a:buNone/>
        <a:defRPr lang="en-US" sz="2867" b="0" kern="1200" cap="none" spc="-8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67672" marR="0" indent="-267672" algn="l" defTabSz="728110" rtl="0" eaLnBrk="1" fontAlgn="auto" latinLnBrk="0" hangingPunct="1">
        <a:lnSpc>
          <a:spcPct val="90000"/>
        </a:lnSpc>
        <a:spcBef>
          <a:spcPct val="20000"/>
        </a:spcBef>
        <a:spcAft>
          <a:spcPts val="0"/>
        </a:spcAft>
        <a:buClrTx/>
        <a:buSzPct val="90000"/>
        <a:buFont typeface="Arial" pitchFamily="34" charset="0"/>
        <a:buChar char="•"/>
        <a:tabLst/>
        <a:defRPr sz="2548" kern="1200" spc="0" baseline="0">
          <a:gradFill>
            <a:gsLst>
              <a:gs pos="1250">
                <a:schemeClr val="tx1"/>
              </a:gs>
              <a:gs pos="100000">
                <a:schemeClr val="tx1"/>
              </a:gs>
            </a:gsLst>
            <a:lin ang="5400000" scaled="0"/>
          </a:gradFill>
          <a:latin typeface="+mj-lt"/>
          <a:ea typeface="+mn-ea"/>
          <a:cs typeface="+mn-cs"/>
        </a:defRPr>
      </a:lvl1pPr>
      <a:lvl2pPr marL="456034" marR="0" indent="-188362" algn="l" defTabSz="728110" rtl="0" eaLnBrk="1" fontAlgn="auto" latinLnBrk="0" hangingPunct="1">
        <a:lnSpc>
          <a:spcPct val="90000"/>
        </a:lnSpc>
        <a:spcBef>
          <a:spcPct val="20000"/>
        </a:spcBef>
        <a:spcAft>
          <a:spcPts val="0"/>
        </a:spcAft>
        <a:buClrTx/>
        <a:buSzPct val="90000"/>
        <a:buFont typeface="Arial" pitchFamily="34" charset="0"/>
        <a:buChar char="•"/>
        <a:tabLst/>
        <a:defRPr sz="1874" kern="1200" spc="0" baseline="0">
          <a:gradFill>
            <a:gsLst>
              <a:gs pos="1250">
                <a:schemeClr val="tx1"/>
              </a:gs>
              <a:gs pos="100000">
                <a:schemeClr val="tx1"/>
              </a:gs>
            </a:gsLst>
            <a:lin ang="5400000" scaled="0"/>
          </a:gradFill>
          <a:latin typeface="+mn-lt"/>
          <a:ea typeface="+mn-ea"/>
          <a:cs typeface="+mn-cs"/>
        </a:defRPr>
      </a:lvl2pPr>
      <a:lvl3pPr marL="624567"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562" kern="1200" spc="0" baseline="0">
          <a:gradFill>
            <a:gsLst>
              <a:gs pos="1250">
                <a:schemeClr val="tx1"/>
              </a:gs>
              <a:gs pos="100000">
                <a:schemeClr val="tx1"/>
              </a:gs>
            </a:gsLst>
            <a:lin ang="5400000" scaled="0"/>
          </a:gradFill>
          <a:latin typeface="+mn-lt"/>
          <a:ea typeface="+mn-ea"/>
          <a:cs typeface="+mn-cs"/>
        </a:defRPr>
      </a:lvl3pPr>
      <a:lvl4pPr marL="803016"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405" kern="1200" spc="0" baseline="0">
          <a:gradFill>
            <a:gsLst>
              <a:gs pos="1250">
                <a:schemeClr val="tx1"/>
              </a:gs>
              <a:gs pos="100000">
                <a:schemeClr val="tx1"/>
              </a:gs>
            </a:gsLst>
            <a:lin ang="5400000" scaled="0"/>
          </a:gradFill>
          <a:latin typeface="+mn-lt"/>
          <a:ea typeface="+mn-ea"/>
          <a:cs typeface="+mn-cs"/>
        </a:defRPr>
      </a:lvl4pPr>
      <a:lvl5pPr marL="981463" marR="0" indent="-178448" algn="l" defTabSz="728110" rtl="0" eaLnBrk="1" fontAlgn="auto" latinLnBrk="0" hangingPunct="1">
        <a:lnSpc>
          <a:spcPct val="90000"/>
        </a:lnSpc>
        <a:spcBef>
          <a:spcPct val="20000"/>
        </a:spcBef>
        <a:spcAft>
          <a:spcPts val="0"/>
        </a:spcAft>
        <a:buClrTx/>
        <a:buSzPct val="90000"/>
        <a:buFont typeface="Arial" pitchFamily="34" charset="0"/>
        <a:buChar char="•"/>
        <a:tabLst/>
        <a:defRPr sz="1405" kern="1200" spc="0" baseline="0">
          <a:gradFill>
            <a:gsLst>
              <a:gs pos="1250">
                <a:schemeClr val="tx1"/>
              </a:gs>
              <a:gs pos="100000">
                <a:schemeClr val="tx1"/>
              </a:gs>
            </a:gsLst>
            <a:lin ang="5400000" scaled="0"/>
          </a:gradFill>
          <a:latin typeface="+mn-lt"/>
          <a:ea typeface="+mn-ea"/>
          <a:cs typeface="+mn-cs"/>
        </a:defRPr>
      </a:lvl5pPr>
      <a:lvl6pPr marL="2002302"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6pPr>
      <a:lvl7pPr marL="2366357"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7pPr>
      <a:lvl8pPr marL="2730412"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8pPr>
      <a:lvl9pPr marL="3094466" indent="-182028" algn="l" defTabSz="728110" rtl="0" eaLnBrk="1" latinLnBrk="0" hangingPunct="1">
        <a:spcBef>
          <a:spcPct val="20000"/>
        </a:spcBef>
        <a:buFont typeface="Arial" pitchFamily="34" charset="0"/>
        <a:buChar char="•"/>
        <a:defRPr sz="1562" kern="1200">
          <a:solidFill>
            <a:schemeClr val="tx1"/>
          </a:solidFill>
          <a:latin typeface="+mn-lt"/>
          <a:ea typeface="+mn-ea"/>
          <a:cs typeface="+mn-cs"/>
        </a:defRPr>
      </a:lvl9pPr>
    </p:bodyStyle>
    <p:otherStyle>
      <a:defPPr>
        <a:defRPr lang="en-US"/>
      </a:defPPr>
      <a:lvl1pPr marL="0" algn="l" defTabSz="728110" rtl="0" eaLnBrk="1" latinLnBrk="0" hangingPunct="1">
        <a:defRPr sz="1405" kern="1200">
          <a:solidFill>
            <a:schemeClr val="tx1"/>
          </a:solidFill>
          <a:latin typeface="+mn-lt"/>
          <a:ea typeface="+mn-ea"/>
          <a:cs typeface="+mn-cs"/>
        </a:defRPr>
      </a:lvl1pPr>
      <a:lvl2pPr marL="364054" algn="l" defTabSz="728110" rtl="0" eaLnBrk="1" latinLnBrk="0" hangingPunct="1">
        <a:defRPr sz="1405" kern="1200">
          <a:solidFill>
            <a:schemeClr val="tx1"/>
          </a:solidFill>
          <a:latin typeface="+mn-lt"/>
          <a:ea typeface="+mn-ea"/>
          <a:cs typeface="+mn-cs"/>
        </a:defRPr>
      </a:lvl2pPr>
      <a:lvl3pPr marL="728110" algn="l" defTabSz="728110" rtl="0" eaLnBrk="1" latinLnBrk="0" hangingPunct="1">
        <a:defRPr sz="1405" kern="1200">
          <a:solidFill>
            <a:schemeClr val="tx1"/>
          </a:solidFill>
          <a:latin typeface="+mn-lt"/>
          <a:ea typeface="+mn-ea"/>
          <a:cs typeface="+mn-cs"/>
        </a:defRPr>
      </a:lvl3pPr>
      <a:lvl4pPr marL="1092164" algn="l" defTabSz="728110" rtl="0" eaLnBrk="1" latinLnBrk="0" hangingPunct="1">
        <a:defRPr sz="1405" kern="1200">
          <a:solidFill>
            <a:schemeClr val="tx1"/>
          </a:solidFill>
          <a:latin typeface="+mn-lt"/>
          <a:ea typeface="+mn-ea"/>
          <a:cs typeface="+mn-cs"/>
        </a:defRPr>
      </a:lvl4pPr>
      <a:lvl5pPr marL="1456220" algn="l" defTabSz="728110" rtl="0" eaLnBrk="1" latinLnBrk="0" hangingPunct="1">
        <a:defRPr sz="1405" kern="1200">
          <a:solidFill>
            <a:schemeClr val="tx1"/>
          </a:solidFill>
          <a:latin typeface="+mn-lt"/>
          <a:ea typeface="+mn-ea"/>
          <a:cs typeface="+mn-cs"/>
        </a:defRPr>
      </a:lvl5pPr>
      <a:lvl6pPr marL="1820275" algn="l" defTabSz="728110" rtl="0" eaLnBrk="1" latinLnBrk="0" hangingPunct="1">
        <a:defRPr sz="1405" kern="1200">
          <a:solidFill>
            <a:schemeClr val="tx1"/>
          </a:solidFill>
          <a:latin typeface="+mn-lt"/>
          <a:ea typeface="+mn-ea"/>
          <a:cs typeface="+mn-cs"/>
        </a:defRPr>
      </a:lvl6pPr>
      <a:lvl7pPr marL="2184328" algn="l" defTabSz="728110" rtl="0" eaLnBrk="1" latinLnBrk="0" hangingPunct="1">
        <a:defRPr sz="1405" kern="1200">
          <a:solidFill>
            <a:schemeClr val="tx1"/>
          </a:solidFill>
          <a:latin typeface="+mn-lt"/>
          <a:ea typeface="+mn-ea"/>
          <a:cs typeface="+mn-cs"/>
        </a:defRPr>
      </a:lvl7pPr>
      <a:lvl8pPr marL="2548384" algn="l" defTabSz="728110" rtl="0" eaLnBrk="1" latinLnBrk="0" hangingPunct="1">
        <a:defRPr sz="1405" kern="1200">
          <a:solidFill>
            <a:schemeClr val="tx1"/>
          </a:solidFill>
          <a:latin typeface="+mn-lt"/>
          <a:ea typeface="+mn-ea"/>
          <a:cs typeface="+mn-cs"/>
        </a:defRPr>
      </a:lvl8pPr>
      <a:lvl9pPr marL="2912440" algn="l" defTabSz="728110" rtl="0" eaLnBrk="1" latinLnBrk="0" hangingPunct="1">
        <a:defRPr sz="140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211">
          <p15:clr>
            <a:srgbClr val="5ACBF0"/>
          </p15:clr>
        </p15:guide>
        <p15:guide id="3" pos="922">
          <p15:clr>
            <a:srgbClr val="5ACBF0"/>
          </p15:clr>
        </p15:guide>
        <p15:guide id="4" pos="1631">
          <p15:clr>
            <a:srgbClr val="5ACBF0"/>
          </p15:clr>
        </p15:guide>
        <p15:guide id="5" pos="2340">
          <p15:clr>
            <a:srgbClr val="5ACBF0"/>
          </p15:clr>
        </p15:guide>
        <p15:guide id="6" pos="3079">
          <p15:clr>
            <a:srgbClr val="5ACBF0"/>
          </p15:clr>
        </p15:guide>
        <p15:guide id="7" pos="3759">
          <p15:clr>
            <a:srgbClr val="5ACBF0"/>
          </p15:clr>
        </p15:guide>
        <p15:guide id="8" pos="4469">
          <p15:clr>
            <a:srgbClr val="5ACBF0"/>
          </p15:clr>
        </p15:guide>
        <p15:guide id="9" pos="5184">
          <p15:clr>
            <a:srgbClr val="5ACBF0"/>
          </p15:clr>
        </p15:guide>
        <p15:guide id="10" pos="5886">
          <p15:clr>
            <a:srgbClr val="5ACBF0"/>
          </p15:clr>
        </p15:guide>
        <p15:guide id="11" pos="6595">
          <p15:clr>
            <a:srgbClr val="5ACBF0"/>
          </p15:clr>
        </p15:guide>
        <p15:guide id="12" pos="7304">
          <p15:clr>
            <a:srgbClr val="5ACBF0"/>
          </p15:clr>
        </p15:guide>
        <p15:guide id="13" pos="8014">
          <p15:clr>
            <a:srgbClr val="5ACBF0"/>
          </p15:clr>
        </p15:guide>
        <p15:guide id="14" pos="8723">
          <p15:clr>
            <a:srgbClr val="5ACBF0"/>
          </p15:clr>
        </p15:guide>
        <p15:guide id="15" pos="9434">
          <p15:clr>
            <a:srgbClr val="5ACBF0"/>
          </p15:clr>
        </p15:guide>
        <p15:guide id="16" pos="362">
          <p15:clr>
            <a:srgbClr val="C35EA4"/>
          </p15:clr>
        </p15:guide>
        <p15:guide id="17" pos="9283">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59">
          <p15:clr>
            <a:srgbClr val="5ACBF0"/>
          </p15:clr>
        </p15:guide>
        <p15:guide id="25" orient="horz" pos="308">
          <p15:clr>
            <a:srgbClr val="C35EA4"/>
          </p15:clr>
        </p15:guide>
        <p15:guide id="26" orient="horz" pos="4186">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5348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195547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488637" y="6306033"/>
            <a:ext cx="1248147" cy="267664"/>
          </a:xfrm>
          <a:prstGeom prst="rect">
            <a:avLst/>
          </a:prstGeom>
        </p:spPr>
      </p:pic>
      <p:graphicFrame>
        <p:nvGraphicFramePr>
          <p:cNvPr id="6" name="Object 113"/>
          <p:cNvGraphicFramePr>
            <a:graphicFrameLocks noChangeAspect="1"/>
          </p:cNvGraphicFramePr>
          <p:nvPr userDrawn="1">
            <p:extLst>
              <p:ext uri="{D42A27DB-BD31-4B8C-83A1-F6EECF244321}">
                <p14:modId xmlns:p14="http://schemas.microsoft.com/office/powerpoint/2010/main" val="2738797681"/>
              </p:ext>
            </p:extLst>
          </p:nvPr>
        </p:nvGraphicFramePr>
        <p:xfrm>
          <a:off x="11598275" y="2"/>
          <a:ext cx="593725" cy="547688"/>
        </p:xfrm>
        <a:graphic>
          <a:graphicData uri="http://schemas.openxmlformats.org/presentationml/2006/ole">
            <mc:AlternateContent xmlns:mc="http://schemas.openxmlformats.org/markup-compatibility/2006">
              <mc:Choice xmlns:v="urn:schemas-microsoft-com:vml" Requires="v">
                <p:oleObj spid="_x0000_s6150" r:id="rId6" imgW="971686" imgH="895238" progId="PBrush">
                  <p:embed/>
                </p:oleObj>
              </mc:Choice>
              <mc:Fallback>
                <p:oleObj r:id="rId6" imgW="971686" imgH="895238"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8275" y="2"/>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5641089"/>
      </p:ext>
    </p:extLst>
  </p:cSld>
  <p:clrMap bg1="lt1" tx1="dk1" bg2="lt2" tx2="dk2" accent1="accent1" accent2="accent2" accent3="accent3" accent4="accent4" accent5="accent5" accent6="accent6" hlink="hlink" folHlink="folHlink"/>
  <p:sldLayoutIdLst>
    <p:sldLayoutId id="2147483767" r:id="rId1"/>
  </p:sldLayoutIdLst>
  <p:transition>
    <p:fade/>
  </p:transition>
  <p:txStyles>
    <p:titleStyle>
      <a:lvl1pPr algn="l" defTabSz="896354" rtl="0" eaLnBrk="1" latinLnBrk="0" hangingPunct="1">
        <a:lnSpc>
          <a:spcPct val="90000"/>
        </a:lnSpc>
        <a:spcBef>
          <a:spcPct val="0"/>
        </a:spcBef>
        <a:buNone/>
        <a:defRPr lang="en-US" sz="3529" b="0" kern="1200" cap="none" spc="-9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29523" marR="0" indent="-329523" algn="l" defTabSz="896354"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61409" marR="0" indent="-231886" algn="l" defTabSz="896354" rtl="0" eaLnBrk="1" fontAlgn="auto" latinLnBrk="0" hangingPunct="1">
        <a:lnSpc>
          <a:spcPct val="90000"/>
        </a:lnSpc>
        <a:spcBef>
          <a:spcPct val="20000"/>
        </a:spcBef>
        <a:spcAft>
          <a:spcPts val="0"/>
        </a:spcAft>
        <a:buClrTx/>
        <a:buSzPct val="90000"/>
        <a:buFont typeface="Arial" pitchFamily="34" charset="0"/>
        <a:buChar char="•"/>
        <a:tabLst/>
        <a:defRPr sz="2307" kern="1200" spc="0" baseline="0">
          <a:gradFill>
            <a:gsLst>
              <a:gs pos="1250">
                <a:schemeClr val="tx1"/>
              </a:gs>
              <a:gs pos="100000">
                <a:schemeClr val="tx1"/>
              </a:gs>
            </a:gsLst>
            <a:lin ang="5400000" scaled="0"/>
          </a:gradFill>
          <a:latin typeface="+mn-lt"/>
          <a:ea typeface="+mn-ea"/>
          <a:cs typeface="+mn-cs"/>
        </a:defRPr>
      </a:lvl2pPr>
      <a:lvl3pPr marL="768887" marR="0" indent="-219682" algn="l" defTabSz="896354" rtl="0" eaLnBrk="1" fontAlgn="auto" latinLnBrk="0" hangingPunct="1">
        <a:lnSpc>
          <a:spcPct val="90000"/>
        </a:lnSpc>
        <a:spcBef>
          <a:spcPct val="20000"/>
        </a:spcBef>
        <a:spcAft>
          <a:spcPts val="0"/>
        </a:spcAft>
        <a:buClrTx/>
        <a:buSzPct val="90000"/>
        <a:buFont typeface="Arial" pitchFamily="34" charset="0"/>
        <a:buChar char="•"/>
        <a:tabLst/>
        <a:defRPr sz="1922" kern="1200" spc="0" baseline="0">
          <a:gradFill>
            <a:gsLst>
              <a:gs pos="1250">
                <a:schemeClr val="tx1"/>
              </a:gs>
              <a:gs pos="100000">
                <a:schemeClr val="tx1"/>
              </a:gs>
            </a:gsLst>
            <a:lin ang="5400000" scaled="0"/>
          </a:gradFill>
          <a:latin typeface="+mn-lt"/>
          <a:ea typeface="+mn-ea"/>
          <a:cs typeface="+mn-cs"/>
        </a:defRPr>
      </a:lvl3pPr>
      <a:lvl4pPr marL="988569" marR="0" indent="-219682" algn="l" defTabSz="896354" rtl="0" eaLnBrk="1" fontAlgn="auto" latinLnBrk="0" hangingPunct="1">
        <a:lnSpc>
          <a:spcPct val="90000"/>
        </a:lnSpc>
        <a:spcBef>
          <a:spcPct val="20000"/>
        </a:spcBef>
        <a:spcAft>
          <a:spcPts val="0"/>
        </a:spcAft>
        <a:buClrTx/>
        <a:buSzPct val="90000"/>
        <a:buFont typeface="Arial" pitchFamily="34" charset="0"/>
        <a:buChar char="•"/>
        <a:tabLst/>
        <a:defRPr sz="1730" kern="1200" spc="0" baseline="0">
          <a:gradFill>
            <a:gsLst>
              <a:gs pos="1250">
                <a:schemeClr val="tx1"/>
              </a:gs>
              <a:gs pos="100000">
                <a:schemeClr val="tx1"/>
              </a:gs>
            </a:gsLst>
            <a:lin ang="5400000" scaled="0"/>
          </a:gradFill>
          <a:latin typeface="+mn-lt"/>
          <a:ea typeface="+mn-ea"/>
          <a:cs typeface="+mn-cs"/>
        </a:defRPr>
      </a:lvl4pPr>
      <a:lvl5pPr marL="1208250" marR="0" indent="-219682" algn="l" defTabSz="896354" rtl="0" eaLnBrk="1" fontAlgn="auto" latinLnBrk="0" hangingPunct="1">
        <a:lnSpc>
          <a:spcPct val="90000"/>
        </a:lnSpc>
        <a:spcBef>
          <a:spcPct val="20000"/>
        </a:spcBef>
        <a:spcAft>
          <a:spcPts val="0"/>
        </a:spcAft>
        <a:buClrTx/>
        <a:buSzPct val="90000"/>
        <a:buFont typeface="Arial" pitchFamily="34" charset="0"/>
        <a:buChar char="•"/>
        <a:tabLst/>
        <a:defRPr sz="1730" kern="1200" spc="0" baseline="0">
          <a:gradFill>
            <a:gsLst>
              <a:gs pos="1250">
                <a:schemeClr val="tx1"/>
              </a:gs>
              <a:gs pos="100000">
                <a:schemeClr val="tx1"/>
              </a:gs>
            </a:gsLst>
            <a:lin ang="5400000" scaled="0"/>
          </a:gradFill>
          <a:latin typeface="+mn-lt"/>
          <a:ea typeface="+mn-ea"/>
          <a:cs typeface="+mn-cs"/>
        </a:defRPr>
      </a:lvl5pPr>
      <a:lvl6pPr marL="2464973" indent="-224089" algn="l" defTabSz="896354"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51" indent="-224089" algn="l" defTabSz="896354"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28" indent="-224089" algn="l" defTabSz="896354"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06" indent="-224089" algn="l" defTabSz="896354" rtl="0" eaLnBrk="1" latinLnBrk="0" hangingPunct="1">
        <a:spcBef>
          <a:spcPct val="20000"/>
        </a:spcBef>
        <a:buFont typeface="Arial" pitchFamily="34" charset="0"/>
        <a:buChar char="•"/>
        <a:defRPr sz="1922" kern="1200">
          <a:solidFill>
            <a:schemeClr val="tx1"/>
          </a:solidFill>
          <a:latin typeface="+mn-lt"/>
          <a:ea typeface="+mn-ea"/>
          <a:cs typeface="+mn-cs"/>
        </a:defRPr>
      </a:lvl9pPr>
    </p:bodyStyle>
    <p:otherStyle>
      <a:defPPr>
        <a:defRPr lang="en-US"/>
      </a:defPPr>
      <a:lvl1pPr marL="0" algn="l" defTabSz="896354" rtl="0" eaLnBrk="1" latinLnBrk="0" hangingPunct="1">
        <a:defRPr sz="1730" kern="1200">
          <a:solidFill>
            <a:schemeClr val="tx1"/>
          </a:solidFill>
          <a:latin typeface="+mn-lt"/>
          <a:ea typeface="+mn-ea"/>
          <a:cs typeface="+mn-cs"/>
        </a:defRPr>
      </a:lvl1pPr>
      <a:lvl2pPr marL="448176" algn="l" defTabSz="896354" rtl="0" eaLnBrk="1" latinLnBrk="0" hangingPunct="1">
        <a:defRPr sz="1730" kern="1200">
          <a:solidFill>
            <a:schemeClr val="tx1"/>
          </a:solidFill>
          <a:latin typeface="+mn-lt"/>
          <a:ea typeface="+mn-ea"/>
          <a:cs typeface="+mn-cs"/>
        </a:defRPr>
      </a:lvl2pPr>
      <a:lvl3pPr marL="896354" algn="l" defTabSz="896354" rtl="0" eaLnBrk="1" latinLnBrk="0" hangingPunct="1">
        <a:defRPr sz="1730" kern="1200">
          <a:solidFill>
            <a:schemeClr val="tx1"/>
          </a:solidFill>
          <a:latin typeface="+mn-lt"/>
          <a:ea typeface="+mn-ea"/>
          <a:cs typeface="+mn-cs"/>
        </a:defRPr>
      </a:lvl3pPr>
      <a:lvl4pPr marL="1344530" algn="l" defTabSz="896354" rtl="0" eaLnBrk="1" latinLnBrk="0" hangingPunct="1">
        <a:defRPr sz="1730" kern="1200">
          <a:solidFill>
            <a:schemeClr val="tx1"/>
          </a:solidFill>
          <a:latin typeface="+mn-lt"/>
          <a:ea typeface="+mn-ea"/>
          <a:cs typeface="+mn-cs"/>
        </a:defRPr>
      </a:lvl4pPr>
      <a:lvl5pPr marL="1792708" algn="l" defTabSz="896354" rtl="0" eaLnBrk="1" latinLnBrk="0" hangingPunct="1">
        <a:defRPr sz="1730" kern="1200">
          <a:solidFill>
            <a:schemeClr val="tx1"/>
          </a:solidFill>
          <a:latin typeface="+mn-lt"/>
          <a:ea typeface="+mn-ea"/>
          <a:cs typeface="+mn-cs"/>
        </a:defRPr>
      </a:lvl5pPr>
      <a:lvl6pPr marL="2240885" algn="l" defTabSz="896354" rtl="0" eaLnBrk="1" latinLnBrk="0" hangingPunct="1">
        <a:defRPr sz="1730" kern="1200">
          <a:solidFill>
            <a:schemeClr val="tx1"/>
          </a:solidFill>
          <a:latin typeface="+mn-lt"/>
          <a:ea typeface="+mn-ea"/>
          <a:cs typeface="+mn-cs"/>
        </a:defRPr>
      </a:lvl6pPr>
      <a:lvl7pPr marL="2689062" algn="l" defTabSz="896354" rtl="0" eaLnBrk="1" latinLnBrk="0" hangingPunct="1">
        <a:defRPr sz="1730" kern="1200">
          <a:solidFill>
            <a:schemeClr val="tx1"/>
          </a:solidFill>
          <a:latin typeface="+mn-lt"/>
          <a:ea typeface="+mn-ea"/>
          <a:cs typeface="+mn-cs"/>
        </a:defRPr>
      </a:lvl7pPr>
      <a:lvl8pPr marL="3137238" algn="l" defTabSz="896354" rtl="0" eaLnBrk="1" latinLnBrk="0" hangingPunct="1">
        <a:defRPr sz="1730" kern="1200">
          <a:solidFill>
            <a:schemeClr val="tx1"/>
          </a:solidFill>
          <a:latin typeface="+mn-lt"/>
          <a:ea typeface="+mn-ea"/>
          <a:cs typeface="+mn-cs"/>
        </a:defRPr>
      </a:lvl8pPr>
      <a:lvl9pPr marL="3585417" algn="l" defTabSz="896354" rtl="0" eaLnBrk="1" latinLnBrk="0" hangingPunct="1">
        <a:defRPr sz="173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1">
          <p15:clr>
            <a:srgbClr val="5ACBF0"/>
          </p15:clr>
        </p15:guide>
        <p15:guide id="3" pos="749">
          <p15:clr>
            <a:srgbClr val="5ACBF0"/>
          </p15:clr>
        </p15:guide>
        <p15:guide id="4" pos="1325">
          <p15:clr>
            <a:srgbClr val="5ACBF0"/>
          </p15:clr>
        </p15:guide>
        <p15:guide id="5" pos="1901">
          <p15:clr>
            <a:srgbClr val="5ACBF0"/>
          </p15:clr>
        </p15:guide>
        <p15:guide id="6" pos="2501">
          <p15:clr>
            <a:srgbClr val="5ACBF0"/>
          </p15:clr>
        </p15:guide>
        <p15:guide id="7" pos="3053">
          <p15:clr>
            <a:srgbClr val="5ACBF0"/>
          </p15:clr>
        </p15:guide>
        <p15:guide id="8" pos="3629">
          <p15:clr>
            <a:srgbClr val="5ACBF0"/>
          </p15:clr>
        </p15:guide>
        <p15:guide id="9" pos="4211">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3">
          <p15:clr>
            <a:srgbClr val="5ACBF0"/>
          </p15:clr>
        </p15:guide>
        <p15:guide id="16" pos="294">
          <p15:clr>
            <a:srgbClr val="C35EA4"/>
          </p15:clr>
        </p15:guide>
        <p15:guide id="17" pos="754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59">
          <p15:clr>
            <a:srgbClr val="5ACBF0"/>
          </p15:clr>
        </p15:guide>
        <p15:guide id="25" orient="horz" pos="308">
          <p15:clr>
            <a:srgbClr val="C35EA4"/>
          </p15:clr>
        </p15:guide>
        <p15:guide id="26" orient="horz" pos="4186">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7.bin"/><Relationship Id="rId7" Type="http://schemas.openxmlformats.org/officeDocument/2006/relationships/image" Target="../media/image17.gi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 Id="rId9" Type="http://schemas.openxmlformats.org/officeDocument/2006/relationships/image" Target="../media/image1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package" Target="../embeddings/Microsoft_Word_Document1.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69557" y="874862"/>
            <a:ext cx="7953124" cy="660774"/>
          </a:xfrm>
        </p:spPr>
        <p:txBody>
          <a:bodyPr/>
          <a:lstStyle/>
          <a:p>
            <a:r>
              <a:rPr lang="en-US"/>
              <a:t>Online Search Terminology and </a:t>
            </a:r>
          </a:p>
          <a:p>
            <a:r>
              <a:rPr lang="en-US"/>
              <a:t>Key Performance Indicators</a:t>
            </a:r>
          </a:p>
        </p:txBody>
      </p:sp>
    </p:spTree>
    <p:extLst>
      <p:ext uri="{BB962C8B-B14F-4D97-AF65-F5344CB8AC3E}">
        <p14:creationId xmlns:p14="http://schemas.microsoft.com/office/powerpoint/2010/main" val="173318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Search Advertising Basic Key Performance Indicators (KPIs)</a:t>
            </a:r>
            <a:br>
              <a:rPr lang="en-US"/>
            </a:br>
            <a:endParaRPr lang="en-US"/>
          </a:p>
        </p:txBody>
      </p:sp>
      <p:sp>
        <p:nvSpPr>
          <p:cNvPr id="3" name="Content Placeholder 2"/>
          <p:cNvSpPr>
            <a:spLocks noGrp="1"/>
          </p:cNvSpPr>
          <p:nvPr>
            <p:ph type="body" sz="quarter" idx="10"/>
          </p:nvPr>
        </p:nvSpPr>
        <p:spPr>
          <a:xfrm>
            <a:off x="266126" y="1188901"/>
            <a:ext cx="11501803" cy="4321183"/>
          </a:xfrm>
        </p:spPr>
        <p:txBody>
          <a:bodyPr/>
          <a:lstStyle/>
          <a:p>
            <a:r>
              <a:rPr lang="en-US"/>
              <a:t>Conversion Rate (CVR)</a:t>
            </a:r>
          </a:p>
          <a:p>
            <a:pPr lvl="1"/>
            <a:r>
              <a:rPr lang="en-US"/>
              <a:t>The rate at which conversion occurs with respect to the total number of ad clicks</a:t>
            </a:r>
          </a:p>
          <a:p>
            <a:pPr lvl="1"/>
            <a:r>
              <a:rPr lang="en-GB"/>
              <a:t>Conversion Rate = Conversions / Conversion Enabled Clicks</a:t>
            </a:r>
          </a:p>
          <a:p>
            <a:pPr lvl="1"/>
            <a:r>
              <a:rPr lang="en-GB"/>
              <a:t>Conversion Enabled Clicks is the total number of clicks coming from campaigns having at least one conversion</a:t>
            </a:r>
          </a:p>
          <a:p>
            <a:pPr lvl="1"/>
            <a:r>
              <a:rPr lang="en-GB"/>
              <a:t>Example : 3 Sales / 30 clicks would result in a conversion rate of 10%</a:t>
            </a:r>
          </a:p>
          <a:p>
            <a:pPr marL="267672" lvl="1" indent="0">
              <a:buNone/>
            </a:pPr>
            <a:endParaRPr lang="en-US"/>
          </a:p>
          <a:p>
            <a:r>
              <a:rPr lang="en-GB"/>
              <a:t>Cost Per Acquisition (CPA)</a:t>
            </a:r>
          </a:p>
          <a:p>
            <a:pPr lvl="1"/>
            <a:r>
              <a:rPr lang="en-GB"/>
              <a:t>Amount spent by the advertiser per conversion</a:t>
            </a:r>
          </a:p>
          <a:p>
            <a:pPr lvl="1"/>
            <a:r>
              <a:rPr lang="en-GB"/>
              <a:t>Cost Per Acquisition = Total Spend / Conversions</a:t>
            </a:r>
          </a:p>
          <a:p>
            <a:pPr lvl="1"/>
            <a:r>
              <a:rPr lang="en-GB"/>
              <a:t>Example : Monthly Spend 30.00 / 3 Sales would result in  CPA of 10.00</a:t>
            </a:r>
          </a:p>
          <a:p>
            <a:pPr lvl="1"/>
            <a:endParaRPr lang="en-US"/>
          </a:p>
          <a:p>
            <a:pPr lvl="1"/>
            <a:endParaRPr lang="en-US"/>
          </a:p>
          <a:p>
            <a:pPr lvl="1"/>
            <a:endParaRPr lang="en-US"/>
          </a:p>
          <a:p>
            <a:pPr lvl="1"/>
            <a:endParaRPr lang="en-US"/>
          </a:p>
          <a:p>
            <a:pPr lvl="1"/>
            <a:endParaRPr lang="en-US"/>
          </a:p>
        </p:txBody>
      </p:sp>
    </p:spTree>
    <p:extLst>
      <p:ext uri="{BB962C8B-B14F-4D97-AF65-F5344CB8AC3E}">
        <p14:creationId xmlns:p14="http://schemas.microsoft.com/office/powerpoint/2010/main" val="32481184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Ad Position</a:t>
            </a:r>
            <a:r>
              <a:rPr lang="en-US"/>
              <a:t/>
            </a:r>
            <a:br>
              <a:rPr lang="en-US"/>
            </a:br>
            <a:endParaRPr lang="en-US"/>
          </a:p>
        </p:txBody>
      </p:sp>
      <p:sp>
        <p:nvSpPr>
          <p:cNvPr id="5" name="Text Placeholder 4"/>
          <p:cNvSpPr>
            <a:spLocks noGrp="1"/>
          </p:cNvSpPr>
          <p:nvPr>
            <p:ph type="body" sz="quarter" idx="10"/>
          </p:nvPr>
        </p:nvSpPr>
        <p:spPr>
          <a:xfrm>
            <a:off x="266128" y="1114743"/>
            <a:ext cx="10857072" cy="2759217"/>
          </a:xfrm>
        </p:spPr>
        <p:txBody>
          <a:bodyPr/>
          <a:lstStyle/>
          <a:p>
            <a:r>
              <a:rPr lang="en-GB"/>
              <a:t>Ad Position is the position of an ad on the Search Result Page View</a:t>
            </a:r>
          </a:p>
          <a:p>
            <a:r>
              <a:rPr lang="en-GB"/>
              <a:t>It is determined by </a:t>
            </a:r>
          </a:p>
          <a:p>
            <a:pPr lvl="3"/>
            <a:r>
              <a:rPr lang="en-GB" sz="1600"/>
              <a:t>Bid (</a:t>
            </a:r>
            <a:r>
              <a:rPr lang="en-US" sz="1600"/>
              <a:t>The amount that the advertiser is willing to pay per keyword</a:t>
            </a:r>
            <a:r>
              <a:rPr lang="en-GB" sz="1600"/>
              <a:t>) </a:t>
            </a:r>
          </a:p>
          <a:p>
            <a:pPr lvl="3"/>
            <a:r>
              <a:rPr lang="en-GB" sz="1600"/>
              <a:t>Relevance (</a:t>
            </a:r>
            <a:r>
              <a:rPr lang="en-US" sz="1600"/>
              <a:t>determined by past performance of the ad, landing page URL and its relevance to user query</a:t>
            </a:r>
            <a:r>
              <a:rPr lang="en-GB" sz="1600"/>
              <a:t>)</a:t>
            </a:r>
          </a:p>
          <a:p>
            <a:endParaRPr lang="en-GB" sz="1100"/>
          </a:p>
          <a:p>
            <a:r>
              <a:rPr lang="en-GB"/>
              <a:t>More relevant ads get better positions.  Actual Cost per Click is usually less than its max bid set by the advertiser (Second Price Auction)</a:t>
            </a:r>
          </a:p>
          <a:p>
            <a:r>
              <a:rPr lang="en-GB"/>
              <a:t>For example, as shown in the table below, an EBay ad gets better position on the search page as its </a:t>
            </a:r>
            <a:r>
              <a:rPr lang="en-US"/>
              <a:t>Click Through Rate (CTR) gets higher ( CTR is a measure for relevance)</a:t>
            </a:r>
            <a:endParaRPr lang="en-GB"/>
          </a:p>
        </p:txBody>
      </p:sp>
      <p:sp>
        <p:nvSpPr>
          <p:cNvPr id="8" name="Rectangle 7"/>
          <p:cNvSpPr/>
          <p:nvPr/>
        </p:nvSpPr>
        <p:spPr>
          <a:xfrm>
            <a:off x="677537" y="996109"/>
            <a:ext cx="6963775" cy="10791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oAutofit/>
          </a:bodyPr>
          <a:lstStyle/>
          <a:p>
            <a:pPr defTabSz="914314"/>
            <a:endParaRPr lang="en-GB" sz="1372">
              <a:solidFill>
                <a:srgbClr val="EAEAEA">
                  <a:lumMod val="10000"/>
                </a:srgbClr>
              </a:solidFill>
              <a:ea typeface="Segoe UI" pitchFamily="34" charset="0"/>
              <a:cs typeface="Segoe U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8154275"/>
              </p:ext>
            </p:extLst>
          </p:nvPr>
        </p:nvGraphicFramePr>
        <p:xfrm>
          <a:off x="962592" y="4116714"/>
          <a:ext cx="8063755" cy="1303203"/>
        </p:xfrm>
        <a:graphic>
          <a:graphicData uri="http://schemas.openxmlformats.org/drawingml/2006/table">
            <a:tbl>
              <a:tblPr firstRow="1" bandRow="1">
                <a:tableStyleId>{5C22544A-7EE6-4342-B048-85BDC9FD1C3A}</a:tableStyleId>
              </a:tblPr>
              <a:tblGrid>
                <a:gridCol w="1705705">
                  <a:extLst>
                    <a:ext uri="{9D8B030D-6E8A-4147-A177-3AD203B41FA5}">
                      <a16:colId xmlns="" xmlns:a16="http://schemas.microsoft.com/office/drawing/2014/main" val="20000"/>
                    </a:ext>
                  </a:extLst>
                </a:gridCol>
                <a:gridCol w="1422195">
                  <a:extLst>
                    <a:ext uri="{9D8B030D-6E8A-4147-A177-3AD203B41FA5}">
                      <a16:colId xmlns="" xmlns:a16="http://schemas.microsoft.com/office/drawing/2014/main" val="20001"/>
                    </a:ext>
                  </a:extLst>
                </a:gridCol>
                <a:gridCol w="2322408">
                  <a:extLst>
                    <a:ext uri="{9D8B030D-6E8A-4147-A177-3AD203B41FA5}">
                      <a16:colId xmlns="" xmlns:a16="http://schemas.microsoft.com/office/drawing/2014/main" val="20002"/>
                    </a:ext>
                  </a:extLst>
                </a:gridCol>
                <a:gridCol w="1295825">
                  <a:extLst>
                    <a:ext uri="{9D8B030D-6E8A-4147-A177-3AD203B41FA5}">
                      <a16:colId xmlns="" xmlns:a16="http://schemas.microsoft.com/office/drawing/2014/main" val="20003"/>
                    </a:ext>
                  </a:extLst>
                </a:gridCol>
                <a:gridCol w="1317622">
                  <a:extLst>
                    <a:ext uri="{9D8B030D-6E8A-4147-A177-3AD203B41FA5}">
                      <a16:colId xmlns="" xmlns:a16="http://schemas.microsoft.com/office/drawing/2014/main" val="20004"/>
                    </a:ext>
                  </a:extLst>
                </a:gridCol>
              </a:tblGrid>
              <a:tr h="312568">
                <a:tc>
                  <a:txBody>
                    <a:bodyPr/>
                    <a:lstStyle/>
                    <a:p>
                      <a:pPr algn="ctr"/>
                      <a:r>
                        <a:rPr lang="en-US" sz="1600" b="0">
                          <a:solidFill>
                            <a:srgbClr val="FFFFFF"/>
                          </a:solidFill>
                          <a:cs typeface="Arial" pitchFamily="34" charset="0"/>
                        </a:rPr>
                        <a:t>Advertiser</a:t>
                      </a:r>
                      <a:endParaRPr lang="en-US" b="0"/>
                    </a:p>
                  </a:txBody>
                  <a:tcPr/>
                </a:tc>
                <a:tc>
                  <a:txBody>
                    <a:bodyPr/>
                    <a:lstStyle/>
                    <a:p>
                      <a:pPr algn="ctr"/>
                      <a:r>
                        <a:rPr lang="en-US" sz="1600" b="0"/>
                        <a:t>Max Bid</a:t>
                      </a:r>
                    </a:p>
                  </a:txBody>
                  <a:tcPr/>
                </a:tc>
                <a:tc>
                  <a:txBody>
                    <a:bodyPr/>
                    <a:lstStyle/>
                    <a:p>
                      <a:pPr algn="ctr"/>
                      <a:r>
                        <a:rPr lang="en-US" sz="1600" b="0"/>
                        <a:t>Click</a:t>
                      </a:r>
                      <a:r>
                        <a:rPr lang="en-US" sz="1600" b="0" baseline="0"/>
                        <a:t> through rate</a:t>
                      </a:r>
                      <a:endParaRPr lang="en-US" sz="1600" b="0"/>
                    </a:p>
                  </a:txBody>
                  <a:tcPr/>
                </a:tc>
                <a:tc>
                  <a:txBody>
                    <a:bodyPr/>
                    <a:lstStyle/>
                    <a:p>
                      <a:pPr algn="ctr"/>
                      <a:r>
                        <a:rPr lang="en-US" sz="1600" b="0"/>
                        <a:t>Rank</a:t>
                      </a:r>
                      <a:endParaRPr lang="en-US" b="0"/>
                    </a:p>
                  </a:txBody>
                  <a:tcPr/>
                </a:tc>
                <a:tc>
                  <a:txBody>
                    <a:bodyPr/>
                    <a:lstStyle/>
                    <a:p>
                      <a:pPr algn="ctr"/>
                      <a:r>
                        <a:rPr lang="en-US" sz="1600" b="0"/>
                        <a:t>Position</a:t>
                      </a:r>
                      <a:endParaRPr lang="en-US" b="0"/>
                    </a:p>
                  </a:txBody>
                  <a:tcPr/>
                </a:tc>
                <a:extLst>
                  <a:ext uri="{0D108BD9-81ED-4DB2-BD59-A6C34878D82A}">
                    <a16:rowId xmlns="" xmlns:a16="http://schemas.microsoft.com/office/drawing/2014/main" val="10000"/>
                  </a:ext>
                </a:extLst>
              </a:tr>
              <a:tr h="322641">
                <a:tc>
                  <a:txBody>
                    <a:bodyPr/>
                    <a:lstStyle/>
                    <a:p>
                      <a:pPr algn="ctr"/>
                      <a:r>
                        <a:rPr lang="en-US"/>
                        <a:t>EBay</a:t>
                      </a:r>
                    </a:p>
                  </a:txBody>
                  <a:tcPr/>
                </a:tc>
                <a:tc>
                  <a:txBody>
                    <a:bodyPr/>
                    <a:lstStyle/>
                    <a:p>
                      <a:pPr algn="ctr"/>
                      <a:r>
                        <a:rPr lang="en-US"/>
                        <a:t>$5</a:t>
                      </a:r>
                    </a:p>
                  </a:txBody>
                  <a:tcPr/>
                </a:tc>
                <a:tc>
                  <a:txBody>
                    <a:bodyPr/>
                    <a:lstStyle/>
                    <a:p>
                      <a:pPr algn="ctr"/>
                      <a:r>
                        <a:rPr lang="en-US"/>
                        <a:t>15%</a:t>
                      </a:r>
                    </a:p>
                  </a:txBody>
                  <a:tcPr/>
                </a:tc>
                <a:tc>
                  <a:txBody>
                    <a:bodyPr/>
                    <a:lstStyle/>
                    <a:p>
                      <a:pPr algn="ctr"/>
                      <a:r>
                        <a:rPr lang="en-US"/>
                        <a:t>1</a:t>
                      </a:r>
                    </a:p>
                  </a:txBody>
                  <a:tcPr/>
                </a:tc>
                <a:tc>
                  <a:txBody>
                    <a:bodyPr/>
                    <a:lstStyle/>
                    <a:p>
                      <a:pPr algn="ctr"/>
                      <a:r>
                        <a:rPr lang="en-US"/>
                        <a:t>1</a:t>
                      </a:r>
                    </a:p>
                  </a:txBody>
                  <a:tcPr/>
                </a:tc>
                <a:extLst>
                  <a:ext uri="{0D108BD9-81ED-4DB2-BD59-A6C34878D82A}">
                    <a16:rowId xmlns="" xmlns:a16="http://schemas.microsoft.com/office/drawing/2014/main" val="10001"/>
                  </a:ext>
                </a:extLst>
              </a:tr>
              <a:tr h="322641">
                <a:tc>
                  <a:txBody>
                    <a:bodyPr/>
                    <a:lstStyle/>
                    <a:p>
                      <a:pPr algn="ctr"/>
                      <a:r>
                        <a:rPr lang="en-US"/>
                        <a:t>AT&amp;T</a:t>
                      </a:r>
                    </a:p>
                  </a:txBody>
                  <a:tcPr/>
                </a:tc>
                <a:tc>
                  <a:txBody>
                    <a:bodyPr/>
                    <a:lstStyle/>
                    <a:p>
                      <a:pPr algn="ctr"/>
                      <a:r>
                        <a:rPr lang="en-US"/>
                        <a:t>$7</a:t>
                      </a:r>
                    </a:p>
                  </a:txBody>
                  <a:tcPr/>
                </a:tc>
                <a:tc>
                  <a:txBody>
                    <a:bodyPr/>
                    <a:lstStyle/>
                    <a:p>
                      <a:pPr algn="ctr"/>
                      <a:r>
                        <a:rPr lang="en-US"/>
                        <a:t>10%</a:t>
                      </a:r>
                    </a:p>
                  </a:txBody>
                  <a:tcPr/>
                </a:tc>
                <a:tc>
                  <a:txBody>
                    <a:bodyPr/>
                    <a:lstStyle/>
                    <a:p>
                      <a:pPr algn="ctr"/>
                      <a:r>
                        <a:rPr lang="en-US"/>
                        <a:t>2</a:t>
                      </a:r>
                    </a:p>
                  </a:txBody>
                  <a:tcPr/>
                </a:tc>
                <a:tc>
                  <a:txBody>
                    <a:bodyPr/>
                    <a:lstStyle/>
                    <a:p>
                      <a:pPr algn="ctr"/>
                      <a:r>
                        <a:rPr lang="en-US"/>
                        <a:t>2</a:t>
                      </a:r>
                    </a:p>
                  </a:txBody>
                  <a:tcPr/>
                </a:tc>
                <a:extLst>
                  <a:ext uri="{0D108BD9-81ED-4DB2-BD59-A6C34878D82A}">
                    <a16:rowId xmlns="" xmlns:a16="http://schemas.microsoft.com/office/drawing/2014/main" val="10002"/>
                  </a:ext>
                </a:extLst>
              </a:tr>
              <a:tr h="322641">
                <a:tc>
                  <a:txBody>
                    <a:bodyPr/>
                    <a:lstStyle/>
                    <a:p>
                      <a:pPr algn="ctr"/>
                      <a:r>
                        <a:rPr lang="en-US"/>
                        <a:t>Wirefly</a:t>
                      </a:r>
                    </a:p>
                  </a:txBody>
                  <a:tcPr/>
                </a:tc>
                <a:tc>
                  <a:txBody>
                    <a:bodyPr/>
                    <a:lstStyle/>
                    <a:p>
                      <a:pPr algn="ctr"/>
                      <a:r>
                        <a:rPr lang="en-US"/>
                        <a:t>$10</a:t>
                      </a:r>
                    </a:p>
                  </a:txBody>
                  <a:tcPr/>
                </a:tc>
                <a:tc>
                  <a:txBody>
                    <a:bodyPr/>
                    <a:lstStyle/>
                    <a:p>
                      <a:pPr algn="ctr"/>
                      <a:r>
                        <a:rPr lang="en-US"/>
                        <a:t>5%</a:t>
                      </a:r>
                    </a:p>
                  </a:txBody>
                  <a:tcPr/>
                </a:tc>
                <a:tc>
                  <a:txBody>
                    <a:bodyPr/>
                    <a:lstStyle/>
                    <a:p>
                      <a:pPr algn="ctr"/>
                      <a:r>
                        <a:rPr lang="en-US"/>
                        <a:t>3</a:t>
                      </a:r>
                    </a:p>
                  </a:txBody>
                  <a:tcPr/>
                </a:tc>
                <a:tc>
                  <a:txBody>
                    <a:bodyPr/>
                    <a:lstStyle/>
                    <a:p>
                      <a:pPr algn="ctr"/>
                      <a:r>
                        <a:rPr lang="en-US"/>
                        <a:t>3</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939357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Search Advertising KPI Tree</a:t>
            </a:r>
            <a:br>
              <a:rPr lang="en-US"/>
            </a:br>
            <a:endParaRPr lang="en-US"/>
          </a:p>
        </p:txBody>
      </p:sp>
      <p:grpSp>
        <p:nvGrpSpPr>
          <p:cNvPr id="31" name="Group 30" hidden="1"/>
          <p:cNvGrpSpPr/>
          <p:nvPr/>
        </p:nvGrpSpPr>
        <p:grpSpPr>
          <a:xfrm>
            <a:off x="1713671" y="4222704"/>
            <a:ext cx="8689791" cy="406624"/>
            <a:chOff x="261764" y="4758333"/>
            <a:chExt cx="11588031" cy="542243"/>
          </a:xfrm>
          <a:solidFill>
            <a:srgbClr val="E8C6F0"/>
          </a:solidFill>
        </p:grpSpPr>
        <p:sp>
          <p:nvSpPr>
            <p:cNvPr id="19" name="Freeform Revenue per Search (RPS)"/>
            <p:cNvSpPr/>
            <p:nvPr/>
          </p:nvSpPr>
          <p:spPr>
            <a:xfrm>
              <a:off x="4433455" y="4812558"/>
              <a:ext cx="7416340" cy="433794"/>
            </a:xfrm>
            <a:custGeom>
              <a:avLst/>
              <a:gdLst>
                <a:gd name="connsiteX0" fmla="*/ 72300 w 433794"/>
                <a:gd name="connsiteY0" fmla="*/ 0 h 7416340"/>
                <a:gd name="connsiteX1" fmla="*/ 361494 w 433794"/>
                <a:gd name="connsiteY1" fmla="*/ 0 h 7416340"/>
                <a:gd name="connsiteX2" fmla="*/ 433794 w 433794"/>
                <a:gd name="connsiteY2" fmla="*/ 72300 h 7416340"/>
                <a:gd name="connsiteX3" fmla="*/ 433794 w 433794"/>
                <a:gd name="connsiteY3" fmla="*/ 7416340 h 7416340"/>
                <a:gd name="connsiteX4" fmla="*/ 433794 w 433794"/>
                <a:gd name="connsiteY4" fmla="*/ 7416340 h 7416340"/>
                <a:gd name="connsiteX5" fmla="*/ 0 w 433794"/>
                <a:gd name="connsiteY5" fmla="*/ 7416340 h 7416340"/>
                <a:gd name="connsiteX6" fmla="*/ 0 w 433794"/>
                <a:gd name="connsiteY6" fmla="*/ 7416340 h 7416340"/>
                <a:gd name="connsiteX7" fmla="*/ 0 w 433794"/>
                <a:gd name="connsiteY7" fmla="*/ 72300 h 7416340"/>
                <a:gd name="connsiteX8" fmla="*/ 72300 w 433794"/>
                <a:gd name="connsiteY8" fmla="*/ 0 h 741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794" h="7416340">
                  <a:moveTo>
                    <a:pt x="433794" y="1236079"/>
                  </a:moveTo>
                  <a:lnTo>
                    <a:pt x="433794" y="6180261"/>
                  </a:lnTo>
                  <a:cubicBezTo>
                    <a:pt x="433794" y="6862920"/>
                    <a:pt x="431901" y="7416331"/>
                    <a:pt x="429565" y="7416331"/>
                  </a:cubicBezTo>
                  <a:lnTo>
                    <a:pt x="0" y="7416331"/>
                  </a:lnTo>
                  <a:lnTo>
                    <a:pt x="0" y="7416331"/>
                  </a:lnTo>
                  <a:lnTo>
                    <a:pt x="0" y="9"/>
                  </a:lnTo>
                  <a:lnTo>
                    <a:pt x="0" y="9"/>
                  </a:lnTo>
                  <a:lnTo>
                    <a:pt x="429565" y="9"/>
                  </a:lnTo>
                  <a:cubicBezTo>
                    <a:pt x="431901" y="9"/>
                    <a:pt x="433794" y="553420"/>
                    <a:pt x="433794" y="1236079"/>
                  </a:cubicBezTo>
                  <a:close/>
                </a:path>
              </a:pathLst>
            </a:custGeom>
            <a:solidFill>
              <a:srgbClr val="A58AAF"/>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0855" tIns="45879" rIns="75879" bIns="45879" numCol="1" spcCol="1270" anchor="ctr" anchorCtr="0">
              <a:noAutofit/>
            </a:bodyPr>
            <a:lstStyle/>
            <a:p>
              <a:pPr marL="0" lvl="1" defTabSz="699954">
                <a:lnSpc>
                  <a:spcPct val="90000"/>
                </a:lnSpc>
                <a:spcBef>
                  <a:spcPct val="0"/>
                </a:spcBef>
                <a:spcAft>
                  <a:spcPct val="15000"/>
                </a:spcAft>
              </a:pPr>
              <a:r>
                <a:rPr lang="en-US" sz="1500">
                  <a:solidFill>
                    <a:srgbClr val="FFFFFF"/>
                  </a:solidFill>
                  <a:latin typeface="Segoe UI Light" panose="020B0502040204020203" pitchFamily="34" charset="0"/>
                  <a:cs typeface="Segoe UI Light" panose="020B0502040204020203" pitchFamily="34" charset="0"/>
                </a:rPr>
                <a:t>RPS = Total Revenue / Total SRPVs</a:t>
              </a:r>
            </a:p>
          </p:txBody>
        </p:sp>
        <p:sp>
          <p:nvSpPr>
            <p:cNvPr id="20" name="Freeform Revenue per Search (RPS)"/>
            <p:cNvSpPr/>
            <p:nvPr/>
          </p:nvSpPr>
          <p:spPr>
            <a:xfrm>
              <a:off x="261764" y="4758333"/>
              <a:ext cx="4171691" cy="542243"/>
            </a:xfrm>
            <a:custGeom>
              <a:avLst/>
              <a:gdLst>
                <a:gd name="connsiteX0" fmla="*/ 0 w 4171691"/>
                <a:gd name="connsiteY0" fmla="*/ 90376 h 542243"/>
                <a:gd name="connsiteX1" fmla="*/ 90376 w 4171691"/>
                <a:gd name="connsiteY1" fmla="*/ 0 h 542243"/>
                <a:gd name="connsiteX2" fmla="*/ 4081315 w 4171691"/>
                <a:gd name="connsiteY2" fmla="*/ 0 h 542243"/>
                <a:gd name="connsiteX3" fmla="*/ 4171691 w 4171691"/>
                <a:gd name="connsiteY3" fmla="*/ 90376 h 542243"/>
                <a:gd name="connsiteX4" fmla="*/ 4171691 w 4171691"/>
                <a:gd name="connsiteY4" fmla="*/ 451867 h 542243"/>
                <a:gd name="connsiteX5" fmla="*/ 4081315 w 4171691"/>
                <a:gd name="connsiteY5" fmla="*/ 542243 h 542243"/>
                <a:gd name="connsiteX6" fmla="*/ 90376 w 4171691"/>
                <a:gd name="connsiteY6" fmla="*/ 542243 h 542243"/>
                <a:gd name="connsiteX7" fmla="*/ 0 w 4171691"/>
                <a:gd name="connsiteY7" fmla="*/ 451867 h 542243"/>
                <a:gd name="connsiteX8" fmla="*/ 0 w 4171691"/>
                <a:gd name="connsiteY8" fmla="*/ 90376 h 54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1691" h="542243">
                  <a:moveTo>
                    <a:pt x="0" y="90376"/>
                  </a:moveTo>
                  <a:cubicBezTo>
                    <a:pt x="0" y="40463"/>
                    <a:pt x="40463" y="0"/>
                    <a:pt x="90376" y="0"/>
                  </a:cubicBezTo>
                  <a:lnTo>
                    <a:pt x="4081315" y="0"/>
                  </a:lnTo>
                  <a:cubicBezTo>
                    <a:pt x="4131228" y="0"/>
                    <a:pt x="4171691" y="40463"/>
                    <a:pt x="4171691" y="90376"/>
                  </a:cubicBezTo>
                  <a:lnTo>
                    <a:pt x="4171691" y="451867"/>
                  </a:lnTo>
                  <a:cubicBezTo>
                    <a:pt x="4171691" y="501780"/>
                    <a:pt x="4131228" y="542243"/>
                    <a:pt x="4081315" y="542243"/>
                  </a:cubicBezTo>
                  <a:lnTo>
                    <a:pt x="90376" y="542243"/>
                  </a:lnTo>
                  <a:cubicBezTo>
                    <a:pt x="40463" y="542243"/>
                    <a:pt x="0" y="501780"/>
                    <a:pt x="0" y="451867"/>
                  </a:cubicBezTo>
                  <a:lnTo>
                    <a:pt x="0" y="90376"/>
                  </a:lnTo>
                  <a:close/>
                </a:path>
              </a:pathLst>
            </a:custGeom>
            <a:solidFill>
              <a:srgbClr val="6821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0" tIns="44135" rIns="68420" bIns="44135" numCol="1" spcCol="1270" anchor="ctr" anchorCtr="0">
              <a:noAutofit/>
            </a:bodyPr>
            <a:lstStyle/>
            <a:p>
              <a:pPr algn="ctr" defTabSz="566629">
                <a:lnSpc>
                  <a:spcPct val="90000"/>
                </a:lnSpc>
                <a:spcBef>
                  <a:spcPct val="0"/>
                </a:spcBef>
                <a:spcAft>
                  <a:spcPct val="35000"/>
                </a:spcAft>
              </a:pPr>
              <a:r>
                <a:rPr lang="en-US" sz="1500">
                  <a:solidFill>
                    <a:srgbClr val="FFFFFF"/>
                  </a:solidFill>
                  <a:latin typeface="Segoe UI Light" panose="020B0502040204020203" pitchFamily="34" charset="0"/>
                  <a:cs typeface="Segoe UI Light" panose="020B0502040204020203" pitchFamily="34" charset="0"/>
                </a:rPr>
                <a:t>Revenue per Search (RPS) </a:t>
              </a:r>
            </a:p>
          </p:txBody>
        </p:sp>
      </p:grpSp>
      <p:grpSp>
        <p:nvGrpSpPr>
          <p:cNvPr id="32" name="Group 31" hidden="1"/>
          <p:cNvGrpSpPr/>
          <p:nvPr/>
        </p:nvGrpSpPr>
        <p:grpSpPr>
          <a:xfrm>
            <a:off x="1713671" y="4649660"/>
            <a:ext cx="8689791" cy="406624"/>
            <a:chOff x="261764" y="5327689"/>
            <a:chExt cx="11588031" cy="542243"/>
          </a:xfrm>
          <a:solidFill>
            <a:srgbClr val="E8C6F0"/>
          </a:solidFill>
        </p:grpSpPr>
        <p:sp>
          <p:nvSpPr>
            <p:cNvPr id="21" name="Freeform Rate (RPM)"/>
            <p:cNvSpPr/>
            <p:nvPr/>
          </p:nvSpPr>
          <p:spPr>
            <a:xfrm>
              <a:off x="4433455" y="5381913"/>
              <a:ext cx="7416340" cy="433795"/>
            </a:xfrm>
            <a:custGeom>
              <a:avLst/>
              <a:gdLst>
                <a:gd name="connsiteX0" fmla="*/ 72300 w 433794"/>
                <a:gd name="connsiteY0" fmla="*/ 0 h 7416340"/>
                <a:gd name="connsiteX1" fmla="*/ 361494 w 433794"/>
                <a:gd name="connsiteY1" fmla="*/ 0 h 7416340"/>
                <a:gd name="connsiteX2" fmla="*/ 433794 w 433794"/>
                <a:gd name="connsiteY2" fmla="*/ 72300 h 7416340"/>
                <a:gd name="connsiteX3" fmla="*/ 433794 w 433794"/>
                <a:gd name="connsiteY3" fmla="*/ 7416340 h 7416340"/>
                <a:gd name="connsiteX4" fmla="*/ 433794 w 433794"/>
                <a:gd name="connsiteY4" fmla="*/ 7416340 h 7416340"/>
                <a:gd name="connsiteX5" fmla="*/ 0 w 433794"/>
                <a:gd name="connsiteY5" fmla="*/ 7416340 h 7416340"/>
                <a:gd name="connsiteX6" fmla="*/ 0 w 433794"/>
                <a:gd name="connsiteY6" fmla="*/ 7416340 h 7416340"/>
                <a:gd name="connsiteX7" fmla="*/ 0 w 433794"/>
                <a:gd name="connsiteY7" fmla="*/ 72300 h 7416340"/>
                <a:gd name="connsiteX8" fmla="*/ 72300 w 433794"/>
                <a:gd name="connsiteY8" fmla="*/ 0 h 741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794" h="7416340">
                  <a:moveTo>
                    <a:pt x="433794" y="1236079"/>
                  </a:moveTo>
                  <a:lnTo>
                    <a:pt x="433794" y="6180261"/>
                  </a:lnTo>
                  <a:cubicBezTo>
                    <a:pt x="433794" y="6862920"/>
                    <a:pt x="431901" y="7416331"/>
                    <a:pt x="429565" y="7416331"/>
                  </a:cubicBezTo>
                  <a:lnTo>
                    <a:pt x="0" y="7416331"/>
                  </a:lnTo>
                  <a:lnTo>
                    <a:pt x="0" y="7416331"/>
                  </a:lnTo>
                  <a:lnTo>
                    <a:pt x="0" y="9"/>
                  </a:lnTo>
                  <a:lnTo>
                    <a:pt x="0" y="9"/>
                  </a:lnTo>
                  <a:lnTo>
                    <a:pt x="429565" y="9"/>
                  </a:lnTo>
                  <a:cubicBezTo>
                    <a:pt x="431901" y="9"/>
                    <a:pt x="433794" y="553420"/>
                    <a:pt x="433794" y="1236079"/>
                  </a:cubicBezTo>
                  <a:close/>
                </a:path>
              </a:pathLst>
            </a:custGeom>
            <a:solidFill>
              <a:srgbClr val="A58AAF"/>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0855" tIns="45879" rIns="75879" bIns="45880" numCol="1" spcCol="1270" anchor="ctr" anchorCtr="0">
              <a:noAutofit/>
            </a:bodyPr>
            <a:lstStyle/>
            <a:p>
              <a:pPr marL="0" lvl="1" defTabSz="699954">
                <a:lnSpc>
                  <a:spcPct val="90000"/>
                </a:lnSpc>
                <a:spcBef>
                  <a:spcPct val="0"/>
                </a:spcBef>
                <a:spcAft>
                  <a:spcPct val="15000"/>
                </a:spcAft>
              </a:pPr>
              <a:r>
                <a:rPr lang="en-US" sz="1500">
                  <a:solidFill>
                    <a:srgbClr val="FFFFFF"/>
                  </a:solidFill>
                  <a:latin typeface="Segoe UI Light" panose="020B0502040204020203" pitchFamily="34" charset="0"/>
                  <a:cs typeface="Segoe UI Light" panose="020B0502040204020203" pitchFamily="34" charset="0"/>
                </a:rPr>
                <a:t>RPM = RPS x 1000</a:t>
              </a:r>
            </a:p>
          </p:txBody>
        </p:sp>
        <p:sp>
          <p:nvSpPr>
            <p:cNvPr id="22" name="Rate (RPM)"/>
            <p:cNvSpPr/>
            <p:nvPr/>
          </p:nvSpPr>
          <p:spPr>
            <a:xfrm>
              <a:off x="261764" y="5327689"/>
              <a:ext cx="4171691" cy="542243"/>
            </a:xfrm>
            <a:custGeom>
              <a:avLst/>
              <a:gdLst>
                <a:gd name="connsiteX0" fmla="*/ 0 w 4171691"/>
                <a:gd name="connsiteY0" fmla="*/ 90376 h 542243"/>
                <a:gd name="connsiteX1" fmla="*/ 90376 w 4171691"/>
                <a:gd name="connsiteY1" fmla="*/ 0 h 542243"/>
                <a:gd name="connsiteX2" fmla="*/ 4081315 w 4171691"/>
                <a:gd name="connsiteY2" fmla="*/ 0 h 542243"/>
                <a:gd name="connsiteX3" fmla="*/ 4171691 w 4171691"/>
                <a:gd name="connsiteY3" fmla="*/ 90376 h 542243"/>
                <a:gd name="connsiteX4" fmla="*/ 4171691 w 4171691"/>
                <a:gd name="connsiteY4" fmla="*/ 451867 h 542243"/>
                <a:gd name="connsiteX5" fmla="*/ 4081315 w 4171691"/>
                <a:gd name="connsiteY5" fmla="*/ 542243 h 542243"/>
                <a:gd name="connsiteX6" fmla="*/ 90376 w 4171691"/>
                <a:gd name="connsiteY6" fmla="*/ 542243 h 542243"/>
                <a:gd name="connsiteX7" fmla="*/ 0 w 4171691"/>
                <a:gd name="connsiteY7" fmla="*/ 451867 h 542243"/>
                <a:gd name="connsiteX8" fmla="*/ 0 w 4171691"/>
                <a:gd name="connsiteY8" fmla="*/ 90376 h 54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1691" h="542243">
                  <a:moveTo>
                    <a:pt x="0" y="90376"/>
                  </a:moveTo>
                  <a:cubicBezTo>
                    <a:pt x="0" y="40463"/>
                    <a:pt x="40463" y="0"/>
                    <a:pt x="90376" y="0"/>
                  </a:cubicBezTo>
                  <a:lnTo>
                    <a:pt x="4081315" y="0"/>
                  </a:lnTo>
                  <a:cubicBezTo>
                    <a:pt x="4131228" y="0"/>
                    <a:pt x="4171691" y="40463"/>
                    <a:pt x="4171691" y="90376"/>
                  </a:cubicBezTo>
                  <a:lnTo>
                    <a:pt x="4171691" y="451867"/>
                  </a:lnTo>
                  <a:cubicBezTo>
                    <a:pt x="4171691" y="501780"/>
                    <a:pt x="4131228" y="542243"/>
                    <a:pt x="4081315" y="542243"/>
                  </a:cubicBezTo>
                  <a:lnTo>
                    <a:pt x="90376" y="542243"/>
                  </a:lnTo>
                  <a:cubicBezTo>
                    <a:pt x="40463" y="542243"/>
                    <a:pt x="0" y="501780"/>
                    <a:pt x="0" y="451867"/>
                  </a:cubicBezTo>
                  <a:lnTo>
                    <a:pt x="0" y="90376"/>
                  </a:lnTo>
                  <a:close/>
                </a:path>
              </a:pathLst>
            </a:custGeom>
            <a:solidFill>
              <a:srgbClr val="6821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0" tIns="44135" rIns="68420" bIns="44135" numCol="1" spcCol="1270" anchor="ctr" anchorCtr="0">
              <a:noAutofit/>
            </a:bodyPr>
            <a:lstStyle/>
            <a:p>
              <a:pPr algn="ctr" defTabSz="566629">
                <a:lnSpc>
                  <a:spcPct val="90000"/>
                </a:lnSpc>
                <a:spcBef>
                  <a:spcPct val="0"/>
                </a:spcBef>
                <a:spcAft>
                  <a:spcPct val="35000"/>
                </a:spcAft>
              </a:pPr>
              <a:r>
                <a:rPr lang="en-GB" sz="1500">
                  <a:solidFill>
                    <a:srgbClr val="FFFFFF"/>
                  </a:solidFill>
                  <a:latin typeface="Segoe UI Light" panose="020B0502040204020203" pitchFamily="34" charset="0"/>
                  <a:cs typeface="Segoe UI Light" panose="020B0502040204020203" pitchFamily="34" charset="0"/>
                </a:rPr>
                <a:t>Rate (RPM)</a:t>
              </a:r>
              <a:endParaRPr lang="en-US" sz="1500">
                <a:solidFill>
                  <a:srgbClr val="FFFFFF"/>
                </a:solidFill>
                <a:latin typeface="Segoe UI Light" panose="020B0502040204020203" pitchFamily="34" charset="0"/>
                <a:cs typeface="Segoe UI Light" panose="020B0502040204020203" pitchFamily="34" charset="0"/>
              </a:endParaRPr>
            </a:p>
          </p:txBody>
        </p:sp>
      </p:grpSp>
      <p:grpSp>
        <p:nvGrpSpPr>
          <p:cNvPr id="33" name="Group 32" hidden="1"/>
          <p:cNvGrpSpPr/>
          <p:nvPr/>
        </p:nvGrpSpPr>
        <p:grpSpPr>
          <a:xfrm>
            <a:off x="1713671" y="5076616"/>
            <a:ext cx="8689791" cy="406624"/>
            <a:chOff x="261764" y="5897044"/>
            <a:chExt cx="11588031" cy="542243"/>
          </a:xfrm>
          <a:solidFill>
            <a:srgbClr val="E8C6F0"/>
          </a:solidFill>
        </p:grpSpPr>
        <p:sp>
          <p:nvSpPr>
            <p:cNvPr id="23" name="FreeformClick Yield (CY)"/>
            <p:cNvSpPr/>
            <p:nvPr/>
          </p:nvSpPr>
          <p:spPr>
            <a:xfrm>
              <a:off x="4433455" y="5951269"/>
              <a:ext cx="7416340" cy="433795"/>
            </a:xfrm>
            <a:custGeom>
              <a:avLst/>
              <a:gdLst>
                <a:gd name="connsiteX0" fmla="*/ 72300 w 433794"/>
                <a:gd name="connsiteY0" fmla="*/ 0 h 7416340"/>
                <a:gd name="connsiteX1" fmla="*/ 361494 w 433794"/>
                <a:gd name="connsiteY1" fmla="*/ 0 h 7416340"/>
                <a:gd name="connsiteX2" fmla="*/ 433794 w 433794"/>
                <a:gd name="connsiteY2" fmla="*/ 72300 h 7416340"/>
                <a:gd name="connsiteX3" fmla="*/ 433794 w 433794"/>
                <a:gd name="connsiteY3" fmla="*/ 7416340 h 7416340"/>
                <a:gd name="connsiteX4" fmla="*/ 433794 w 433794"/>
                <a:gd name="connsiteY4" fmla="*/ 7416340 h 7416340"/>
                <a:gd name="connsiteX5" fmla="*/ 0 w 433794"/>
                <a:gd name="connsiteY5" fmla="*/ 7416340 h 7416340"/>
                <a:gd name="connsiteX6" fmla="*/ 0 w 433794"/>
                <a:gd name="connsiteY6" fmla="*/ 7416340 h 7416340"/>
                <a:gd name="connsiteX7" fmla="*/ 0 w 433794"/>
                <a:gd name="connsiteY7" fmla="*/ 72300 h 7416340"/>
                <a:gd name="connsiteX8" fmla="*/ 72300 w 433794"/>
                <a:gd name="connsiteY8" fmla="*/ 0 h 741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794" h="7416340">
                  <a:moveTo>
                    <a:pt x="433794" y="1236079"/>
                  </a:moveTo>
                  <a:lnTo>
                    <a:pt x="433794" y="6180261"/>
                  </a:lnTo>
                  <a:cubicBezTo>
                    <a:pt x="433794" y="6862920"/>
                    <a:pt x="431901" y="7416331"/>
                    <a:pt x="429565" y="7416331"/>
                  </a:cubicBezTo>
                  <a:lnTo>
                    <a:pt x="0" y="7416331"/>
                  </a:lnTo>
                  <a:lnTo>
                    <a:pt x="0" y="7416331"/>
                  </a:lnTo>
                  <a:lnTo>
                    <a:pt x="0" y="9"/>
                  </a:lnTo>
                  <a:lnTo>
                    <a:pt x="0" y="9"/>
                  </a:lnTo>
                  <a:lnTo>
                    <a:pt x="429565" y="9"/>
                  </a:lnTo>
                  <a:cubicBezTo>
                    <a:pt x="431901" y="9"/>
                    <a:pt x="433794" y="553420"/>
                    <a:pt x="433794" y="1236079"/>
                  </a:cubicBezTo>
                  <a:close/>
                </a:path>
              </a:pathLst>
            </a:custGeom>
            <a:solidFill>
              <a:srgbClr val="A58AAF"/>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0855" tIns="45879" rIns="75879" bIns="45880" numCol="1" spcCol="1270" anchor="ctr" anchorCtr="0">
              <a:noAutofit/>
            </a:bodyPr>
            <a:lstStyle/>
            <a:p>
              <a:pPr marL="0" lvl="1" defTabSz="699954">
                <a:lnSpc>
                  <a:spcPct val="90000"/>
                </a:lnSpc>
                <a:spcBef>
                  <a:spcPct val="0"/>
                </a:spcBef>
                <a:spcAft>
                  <a:spcPct val="15000"/>
                </a:spcAft>
              </a:pPr>
              <a:r>
                <a:rPr lang="en-US" sz="1500">
                  <a:solidFill>
                    <a:srgbClr val="FFFFFF"/>
                  </a:solidFill>
                  <a:latin typeface="Segoe UI Light" panose="020B0502040204020203" pitchFamily="34" charset="0"/>
                  <a:cs typeface="Segoe UI Light" panose="020B0502040204020203" pitchFamily="34" charset="0"/>
                </a:rPr>
                <a:t>Click Yield = Total Clicks / Total SRPVs</a:t>
              </a:r>
            </a:p>
          </p:txBody>
        </p:sp>
        <p:sp>
          <p:nvSpPr>
            <p:cNvPr id="24" name="Click Yield (CY)"/>
            <p:cNvSpPr/>
            <p:nvPr/>
          </p:nvSpPr>
          <p:spPr>
            <a:xfrm>
              <a:off x="261764" y="5897044"/>
              <a:ext cx="4171691" cy="542243"/>
            </a:xfrm>
            <a:custGeom>
              <a:avLst/>
              <a:gdLst>
                <a:gd name="connsiteX0" fmla="*/ 0 w 4171691"/>
                <a:gd name="connsiteY0" fmla="*/ 90376 h 542243"/>
                <a:gd name="connsiteX1" fmla="*/ 90376 w 4171691"/>
                <a:gd name="connsiteY1" fmla="*/ 0 h 542243"/>
                <a:gd name="connsiteX2" fmla="*/ 4081315 w 4171691"/>
                <a:gd name="connsiteY2" fmla="*/ 0 h 542243"/>
                <a:gd name="connsiteX3" fmla="*/ 4171691 w 4171691"/>
                <a:gd name="connsiteY3" fmla="*/ 90376 h 542243"/>
                <a:gd name="connsiteX4" fmla="*/ 4171691 w 4171691"/>
                <a:gd name="connsiteY4" fmla="*/ 451867 h 542243"/>
                <a:gd name="connsiteX5" fmla="*/ 4081315 w 4171691"/>
                <a:gd name="connsiteY5" fmla="*/ 542243 h 542243"/>
                <a:gd name="connsiteX6" fmla="*/ 90376 w 4171691"/>
                <a:gd name="connsiteY6" fmla="*/ 542243 h 542243"/>
                <a:gd name="connsiteX7" fmla="*/ 0 w 4171691"/>
                <a:gd name="connsiteY7" fmla="*/ 451867 h 542243"/>
                <a:gd name="connsiteX8" fmla="*/ 0 w 4171691"/>
                <a:gd name="connsiteY8" fmla="*/ 90376 h 54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1691" h="542243">
                  <a:moveTo>
                    <a:pt x="0" y="90376"/>
                  </a:moveTo>
                  <a:cubicBezTo>
                    <a:pt x="0" y="40463"/>
                    <a:pt x="40463" y="0"/>
                    <a:pt x="90376" y="0"/>
                  </a:cubicBezTo>
                  <a:lnTo>
                    <a:pt x="4081315" y="0"/>
                  </a:lnTo>
                  <a:cubicBezTo>
                    <a:pt x="4131228" y="0"/>
                    <a:pt x="4171691" y="40463"/>
                    <a:pt x="4171691" y="90376"/>
                  </a:cubicBezTo>
                  <a:lnTo>
                    <a:pt x="4171691" y="451867"/>
                  </a:lnTo>
                  <a:cubicBezTo>
                    <a:pt x="4171691" y="501780"/>
                    <a:pt x="4131228" y="542243"/>
                    <a:pt x="4081315" y="542243"/>
                  </a:cubicBezTo>
                  <a:lnTo>
                    <a:pt x="90376" y="542243"/>
                  </a:lnTo>
                  <a:cubicBezTo>
                    <a:pt x="40463" y="542243"/>
                    <a:pt x="0" y="501780"/>
                    <a:pt x="0" y="451867"/>
                  </a:cubicBezTo>
                  <a:lnTo>
                    <a:pt x="0" y="90376"/>
                  </a:lnTo>
                  <a:close/>
                </a:path>
              </a:pathLst>
            </a:custGeom>
            <a:solidFill>
              <a:srgbClr val="6821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0" tIns="44135" rIns="68420" bIns="44135" numCol="1" spcCol="1270" anchor="ctr" anchorCtr="0">
              <a:noAutofit/>
            </a:bodyPr>
            <a:lstStyle/>
            <a:p>
              <a:pPr algn="ctr" defTabSz="566629">
                <a:lnSpc>
                  <a:spcPct val="90000"/>
                </a:lnSpc>
                <a:spcBef>
                  <a:spcPct val="0"/>
                </a:spcBef>
                <a:spcAft>
                  <a:spcPct val="35000"/>
                </a:spcAft>
              </a:pPr>
              <a:r>
                <a:rPr lang="en-US" sz="1500">
                  <a:solidFill>
                    <a:srgbClr val="FFFFFF"/>
                  </a:solidFill>
                  <a:latin typeface="Segoe UI Light" panose="020B0502040204020203" pitchFamily="34" charset="0"/>
                  <a:cs typeface="Segoe UI Light" panose="020B0502040204020203" pitchFamily="34" charset="0"/>
                </a:rPr>
                <a:t>Click Yield (CY)</a:t>
              </a:r>
            </a:p>
          </p:txBody>
        </p:sp>
      </p:grpSp>
      <p:sp>
        <p:nvSpPr>
          <p:cNvPr id="41" name="Content Placeholder 2"/>
          <p:cNvSpPr txBox="1">
            <a:spLocks/>
          </p:cNvSpPr>
          <p:nvPr/>
        </p:nvSpPr>
        <p:spPr>
          <a:xfrm>
            <a:off x="1858204" y="999407"/>
            <a:ext cx="8789987" cy="4930775"/>
          </a:xfrm>
          <a:prstGeom prst="rect">
            <a:avLst/>
          </a:prstGeom>
        </p:spPr>
        <p:txBody>
          <a:bodyPr/>
          <a:lstStyle>
            <a:lvl1pPr marL="329523" marR="0" indent="-329523" algn="l" defTabSz="896354" rtl="0" eaLnBrk="1" fontAlgn="auto" latinLnBrk="0" hangingPunct="1">
              <a:lnSpc>
                <a:spcPct val="90000"/>
              </a:lnSpc>
              <a:spcBef>
                <a:spcPct val="20000"/>
              </a:spcBef>
              <a:spcAft>
                <a:spcPts val="0"/>
              </a:spcAft>
              <a:buClrTx/>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61409" marR="0" indent="-231886" algn="l" defTabSz="896354" rtl="0" eaLnBrk="1" fontAlgn="auto" latinLnBrk="0" hangingPunct="1">
              <a:lnSpc>
                <a:spcPct val="90000"/>
              </a:lnSpc>
              <a:spcBef>
                <a:spcPct val="20000"/>
              </a:spcBef>
              <a:spcAft>
                <a:spcPts val="0"/>
              </a:spcAft>
              <a:buClrTx/>
              <a:buSzPct val="90000"/>
              <a:buFont typeface="Arial" pitchFamily="34" charset="0"/>
              <a:buChar char="•"/>
              <a:tabLst/>
              <a:defRPr sz="2307" kern="1200" spc="0" baseline="0">
                <a:gradFill>
                  <a:gsLst>
                    <a:gs pos="1250">
                      <a:schemeClr val="tx1"/>
                    </a:gs>
                    <a:gs pos="100000">
                      <a:schemeClr val="tx1"/>
                    </a:gs>
                  </a:gsLst>
                  <a:lin ang="5400000" scaled="0"/>
                </a:gradFill>
                <a:latin typeface="+mn-lt"/>
                <a:ea typeface="+mn-ea"/>
                <a:cs typeface="+mn-cs"/>
              </a:defRPr>
            </a:lvl2pPr>
            <a:lvl3pPr marL="768887" marR="0" indent="-219682" algn="l" defTabSz="896354" rtl="0" eaLnBrk="1" fontAlgn="auto" latinLnBrk="0" hangingPunct="1">
              <a:lnSpc>
                <a:spcPct val="90000"/>
              </a:lnSpc>
              <a:spcBef>
                <a:spcPct val="20000"/>
              </a:spcBef>
              <a:spcAft>
                <a:spcPts val="0"/>
              </a:spcAft>
              <a:buClrTx/>
              <a:buSzPct val="90000"/>
              <a:buFont typeface="Arial" pitchFamily="34" charset="0"/>
              <a:buChar char="•"/>
              <a:tabLst/>
              <a:defRPr sz="1922" kern="1200" spc="0" baseline="0">
                <a:gradFill>
                  <a:gsLst>
                    <a:gs pos="1250">
                      <a:schemeClr val="tx1"/>
                    </a:gs>
                    <a:gs pos="100000">
                      <a:schemeClr val="tx1"/>
                    </a:gs>
                  </a:gsLst>
                  <a:lin ang="5400000" scaled="0"/>
                </a:gradFill>
                <a:latin typeface="+mn-lt"/>
                <a:ea typeface="+mn-ea"/>
                <a:cs typeface="+mn-cs"/>
              </a:defRPr>
            </a:lvl3pPr>
            <a:lvl4pPr marL="988569" marR="0" indent="-219682" algn="l" defTabSz="896354" rtl="0" eaLnBrk="1" fontAlgn="auto" latinLnBrk="0" hangingPunct="1">
              <a:lnSpc>
                <a:spcPct val="90000"/>
              </a:lnSpc>
              <a:spcBef>
                <a:spcPct val="20000"/>
              </a:spcBef>
              <a:spcAft>
                <a:spcPts val="0"/>
              </a:spcAft>
              <a:buClrTx/>
              <a:buSzPct val="90000"/>
              <a:buFont typeface="Arial" pitchFamily="34" charset="0"/>
              <a:buChar char="•"/>
              <a:tabLst/>
              <a:defRPr sz="1730" kern="1200" spc="0" baseline="0">
                <a:gradFill>
                  <a:gsLst>
                    <a:gs pos="1250">
                      <a:schemeClr val="tx1"/>
                    </a:gs>
                    <a:gs pos="100000">
                      <a:schemeClr val="tx1"/>
                    </a:gs>
                  </a:gsLst>
                  <a:lin ang="5400000" scaled="0"/>
                </a:gradFill>
                <a:latin typeface="+mn-lt"/>
                <a:ea typeface="+mn-ea"/>
                <a:cs typeface="+mn-cs"/>
              </a:defRPr>
            </a:lvl4pPr>
            <a:lvl5pPr marL="1208250" marR="0" indent="-219682" algn="l" defTabSz="896354" rtl="0" eaLnBrk="1" fontAlgn="auto" latinLnBrk="0" hangingPunct="1">
              <a:lnSpc>
                <a:spcPct val="90000"/>
              </a:lnSpc>
              <a:spcBef>
                <a:spcPct val="20000"/>
              </a:spcBef>
              <a:spcAft>
                <a:spcPts val="0"/>
              </a:spcAft>
              <a:buClrTx/>
              <a:buSzPct val="90000"/>
              <a:buFont typeface="Arial" pitchFamily="34" charset="0"/>
              <a:buChar char="•"/>
              <a:tabLst/>
              <a:defRPr sz="1730" kern="1200" spc="0" baseline="0">
                <a:gradFill>
                  <a:gsLst>
                    <a:gs pos="1250">
                      <a:schemeClr val="tx1"/>
                    </a:gs>
                    <a:gs pos="100000">
                      <a:schemeClr val="tx1"/>
                    </a:gs>
                  </a:gsLst>
                  <a:lin ang="5400000" scaled="0"/>
                </a:gradFill>
                <a:latin typeface="+mn-lt"/>
                <a:ea typeface="+mn-ea"/>
                <a:cs typeface="+mn-cs"/>
              </a:defRPr>
            </a:lvl5pPr>
            <a:lvl6pPr marL="2464973" indent="-224089" algn="l" defTabSz="896354" rtl="0" eaLnBrk="1" latinLnBrk="0" hangingPunct="1">
              <a:spcBef>
                <a:spcPct val="20000"/>
              </a:spcBef>
              <a:buFont typeface="Arial" pitchFamily="34" charset="0"/>
              <a:buChar char="•"/>
              <a:defRPr sz="1922" kern="1200">
                <a:solidFill>
                  <a:schemeClr val="tx1"/>
                </a:solidFill>
                <a:latin typeface="+mn-lt"/>
                <a:ea typeface="+mn-ea"/>
                <a:cs typeface="+mn-cs"/>
              </a:defRPr>
            </a:lvl6pPr>
            <a:lvl7pPr marL="2913151" indent="-224089" algn="l" defTabSz="896354" rtl="0" eaLnBrk="1" latinLnBrk="0" hangingPunct="1">
              <a:spcBef>
                <a:spcPct val="20000"/>
              </a:spcBef>
              <a:buFont typeface="Arial" pitchFamily="34" charset="0"/>
              <a:buChar char="•"/>
              <a:defRPr sz="1922" kern="1200">
                <a:solidFill>
                  <a:schemeClr val="tx1"/>
                </a:solidFill>
                <a:latin typeface="+mn-lt"/>
                <a:ea typeface="+mn-ea"/>
                <a:cs typeface="+mn-cs"/>
              </a:defRPr>
            </a:lvl7pPr>
            <a:lvl8pPr marL="3361328" indent="-224089" algn="l" defTabSz="896354" rtl="0" eaLnBrk="1" latinLnBrk="0" hangingPunct="1">
              <a:spcBef>
                <a:spcPct val="20000"/>
              </a:spcBef>
              <a:buFont typeface="Arial" pitchFamily="34" charset="0"/>
              <a:buChar char="•"/>
              <a:defRPr sz="1922" kern="1200">
                <a:solidFill>
                  <a:schemeClr val="tx1"/>
                </a:solidFill>
                <a:latin typeface="+mn-lt"/>
                <a:ea typeface="+mn-ea"/>
                <a:cs typeface="+mn-cs"/>
              </a:defRPr>
            </a:lvl8pPr>
            <a:lvl9pPr marL="3809506" indent="-224089" algn="l" defTabSz="896354" rtl="0" eaLnBrk="1" latinLnBrk="0" hangingPunct="1">
              <a:spcBef>
                <a:spcPct val="20000"/>
              </a:spcBef>
              <a:buFont typeface="Arial" pitchFamily="34" charset="0"/>
              <a:buChar char="•"/>
              <a:defRPr sz="1922" kern="1200">
                <a:solidFill>
                  <a:schemeClr val="tx1"/>
                </a:solidFill>
                <a:latin typeface="+mn-lt"/>
                <a:ea typeface="+mn-ea"/>
                <a:cs typeface="+mn-cs"/>
              </a:defRPr>
            </a:lvl9pPr>
          </a:lstStyle>
          <a:p>
            <a:pPr marL="0" indent="0" algn="ctr">
              <a:buFont typeface="Arial" pitchFamily="34" charset="0"/>
              <a:buNone/>
            </a:pPr>
            <a:r>
              <a:rPr lang="en-US"/>
              <a:t> </a:t>
            </a:r>
          </a:p>
        </p:txBody>
      </p:sp>
      <p:sp>
        <p:nvSpPr>
          <p:cNvPr id="42" name="Rectangle 41"/>
          <p:cNvSpPr/>
          <p:nvPr/>
        </p:nvSpPr>
        <p:spPr bwMode="auto">
          <a:xfrm>
            <a:off x="338633" y="1972841"/>
            <a:ext cx="3407382" cy="709802"/>
          </a:xfrm>
          <a:prstGeom prst="rect">
            <a:avLst/>
          </a:prstGeom>
          <a:solidFill>
            <a:schemeClr val="bg1"/>
          </a:solidFill>
          <a:ln w="12700" cap="rnd">
            <a:solidFill>
              <a:schemeClr val="accent1"/>
            </a:solidFill>
            <a:prstDash val="sysDash"/>
            <a:beve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ctr" defTabSz="914400" rtl="0" eaLnBrk="1" fontAlgn="base" latinLnBrk="0" hangingPunct="1">
              <a:lnSpc>
                <a:spcPct val="100000"/>
              </a:lnSpc>
              <a:spcBef>
                <a:spcPct val="100000"/>
              </a:spcBef>
              <a:spcAft>
                <a:spcPct val="0"/>
              </a:spcAft>
              <a:buClrTx/>
              <a:buSzTx/>
              <a:tabLst/>
            </a:pPr>
            <a:r>
              <a:rPr lang="en-US" sz="1400" b="1" i="1">
                <a:solidFill>
                  <a:schemeClr val="tx1"/>
                </a:solidFill>
                <a:latin typeface="+mn-lt"/>
                <a:ea typeface="+mn-ea"/>
                <a:cs typeface="+mn-cs"/>
              </a:rPr>
              <a:t>Revenue*1000 / SRPVs</a:t>
            </a:r>
            <a:endParaRPr lang="en-US" sz="1400" b="1" i="1">
              <a:solidFill>
                <a:schemeClr val="tx1"/>
              </a:solidFill>
            </a:endParaRPr>
          </a:p>
          <a:p>
            <a:pPr marR="0" algn="ctr" defTabSz="914400" rtl="0" eaLnBrk="1" fontAlgn="base" latinLnBrk="0" hangingPunct="1">
              <a:lnSpc>
                <a:spcPct val="100000"/>
              </a:lnSpc>
              <a:spcAft>
                <a:spcPct val="0"/>
              </a:spcAft>
              <a:buClrTx/>
              <a:buSzTx/>
              <a:tabLst/>
            </a:pPr>
            <a:r>
              <a:rPr lang="en-US" sz="1000" i="1">
                <a:solidFill>
                  <a:schemeClr val="tx1"/>
                </a:solidFill>
              </a:rPr>
              <a:t>Revenue generated per search helps in gauging the </a:t>
            </a:r>
          </a:p>
          <a:p>
            <a:pPr marR="0" algn="ctr" defTabSz="914400" rtl="0" eaLnBrk="1" fontAlgn="base" latinLnBrk="0" hangingPunct="1">
              <a:lnSpc>
                <a:spcPct val="100000"/>
              </a:lnSpc>
              <a:spcAft>
                <a:spcPct val="0"/>
              </a:spcAft>
              <a:buClrTx/>
              <a:buSzTx/>
              <a:tabLst/>
            </a:pPr>
            <a:r>
              <a:rPr lang="en-US" sz="1000" i="1">
                <a:solidFill>
                  <a:schemeClr val="tx1"/>
                </a:solidFill>
              </a:rPr>
              <a:t>monetization health of Bing</a:t>
            </a:r>
          </a:p>
        </p:txBody>
      </p:sp>
      <p:grpSp>
        <p:nvGrpSpPr>
          <p:cNvPr id="43" name="Group 42"/>
          <p:cNvGrpSpPr/>
          <p:nvPr/>
        </p:nvGrpSpPr>
        <p:grpSpPr>
          <a:xfrm>
            <a:off x="4444332" y="1015737"/>
            <a:ext cx="3365319" cy="4716210"/>
            <a:chOff x="3232240" y="1397453"/>
            <a:chExt cx="3365319" cy="5079093"/>
          </a:xfrm>
        </p:grpSpPr>
        <p:sp>
          <p:nvSpPr>
            <p:cNvPr id="68" name="Freeform 67"/>
            <p:cNvSpPr/>
            <p:nvPr/>
          </p:nvSpPr>
          <p:spPr>
            <a:xfrm>
              <a:off x="5200634" y="2123219"/>
              <a:ext cx="698462" cy="332404"/>
            </a:xfrm>
            <a:custGeom>
              <a:avLst/>
              <a:gdLst/>
              <a:ahLst/>
              <a:cxnLst/>
              <a:rect l="0" t="0" r="0" b="0"/>
              <a:pathLst>
                <a:path>
                  <a:moveTo>
                    <a:pt x="0" y="0"/>
                  </a:moveTo>
                  <a:lnTo>
                    <a:pt x="0" y="226524"/>
                  </a:lnTo>
                  <a:lnTo>
                    <a:pt x="698462" y="226524"/>
                  </a:lnTo>
                  <a:lnTo>
                    <a:pt x="698462" y="332404"/>
                  </a:lnTo>
                </a:path>
              </a:pathLst>
            </a:custGeom>
            <a:noFill/>
            <a:ln>
              <a:solidFill>
                <a:srgbClr val="00666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Freeform 68"/>
            <p:cNvSpPr/>
            <p:nvPr/>
          </p:nvSpPr>
          <p:spPr>
            <a:xfrm>
              <a:off x="5200634" y="4239561"/>
              <a:ext cx="698462" cy="332404"/>
            </a:xfrm>
            <a:custGeom>
              <a:avLst/>
              <a:gdLst/>
              <a:ahLst/>
              <a:cxnLst/>
              <a:rect l="0" t="0" r="0" b="0"/>
              <a:pathLst>
                <a:path>
                  <a:moveTo>
                    <a:pt x="0" y="0"/>
                  </a:moveTo>
                  <a:lnTo>
                    <a:pt x="0" y="226524"/>
                  </a:lnTo>
                  <a:lnTo>
                    <a:pt x="698462" y="226524"/>
                  </a:lnTo>
                  <a:lnTo>
                    <a:pt x="698462" y="332404"/>
                  </a:lnTo>
                </a:path>
              </a:pathLst>
            </a:custGeom>
            <a:noFill/>
            <a:ln>
              <a:solidFill>
                <a:srgbClr val="006666"/>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0" name="Freeform 69"/>
            <p:cNvSpPr/>
            <p:nvPr/>
          </p:nvSpPr>
          <p:spPr>
            <a:xfrm>
              <a:off x="4502172" y="5297731"/>
              <a:ext cx="698462" cy="332404"/>
            </a:xfrm>
            <a:custGeom>
              <a:avLst/>
              <a:gdLst/>
              <a:ahLst/>
              <a:cxnLst/>
              <a:rect l="0" t="0" r="0" b="0"/>
              <a:pathLst>
                <a:path>
                  <a:moveTo>
                    <a:pt x="0" y="0"/>
                  </a:moveTo>
                  <a:lnTo>
                    <a:pt x="0" y="226524"/>
                  </a:lnTo>
                  <a:lnTo>
                    <a:pt x="698462" y="226524"/>
                  </a:lnTo>
                  <a:lnTo>
                    <a:pt x="698462" y="332404"/>
                  </a:lnTo>
                </a:path>
              </a:pathLst>
            </a:custGeom>
            <a:noFill/>
            <a:ln>
              <a:solidFill>
                <a:srgbClr val="006666"/>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Freeform 70"/>
            <p:cNvSpPr/>
            <p:nvPr/>
          </p:nvSpPr>
          <p:spPr>
            <a:xfrm>
              <a:off x="3803709" y="5297731"/>
              <a:ext cx="698462" cy="332404"/>
            </a:xfrm>
            <a:custGeom>
              <a:avLst/>
              <a:gdLst/>
              <a:ahLst/>
              <a:cxnLst/>
              <a:rect l="0" t="0" r="0" b="0"/>
              <a:pathLst>
                <a:path>
                  <a:moveTo>
                    <a:pt x="698462" y="0"/>
                  </a:moveTo>
                  <a:lnTo>
                    <a:pt x="698462" y="226524"/>
                  </a:lnTo>
                  <a:lnTo>
                    <a:pt x="0" y="226524"/>
                  </a:lnTo>
                  <a:lnTo>
                    <a:pt x="0" y="332404"/>
                  </a:lnTo>
                </a:path>
              </a:pathLst>
            </a:custGeom>
            <a:noFill/>
            <a:ln>
              <a:solidFill>
                <a:srgbClr val="006666"/>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2" name="Freeform 71"/>
            <p:cNvSpPr/>
            <p:nvPr/>
          </p:nvSpPr>
          <p:spPr>
            <a:xfrm>
              <a:off x="4502172" y="4239561"/>
              <a:ext cx="698462" cy="332404"/>
            </a:xfrm>
            <a:custGeom>
              <a:avLst/>
              <a:gdLst/>
              <a:ahLst/>
              <a:cxnLst/>
              <a:rect l="0" t="0" r="0" b="0"/>
              <a:pathLst>
                <a:path>
                  <a:moveTo>
                    <a:pt x="698462" y="0"/>
                  </a:moveTo>
                  <a:lnTo>
                    <a:pt x="698462" y="226524"/>
                  </a:lnTo>
                  <a:lnTo>
                    <a:pt x="0" y="226524"/>
                  </a:lnTo>
                  <a:lnTo>
                    <a:pt x="0" y="332404"/>
                  </a:lnTo>
                </a:path>
              </a:pathLst>
            </a:custGeom>
            <a:noFill/>
            <a:ln>
              <a:solidFill>
                <a:srgbClr val="006666"/>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3" name="Freeform 72"/>
            <p:cNvSpPr/>
            <p:nvPr/>
          </p:nvSpPr>
          <p:spPr>
            <a:xfrm>
              <a:off x="4502172" y="3181390"/>
              <a:ext cx="698462" cy="332404"/>
            </a:xfrm>
            <a:custGeom>
              <a:avLst/>
              <a:gdLst/>
              <a:ahLst/>
              <a:cxnLst/>
              <a:rect l="0" t="0" r="0" b="0"/>
              <a:pathLst>
                <a:path>
                  <a:moveTo>
                    <a:pt x="0" y="0"/>
                  </a:moveTo>
                  <a:lnTo>
                    <a:pt x="0" y="226524"/>
                  </a:lnTo>
                  <a:lnTo>
                    <a:pt x="698462" y="226524"/>
                  </a:lnTo>
                  <a:lnTo>
                    <a:pt x="698462" y="332404"/>
                  </a:lnTo>
                </a:path>
              </a:pathLst>
            </a:custGeom>
            <a:noFill/>
            <a:ln>
              <a:solidFill>
                <a:srgbClr val="006666"/>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4" name="Freeform 73"/>
            <p:cNvSpPr/>
            <p:nvPr/>
          </p:nvSpPr>
          <p:spPr>
            <a:xfrm>
              <a:off x="3803709" y="3181390"/>
              <a:ext cx="698462" cy="332404"/>
            </a:xfrm>
            <a:custGeom>
              <a:avLst/>
              <a:gdLst/>
              <a:ahLst/>
              <a:cxnLst/>
              <a:rect l="0" t="0" r="0" b="0"/>
              <a:pathLst>
                <a:path>
                  <a:moveTo>
                    <a:pt x="698462" y="0"/>
                  </a:moveTo>
                  <a:lnTo>
                    <a:pt x="698462" y="226524"/>
                  </a:lnTo>
                  <a:lnTo>
                    <a:pt x="0" y="226524"/>
                  </a:lnTo>
                  <a:lnTo>
                    <a:pt x="0" y="332404"/>
                  </a:lnTo>
                </a:path>
              </a:pathLst>
            </a:custGeom>
            <a:noFill/>
            <a:ln>
              <a:solidFill>
                <a:srgbClr val="006666"/>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Freeform 74"/>
            <p:cNvSpPr/>
            <p:nvPr/>
          </p:nvSpPr>
          <p:spPr>
            <a:xfrm>
              <a:off x="4502172" y="2123219"/>
              <a:ext cx="698462" cy="332404"/>
            </a:xfrm>
            <a:custGeom>
              <a:avLst/>
              <a:gdLst/>
              <a:ahLst/>
              <a:cxnLst/>
              <a:rect l="0" t="0" r="0" b="0"/>
              <a:pathLst>
                <a:path>
                  <a:moveTo>
                    <a:pt x="698462" y="0"/>
                  </a:moveTo>
                  <a:lnTo>
                    <a:pt x="698462" y="226524"/>
                  </a:lnTo>
                  <a:lnTo>
                    <a:pt x="0" y="226524"/>
                  </a:lnTo>
                  <a:lnTo>
                    <a:pt x="0" y="332404"/>
                  </a:lnTo>
                </a:path>
              </a:pathLst>
            </a:custGeom>
            <a:noFill/>
            <a:ln>
              <a:solidFill>
                <a:srgbClr val="006666"/>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6" name="Rounded Rectangle 75"/>
            <p:cNvSpPr/>
            <p:nvPr/>
          </p:nvSpPr>
          <p:spPr>
            <a:xfrm>
              <a:off x="4629165" y="1397453"/>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Freeform 76"/>
            <p:cNvSpPr/>
            <p:nvPr/>
          </p:nvSpPr>
          <p:spPr>
            <a:xfrm>
              <a:off x="4756158" y="1518097"/>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lvl="0" algn="ctr" defTabSz="755650">
                <a:lnSpc>
                  <a:spcPct val="90000"/>
                </a:lnSpc>
                <a:spcBef>
                  <a:spcPct val="0"/>
                </a:spcBef>
                <a:spcAft>
                  <a:spcPct val="35000"/>
                </a:spcAft>
              </a:pPr>
              <a:r>
                <a:rPr lang="en-US" sz="1400" b="1" kern="1200"/>
                <a:t>Revenue</a:t>
              </a:r>
            </a:p>
          </p:txBody>
        </p:sp>
        <p:sp>
          <p:nvSpPr>
            <p:cNvPr id="78" name="Rounded Rectangle 77"/>
            <p:cNvSpPr/>
            <p:nvPr/>
          </p:nvSpPr>
          <p:spPr>
            <a:xfrm>
              <a:off x="3930702" y="2455624"/>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9" name="Freeform 78"/>
            <p:cNvSpPr/>
            <p:nvPr/>
          </p:nvSpPr>
          <p:spPr>
            <a:xfrm>
              <a:off x="4057696" y="2576268"/>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algn="ctr" defTabSz="755650">
                <a:lnSpc>
                  <a:spcPct val="90000"/>
                </a:lnSpc>
                <a:spcBef>
                  <a:spcPct val="0"/>
                </a:spcBef>
                <a:spcAft>
                  <a:spcPct val="35000"/>
                </a:spcAft>
              </a:pPr>
              <a:r>
                <a:rPr lang="en-US" sz="1400" b="1"/>
                <a:t>RPM</a:t>
              </a:r>
            </a:p>
            <a:p>
              <a:pPr algn="ctr" defTabSz="755650">
                <a:lnSpc>
                  <a:spcPct val="90000"/>
                </a:lnSpc>
                <a:spcBef>
                  <a:spcPct val="0"/>
                </a:spcBef>
                <a:spcAft>
                  <a:spcPct val="35000"/>
                </a:spcAft>
              </a:pPr>
              <a:r>
                <a:rPr lang="en-US" sz="600" i="1"/>
                <a:t>Revenue per </a:t>
              </a:r>
              <a:r>
                <a:rPr lang="en-US" sz="600" i="1" err="1"/>
                <a:t>Milli</a:t>
              </a:r>
              <a:r>
                <a:rPr lang="en-US" sz="600" i="1"/>
                <a:t> Searches</a:t>
              </a:r>
            </a:p>
          </p:txBody>
        </p:sp>
        <p:sp>
          <p:nvSpPr>
            <p:cNvPr id="80" name="Rounded Rectangle 79"/>
            <p:cNvSpPr/>
            <p:nvPr/>
          </p:nvSpPr>
          <p:spPr>
            <a:xfrm>
              <a:off x="3232240" y="3513795"/>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1" name="Freeform 80"/>
            <p:cNvSpPr/>
            <p:nvPr/>
          </p:nvSpPr>
          <p:spPr>
            <a:xfrm>
              <a:off x="3359233" y="3634438"/>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algn="ctr" defTabSz="755650">
                <a:lnSpc>
                  <a:spcPct val="90000"/>
                </a:lnSpc>
                <a:spcBef>
                  <a:spcPct val="0"/>
                </a:spcBef>
                <a:spcAft>
                  <a:spcPct val="35000"/>
                </a:spcAft>
              </a:pPr>
              <a:r>
                <a:rPr lang="en-US" sz="1400" b="1"/>
                <a:t>CPC</a:t>
              </a:r>
            </a:p>
          </p:txBody>
        </p:sp>
        <p:sp>
          <p:nvSpPr>
            <p:cNvPr id="82" name="Rounded Rectangle 81"/>
            <p:cNvSpPr/>
            <p:nvPr/>
          </p:nvSpPr>
          <p:spPr>
            <a:xfrm>
              <a:off x="4629165" y="3513795"/>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Freeform 82"/>
            <p:cNvSpPr/>
            <p:nvPr/>
          </p:nvSpPr>
          <p:spPr>
            <a:xfrm>
              <a:off x="4756158" y="3634438"/>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algn="ctr" defTabSz="755650">
                <a:lnSpc>
                  <a:spcPct val="90000"/>
                </a:lnSpc>
                <a:spcBef>
                  <a:spcPct val="0"/>
                </a:spcBef>
                <a:spcAft>
                  <a:spcPct val="35000"/>
                </a:spcAft>
              </a:pPr>
              <a:r>
                <a:rPr lang="en-US" sz="1400" b="1"/>
                <a:t>CY</a:t>
              </a:r>
            </a:p>
          </p:txBody>
        </p:sp>
        <p:sp>
          <p:nvSpPr>
            <p:cNvPr id="84" name="Rounded Rectangle 83"/>
            <p:cNvSpPr/>
            <p:nvPr/>
          </p:nvSpPr>
          <p:spPr>
            <a:xfrm>
              <a:off x="3930702" y="4571965"/>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5" name="Freeform 84"/>
            <p:cNvSpPr/>
            <p:nvPr/>
          </p:nvSpPr>
          <p:spPr>
            <a:xfrm>
              <a:off x="4057696" y="4692609"/>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algn="ctr" defTabSz="755650">
                <a:lnSpc>
                  <a:spcPct val="90000"/>
                </a:lnSpc>
                <a:spcBef>
                  <a:spcPct val="0"/>
                </a:spcBef>
                <a:spcAft>
                  <a:spcPct val="35000"/>
                </a:spcAft>
              </a:pPr>
              <a:r>
                <a:rPr lang="en-US" sz="1400" b="1"/>
                <a:t>IY</a:t>
              </a:r>
            </a:p>
          </p:txBody>
        </p:sp>
        <p:sp>
          <p:nvSpPr>
            <p:cNvPr id="86" name="Rounded Rectangle 85"/>
            <p:cNvSpPr/>
            <p:nvPr/>
          </p:nvSpPr>
          <p:spPr>
            <a:xfrm>
              <a:off x="3232240" y="5630136"/>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Freeform 86"/>
            <p:cNvSpPr/>
            <p:nvPr/>
          </p:nvSpPr>
          <p:spPr>
            <a:xfrm>
              <a:off x="3359233" y="5750780"/>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algn="ctr" defTabSz="755650">
                <a:lnSpc>
                  <a:spcPct val="90000"/>
                </a:lnSpc>
                <a:spcBef>
                  <a:spcPct val="0"/>
                </a:spcBef>
                <a:spcAft>
                  <a:spcPct val="35000"/>
                </a:spcAft>
              </a:pPr>
              <a:r>
                <a:rPr lang="en-US" sz="1400" b="1"/>
                <a:t>Coverage</a:t>
              </a:r>
            </a:p>
          </p:txBody>
        </p:sp>
        <p:sp>
          <p:nvSpPr>
            <p:cNvPr id="88" name="Rounded Rectangle 87"/>
            <p:cNvSpPr/>
            <p:nvPr/>
          </p:nvSpPr>
          <p:spPr>
            <a:xfrm>
              <a:off x="4629165" y="5630136"/>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 name="Freeform 88"/>
            <p:cNvSpPr/>
            <p:nvPr/>
          </p:nvSpPr>
          <p:spPr>
            <a:xfrm>
              <a:off x="4756158" y="5750780"/>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algn="ctr" defTabSz="755650">
                <a:lnSpc>
                  <a:spcPct val="90000"/>
                </a:lnSpc>
                <a:spcBef>
                  <a:spcPct val="0"/>
                </a:spcBef>
                <a:spcAft>
                  <a:spcPct val="35000"/>
                </a:spcAft>
              </a:pPr>
              <a:r>
                <a:rPr lang="en-US" sz="1400" b="1"/>
                <a:t>Ad Density</a:t>
              </a:r>
            </a:p>
          </p:txBody>
        </p:sp>
        <p:sp>
          <p:nvSpPr>
            <p:cNvPr id="90" name="Rounded Rectangle 89"/>
            <p:cNvSpPr/>
            <p:nvPr/>
          </p:nvSpPr>
          <p:spPr>
            <a:xfrm>
              <a:off x="5327627" y="4571965"/>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 name="Freeform 90"/>
            <p:cNvSpPr/>
            <p:nvPr/>
          </p:nvSpPr>
          <p:spPr>
            <a:xfrm>
              <a:off x="5454621" y="4692609"/>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algn="ctr" defTabSz="755650">
                <a:lnSpc>
                  <a:spcPct val="90000"/>
                </a:lnSpc>
                <a:spcBef>
                  <a:spcPct val="0"/>
                </a:spcBef>
                <a:spcAft>
                  <a:spcPct val="35000"/>
                </a:spcAft>
              </a:pPr>
              <a:r>
                <a:rPr lang="en-US" sz="1400" b="1"/>
                <a:t>CTR</a:t>
              </a:r>
            </a:p>
          </p:txBody>
        </p:sp>
        <p:sp>
          <p:nvSpPr>
            <p:cNvPr id="92" name="Rounded Rectangle 91"/>
            <p:cNvSpPr/>
            <p:nvPr/>
          </p:nvSpPr>
          <p:spPr>
            <a:xfrm>
              <a:off x="5327627" y="2455624"/>
              <a:ext cx="1142938" cy="725766"/>
            </a:xfrm>
            <a:prstGeom prst="roundRect">
              <a:avLst>
                <a:gd name="adj" fmla="val 10000"/>
              </a:avLst>
            </a:prstGeom>
            <a:solidFill>
              <a:srgbClr val="01666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Freeform 92"/>
            <p:cNvSpPr/>
            <p:nvPr/>
          </p:nvSpPr>
          <p:spPr>
            <a:xfrm>
              <a:off x="5454621" y="2576268"/>
              <a:ext cx="1142938" cy="725766"/>
            </a:xfrm>
            <a:custGeom>
              <a:avLst/>
              <a:gdLst>
                <a:gd name="connsiteX0" fmla="*/ 0 w 1142938"/>
                <a:gd name="connsiteY0" fmla="*/ 72577 h 725766"/>
                <a:gd name="connsiteX1" fmla="*/ 72577 w 1142938"/>
                <a:gd name="connsiteY1" fmla="*/ 0 h 725766"/>
                <a:gd name="connsiteX2" fmla="*/ 1070361 w 1142938"/>
                <a:gd name="connsiteY2" fmla="*/ 0 h 725766"/>
                <a:gd name="connsiteX3" fmla="*/ 1142938 w 1142938"/>
                <a:gd name="connsiteY3" fmla="*/ 72577 h 725766"/>
                <a:gd name="connsiteX4" fmla="*/ 1142938 w 1142938"/>
                <a:gd name="connsiteY4" fmla="*/ 653189 h 725766"/>
                <a:gd name="connsiteX5" fmla="*/ 1070361 w 1142938"/>
                <a:gd name="connsiteY5" fmla="*/ 725766 h 725766"/>
                <a:gd name="connsiteX6" fmla="*/ 72577 w 1142938"/>
                <a:gd name="connsiteY6" fmla="*/ 725766 h 725766"/>
                <a:gd name="connsiteX7" fmla="*/ 0 w 1142938"/>
                <a:gd name="connsiteY7" fmla="*/ 653189 h 725766"/>
                <a:gd name="connsiteX8" fmla="*/ 0 w 1142938"/>
                <a:gd name="connsiteY8" fmla="*/ 72577 h 72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2938" h="725766">
                  <a:moveTo>
                    <a:pt x="0" y="72577"/>
                  </a:moveTo>
                  <a:cubicBezTo>
                    <a:pt x="0" y="32494"/>
                    <a:pt x="32494" y="0"/>
                    <a:pt x="72577" y="0"/>
                  </a:cubicBezTo>
                  <a:lnTo>
                    <a:pt x="1070361" y="0"/>
                  </a:lnTo>
                  <a:cubicBezTo>
                    <a:pt x="1110444" y="0"/>
                    <a:pt x="1142938" y="32494"/>
                    <a:pt x="1142938" y="72577"/>
                  </a:cubicBezTo>
                  <a:lnTo>
                    <a:pt x="1142938" y="653189"/>
                  </a:lnTo>
                  <a:cubicBezTo>
                    <a:pt x="1142938" y="693272"/>
                    <a:pt x="1110444" y="725766"/>
                    <a:pt x="1070361" y="725766"/>
                  </a:cubicBezTo>
                  <a:lnTo>
                    <a:pt x="72577" y="725766"/>
                  </a:lnTo>
                  <a:cubicBezTo>
                    <a:pt x="32494" y="725766"/>
                    <a:pt x="0" y="693272"/>
                    <a:pt x="0" y="653189"/>
                  </a:cubicBezTo>
                  <a:lnTo>
                    <a:pt x="0" y="72577"/>
                  </a:lnTo>
                  <a:close/>
                </a:path>
              </a:pathLst>
            </a:custGeom>
            <a:ln>
              <a:solidFill>
                <a:srgbClr val="006666"/>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6027" tIns="86027" rIns="86027" bIns="86027" numCol="1" spcCol="1270" anchor="ctr" anchorCtr="0">
              <a:noAutofit/>
            </a:bodyPr>
            <a:lstStyle/>
            <a:p>
              <a:pPr algn="ctr" defTabSz="755650">
                <a:lnSpc>
                  <a:spcPct val="90000"/>
                </a:lnSpc>
                <a:spcBef>
                  <a:spcPct val="0"/>
                </a:spcBef>
                <a:spcAft>
                  <a:spcPct val="35000"/>
                </a:spcAft>
              </a:pPr>
              <a:r>
                <a:rPr lang="en-US" sz="1400" b="1"/>
                <a:t>SRPV</a:t>
              </a:r>
            </a:p>
          </p:txBody>
        </p:sp>
      </p:grpSp>
      <p:sp>
        <p:nvSpPr>
          <p:cNvPr id="94" name="Rectangle 93"/>
          <p:cNvSpPr/>
          <p:nvPr/>
        </p:nvSpPr>
        <p:spPr bwMode="auto">
          <a:xfrm>
            <a:off x="335861" y="2943814"/>
            <a:ext cx="3437522" cy="709802"/>
          </a:xfrm>
          <a:prstGeom prst="rect">
            <a:avLst/>
          </a:prstGeom>
          <a:solidFill>
            <a:schemeClr val="bg1"/>
          </a:solidFill>
          <a:ln w="12700" cap="rnd">
            <a:solidFill>
              <a:schemeClr val="accent1"/>
            </a:solidFill>
            <a:prstDash val="sysDash"/>
            <a:beve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eaLnBrk="1" hangingPunct="1">
              <a:buClrTx/>
            </a:pPr>
            <a:r>
              <a:rPr lang="en-US" sz="1400" b="1" i="1">
                <a:solidFill>
                  <a:schemeClr val="tx1"/>
                </a:solidFill>
              </a:rPr>
              <a:t>Revenue / Clicks</a:t>
            </a:r>
          </a:p>
          <a:p>
            <a:pPr algn="ctr"/>
            <a:r>
              <a:rPr lang="en-US" sz="1000">
                <a:solidFill>
                  <a:schemeClr val="tx1"/>
                </a:solidFill>
                <a:latin typeface="Segoe UI" panose="020B0502040204020203" pitchFamily="34" charset="0"/>
                <a:ea typeface="Segoe UI" panose="020B0502040204020203" pitchFamily="34" charset="0"/>
                <a:cs typeface="Segoe UI" panose="020B0502040204020203" pitchFamily="34" charset="0"/>
              </a:rPr>
              <a:t>Average amount paid by an advertiser for a click</a:t>
            </a:r>
          </a:p>
          <a:p>
            <a:pPr algn="ctr" eaLnBrk="1" hangingPunct="1">
              <a:buClrTx/>
            </a:pPr>
            <a:endParaRPr lang="en-US" sz="1400" b="1" i="1">
              <a:solidFill>
                <a:schemeClr val="tx1"/>
              </a:solidFill>
            </a:endParaRPr>
          </a:p>
        </p:txBody>
      </p:sp>
      <p:sp>
        <p:nvSpPr>
          <p:cNvPr id="95" name="Rectangle 94"/>
          <p:cNvSpPr/>
          <p:nvPr/>
        </p:nvSpPr>
        <p:spPr bwMode="auto">
          <a:xfrm>
            <a:off x="338633" y="3941884"/>
            <a:ext cx="3407382" cy="709802"/>
          </a:xfrm>
          <a:prstGeom prst="rect">
            <a:avLst/>
          </a:prstGeom>
          <a:solidFill>
            <a:schemeClr val="bg1"/>
          </a:solidFill>
          <a:ln w="12700" cap="rnd">
            <a:solidFill>
              <a:schemeClr val="accent1"/>
            </a:solidFill>
            <a:prstDash val="sysDash"/>
            <a:beve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eaLnBrk="1" hangingPunct="1">
              <a:buClrTx/>
            </a:pPr>
            <a:r>
              <a:rPr lang="en-US" sz="1400" b="1" i="1">
                <a:solidFill>
                  <a:schemeClr val="tx1"/>
                </a:solidFill>
              </a:rPr>
              <a:t>Impressions / SRPVs</a:t>
            </a:r>
          </a:p>
          <a:p>
            <a:pPr algn="ctr" eaLnBrk="1" hangingPunct="1">
              <a:buClrTx/>
            </a:pPr>
            <a:r>
              <a:rPr lang="en-US" sz="1000">
                <a:solidFill>
                  <a:schemeClr val="tx1"/>
                </a:solidFill>
              </a:rPr>
              <a:t>Can be used to determine if number of ads shown </a:t>
            </a:r>
          </a:p>
          <a:p>
            <a:pPr algn="ctr" eaLnBrk="1" hangingPunct="1">
              <a:buClrTx/>
            </a:pPr>
            <a:r>
              <a:rPr lang="en-US" sz="1000">
                <a:solidFill>
                  <a:schemeClr val="tx1"/>
                </a:solidFill>
              </a:rPr>
              <a:t>per page has changed </a:t>
            </a:r>
          </a:p>
        </p:txBody>
      </p:sp>
      <p:sp>
        <p:nvSpPr>
          <p:cNvPr id="96" name="Rectangle 95"/>
          <p:cNvSpPr/>
          <p:nvPr/>
        </p:nvSpPr>
        <p:spPr bwMode="auto">
          <a:xfrm>
            <a:off x="371710" y="5081882"/>
            <a:ext cx="3401672" cy="709802"/>
          </a:xfrm>
          <a:prstGeom prst="rect">
            <a:avLst/>
          </a:prstGeom>
          <a:solidFill>
            <a:schemeClr val="bg1"/>
          </a:solidFill>
          <a:ln w="12700" cap="rnd">
            <a:solidFill>
              <a:schemeClr val="accent1"/>
            </a:solidFill>
            <a:prstDash val="sysDash"/>
            <a:beve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eaLnBrk="1" hangingPunct="1">
              <a:buClrTx/>
            </a:pPr>
            <a:r>
              <a:rPr lang="en-US" sz="1400" b="1" i="1">
                <a:solidFill>
                  <a:schemeClr val="tx1"/>
                </a:solidFill>
              </a:rPr>
              <a:t>BSRPVs / SRPVs</a:t>
            </a:r>
          </a:p>
          <a:p>
            <a:pPr algn="ctr"/>
            <a:r>
              <a:rPr lang="en-US" sz="1000">
                <a:solidFill>
                  <a:schemeClr val="tx1"/>
                </a:solidFill>
              </a:rPr>
              <a:t> Can be leveraged to measure how many SPRVs</a:t>
            </a:r>
          </a:p>
          <a:p>
            <a:pPr algn="ctr"/>
            <a:r>
              <a:rPr lang="en-US" sz="1000">
                <a:solidFill>
                  <a:schemeClr val="tx1"/>
                </a:solidFill>
              </a:rPr>
              <a:t> are </a:t>
            </a:r>
            <a:r>
              <a:rPr lang="en-US" sz="1000" err="1">
                <a:solidFill>
                  <a:schemeClr val="tx1"/>
                </a:solidFill>
              </a:rPr>
              <a:t>monetizable</a:t>
            </a:r>
            <a:endParaRPr lang="en-US" sz="1000">
              <a:solidFill>
                <a:schemeClr val="tx1"/>
              </a:solidFill>
            </a:endParaRPr>
          </a:p>
        </p:txBody>
      </p:sp>
      <p:sp>
        <p:nvSpPr>
          <p:cNvPr id="97" name="Rectangle 96"/>
          <p:cNvSpPr/>
          <p:nvPr/>
        </p:nvSpPr>
        <p:spPr bwMode="auto">
          <a:xfrm>
            <a:off x="8362402" y="2944855"/>
            <a:ext cx="3410712" cy="709802"/>
          </a:xfrm>
          <a:prstGeom prst="rect">
            <a:avLst/>
          </a:prstGeom>
          <a:solidFill>
            <a:schemeClr val="bg1"/>
          </a:solidFill>
          <a:ln w="12700" cap="rnd">
            <a:solidFill>
              <a:schemeClr val="accent1"/>
            </a:solidFill>
            <a:prstDash val="sysDash"/>
            <a:beve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eaLnBrk="1" hangingPunct="1">
              <a:buClrTx/>
            </a:pPr>
            <a:r>
              <a:rPr lang="en-US" sz="1400" b="1" i="1">
                <a:solidFill>
                  <a:schemeClr val="tx1"/>
                </a:solidFill>
              </a:rPr>
              <a:t>Clicks / SRPVs</a:t>
            </a:r>
          </a:p>
          <a:p>
            <a:pPr algn="ctr" eaLnBrk="1" hangingPunct="1">
              <a:buClrTx/>
            </a:pPr>
            <a:r>
              <a:rPr lang="en-US" sz="1000" i="1">
                <a:solidFill>
                  <a:schemeClr val="tx1"/>
                </a:solidFill>
              </a:rPr>
              <a:t>A higher click yield could mean more relevant </a:t>
            </a:r>
          </a:p>
          <a:p>
            <a:pPr algn="ctr" eaLnBrk="1" hangingPunct="1">
              <a:buClrTx/>
            </a:pPr>
            <a:r>
              <a:rPr lang="en-US" sz="1000" i="1">
                <a:solidFill>
                  <a:schemeClr val="tx1"/>
                </a:solidFill>
              </a:rPr>
              <a:t>ads are being shown or no. of ads has increased</a:t>
            </a:r>
          </a:p>
        </p:txBody>
      </p:sp>
      <p:sp>
        <p:nvSpPr>
          <p:cNvPr id="98" name="Rectangle 97"/>
          <p:cNvSpPr/>
          <p:nvPr/>
        </p:nvSpPr>
        <p:spPr bwMode="auto">
          <a:xfrm>
            <a:off x="8362402" y="3992684"/>
            <a:ext cx="3410712" cy="709802"/>
          </a:xfrm>
          <a:prstGeom prst="rect">
            <a:avLst/>
          </a:prstGeom>
          <a:solidFill>
            <a:schemeClr val="bg1"/>
          </a:solidFill>
          <a:ln w="12700" cap="rnd">
            <a:solidFill>
              <a:schemeClr val="accent1"/>
            </a:solidFill>
            <a:prstDash val="sysDash"/>
            <a:beve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eaLnBrk="1" hangingPunct="1">
              <a:buClrTx/>
            </a:pPr>
            <a:r>
              <a:rPr lang="en-US" sz="1400" b="1" i="1">
                <a:solidFill>
                  <a:schemeClr val="tx1"/>
                </a:solidFill>
              </a:rPr>
              <a:t>Clicks / Impressions</a:t>
            </a:r>
          </a:p>
          <a:p>
            <a:pPr algn="ctr" eaLnBrk="1" hangingPunct="1">
              <a:buClrTx/>
            </a:pPr>
            <a:r>
              <a:rPr lang="en-US" sz="1000" i="1">
                <a:solidFill>
                  <a:schemeClr val="tx1"/>
                </a:solidFill>
              </a:rPr>
              <a:t>Can be leveraged to assess quality/relevance of ads shown</a:t>
            </a:r>
          </a:p>
        </p:txBody>
      </p:sp>
      <p:sp>
        <p:nvSpPr>
          <p:cNvPr id="99" name="Rectangle 98"/>
          <p:cNvSpPr/>
          <p:nvPr/>
        </p:nvSpPr>
        <p:spPr bwMode="auto">
          <a:xfrm>
            <a:off x="8362401" y="5063969"/>
            <a:ext cx="3410712" cy="709802"/>
          </a:xfrm>
          <a:prstGeom prst="rect">
            <a:avLst/>
          </a:prstGeom>
          <a:solidFill>
            <a:schemeClr val="bg1"/>
          </a:solidFill>
          <a:ln w="12700" cap="rnd">
            <a:solidFill>
              <a:schemeClr val="accent1"/>
            </a:solidFill>
            <a:prstDash val="sysDash"/>
            <a:beve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eaLnBrk="1" hangingPunct="1">
              <a:buClrTx/>
            </a:pPr>
            <a:r>
              <a:rPr lang="en-US" sz="1400" b="1" i="1">
                <a:solidFill>
                  <a:schemeClr val="tx1"/>
                </a:solidFill>
              </a:rPr>
              <a:t>Impressions / BSRPVs</a:t>
            </a:r>
          </a:p>
          <a:p>
            <a:pPr algn="ctr" eaLnBrk="1" hangingPunct="1">
              <a:buClrTx/>
            </a:pPr>
            <a:r>
              <a:rPr lang="en-US" sz="1000" i="1">
                <a:solidFill>
                  <a:schemeClr val="tx1"/>
                </a:solidFill>
              </a:rPr>
              <a:t>Can be used to understand if platform level thresholds </a:t>
            </a:r>
          </a:p>
          <a:p>
            <a:pPr algn="ctr"/>
            <a:r>
              <a:rPr lang="en-US" sz="1000" i="1">
                <a:solidFill>
                  <a:schemeClr val="tx1"/>
                </a:solidFill>
              </a:rPr>
              <a:t>have been changed or if advertisers are investing more </a:t>
            </a:r>
          </a:p>
          <a:p>
            <a:pPr algn="ctr"/>
            <a:r>
              <a:rPr lang="en-US" sz="1000" i="1">
                <a:solidFill>
                  <a:schemeClr val="tx1"/>
                </a:solidFill>
              </a:rPr>
              <a:t>during  the shopping season</a:t>
            </a:r>
          </a:p>
        </p:txBody>
      </p:sp>
      <p:cxnSp>
        <p:nvCxnSpPr>
          <p:cNvPr id="100" name="Straight Arrow Connector 99"/>
          <p:cNvCxnSpPr>
            <a:stCxn id="78" idx="1"/>
            <a:endCxn id="42" idx="3"/>
          </p:cNvCxnSpPr>
          <p:nvPr/>
        </p:nvCxnSpPr>
        <p:spPr bwMode="auto">
          <a:xfrm flipH="1" flipV="1">
            <a:off x="3746015" y="2327742"/>
            <a:ext cx="1396779" cy="7520"/>
          </a:xfrm>
          <a:prstGeom prst="straightConnector1">
            <a:avLst/>
          </a:prstGeom>
          <a:pattFill prst="pct50">
            <a:fgClr>
              <a:schemeClr val="hlink"/>
            </a:fgClr>
            <a:bgClr>
              <a:srgbClr val="FFFFFF"/>
            </a:bgClr>
          </a:pattFill>
          <a:ln w="9525" cap="flat" cmpd="sng" algn="ctr">
            <a:solidFill>
              <a:schemeClr val="hlink"/>
            </a:solidFill>
            <a:prstDash val="sysDash"/>
            <a:round/>
            <a:headEnd type="none" w="med" len="med"/>
            <a:tailEnd type="arrow"/>
          </a:ln>
          <a:effectLst/>
        </p:spPr>
      </p:cxnSp>
      <p:cxnSp>
        <p:nvCxnSpPr>
          <p:cNvPr id="102" name="Straight Arrow Connector 101"/>
          <p:cNvCxnSpPr>
            <a:stCxn id="84" idx="1"/>
            <a:endCxn id="95" idx="3"/>
          </p:cNvCxnSpPr>
          <p:nvPr/>
        </p:nvCxnSpPr>
        <p:spPr bwMode="auto">
          <a:xfrm flipH="1" flipV="1">
            <a:off x="3746015" y="4296785"/>
            <a:ext cx="1396779" cy="3613"/>
          </a:xfrm>
          <a:prstGeom prst="straightConnector1">
            <a:avLst/>
          </a:prstGeom>
          <a:pattFill prst="pct50">
            <a:fgClr>
              <a:schemeClr val="hlink"/>
            </a:fgClr>
            <a:bgClr>
              <a:srgbClr val="FFFFFF"/>
            </a:bgClr>
          </a:pattFill>
          <a:ln w="9525" cap="flat" cmpd="sng" algn="ctr">
            <a:solidFill>
              <a:schemeClr val="hlink"/>
            </a:solidFill>
            <a:prstDash val="sysDash"/>
            <a:round/>
            <a:headEnd type="none" w="med" len="med"/>
            <a:tailEnd type="arrow"/>
          </a:ln>
          <a:effectLst/>
        </p:spPr>
      </p:cxnSp>
      <p:cxnSp>
        <p:nvCxnSpPr>
          <p:cNvPr id="104" name="Straight Arrow Connector 103"/>
          <p:cNvCxnSpPr>
            <a:endCxn id="97" idx="1"/>
          </p:cNvCxnSpPr>
          <p:nvPr/>
        </p:nvCxnSpPr>
        <p:spPr bwMode="auto">
          <a:xfrm>
            <a:off x="7111188" y="3299756"/>
            <a:ext cx="1251214" cy="0"/>
          </a:xfrm>
          <a:prstGeom prst="straightConnector1">
            <a:avLst/>
          </a:prstGeom>
          <a:pattFill prst="pct50">
            <a:fgClr>
              <a:schemeClr val="hlink"/>
            </a:fgClr>
            <a:bgClr>
              <a:srgbClr val="FFFFFF"/>
            </a:bgClr>
          </a:pattFill>
          <a:ln w="9525" cap="flat" cmpd="sng" algn="ctr">
            <a:solidFill>
              <a:schemeClr val="hlink"/>
            </a:solidFill>
            <a:prstDash val="sysDash"/>
            <a:round/>
            <a:headEnd type="none" w="med" len="med"/>
            <a:tailEnd type="arrow"/>
          </a:ln>
          <a:effectLst/>
        </p:spPr>
      </p:cxnSp>
      <p:cxnSp>
        <p:nvCxnSpPr>
          <p:cNvPr id="105" name="Straight Arrow Connector 104"/>
          <p:cNvCxnSpPr>
            <a:endCxn id="98" idx="1"/>
          </p:cNvCxnSpPr>
          <p:nvPr/>
        </p:nvCxnSpPr>
        <p:spPr bwMode="auto">
          <a:xfrm>
            <a:off x="7809651" y="4346058"/>
            <a:ext cx="552751" cy="1527"/>
          </a:xfrm>
          <a:prstGeom prst="straightConnector1">
            <a:avLst/>
          </a:prstGeom>
          <a:pattFill prst="pct50">
            <a:fgClr>
              <a:schemeClr val="hlink"/>
            </a:fgClr>
            <a:bgClr>
              <a:srgbClr val="FFFFFF"/>
            </a:bgClr>
          </a:pattFill>
          <a:ln w="9525" cap="flat" cmpd="sng" algn="ctr">
            <a:solidFill>
              <a:schemeClr val="hlink"/>
            </a:solidFill>
            <a:prstDash val="sysDash"/>
            <a:round/>
            <a:headEnd type="none" w="med" len="med"/>
            <a:tailEnd type="arrow"/>
          </a:ln>
          <a:effectLst/>
        </p:spPr>
      </p:cxnSp>
      <p:cxnSp>
        <p:nvCxnSpPr>
          <p:cNvPr id="106" name="Straight Arrow Connector 105"/>
          <p:cNvCxnSpPr>
            <a:endCxn id="99" idx="1"/>
          </p:cNvCxnSpPr>
          <p:nvPr/>
        </p:nvCxnSpPr>
        <p:spPr bwMode="auto">
          <a:xfrm>
            <a:off x="7111188" y="5418870"/>
            <a:ext cx="1251213" cy="0"/>
          </a:xfrm>
          <a:prstGeom prst="straightConnector1">
            <a:avLst/>
          </a:prstGeom>
          <a:pattFill prst="pct50">
            <a:fgClr>
              <a:schemeClr val="hlink"/>
            </a:fgClr>
            <a:bgClr>
              <a:srgbClr val="FFFFFF"/>
            </a:bgClr>
          </a:pattFill>
          <a:ln w="9525" cap="flat" cmpd="sng" algn="ctr">
            <a:solidFill>
              <a:schemeClr val="hlink"/>
            </a:solidFill>
            <a:prstDash val="sysDash"/>
            <a:round/>
            <a:headEnd type="none" w="med" len="med"/>
            <a:tailEnd type="arrow"/>
          </a:ln>
          <a:effectLst/>
        </p:spPr>
      </p:cxnSp>
      <p:cxnSp>
        <p:nvCxnSpPr>
          <p:cNvPr id="108" name="Straight Arrow Connector 107"/>
          <p:cNvCxnSpPr>
            <a:stCxn id="80" idx="1"/>
          </p:cNvCxnSpPr>
          <p:nvPr/>
        </p:nvCxnSpPr>
        <p:spPr bwMode="auto">
          <a:xfrm flipH="1">
            <a:off x="3790976" y="3317831"/>
            <a:ext cx="653356" cy="8274"/>
          </a:xfrm>
          <a:prstGeom prst="straightConnector1">
            <a:avLst/>
          </a:prstGeom>
          <a:pattFill prst="pct50">
            <a:fgClr>
              <a:schemeClr val="hlink"/>
            </a:fgClr>
            <a:bgClr>
              <a:srgbClr val="FFFFFF"/>
            </a:bgClr>
          </a:pattFill>
          <a:ln w="9525" cap="flat" cmpd="sng" algn="ctr">
            <a:solidFill>
              <a:schemeClr val="hlink"/>
            </a:solidFill>
            <a:prstDash val="sysDash"/>
            <a:round/>
            <a:headEnd type="none" w="med" len="med"/>
            <a:tailEnd type="arrow"/>
          </a:ln>
          <a:effectLst/>
        </p:spPr>
      </p:cxnSp>
      <p:cxnSp>
        <p:nvCxnSpPr>
          <p:cNvPr id="109" name="Straight Arrow Connector 108"/>
          <p:cNvCxnSpPr>
            <a:endCxn id="96" idx="3"/>
          </p:cNvCxnSpPr>
          <p:nvPr/>
        </p:nvCxnSpPr>
        <p:spPr bwMode="auto">
          <a:xfrm flipH="1">
            <a:off x="3773382" y="5418871"/>
            <a:ext cx="797944" cy="17912"/>
          </a:xfrm>
          <a:prstGeom prst="straightConnector1">
            <a:avLst/>
          </a:prstGeom>
          <a:pattFill prst="pct50">
            <a:fgClr>
              <a:schemeClr val="hlink"/>
            </a:fgClr>
            <a:bgClr>
              <a:srgbClr val="FFFFFF"/>
            </a:bgClr>
          </a:pattFill>
          <a:ln w="9525" cap="flat" cmpd="sng" algn="ctr">
            <a:solidFill>
              <a:schemeClr val="hlink"/>
            </a:solidFill>
            <a:prstDash val="sysDash"/>
            <a:round/>
            <a:headEnd type="none" w="med" len="med"/>
            <a:tailEnd type="arrow"/>
          </a:ln>
          <a:effectLst/>
        </p:spPr>
      </p:cxnSp>
      <p:sp>
        <p:nvSpPr>
          <p:cNvPr id="110" name="Rectangle 109"/>
          <p:cNvSpPr/>
          <p:nvPr/>
        </p:nvSpPr>
        <p:spPr bwMode="auto">
          <a:xfrm>
            <a:off x="8719513" y="2005427"/>
            <a:ext cx="3325457" cy="709802"/>
          </a:xfrm>
          <a:prstGeom prst="rect">
            <a:avLst/>
          </a:prstGeom>
          <a:solidFill>
            <a:schemeClr val="bg1"/>
          </a:solidFill>
          <a:ln w="12700" cap="rnd">
            <a:solidFill>
              <a:schemeClr val="accent1"/>
            </a:solidFill>
            <a:prstDash val="sysDash"/>
            <a:beve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algn="ctr"/>
            <a:r>
              <a:rPr lang="en-US" sz="1400" b="1" i="1">
                <a:solidFill>
                  <a:schemeClr val="tx1"/>
                </a:solidFill>
                <a:latin typeface="Segoe UI" panose="020B0502040204020203" pitchFamily="34" charset="0"/>
                <a:ea typeface="Segoe UI" panose="020B0502040204020203" pitchFamily="34" charset="0"/>
                <a:cs typeface="Segoe UI" panose="020B0502040204020203" pitchFamily="34" charset="0"/>
              </a:rPr>
              <a:t>Search Result Page View </a:t>
            </a:r>
          </a:p>
          <a:p>
            <a:pPr algn="ctr"/>
            <a:r>
              <a:rPr lang="en-US" sz="1000" i="1">
                <a:solidFill>
                  <a:schemeClr val="tx1"/>
                </a:solidFill>
                <a:latin typeface="Segoe UI" panose="020B0502040204020203" pitchFamily="34" charset="0"/>
                <a:ea typeface="Segoe UI" panose="020B0502040204020203" pitchFamily="34" charset="0"/>
                <a:cs typeface="Segoe UI" panose="020B0502040204020203" pitchFamily="34" charset="0"/>
              </a:rPr>
              <a:t>It is independent of Ad Impression</a:t>
            </a:r>
            <a:endParaRPr lang="en-US" sz="1000" b="1" i="1">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cxnSp>
        <p:nvCxnSpPr>
          <p:cNvPr id="111" name="Straight Arrow Connector 110"/>
          <p:cNvCxnSpPr/>
          <p:nvPr/>
        </p:nvCxnSpPr>
        <p:spPr bwMode="auto">
          <a:xfrm>
            <a:off x="7809650" y="2335262"/>
            <a:ext cx="895061" cy="0"/>
          </a:xfrm>
          <a:prstGeom prst="straightConnector1">
            <a:avLst/>
          </a:prstGeom>
          <a:pattFill prst="pct50">
            <a:fgClr>
              <a:schemeClr val="hlink"/>
            </a:fgClr>
            <a:bgClr>
              <a:srgbClr val="FFFFFF"/>
            </a:bgClr>
          </a:pattFill>
          <a:ln w="9525" cap="flat" cmpd="sng" algn="ctr">
            <a:solidFill>
              <a:schemeClr val="hlink"/>
            </a:solidFill>
            <a:prstDash val="sysDash"/>
            <a:round/>
            <a:headEnd type="none" w="med" len="med"/>
            <a:tailEnd type="arrow"/>
          </a:ln>
          <a:effectLst/>
        </p:spPr>
      </p:cxnSp>
    </p:spTree>
    <p:extLst>
      <p:ext uri="{BB962C8B-B14F-4D97-AF65-F5344CB8AC3E}">
        <p14:creationId xmlns:p14="http://schemas.microsoft.com/office/powerpoint/2010/main" val="4117509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Search Advertising KPI Chart</a:t>
            </a:r>
          </a:p>
        </p:txBody>
      </p:sp>
      <p:graphicFrame>
        <p:nvGraphicFramePr>
          <p:cNvPr id="24" name="Diagram 23"/>
          <p:cNvGraphicFramePr/>
          <p:nvPr>
            <p:extLst>
              <p:ext uri="{D42A27DB-BD31-4B8C-83A1-F6EECF244321}">
                <p14:modId xmlns:p14="http://schemas.microsoft.com/office/powerpoint/2010/main" val="988567101"/>
              </p:ext>
            </p:extLst>
          </p:nvPr>
        </p:nvGraphicFramePr>
        <p:xfrm>
          <a:off x="1829406" y="2060428"/>
          <a:ext cx="3961838" cy="2869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25"/>
          <p:cNvGrpSpPr/>
          <p:nvPr/>
        </p:nvGrpSpPr>
        <p:grpSpPr>
          <a:xfrm>
            <a:off x="5867433" y="3371563"/>
            <a:ext cx="220640" cy="258107"/>
            <a:chOff x="2605742" y="1306027"/>
            <a:chExt cx="220671" cy="258144"/>
          </a:xfrm>
        </p:grpSpPr>
        <p:sp>
          <p:nvSpPr>
            <p:cNvPr id="27" name="Right Arrow 26"/>
            <p:cNvSpPr/>
            <p:nvPr/>
          </p:nvSpPr>
          <p:spPr>
            <a:xfrm>
              <a:off x="2605742" y="1306027"/>
              <a:ext cx="220671" cy="2581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Right Arrow 4"/>
            <p:cNvSpPr/>
            <p:nvPr/>
          </p:nvSpPr>
          <p:spPr>
            <a:xfrm>
              <a:off x="2605742" y="1357656"/>
              <a:ext cx="154470" cy="1548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488856">
                <a:lnSpc>
                  <a:spcPct val="90000"/>
                </a:lnSpc>
                <a:spcBef>
                  <a:spcPct val="0"/>
                </a:spcBef>
                <a:spcAft>
                  <a:spcPct val="35000"/>
                </a:spcAft>
              </a:pPr>
              <a:endParaRPr lang="en-US" sz="1100">
                <a:solidFill>
                  <a:prstClr val="white"/>
                </a:solidFill>
              </a:endParaRPr>
            </a:p>
          </p:txBody>
        </p:sp>
      </p:grpSp>
      <p:sp>
        <p:nvSpPr>
          <p:cNvPr id="37" name="Curved Down Arrow 36"/>
          <p:cNvSpPr/>
          <p:nvPr/>
        </p:nvSpPr>
        <p:spPr>
          <a:xfrm rot="21212114">
            <a:off x="1990802" y="1802650"/>
            <a:ext cx="6565669" cy="1034614"/>
          </a:xfrm>
          <a:prstGeom prst="curvedDownArrow">
            <a:avLst>
              <a:gd name="adj1" fmla="val 0"/>
              <a:gd name="adj2" fmla="val 20159"/>
              <a:gd name="adj3" fmla="val 118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49" name="Curved Down Arrow 48"/>
          <p:cNvSpPr/>
          <p:nvPr/>
        </p:nvSpPr>
        <p:spPr>
          <a:xfrm>
            <a:off x="2286541" y="2430001"/>
            <a:ext cx="2819000" cy="761891"/>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4" name="Curved Down Arrow 53"/>
          <p:cNvSpPr/>
          <p:nvPr/>
        </p:nvSpPr>
        <p:spPr>
          <a:xfrm flipV="1">
            <a:off x="2286541" y="3779800"/>
            <a:ext cx="1447595" cy="609514"/>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6" name="Curved Down Arrow 55"/>
          <p:cNvSpPr/>
          <p:nvPr/>
        </p:nvSpPr>
        <p:spPr>
          <a:xfrm>
            <a:off x="3657947" y="2457293"/>
            <a:ext cx="2819000" cy="761891"/>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7" name="Curved Down Arrow 56"/>
          <p:cNvSpPr/>
          <p:nvPr/>
        </p:nvSpPr>
        <p:spPr>
          <a:xfrm rot="20737397">
            <a:off x="5414110" y="2120361"/>
            <a:ext cx="2852015" cy="739550"/>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8" name="Curved Down Arrow 57"/>
          <p:cNvSpPr/>
          <p:nvPr/>
        </p:nvSpPr>
        <p:spPr>
          <a:xfrm flipV="1">
            <a:off x="2286540" y="3779800"/>
            <a:ext cx="4495163" cy="1191735"/>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59" name="Curved Down Arrow 58"/>
          <p:cNvSpPr/>
          <p:nvPr/>
        </p:nvSpPr>
        <p:spPr>
          <a:xfrm rot="16200000" flipH="1" flipV="1">
            <a:off x="8455359" y="3190567"/>
            <a:ext cx="1447595" cy="609514"/>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61" name="Curved Down Arrow 60"/>
          <p:cNvSpPr/>
          <p:nvPr/>
        </p:nvSpPr>
        <p:spPr>
          <a:xfrm rot="8995933" flipH="1" flipV="1">
            <a:off x="6579701" y="2426019"/>
            <a:ext cx="1523784" cy="464343"/>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62" name="Curved Down Arrow 61"/>
          <p:cNvSpPr/>
          <p:nvPr/>
        </p:nvSpPr>
        <p:spPr>
          <a:xfrm flipV="1">
            <a:off x="3742094" y="3779800"/>
            <a:ext cx="1447595" cy="609514"/>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63" name="Curved Down Arrow 62"/>
          <p:cNvSpPr/>
          <p:nvPr/>
        </p:nvSpPr>
        <p:spPr>
          <a:xfrm flipV="1">
            <a:off x="5209022" y="3779800"/>
            <a:ext cx="1447595" cy="609514"/>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64" name="TextBox 63"/>
          <p:cNvSpPr txBox="1"/>
          <p:nvPr/>
        </p:nvSpPr>
        <p:spPr>
          <a:xfrm>
            <a:off x="3429379" y="2203648"/>
            <a:ext cx="1142838" cy="343443"/>
          </a:xfrm>
          <a:prstGeom prst="rect">
            <a:avLst/>
          </a:prstGeom>
          <a:noFill/>
        </p:spPr>
        <p:txBody>
          <a:bodyPr wrap="square" rtlCol="0">
            <a:spAutoFit/>
          </a:bodyPr>
          <a:lstStyle/>
          <a:p>
            <a:pPr algn="ctr" defTabSz="914314"/>
            <a:r>
              <a:rPr lang="en-US" sz="1600" dirty="0">
                <a:solidFill>
                  <a:prstClr val="black"/>
                </a:solidFill>
              </a:rPr>
              <a:t>Imp Yield</a:t>
            </a:r>
          </a:p>
        </p:txBody>
      </p:sp>
      <p:sp>
        <p:nvSpPr>
          <p:cNvPr id="66" name="TextBox 65"/>
          <p:cNvSpPr txBox="1"/>
          <p:nvPr/>
        </p:nvSpPr>
        <p:spPr>
          <a:xfrm>
            <a:off x="5638865" y="4362023"/>
            <a:ext cx="609514" cy="343443"/>
          </a:xfrm>
          <a:prstGeom prst="rect">
            <a:avLst/>
          </a:prstGeom>
          <a:noFill/>
        </p:spPr>
        <p:txBody>
          <a:bodyPr wrap="square" rtlCol="0">
            <a:spAutoFit/>
          </a:bodyPr>
          <a:lstStyle/>
          <a:p>
            <a:pPr algn="ctr" defTabSz="914314"/>
            <a:r>
              <a:rPr lang="en-US" sz="1600">
                <a:solidFill>
                  <a:prstClr val="black"/>
                </a:solidFill>
              </a:rPr>
              <a:t>CTR</a:t>
            </a:r>
          </a:p>
        </p:txBody>
      </p:sp>
      <p:sp>
        <p:nvSpPr>
          <p:cNvPr id="67" name="TextBox 66"/>
          <p:cNvSpPr txBox="1"/>
          <p:nvPr/>
        </p:nvSpPr>
        <p:spPr>
          <a:xfrm>
            <a:off x="3962703" y="4362023"/>
            <a:ext cx="1295216" cy="343443"/>
          </a:xfrm>
          <a:prstGeom prst="rect">
            <a:avLst/>
          </a:prstGeom>
          <a:noFill/>
        </p:spPr>
        <p:txBody>
          <a:bodyPr wrap="square" rtlCol="0">
            <a:spAutoFit/>
          </a:bodyPr>
          <a:lstStyle/>
          <a:p>
            <a:pPr algn="ctr" defTabSz="914314"/>
            <a:r>
              <a:rPr lang="en-US" sz="1600">
                <a:solidFill>
                  <a:prstClr val="black"/>
                </a:solidFill>
              </a:rPr>
              <a:t>Ad Density</a:t>
            </a:r>
          </a:p>
        </p:txBody>
      </p:sp>
      <p:sp>
        <p:nvSpPr>
          <p:cNvPr id="68" name="TextBox 67"/>
          <p:cNvSpPr txBox="1"/>
          <p:nvPr/>
        </p:nvSpPr>
        <p:spPr>
          <a:xfrm>
            <a:off x="2667488" y="4362023"/>
            <a:ext cx="1066648" cy="343443"/>
          </a:xfrm>
          <a:prstGeom prst="rect">
            <a:avLst/>
          </a:prstGeom>
          <a:noFill/>
        </p:spPr>
        <p:txBody>
          <a:bodyPr wrap="square" rtlCol="0">
            <a:spAutoFit/>
          </a:bodyPr>
          <a:lstStyle/>
          <a:p>
            <a:pPr algn="ctr" defTabSz="914314"/>
            <a:r>
              <a:rPr lang="en-US" sz="1600">
                <a:solidFill>
                  <a:prstClr val="black"/>
                </a:solidFill>
              </a:rPr>
              <a:t>Coverage</a:t>
            </a:r>
          </a:p>
        </p:txBody>
      </p:sp>
      <p:sp>
        <p:nvSpPr>
          <p:cNvPr id="69" name="TextBox 68"/>
          <p:cNvSpPr txBox="1"/>
          <p:nvPr/>
        </p:nvSpPr>
        <p:spPr>
          <a:xfrm>
            <a:off x="6681999" y="4613913"/>
            <a:ext cx="1904730" cy="343443"/>
          </a:xfrm>
          <a:prstGeom prst="rect">
            <a:avLst/>
          </a:prstGeom>
          <a:noFill/>
        </p:spPr>
        <p:txBody>
          <a:bodyPr wrap="square" rtlCol="0">
            <a:spAutoFit/>
          </a:bodyPr>
          <a:lstStyle/>
          <a:p>
            <a:pPr algn="ctr" defTabSz="914314"/>
            <a:r>
              <a:rPr lang="en-US" sz="1600" dirty="0">
                <a:solidFill>
                  <a:prstClr val="black"/>
                </a:solidFill>
              </a:rPr>
              <a:t>Conversion Rate</a:t>
            </a:r>
          </a:p>
        </p:txBody>
      </p:sp>
      <p:sp>
        <p:nvSpPr>
          <p:cNvPr id="70" name="TextBox 69"/>
          <p:cNvSpPr txBox="1"/>
          <p:nvPr/>
        </p:nvSpPr>
        <p:spPr>
          <a:xfrm>
            <a:off x="6059496" y="1976750"/>
            <a:ext cx="685703" cy="343443"/>
          </a:xfrm>
          <a:prstGeom prst="rect">
            <a:avLst/>
          </a:prstGeom>
          <a:noFill/>
        </p:spPr>
        <p:txBody>
          <a:bodyPr wrap="square" rtlCol="0">
            <a:spAutoFit/>
          </a:bodyPr>
          <a:lstStyle/>
          <a:p>
            <a:pPr algn="ctr" defTabSz="914314"/>
            <a:r>
              <a:rPr lang="en-US" sz="1600" dirty="0">
                <a:solidFill>
                  <a:prstClr val="black"/>
                </a:solidFill>
              </a:rPr>
              <a:t>CPM</a:t>
            </a:r>
          </a:p>
        </p:txBody>
      </p:sp>
      <p:sp>
        <p:nvSpPr>
          <p:cNvPr id="71" name="TextBox 70"/>
          <p:cNvSpPr txBox="1"/>
          <p:nvPr/>
        </p:nvSpPr>
        <p:spPr>
          <a:xfrm>
            <a:off x="4840469" y="2177059"/>
            <a:ext cx="761891" cy="343443"/>
          </a:xfrm>
          <a:prstGeom prst="rect">
            <a:avLst/>
          </a:prstGeom>
          <a:noFill/>
        </p:spPr>
        <p:txBody>
          <a:bodyPr wrap="square" rtlCol="0">
            <a:spAutoFit/>
          </a:bodyPr>
          <a:lstStyle/>
          <a:p>
            <a:pPr algn="ctr" defTabSz="914314"/>
            <a:r>
              <a:rPr lang="en-US" sz="1600" dirty="0">
                <a:solidFill>
                  <a:prstClr val="black"/>
                </a:solidFill>
              </a:rPr>
              <a:t>BCTR</a:t>
            </a:r>
          </a:p>
        </p:txBody>
      </p:sp>
      <p:sp>
        <p:nvSpPr>
          <p:cNvPr id="72" name="TextBox 71"/>
          <p:cNvSpPr txBox="1"/>
          <p:nvPr/>
        </p:nvSpPr>
        <p:spPr>
          <a:xfrm>
            <a:off x="3962704" y="5047725"/>
            <a:ext cx="1219027" cy="343443"/>
          </a:xfrm>
          <a:prstGeom prst="rect">
            <a:avLst/>
          </a:prstGeom>
          <a:noFill/>
        </p:spPr>
        <p:txBody>
          <a:bodyPr wrap="square" rtlCol="0">
            <a:spAutoFit/>
          </a:bodyPr>
          <a:lstStyle/>
          <a:p>
            <a:pPr algn="ctr" defTabSz="914314"/>
            <a:r>
              <a:rPr lang="en-US" sz="1600">
                <a:solidFill>
                  <a:prstClr val="black"/>
                </a:solidFill>
              </a:rPr>
              <a:t>Click Yield</a:t>
            </a:r>
          </a:p>
        </p:txBody>
      </p:sp>
      <p:sp>
        <p:nvSpPr>
          <p:cNvPr id="29" name="TextBox 28"/>
          <p:cNvSpPr txBox="1"/>
          <p:nvPr/>
        </p:nvSpPr>
        <p:spPr>
          <a:xfrm>
            <a:off x="5368239" y="1501325"/>
            <a:ext cx="1219027" cy="343443"/>
          </a:xfrm>
          <a:prstGeom prst="rect">
            <a:avLst/>
          </a:prstGeom>
          <a:noFill/>
        </p:spPr>
        <p:txBody>
          <a:bodyPr wrap="square" rtlCol="0">
            <a:spAutoFit/>
          </a:bodyPr>
          <a:lstStyle/>
          <a:p>
            <a:pPr algn="ctr" defTabSz="914314"/>
            <a:r>
              <a:rPr lang="en-US" sz="1600" dirty="0">
                <a:solidFill>
                  <a:prstClr val="black"/>
                </a:solidFill>
              </a:rPr>
              <a:t>RPS</a:t>
            </a:r>
          </a:p>
        </p:txBody>
      </p:sp>
      <p:graphicFrame>
        <p:nvGraphicFramePr>
          <p:cNvPr id="32" name="Diagram 31"/>
          <p:cNvGraphicFramePr/>
          <p:nvPr>
            <p:extLst>
              <p:ext uri="{D42A27DB-BD31-4B8C-83A1-F6EECF244321}">
                <p14:modId xmlns:p14="http://schemas.microsoft.com/office/powerpoint/2010/main" val="2571217862"/>
              </p:ext>
            </p:extLst>
          </p:nvPr>
        </p:nvGraphicFramePr>
        <p:xfrm>
          <a:off x="6098070" y="3196280"/>
          <a:ext cx="1165622" cy="5638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34" name="Group 33"/>
          <p:cNvGrpSpPr/>
          <p:nvPr/>
        </p:nvGrpSpPr>
        <p:grpSpPr>
          <a:xfrm rot="-2700000">
            <a:off x="7268435" y="2863499"/>
            <a:ext cx="418070" cy="221135"/>
            <a:chOff x="2620500" y="1357835"/>
            <a:chExt cx="218589" cy="255708"/>
          </a:xfrm>
        </p:grpSpPr>
        <p:sp>
          <p:nvSpPr>
            <p:cNvPr id="35" name="Right Arrow 34"/>
            <p:cNvSpPr/>
            <p:nvPr/>
          </p:nvSpPr>
          <p:spPr>
            <a:xfrm>
              <a:off x="2620500" y="1357835"/>
              <a:ext cx="218589" cy="2557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Right Arrow 4"/>
            <p:cNvSpPr/>
            <p:nvPr/>
          </p:nvSpPr>
          <p:spPr>
            <a:xfrm>
              <a:off x="2620500" y="1408977"/>
              <a:ext cx="153012" cy="153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p:txBody>
        </p:sp>
      </p:grpSp>
      <p:graphicFrame>
        <p:nvGraphicFramePr>
          <p:cNvPr id="38" name="Diagram 37"/>
          <p:cNvGraphicFramePr/>
          <p:nvPr>
            <p:extLst>
              <p:ext uri="{D42A27DB-BD31-4B8C-83A1-F6EECF244321}">
                <p14:modId xmlns:p14="http://schemas.microsoft.com/office/powerpoint/2010/main" val="2029543210"/>
              </p:ext>
            </p:extLst>
          </p:nvPr>
        </p:nvGraphicFramePr>
        <p:xfrm>
          <a:off x="7769641" y="3922877"/>
          <a:ext cx="1104759" cy="54090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9" name="Diagram 38"/>
          <p:cNvGraphicFramePr/>
          <p:nvPr>
            <p:extLst>
              <p:ext uri="{D42A27DB-BD31-4B8C-83A1-F6EECF244321}">
                <p14:modId xmlns:p14="http://schemas.microsoft.com/office/powerpoint/2010/main" val="1617995327"/>
              </p:ext>
            </p:extLst>
          </p:nvPr>
        </p:nvGraphicFramePr>
        <p:xfrm>
          <a:off x="7775343" y="2494430"/>
          <a:ext cx="1093354" cy="54090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40" name="Group 39"/>
          <p:cNvGrpSpPr/>
          <p:nvPr/>
        </p:nvGrpSpPr>
        <p:grpSpPr>
          <a:xfrm rot="2700000">
            <a:off x="7290647" y="3747996"/>
            <a:ext cx="418070" cy="221135"/>
            <a:chOff x="2620500" y="1357835"/>
            <a:chExt cx="218589" cy="255708"/>
          </a:xfrm>
        </p:grpSpPr>
        <p:sp>
          <p:nvSpPr>
            <p:cNvPr id="41" name="Right Arrow 40"/>
            <p:cNvSpPr/>
            <p:nvPr/>
          </p:nvSpPr>
          <p:spPr>
            <a:xfrm>
              <a:off x="2620500" y="1357835"/>
              <a:ext cx="218589" cy="2557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Right Arrow 4"/>
            <p:cNvSpPr/>
            <p:nvPr/>
          </p:nvSpPr>
          <p:spPr>
            <a:xfrm>
              <a:off x="2620500" y="1408977"/>
              <a:ext cx="153012" cy="1534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p:txBody>
        </p:sp>
      </p:grpSp>
      <p:sp>
        <p:nvSpPr>
          <p:cNvPr id="43" name="TextBox 42"/>
          <p:cNvSpPr txBox="1"/>
          <p:nvPr/>
        </p:nvSpPr>
        <p:spPr>
          <a:xfrm>
            <a:off x="6678399" y="2280453"/>
            <a:ext cx="685703" cy="343443"/>
          </a:xfrm>
          <a:prstGeom prst="rect">
            <a:avLst/>
          </a:prstGeom>
          <a:noFill/>
        </p:spPr>
        <p:txBody>
          <a:bodyPr wrap="square" rtlCol="0">
            <a:spAutoFit/>
          </a:bodyPr>
          <a:lstStyle/>
          <a:p>
            <a:pPr algn="ctr" defTabSz="914314"/>
            <a:r>
              <a:rPr lang="en-US" sz="1600" dirty="0" smtClean="0">
                <a:solidFill>
                  <a:prstClr val="black"/>
                </a:solidFill>
              </a:rPr>
              <a:t>CPC</a:t>
            </a:r>
            <a:endParaRPr lang="en-US" sz="1600" dirty="0">
              <a:solidFill>
                <a:prstClr val="black"/>
              </a:solidFill>
            </a:endParaRPr>
          </a:p>
        </p:txBody>
      </p:sp>
      <p:sp>
        <p:nvSpPr>
          <p:cNvPr id="44" name="Curved Down Arrow 43"/>
          <p:cNvSpPr/>
          <p:nvPr/>
        </p:nvSpPr>
        <p:spPr>
          <a:xfrm rot="12604067" flipH="1">
            <a:off x="6689749" y="4106448"/>
            <a:ext cx="1523784" cy="464343"/>
          </a:xfrm>
          <a:prstGeom prst="curvedDownArrow">
            <a:avLst>
              <a:gd name="adj1" fmla="val 0"/>
              <a:gd name="adj2" fmla="val 20159"/>
              <a:gd name="adj3" fmla="val 238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14"/>
            <a:endParaRPr lang="en-US" sz="1836">
              <a:solidFill>
                <a:prstClr val="black"/>
              </a:solidFill>
            </a:endParaRPr>
          </a:p>
        </p:txBody>
      </p:sp>
      <p:sp>
        <p:nvSpPr>
          <p:cNvPr id="45" name="TextBox 44"/>
          <p:cNvSpPr txBox="1"/>
          <p:nvPr/>
        </p:nvSpPr>
        <p:spPr>
          <a:xfrm>
            <a:off x="9095671" y="3368262"/>
            <a:ext cx="1219027" cy="343443"/>
          </a:xfrm>
          <a:prstGeom prst="rect">
            <a:avLst/>
          </a:prstGeom>
          <a:noFill/>
        </p:spPr>
        <p:txBody>
          <a:bodyPr wrap="square" rtlCol="0">
            <a:spAutoFit/>
          </a:bodyPr>
          <a:lstStyle/>
          <a:p>
            <a:pPr algn="ctr" defTabSz="914314"/>
            <a:r>
              <a:rPr lang="en-US" sz="1600" dirty="0" smtClean="0">
                <a:solidFill>
                  <a:prstClr val="black"/>
                </a:solidFill>
              </a:rPr>
              <a:t>CPA</a:t>
            </a:r>
            <a:endParaRPr lang="en-US" sz="1600" dirty="0">
              <a:solidFill>
                <a:prstClr val="black"/>
              </a:solidFill>
            </a:endParaRPr>
          </a:p>
        </p:txBody>
      </p:sp>
    </p:spTree>
    <p:extLst>
      <p:ext uri="{BB962C8B-B14F-4D97-AF65-F5344CB8AC3E}">
        <p14:creationId xmlns:p14="http://schemas.microsoft.com/office/powerpoint/2010/main" val="35097891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p:txBody>
          <a:bodyPr/>
          <a:lstStyle/>
          <a:p>
            <a:pPr lvl="0"/>
            <a:r>
              <a:rPr lang="en-US"/>
              <a:t>Online Search Advertising Key Performance Indicators – A deep dive</a:t>
            </a:r>
          </a:p>
        </p:txBody>
      </p:sp>
      <p:sp>
        <p:nvSpPr>
          <p:cNvPr id="3" name="Content Placeholder 2"/>
          <p:cNvSpPr>
            <a:spLocks noGrp="1"/>
          </p:cNvSpPr>
          <p:nvPr>
            <p:ph type="body" sz="quarter" idx="10"/>
          </p:nvPr>
        </p:nvSpPr>
        <p:spPr/>
        <p:txBody>
          <a:bodyPr/>
          <a:lstStyle/>
          <a:p>
            <a:endParaRPr lang="en-US"/>
          </a:p>
          <a:p>
            <a:endParaRPr lang="en-US"/>
          </a:p>
          <a:p>
            <a:endParaRPr lang="en-US"/>
          </a:p>
          <a:p>
            <a:endParaRPr lang="en-US"/>
          </a:p>
          <a:p>
            <a:endParaRPr lang="en-US"/>
          </a:p>
          <a:p>
            <a:endParaRPr lang="en-US"/>
          </a:p>
          <a:p>
            <a:endParaRPr lang="en-US"/>
          </a:p>
        </p:txBody>
      </p:sp>
      <p:sp>
        <p:nvSpPr>
          <p:cNvPr id="4" name="TextBox 3"/>
          <p:cNvSpPr txBox="1"/>
          <p:nvPr/>
        </p:nvSpPr>
        <p:spPr>
          <a:xfrm>
            <a:off x="2134162" y="1371893"/>
            <a:ext cx="5104676" cy="380499"/>
          </a:xfrm>
          <a:prstGeom prst="rect">
            <a:avLst/>
          </a:prstGeom>
          <a:noFill/>
        </p:spPr>
        <p:txBody>
          <a:bodyPr wrap="square" rtlCol="0">
            <a:spAutoFit/>
          </a:bodyPr>
          <a:lstStyle/>
          <a:p>
            <a:pPr defTabSz="914314"/>
            <a:endParaRPr lang="en-US" sz="1836">
              <a:solidFill>
                <a:srgbClr val="505050"/>
              </a:solidFill>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3463034690"/>
              </p:ext>
            </p:extLst>
          </p:nvPr>
        </p:nvGraphicFramePr>
        <p:xfrm>
          <a:off x="941841" y="1290511"/>
          <a:ext cx="4317387" cy="1257122"/>
        </p:xfrm>
        <a:graphic>
          <a:graphicData uri="http://schemas.openxmlformats.org/presentationml/2006/ole">
            <mc:AlternateContent xmlns:mc="http://schemas.openxmlformats.org/markup-compatibility/2006">
              <mc:Choice xmlns:v="urn:schemas-microsoft-com:vml" Requires="v">
                <p:oleObj spid="_x0000_s31760" name="Equation" r:id="rId3" imgW="4318000" imgH="1257300" progId="Equation.3">
                  <p:embed/>
                </p:oleObj>
              </mc:Choice>
              <mc:Fallback>
                <p:oleObj name="Equation" r:id="rId3" imgW="4318000" imgH="1257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841" y="1290511"/>
                        <a:ext cx="4317387" cy="1257122"/>
                      </a:xfrm>
                      <a:prstGeom prst="rect">
                        <a:avLst/>
                      </a:prstGeom>
                      <a:noFill/>
                      <a:extLst/>
                    </p:spPr>
                  </p:pic>
                </p:oleObj>
              </mc:Fallback>
            </mc:AlternateContent>
          </a:graphicData>
        </a:graphic>
      </p:graphicFrame>
      <p:cxnSp>
        <p:nvCxnSpPr>
          <p:cNvPr id="6" name="Straight Connector 5"/>
          <p:cNvCxnSpPr/>
          <p:nvPr/>
        </p:nvCxnSpPr>
        <p:spPr>
          <a:xfrm flipV="1">
            <a:off x="1856111" y="1768668"/>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70381" y="1637315"/>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846570" y="1852094"/>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837031" y="1678692"/>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37031" y="1948626"/>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5111" y="1948627"/>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13192" y="1400279"/>
            <a:ext cx="5090688" cy="736778"/>
          </a:xfrm>
          <a:prstGeom prst="rect">
            <a:avLst/>
          </a:prstGeom>
          <a:noFill/>
        </p:spPr>
        <p:txBody>
          <a:bodyPr wrap="square" rtlCol="0">
            <a:spAutoFit/>
          </a:bodyPr>
          <a:lstStyle/>
          <a:p>
            <a:pPr algn="just" defTabSz="914314"/>
            <a:r>
              <a:rPr lang="en-US" sz="1400">
                <a:solidFill>
                  <a:srgbClr val="505050"/>
                </a:solidFill>
              </a:rPr>
              <a:t>These views allow us to see how fluctuations in such elements such as Searches, RPS, Coverage, Bidded CTR and PPC directly impact Revenue.</a:t>
            </a:r>
          </a:p>
        </p:txBody>
      </p:sp>
      <p:graphicFrame>
        <p:nvGraphicFramePr>
          <p:cNvPr id="14" name="Object 13"/>
          <p:cNvGraphicFramePr>
            <a:graphicFrameLocks noChangeAspect="1"/>
          </p:cNvGraphicFramePr>
          <p:nvPr>
            <p:extLst>
              <p:ext uri="{D42A27DB-BD31-4B8C-83A1-F6EECF244321}">
                <p14:modId xmlns:p14="http://schemas.microsoft.com/office/powerpoint/2010/main" val="3221998850"/>
              </p:ext>
            </p:extLst>
          </p:nvPr>
        </p:nvGraphicFramePr>
        <p:xfrm>
          <a:off x="954540" y="2773593"/>
          <a:ext cx="2425356" cy="1472991"/>
        </p:xfrm>
        <a:graphic>
          <a:graphicData uri="http://schemas.openxmlformats.org/presentationml/2006/ole">
            <mc:AlternateContent xmlns:mc="http://schemas.openxmlformats.org/markup-compatibility/2006">
              <mc:Choice xmlns:v="urn:schemas-microsoft-com:vml" Requires="v">
                <p:oleObj spid="_x0000_s31761" name="Equation" r:id="rId5" imgW="2425700" imgH="1473200" progId="Equation.3">
                  <p:embed/>
                </p:oleObj>
              </mc:Choice>
              <mc:Fallback>
                <p:oleObj name="Equation" r:id="rId5" imgW="2425700" imgH="147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540" y="2773593"/>
                        <a:ext cx="2425356" cy="14729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5" name="Straight Connector 14"/>
          <p:cNvCxnSpPr/>
          <p:nvPr/>
        </p:nvCxnSpPr>
        <p:spPr>
          <a:xfrm flipV="1">
            <a:off x="1779922" y="3404135"/>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770381" y="3154541"/>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7" name="Picture 6" descr="http://politicalsignsamerica.com/clipart/check2.gif"/>
          <p:cNvPicPr>
            <a:picLocks noChangeAspect="1" noChangeArrowheads="1"/>
          </p:cNvPicPr>
          <p:nvPr/>
        </p:nvPicPr>
        <p:blipFill>
          <a:blip r:embed="rId7" cstate="print"/>
          <a:srcRect/>
          <a:stretch>
            <a:fillRect/>
          </a:stretch>
        </p:blipFill>
        <p:spPr bwMode="auto">
          <a:xfrm>
            <a:off x="2541815" y="3986066"/>
            <a:ext cx="228568" cy="224505"/>
          </a:xfrm>
          <a:prstGeom prst="rect">
            <a:avLst/>
          </a:prstGeom>
          <a:noFill/>
        </p:spPr>
      </p:pic>
      <p:pic>
        <p:nvPicPr>
          <p:cNvPr id="18" name="Picture 6" descr="http://politicalsignsamerica.com/clipart/check2.gif"/>
          <p:cNvPicPr>
            <a:picLocks noChangeAspect="1" noChangeArrowheads="1"/>
          </p:cNvPicPr>
          <p:nvPr/>
        </p:nvPicPr>
        <p:blipFill>
          <a:blip r:embed="rId7" cstate="print"/>
          <a:srcRect/>
          <a:stretch>
            <a:fillRect/>
          </a:stretch>
        </p:blipFill>
        <p:spPr bwMode="auto">
          <a:xfrm>
            <a:off x="2400317" y="2343373"/>
            <a:ext cx="228568" cy="224505"/>
          </a:xfrm>
          <a:prstGeom prst="rect">
            <a:avLst/>
          </a:prstGeom>
          <a:noFill/>
        </p:spPr>
      </p:pic>
      <p:sp>
        <p:nvSpPr>
          <p:cNvPr id="19" name="TextBox 18"/>
          <p:cNvSpPr txBox="1"/>
          <p:nvPr/>
        </p:nvSpPr>
        <p:spPr>
          <a:xfrm>
            <a:off x="5513192" y="2910697"/>
            <a:ext cx="5090689" cy="1167619"/>
          </a:xfrm>
          <a:prstGeom prst="rect">
            <a:avLst/>
          </a:prstGeom>
          <a:noFill/>
        </p:spPr>
        <p:txBody>
          <a:bodyPr wrap="square" rtlCol="0">
            <a:spAutoFit/>
          </a:bodyPr>
          <a:lstStyle/>
          <a:p>
            <a:pPr algn="just" defTabSz="914314"/>
            <a:r>
              <a:rPr lang="en-US" sz="1400">
                <a:solidFill>
                  <a:srgbClr val="505050"/>
                </a:solidFill>
              </a:rPr>
              <a:t>In this way, we see that Click Yield is not only a function of the total number of Clicks and Searches, but also directly proportional to Bidded CTR and Coverage. That is, as either Coverage and/or Bidded CTR increase, Click Yield will also increase, and vice versa</a:t>
            </a:r>
          </a:p>
        </p:txBody>
      </p:sp>
      <p:graphicFrame>
        <p:nvGraphicFramePr>
          <p:cNvPr id="20" name="Object 19"/>
          <p:cNvGraphicFramePr>
            <a:graphicFrameLocks noChangeAspect="1"/>
          </p:cNvGraphicFramePr>
          <p:nvPr>
            <p:extLst>
              <p:ext uri="{D42A27DB-BD31-4B8C-83A1-F6EECF244321}">
                <p14:modId xmlns:p14="http://schemas.microsoft.com/office/powerpoint/2010/main" val="110860111"/>
              </p:ext>
            </p:extLst>
          </p:nvPr>
        </p:nvGraphicFramePr>
        <p:xfrm>
          <a:off x="903746" y="4465121"/>
          <a:ext cx="2057108" cy="1281653"/>
        </p:xfrm>
        <a:graphic>
          <a:graphicData uri="http://schemas.openxmlformats.org/presentationml/2006/ole">
            <mc:AlternateContent xmlns:mc="http://schemas.openxmlformats.org/markup-compatibility/2006">
              <mc:Choice xmlns:v="urn:schemas-microsoft-com:vml" Requires="v">
                <p:oleObj spid="_x0000_s31762" name="Equation" r:id="rId8" imgW="2425700" imgH="1511300" progId="Equation.3">
                  <p:embed/>
                </p:oleObj>
              </mc:Choice>
              <mc:Fallback>
                <p:oleObj name="Equation" r:id="rId8" imgW="2425700" imgH="151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3746" y="4465121"/>
                        <a:ext cx="2057108" cy="1281653"/>
                      </a:xfrm>
                      <a:prstGeom prst="rect">
                        <a:avLst/>
                      </a:prstGeom>
                      <a:noFill/>
                      <a:extLst/>
                    </p:spPr>
                  </p:pic>
                </p:oleObj>
              </mc:Fallback>
            </mc:AlternateContent>
          </a:graphicData>
        </a:graphic>
      </p:graphicFrame>
      <p:cxnSp>
        <p:nvCxnSpPr>
          <p:cNvPr id="21" name="Straight Connector 20"/>
          <p:cNvCxnSpPr/>
          <p:nvPr/>
        </p:nvCxnSpPr>
        <p:spPr>
          <a:xfrm flipV="1">
            <a:off x="1508640" y="5019925"/>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389435" y="4758690"/>
            <a:ext cx="380946" cy="228568"/>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3" name="Picture 6" descr="http://politicalsignsamerica.com/clipart/check2.gif"/>
          <p:cNvPicPr>
            <a:picLocks noChangeAspect="1" noChangeArrowheads="1"/>
          </p:cNvPicPr>
          <p:nvPr/>
        </p:nvPicPr>
        <p:blipFill>
          <a:blip r:embed="rId7" cstate="print"/>
          <a:srcRect/>
          <a:stretch>
            <a:fillRect/>
          </a:stretch>
        </p:blipFill>
        <p:spPr bwMode="auto">
          <a:xfrm>
            <a:off x="2922759" y="5324685"/>
            <a:ext cx="228568" cy="224505"/>
          </a:xfrm>
          <a:prstGeom prst="rect">
            <a:avLst/>
          </a:prstGeom>
          <a:noFill/>
        </p:spPr>
      </p:pic>
      <p:sp>
        <p:nvSpPr>
          <p:cNvPr id="24" name="TextBox 23"/>
          <p:cNvSpPr txBox="1"/>
          <p:nvPr/>
        </p:nvSpPr>
        <p:spPr>
          <a:xfrm>
            <a:off x="5551286" y="4700638"/>
            <a:ext cx="5014500" cy="952198"/>
          </a:xfrm>
          <a:prstGeom prst="rect">
            <a:avLst/>
          </a:prstGeom>
          <a:noFill/>
        </p:spPr>
        <p:txBody>
          <a:bodyPr wrap="square" rtlCol="0">
            <a:spAutoFit/>
          </a:bodyPr>
          <a:lstStyle/>
          <a:p>
            <a:pPr algn="just" defTabSz="914314"/>
            <a:r>
              <a:rPr lang="en-US" sz="1400">
                <a:solidFill>
                  <a:srgbClr val="505050"/>
                </a:solidFill>
              </a:rPr>
              <a:t>Therefore, we see that Bidded CTR is now also directly proportional to both Ad CTR as well as Ad Density. That is, as either Ad CTR or Ad Density increase, so will Bidded CTR, and vice versa.</a:t>
            </a:r>
          </a:p>
        </p:txBody>
      </p:sp>
      <p:cxnSp>
        <p:nvCxnSpPr>
          <p:cNvPr id="29" name="Straight Connector 28"/>
          <p:cNvCxnSpPr/>
          <p:nvPr/>
        </p:nvCxnSpPr>
        <p:spPr>
          <a:xfrm flipV="1">
            <a:off x="332327" y="4302584"/>
            <a:ext cx="10271554" cy="23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32327" y="2661925"/>
            <a:ext cx="10271554" cy="348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5615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Search Advertising Other Important Metrics</a:t>
            </a:r>
          </a:p>
        </p:txBody>
      </p:sp>
      <p:sp>
        <p:nvSpPr>
          <p:cNvPr id="4" name="Text Placeholder 3"/>
          <p:cNvSpPr>
            <a:spLocks noGrp="1"/>
          </p:cNvSpPr>
          <p:nvPr>
            <p:ph type="body" sz="quarter" idx="10"/>
          </p:nvPr>
        </p:nvSpPr>
        <p:spPr>
          <a:xfrm>
            <a:off x="266127" y="1188901"/>
            <a:ext cx="10857072" cy="3797963"/>
          </a:xfrm>
        </p:spPr>
        <p:txBody>
          <a:bodyPr/>
          <a:lstStyle/>
          <a:p>
            <a:endParaRPr lang="en-US"/>
          </a:p>
          <a:p>
            <a:r>
              <a:rPr lang="en-US"/>
              <a:t>Quick Back Rate (QBR)</a:t>
            </a:r>
          </a:p>
          <a:p>
            <a:pPr lvl="1"/>
            <a:r>
              <a:rPr lang="en-US"/>
              <a:t>The rate at which end users quickly click back with respect to the total number of the same ad being clicked.  The amount of time (in seconds) that end-users remain on the landing page after clicking an ad is called Dwell Time</a:t>
            </a:r>
          </a:p>
          <a:p>
            <a:pPr lvl="1"/>
            <a:r>
              <a:rPr lang="en-US"/>
              <a:t>Good clicks are clicks with Dwell time &gt;=20 secs and &lt;1800 secs</a:t>
            </a:r>
          </a:p>
          <a:p>
            <a:pPr lvl="1"/>
            <a:r>
              <a:rPr lang="en-US"/>
              <a:t>Bad clicks are clicks with Dwell time &gt; 0 secs and &lt; 20 secs</a:t>
            </a:r>
          </a:p>
          <a:p>
            <a:pPr lvl="1"/>
            <a:r>
              <a:rPr lang="en-US"/>
              <a:t>QBR = Bad Clicks / (Good Clicks + Bad Clicks)</a:t>
            </a:r>
          </a:p>
          <a:p>
            <a:pPr marL="267672" lvl="1" indent="0">
              <a:buNone/>
            </a:pPr>
            <a:endParaRPr lang="en-US"/>
          </a:p>
          <a:p>
            <a:pPr lvl="1"/>
            <a:endParaRPr lang="en-US"/>
          </a:p>
          <a:p>
            <a:pPr lvl="1"/>
            <a:endParaRPr lang="en-US"/>
          </a:p>
          <a:p>
            <a:pPr lvl="1"/>
            <a:endParaRPr lang="en-US"/>
          </a:p>
          <a:p>
            <a:pPr lvl="1"/>
            <a:endParaRPr lang="en-US"/>
          </a:p>
          <a:p>
            <a:endParaRPr lang="en-US"/>
          </a:p>
        </p:txBody>
      </p:sp>
    </p:spTree>
    <p:extLst>
      <p:ext uri="{BB962C8B-B14F-4D97-AF65-F5344CB8AC3E}">
        <p14:creationId xmlns:p14="http://schemas.microsoft.com/office/powerpoint/2010/main" val="15041928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Search Advertising Pixel KPIs</a:t>
            </a:r>
          </a:p>
        </p:txBody>
      </p:sp>
      <mc:AlternateContent xmlns:mc="http://schemas.openxmlformats.org/markup-compatibility/2006" xmlns:a14="http://schemas.microsoft.com/office/drawing/2010/main">
        <mc:Choice Requires="a14">
          <p:sp>
            <p:nvSpPr>
              <p:cNvPr id="4" name="Text Placeholder 3"/>
              <p:cNvSpPr>
                <a:spLocks noGrp="1"/>
              </p:cNvSpPr>
              <p:nvPr>
                <p:ph type="body" sz="quarter" idx="10"/>
              </p:nvPr>
            </p:nvSpPr>
            <p:spPr>
              <a:xfrm>
                <a:off x="266127" y="1188901"/>
                <a:ext cx="10857072" cy="4358116"/>
              </a:xfrm>
            </p:spPr>
            <p:txBody>
              <a:bodyPr/>
              <a:lstStyle/>
              <a:p>
                <a:r>
                  <a:rPr lang="en-US"/>
                  <a:t>To ensure a healthy relationship between revenue, relevance, and end-user experience, Bing (Publisher) sets a pixel budget for the ad space within Bing Ads Network web interfaces. Once this budget is exhausted, Bing Ads will not be able to display any ads on the publisher’s site.</a:t>
                </a:r>
                <a:br>
                  <a:rPr lang="en-US"/>
                </a:br>
                <a:r>
                  <a:rPr lang="en-US"/>
                  <a:t>This budget is set in terms of a metric known as PxMLIY.</a:t>
                </a:r>
              </a:p>
              <a:p>
                <a:r>
                  <a:rPr lang="en-US" err="1"/>
                  <a:t>PxMLIY</a:t>
                </a:r>
                <a:r>
                  <a:rPr lang="en-US"/>
                  <a:t> or Pixel main line impression yield is the average number of Pixels for the mainline ad block </a:t>
                </a:r>
                <a:r>
                  <a:rPr lang="en-US" sz="1400"/>
                  <a:t>(which may include any of these: EXTA, STA, Product Ads, etc.)</a:t>
                </a:r>
              </a:p>
              <a:p>
                <a:r>
                  <a:rPr lang="en-US"/>
                  <a:t>Raw </a:t>
                </a:r>
                <a:r>
                  <a:rPr lang="en-US" err="1"/>
                  <a:t>PxMLIY</a:t>
                </a:r>
                <a:r>
                  <a:rPr lang="en-US"/>
                  <a:t>: </a:t>
                </a:r>
              </a:p>
              <a:p>
                <a:pPr lvl="1"/>
                <a14:m>
                  <m:oMath xmlns:m="http://schemas.openxmlformats.org/officeDocument/2006/math">
                    <m:r>
                      <a:rPr lang="en-US">
                        <a:latin typeface="Cambria Math" panose="02040503050406030204" pitchFamily="18" charset="0"/>
                      </a:rPr>
                      <m:t>𝑆𝑈𝑀</m:t>
                    </m:r>
                    <m:r>
                      <a:rPr lang="en-US">
                        <a:latin typeface="Cambria Math" panose="02040503050406030204" pitchFamily="18" charset="0"/>
                      </a:rPr>
                      <m:t> (</m:t>
                    </m:r>
                    <m:r>
                      <a:rPr lang="en-US">
                        <a:latin typeface="Cambria Math" panose="02040503050406030204" pitchFamily="18" charset="0"/>
                      </a:rPr>
                      <m:t>𝑀𝐿𝐿𝑜𝑔𝑔𝑒𝑑𝑃𝑖𝑥𝑒𝑙𝐻𝑒𝑖𝑔h𝑡</m:t>
                    </m:r>
                    <m:r>
                      <a:rPr lang="en-US">
                        <a:latin typeface="Cambria Math" panose="02040503050406030204" pitchFamily="18" charset="0"/>
                      </a:rPr>
                      <m:t>) / </m:t>
                    </m:r>
                    <m:r>
                      <a:rPr lang="en-US">
                        <a:latin typeface="Cambria Math" panose="02040503050406030204" pitchFamily="18" charset="0"/>
                      </a:rPr>
                      <m:t>𝑆𝑈𝑀</m:t>
                    </m:r>
                    <m:r>
                      <a:rPr lang="en-US">
                        <a:latin typeface="Cambria Math" panose="02040503050406030204" pitchFamily="18" charset="0"/>
                      </a:rPr>
                      <m:t> (</m:t>
                    </m:r>
                    <m:r>
                      <a:rPr lang="en-US">
                        <a:latin typeface="Cambria Math" panose="02040503050406030204" pitchFamily="18" charset="0"/>
                      </a:rPr>
                      <m:t>𝑆𝑅𝑃𝑉𝑠</m:t>
                    </m:r>
                    <m:r>
                      <a:rPr lang="en-US">
                        <a:latin typeface="Cambria Math" panose="02040503050406030204" pitchFamily="18" charset="0"/>
                      </a:rPr>
                      <m:t>)</m:t>
                    </m:r>
                  </m:oMath>
                </a14:m>
                <a:endParaRPr lang="en-US"/>
              </a:p>
              <a:p>
                <a:r>
                  <a:rPr lang="en-US"/>
                  <a:t>PxMLIY Normalized to MLIY Scale: It is normalized by a factor of 74 to put this into the same scale as MLIY</a:t>
                </a:r>
              </a:p>
              <a:p>
                <a:pPr lvl="1"/>
                <a14:m>
                  <m:oMath xmlns:m="http://schemas.openxmlformats.org/officeDocument/2006/math">
                    <m:r>
                      <a:rPr lang="en-US">
                        <a:latin typeface="Cambria Math" panose="02040503050406030204" pitchFamily="18" charset="0"/>
                      </a:rPr>
                      <m:t>𝑆𝑈𝑀</m:t>
                    </m:r>
                    <m:r>
                      <a:rPr lang="en-US">
                        <a:latin typeface="Cambria Math" panose="02040503050406030204" pitchFamily="18" charset="0"/>
                      </a:rPr>
                      <m:t> (</m:t>
                    </m:r>
                    <m:r>
                      <a:rPr lang="en-US">
                        <a:latin typeface="Cambria Math" panose="02040503050406030204" pitchFamily="18" charset="0"/>
                      </a:rPr>
                      <m:t>𝑀𝐿𝐿𝑜𝑔𝑔𝑒𝑑𝑃𝑖𝑥𝑒𝑙𝐻𝑒𝑖𝑔h𝑡</m:t>
                    </m:r>
                    <m:r>
                      <a:rPr lang="en-US">
                        <a:latin typeface="Cambria Math" panose="02040503050406030204" pitchFamily="18" charset="0"/>
                      </a:rPr>
                      <m:t>) / (</m:t>
                    </m:r>
                    <m:r>
                      <a:rPr lang="en-US">
                        <a:latin typeface="Cambria Math" panose="02040503050406030204" pitchFamily="18" charset="0"/>
                      </a:rPr>
                      <m:t>𝑆𝑈𝑀</m:t>
                    </m:r>
                    <m:r>
                      <a:rPr lang="en-US">
                        <a:latin typeface="Cambria Math" panose="02040503050406030204" pitchFamily="18" charset="0"/>
                      </a:rPr>
                      <m:t> (</m:t>
                    </m:r>
                    <m:r>
                      <a:rPr lang="en-US">
                        <a:latin typeface="Cambria Math" panose="02040503050406030204" pitchFamily="18" charset="0"/>
                      </a:rPr>
                      <m:t>𝑆𝑅𝑃𝑉𝑠</m:t>
                    </m:r>
                    <m:r>
                      <a:rPr lang="en-US">
                        <a:latin typeface="Cambria Math" panose="02040503050406030204" pitchFamily="18" charset="0"/>
                      </a:rPr>
                      <m:t>) ∗ 74)</m:t>
                    </m:r>
                  </m:oMath>
                </a14:m>
                <a:endParaRPr lang="en-US"/>
              </a:p>
              <a:p>
                <a:r>
                  <a:rPr lang="en-US"/>
                  <a:t>It is normalized by a factor of 74 to put this into the same scale as MLIY </a:t>
                </a:r>
                <a:endParaRPr lang="en-US" sz="1100"/>
              </a:p>
              <a:p>
                <a:r>
                  <a:rPr lang="en-US"/>
                  <a:t>Refer to attached document for more details</a:t>
                </a:r>
              </a:p>
            </p:txBody>
          </p:sp>
        </mc:Choice>
        <mc:Fallback xmlns="">
          <p:sp>
            <p:nvSpPr>
              <p:cNvPr id="4" name="Text Placeholder 3"/>
              <p:cNvSpPr>
                <a:spLocks noGrp="1" noRot="1" noChangeAspect="1" noMove="1" noResize="1" noEditPoints="1" noAdjustHandles="1" noChangeArrowheads="1" noChangeShapeType="1" noTextEdit="1"/>
              </p:cNvSpPr>
              <p:nvPr>
                <p:ph type="body" sz="quarter" idx="10"/>
              </p:nvPr>
            </p:nvSpPr>
            <p:spPr>
              <a:xfrm>
                <a:off x="266127" y="1188901"/>
                <a:ext cx="10857072" cy="4358116"/>
              </a:xfrm>
              <a:blipFill>
                <a:blip r:embed="rId3"/>
                <a:stretch>
                  <a:fillRect/>
                </a:stretch>
              </a:blipFill>
            </p:spPr>
            <p:txBody>
              <a:bodyPr/>
              <a:lstStyle/>
              <a:p>
                <a:r>
                  <a:rPr lang="en-US">
                    <a:noFill/>
                  </a:rPr>
                  <a:t> </a:t>
                </a:r>
              </a:p>
            </p:txBody>
          </p:sp>
        </mc:Fallback>
      </mc:AlternateContent>
      <p:sp>
        <p:nvSpPr>
          <p:cNvPr id="3" name="Content Placeholder 2"/>
          <p:cNvSpPr txBox="1">
            <a:spLocks/>
          </p:cNvSpPr>
          <p:nvPr/>
        </p:nvSpPr>
        <p:spPr>
          <a:xfrm>
            <a:off x="1753216" y="889737"/>
            <a:ext cx="8533190" cy="5104676"/>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lvl="1" defTabSz="914314">
              <a:buNone/>
            </a:pPr>
            <a:endParaRPr lang="en-US" sz="1800" kern="0">
              <a:solidFill>
                <a:srgbClr val="50505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18843512"/>
              </p:ext>
            </p:extLst>
          </p:nvPr>
        </p:nvGraphicFramePr>
        <p:xfrm>
          <a:off x="5877338" y="5348097"/>
          <a:ext cx="914400" cy="771525"/>
        </p:xfrm>
        <a:graphic>
          <a:graphicData uri="http://schemas.openxmlformats.org/presentationml/2006/ole">
            <mc:AlternateContent xmlns:mc="http://schemas.openxmlformats.org/markup-compatibility/2006">
              <mc:Choice xmlns:v="urn:schemas-microsoft-com:vml" Requires="v">
                <p:oleObj spid="_x0000_s33798"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5877338" y="534809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294600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Search Advertising Sample Values of KPIs</a:t>
            </a:r>
          </a:p>
        </p:txBody>
      </p:sp>
      <p:sp>
        <p:nvSpPr>
          <p:cNvPr id="3" name="Content Placeholder 2"/>
          <p:cNvSpPr txBox="1">
            <a:spLocks/>
          </p:cNvSpPr>
          <p:nvPr/>
        </p:nvSpPr>
        <p:spPr>
          <a:xfrm>
            <a:off x="1753216" y="889737"/>
            <a:ext cx="8533190" cy="5104676"/>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defTabSz="914314"/>
            <a:endParaRPr lang="en-US">
              <a:solidFill>
                <a:srgbClr val="505050"/>
              </a:solidFill>
            </a:endParaRPr>
          </a:p>
          <a:p>
            <a:pPr lvl="1" defTabSz="914314">
              <a:buNone/>
            </a:pPr>
            <a:endParaRPr lang="en-US" sz="1600" kern="0">
              <a:solidFill>
                <a:srgbClr val="505050"/>
              </a:solidFill>
            </a:endParaRPr>
          </a:p>
          <a:p>
            <a:pPr lvl="1" defTabSz="914314">
              <a:buNone/>
            </a:pPr>
            <a:endParaRPr lang="en-US" sz="1600" kern="0">
              <a:solidFill>
                <a:srgbClr val="505050"/>
              </a:solidFill>
            </a:endParaRPr>
          </a:p>
          <a:p>
            <a:pPr lvl="1" defTabSz="914314">
              <a:buNone/>
            </a:pPr>
            <a:endParaRPr lang="en-US" sz="1600" kern="0">
              <a:solidFill>
                <a:srgbClr val="505050"/>
              </a:solidFill>
            </a:endParaRPr>
          </a:p>
          <a:p>
            <a:pPr lvl="1" defTabSz="914314">
              <a:buNone/>
            </a:pPr>
            <a:endParaRPr lang="en-US" sz="1800" kern="0">
              <a:solidFill>
                <a:srgbClr val="505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90966107"/>
              </p:ext>
            </p:extLst>
          </p:nvPr>
        </p:nvGraphicFramePr>
        <p:xfrm>
          <a:off x="1209660" y="1621425"/>
          <a:ext cx="6018946" cy="3962218"/>
        </p:xfrm>
        <a:graphic>
          <a:graphicData uri="http://schemas.openxmlformats.org/drawingml/2006/table">
            <a:tbl>
              <a:tblPr>
                <a:tableStyleId>{5C22544A-7EE6-4342-B048-85BDC9FD1C3A}</a:tableStyleId>
              </a:tblPr>
              <a:tblGrid>
                <a:gridCol w="1715398">
                  <a:extLst>
                    <a:ext uri="{9D8B030D-6E8A-4147-A177-3AD203B41FA5}">
                      <a16:colId xmlns="" xmlns:a16="http://schemas.microsoft.com/office/drawing/2014/main" val="20000"/>
                    </a:ext>
                  </a:extLst>
                </a:gridCol>
                <a:gridCol w="1484549">
                  <a:extLst>
                    <a:ext uri="{9D8B030D-6E8A-4147-A177-3AD203B41FA5}">
                      <a16:colId xmlns="" xmlns:a16="http://schemas.microsoft.com/office/drawing/2014/main" val="20001"/>
                    </a:ext>
                  </a:extLst>
                </a:gridCol>
                <a:gridCol w="1371405">
                  <a:extLst>
                    <a:ext uri="{9D8B030D-6E8A-4147-A177-3AD203B41FA5}">
                      <a16:colId xmlns="" xmlns:a16="http://schemas.microsoft.com/office/drawing/2014/main" val="20002"/>
                    </a:ext>
                  </a:extLst>
                </a:gridCol>
                <a:gridCol w="1447594">
                  <a:extLst>
                    <a:ext uri="{9D8B030D-6E8A-4147-A177-3AD203B41FA5}">
                      <a16:colId xmlns="" xmlns:a16="http://schemas.microsoft.com/office/drawing/2014/main" val="20003"/>
                    </a:ext>
                  </a:extLst>
                </a:gridCol>
              </a:tblGrid>
              <a:tr h="304757">
                <a:tc>
                  <a:txBody>
                    <a:bodyPr/>
                    <a:lstStyle/>
                    <a:p>
                      <a:pPr algn="l" fontAlgn="b"/>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l" fontAlgn="b"/>
                      <a:r>
                        <a:rPr lang="en-US" sz="1400" b="1" u="none" strike="noStrike">
                          <a:solidFill>
                            <a:schemeClr val="bg1"/>
                          </a:solidFill>
                          <a:effectLst/>
                        </a:rPr>
                        <a:t>PC</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l" fontAlgn="b"/>
                      <a:r>
                        <a:rPr lang="en-US" sz="1400" b="1" u="none" strike="noStrike">
                          <a:solidFill>
                            <a:schemeClr val="bg1"/>
                          </a:solidFill>
                          <a:effectLst/>
                        </a:rPr>
                        <a:t>Tablet</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l" fontAlgn="b"/>
                      <a:r>
                        <a:rPr lang="en-US" sz="1400" b="1" u="none" strike="noStrike">
                          <a:solidFill>
                            <a:schemeClr val="bg1"/>
                          </a:solidFill>
                          <a:effectLst/>
                        </a:rPr>
                        <a:t>Mobile </a:t>
                      </a:r>
                      <a:r>
                        <a:rPr lang="en-US" sz="1400" b="1" u="none" strike="noStrike" err="1">
                          <a:solidFill>
                            <a:schemeClr val="bg1"/>
                          </a:solidFill>
                          <a:effectLst/>
                        </a:rPr>
                        <a:t>HiFi</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extLst>
                  <a:ext uri="{0D108BD9-81ED-4DB2-BD59-A6C34878D82A}">
                    <a16:rowId xmlns="" xmlns:a16="http://schemas.microsoft.com/office/drawing/2014/main" val="10000"/>
                  </a:ext>
                </a:extLst>
              </a:tr>
              <a:tr h="304757">
                <a:tc>
                  <a:txBody>
                    <a:bodyPr/>
                    <a:lstStyle/>
                    <a:p>
                      <a:pPr algn="l" fontAlgn="b"/>
                      <a:r>
                        <a:rPr lang="en-US" sz="1400" b="1" u="none" strike="noStrike">
                          <a:solidFill>
                            <a:schemeClr val="bg1"/>
                          </a:solidFill>
                          <a:effectLst/>
                        </a:rPr>
                        <a:t>Volume (M)</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2,945.6</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260.1</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657.7</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1"/>
                  </a:ext>
                </a:extLst>
              </a:tr>
              <a:tr h="304757">
                <a:tc>
                  <a:txBody>
                    <a:bodyPr/>
                    <a:lstStyle/>
                    <a:p>
                      <a:pPr algn="l" fontAlgn="b"/>
                      <a:r>
                        <a:rPr lang="en-US" sz="1400" b="1" u="none" strike="noStrike">
                          <a:solidFill>
                            <a:schemeClr val="bg1"/>
                          </a:solidFill>
                          <a:effectLst/>
                        </a:rPr>
                        <a:t>BSRPV (M)</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963.9</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73.7</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122.5</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2"/>
                  </a:ext>
                </a:extLst>
              </a:tr>
              <a:tr h="304757">
                <a:tc>
                  <a:txBody>
                    <a:bodyPr/>
                    <a:lstStyle/>
                    <a:p>
                      <a:pPr algn="l" fontAlgn="b"/>
                      <a:r>
                        <a:rPr lang="en-US" sz="1400" b="1" u="none" strike="noStrike">
                          <a:solidFill>
                            <a:schemeClr val="bg1"/>
                          </a:solidFill>
                          <a:effectLst/>
                        </a:rPr>
                        <a:t>Impressions (M)</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3,428.6</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190.4</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258.3</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3"/>
                  </a:ext>
                </a:extLst>
              </a:tr>
              <a:tr h="304757">
                <a:tc>
                  <a:txBody>
                    <a:bodyPr/>
                    <a:lstStyle/>
                    <a:p>
                      <a:pPr algn="l" fontAlgn="b"/>
                      <a:r>
                        <a:rPr lang="en-US" sz="1400" b="1" u="none" strike="noStrike">
                          <a:solidFill>
                            <a:schemeClr val="bg1"/>
                          </a:solidFill>
                          <a:effectLst/>
                        </a:rPr>
                        <a:t>Clicks (M)</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219.7</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21.0</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29.1</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4"/>
                  </a:ext>
                </a:extLst>
              </a:tr>
              <a:tr h="304757">
                <a:tc>
                  <a:txBody>
                    <a:bodyPr/>
                    <a:lstStyle/>
                    <a:p>
                      <a:pPr algn="l" fontAlgn="b"/>
                      <a:r>
                        <a:rPr lang="en-US" sz="1400" b="1" u="none" strike="noStrike">
                          <a:solidFill>
                            <a:schemeClr val="bg1"/>
                          </a:solidFill>
                          <a:effectLst/>
                        </a:rPr>
                        <a:t>Revenue (M)</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$179.3</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$15.2</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$17.3</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5"/>
                  </a:ext>
                </a:extLst>
              </a:tr>
              <a:tr h="304757">
                <a:tc>
                  <a:txBody>
                    <a:bodyPr/>
                    <a:lstStyle/>
                    <a:p>
                      <a:pPr algn="l" fontAlgn="b"/>
                      <a:r>
                        <a:rPr lang="en-US" sz="1400" b="1" u="none" strike="noStrike">
                          <a:solidFill>
                            <a:schemeClr val="bg1"/>
                          </a:solidFill>
                          <a:effectLst/>
                        </a:rPr>
                        <a:t>RPM</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$60.87 </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$58.29 </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$26.31 </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6"/>
                  </a:ext>
                </a:extLst>
              </a:tr>
              <a:tr h="304757">
                <a:tc>
                  <a:txBody>
                    <a:bodyPr/>
                    <a:lstStyle/>
                    <a:p>
                      <a:pPr algn="l" fontAlgn="b"/>
                      <a:r>
                        <a:rPr lang="en-US" sz="1400" b="1" u="none" strike="noStrike">
                          <a:solidFill>
                            <a:schemeClr val="bg1"/>
                          </a:solidFill>
                          <a:effectLst/>
                        </a:rPr>
                        <a:t>CPC</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$0.82 </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$0.72 </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$0.59 </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7"/>
                  </a:ext>
                </a:extLst>
              </a:tr>
              <a:tr h="304757">
                <a:tc>
                  <a:txBody>
                    <a:bodyPr/>
                    <a:lstStyle/>
                    <a:p>
                      <a:pPr algn="l" fontAlgn="b"/>
                      <a:r>
                        <a:rPr lang="en-US" sz="1400" b="1" u="none" strike="noStrike">
                          <a:solidFill>
                            <a:schemeClr val="bg1"/>
                          </a:solidFill>
                          <a:effectLst/>
                        </a:rPr>
                        <a:t>CY</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7.46%</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8.05%</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4.43%</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8"/>
                  </a:ext>
                </a:extLst>
              </a:tr>
              <a:tr h="304757">
                <a:tc>
                  <a:txBody>
                    <a:bodyPr/>
                    <a:lstStyle/>
                    <a:p>
                      <a:pPr algn="l" fontAlgn="b"/>
                      <a:r>
                        <a:rPr lang="en-US" sz="1400" b="1" u="none" strike="noStrike">
                          <a:solidFill>
                            <a:schemeClr val="bg1"/>
                          </a:solidFill>
                          <a:effectLst/>
                        </a:rPr>
                        <a:t>IY</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1.16</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0.73</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0.39</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09"/>
                  </a:ext>
                </a:extLst>
              </a:tr>
              <a:tr h="304757">
                <a:tc>
                  <a:txBody>
                    <a:bodyPr/>
                    <a:lstStyle/>
                    <a:p>
                      <a:pPr algn="l" fontAlgn="b"/>
                      <a:r>
                        <a:rPr lang="en-US" sz="1400" b="1" u="none" strike="noStrike">
                          <a:solidFill>
                            <a:schemeClr val="bg1"/>
                          </a:solidFill>
                          <a:effectLst/>
                        </a:rPr>
                        <a:t>CTR</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6.41%</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11.01%</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11.28%</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10"/>
                  </a:ext>
                </a:extLst>
              </a:tr>
              <a:tr h="304757">
                <a:tc>
                  <a:txBody>
                    <a:bodyPr/>
                    <a:lstStyle/>
                    <a:p>
                      <a:pPr algn="l" fontAlgn="b"/>
                      <a:r>
                        <a:rPr lang="en-US" sz="1400" b="1" u="none" strike="noStrike">
                          <a:solidFill>
                            <a:schemeClr val="bg1"/>
                          </a:solidFill>
                          <a:effectLst/>
                        </a:rPr>
                        <a:t>Coverage</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32.72%</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28.35%</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18.63%</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11"/>
                  </a:ext>
                </a:extLst>
              </a:tr>
              <a:tr h="304757">
                <a:tc>
                  <a:txBody>
                    <a:bodyPr/>
                    <a:lstStyle/>
                    <a:p>
                      <a:pPr algn="l" fontAlgn="b"/>
                      <a:r>
                        <a:rPr lang="en-US" sz="1400" b="1" u="none" strike="noStrike">
                          <a:solidFill>
                            <a:schemeClr val="bg1"/>
                          </a:solidFill>
                          <a:effectLst/>
                        </a:rPr>
                        <a:t>Ad Density</a:t>
                      </a:r>
                      <a:endParaRPr lang="en-US" sz="1400" b="1" i="0" u="none" strike="noStrike">
                        <a:solidFill>
                          <a:schemeClr val="bg1"/>
                        </a:solidFill>
                        <a:effectLst/>
                        <a:latin typeface="Calibri" panose="020F0502020204030204" pitchFamily="34" charset="0"/>
                      </a:endParaRPr>
                    </a:p>
                  </a:txBody>
                  <a:tcPr marL="45713" marR="45713" marT="45713" marB="45713" anchor="b">
                    <a:solidFill>
                      <a:schemeClr val="tx2"/>
                    </a:solidFill>
                  </a:tcPr>
                </a:tc>
                <a:tc>
                  <a:txBody>
                    <a:bodyPr/>
                    <a:lstStyle/>
                    <a:p>
                      <a:pPr algn="r" fontAlgn="b"/>
                      <a:r>
                        <a:rPr lang="en-US" sz="1400" u="none" strike="noStrike">
                          <a:effectLst/>
                        </a:rPr>
                        <a:t>3.56</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2.58</a:t>
                      </a:r>
                      <a:endParaRPr lang="en-US" sz="1400" b="0" i="0" u="none" strike="noStrike">
                        <a:solidFill>
                          <a:srgbClr val="000000"/>
                        </a:solidFill>
                        <a:effectLst/>
                        <a:latin typeface="Calibri" panose="020F0502020204030204" pitchFamily="34" charset="0"/>
                      </a:endParaRPr>
                    </a:p>
                  </a:txBody>
                  <a:tcPr marL="45713" marR="45713" marT="45713" marB="45713" anchor="b"/>
                </a:tc>
                <a:tc>
                  <a:txBody>
                    <a:bodyPr/>
                    <a:lstStyle/>
                    <a:p>
                      <a:pPr algn="r" fontAlgn="b"/>
                      <a:r>
                        <a:rPr lang="en-US" sz="1400" u="none" strike="noStrike">
                          <a:effectLst/>
                        </a:rPr>
                        <a:t>2.11</a:t>
                      </a:r>
                      <a:endParaRPr lang="en-US" sz="1400" b="0" i="0" u="none" strike="noStrike">
                        <a:solidFill>
                          <a:srgbClr val="000000"/>
                        </a:solidFill>
                        <a:effectLst/>
                        <a:latin typeface="Calibri" panose="020F0502020204030204" pitchFamily="34" charset="0"/>
                      </a:endParaRPr>
                    </a:p>
                  </a:txBody>
                  <a:tcPr marL="45713" marR="45713" marT="45713" marB="45713" anchor="b"/>
                </a:tc>
                <a:extLst>
                  <a:ext uri="{0D108BD9-81ED-4DB2-BD59-A6C34878D82A}">
                    <a16:rowId xmlns="" xmlns:a16="http://schemas.microsoft.com/office/drawing/2014/main" val="10012"/>
                  </a:ext>
                </a:extLst>
              </a:tr>
            </a:tbl>
          </a:graphicData>
        </a:graphic>
      </p:graphicFrame>
      <p:sp>
        <p:nvSpPr>
          <p:cNvPr id="5" name="TextBox 4"/>
          <p:cNvSpPr txBox="1"/>
          <p:nvPr/>
        </p:nvSpPr>
        <p:spPr>
          <a:xfrm>
            <a:off x="4564834" y="5802340"/>
            <a:ext cx="3580892" cy="264972"/>
          </a:xfrm>
          <a:prstGeom prst="rect">
            <a:avLst/>
          </a:prstGeom>
          <a:noFill/>
        </p:spPr>
        <p:txBody>
          <a:bodyPr wrap="square" rtlCol="0">
            <a:spAutoFit/>
          </a:bodyPr>
          <a:lstStyle/>
          <a:p>
            <a:pPr defTabSz="914314"/>
            <a:r>
              <a:rPr lang="en-US" sz="1100">
                <a:solidFill>
                  <a:srgbClr val="505050"/>
                </a:solidFill>
              </a:rPr>
              <a:t>Filters: US, Search, Billable, Bing O&amp;O Core, Mar’16</a:t>
            </a:r>
          </a:p>
        </p:txBody>
      </p:sp>
    </p:spTree>
    <p:extLst>
      <p:ext uri="{BB962C8B-B14F-4D97-AF65-F5344CB8AC3E}">
        <p14:creationId xmlns:p14="http://schemas.microsoft.com/office/powerpoint/2010/main" val="2460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Scenario – Online Search Advertising KPIs during Thanksgiving Week </a:t>
            </a:r>
          </a:p>
        </p:txBody>
      </p:sp>
      <p:sp>
        <p:nvSpPr>
          <p:cNvPr id="4" name="Text Placeholder 3"/>
          <p:cNvSpPr>
            <a:spLocks noGrp="1"/>
          </p:cNvSpPr>
          <p:nvPr>
            <p:ph type="body" sz="quarter" idx="10"/>
          </p:nvPr>
        </p:nvSpPr>
        <p:spPr>
          <a:xfrm>
            <a:off x="266127" y="1188901"/>
            <a:ext cx="10857072" cy="3724096"/>
          </a:xfrm>
        </p:spPr>
        <p:txBody>
          <a:bodyPr/>
          <a:lstStyle/>
          <a:p>
            <a:endParaRPr lang="en-US"/>
          </a:p>
          <a:p>
            <a:pPr marL="0" indent="0">
              <a:buNone/>
            </a:pPr>
            <a:r>
              <a:rPr lang="en-US"/>
              <a:t>How do the KPIs change during the thanksgiving week ?</a:t>
            </a:r>
          </a:p>
          <a:p>
            <a:r>
              <a:rPr lang="en-US"/>
              <a:t>Ad Density – Advertisers invest more during the shopping season increasing ads served on queries driving up Ad Density</a:t>
            </a:r>
          </a:p>
          <a:p>
            <a:r>
              <a:rPr lang="en-US"/>
              <a:t>Coverage – Advertisers might bid on new keywords driving up coverage</a:t>
            </a:r>
          </a:p>
          <a:p>
            <a:r>
              <a:rPr lang="en-US"/>
              <a:t>IY – Increases from the combined effect of Ad Density and Coverage</a:t>
            </a:r>
          </a:p>
          <a:p>
            <a:r>
              <a:rPr lang="en-US"/>
              <a:t>CTR – Might increase or decrease from the combined effect of users clicking more on ads thereby increasing CTR and the increase in number of impressions driving down CTR</a:t>
            </a:r>
          </a:p>
          <a:p>
            <a:r>
              <a:rPr lang="en-US"/>
              <a:t>CY - Increases from the combined effect of IY and CTR</a:t>
            </a:r>
          </a:p>
          <a:p>
            <a:r>
              <a:rPr lang="en-US"/>
              <a:t>CPC – Increases due to increased advertiser budgets and higher bids due to competition</a:t>
            </a:r>
          </a:p>
          <a:p>
            <a:r>
              <a:rPr lang="en-US"/>
              <a:t>RPM – Increases from the combined effect of CY and CPC</a:t>
            </a:r>
          </a:p>
        </p:txBody>
      </p:sp>
      <p:sp>
        <p:nvSpPr>
          <p:cNvPr id="3" name="Content Placeholder 2"/>
          <p:cNvSpPr txBox="1">
            <a:spLocks/>
          </p:cNvSpPr>
          <p:nvPr/>
        </p:nvSpPr>
        <p:spPr>
          <a:xfrm>
            <a:off x="1791311" y="990946"/>
            <a:ext cx="8533190" cy="5104676"/>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lvl="1" defTabSz="914314">
              <a:buNone/>
            </a:pPr>
            <a:endParaRPr lang="en-US" sz="1800" kern="0">
              <a:solidFill>
                <a:srgbClr val="505050"/>
              </a:solidFill>
            </a:endParaRPr>
          </a:p>
        </p:txBody>
      </p:sp>
    </p:spTree>
    <p:extLst>
      <p:ext uri="{BB962C8B-B14F-4D97-AF65-F5344CB8AC3E}">
        <p14:creationId xmlns:p14="http://schemas.microsoft.com/office/powerpoint/2010/main" val="14887514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Search Advertising Extra Questions</a:t>
            </a:r>
          </a:p>
        </p:txBody>
      </p:sp>
      <p:sp>
        <p:nvSpPr>
          <p:cNvPr id="4" name="Text Placeholder 3"/>
          <p:cNvSpPr>
            <a:spLocks noGrp="1"/>
          </p:cNvSpPr>
          <p:nvPr>
            <p:ph type="body" sz="quarter" idx="10"/>
          </p:nvPr>
        </p:nvSpPr>
        <p:spPr/>
        <p:txBody>
          <a:bodyPr/>
          <a:lstStyle/>
          <a:p>
            <a:endParaRPr lang="en-US"/>
          </a:p>
          <a:p>
            <a:r>
              <a:rPr lang="en-US"/>
              <a:t>List down which metrics are relevant to each stakeholder in search industry</a:t>
            </a:r>
          </a:p>
          <a:p>
            <a:r>
              <a:rPr lang="en-US"/>
              <a:t>How will the KPIs change in the following scenarios:</a:t>
            </a:r>
          </a:p>
          <a:p>
            <a:pPr lvl="1"/>
            <a:r>
              <a:rPr lang="en-US"/>
              <a:t>Start of Month seasonality</a:t>
            </a:r>
          </a:p>
          <a:p>
            <a:pPr lvl="1"/>
            <a:r>
              <a:rPr lang="en-US"/>
              <a:t>End of Month seasonality</a:t>
            </a:r>
          </a:p>
          <a:p>
            <a:pPr lvl="1"/>
            <a:r>
              <a:rPr lang="en-US"/>
              <a:t>Natural disasters</a:t>
            </a:r>
          </a:p>
          <a:p>
            <a:pPr lvl="1"/>
            <a:r>
              <a:rPr lang="en-US"/>
              <a:t>MLR threshold is lowered</a:t>
            </a:r>
          </a:p>
          <a:p>
            <a:pPr lvl="1"/>
            <a:r>
              <a:rPr lang="en-US"/>
              <a:t>Increase in Advertiser competition</a:t>
            </a:r>
          </a:p>
          <a:p>
            <a:pPr lvl="1"/>
            <a:r>
              <a:rPr lang="en-US"/>
              <a:t>Increase in fraud user activity</a:t>
            </a:r>
          </a:p>
          <a:p>
            <a:pPr lvl="1"/>
            <a:r>
              <a:rPr lang="en-US"/>
              <a:t>Introduction of new Ad Extensions/Annotations</a:t>
            </a:r>
          </a:p>
        </p:txBody>
      </p:sp>
    </p:spTree>
    <p:extLst>
      <p:ext uri="{BB962C8B-B14F-4D97-AF65-F5344CB8AC3E}">
        <p14:creationId xmlns:p14="http://schemas.microsoft.com/office/powerpoint/2010/main" val="24115904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Session Overview</a:t>
            </a:r>
          </a:p>
        </p:txBody>
      </p:sp>
      <p:sp>
        <p:nvSpPr>
          <p:cNvPr id="3" name="Content Placeholder 2"/>
          <p:cNvSpPr>
            <a:spLocks noGrp="1"/>
          </p:cNvSpPr>
          <p:nvPr>
            <p:ph type="body" sz="quarter" idx="10"/>
          </p:nvPr>
        </p:nvSpPr>
        <p:spPr>
          <a:xfrm>
            <a:off x="266127" y="1188901"/>
            <a:ext cx="10857072" cy="3176254"/>
          </a:xfrm>
        </p:spPr>
        <p:txBody>
          <a:bodyPr/>
          <a:lstStyle/>
          <a:p>
            <a:pPr lvl="1"/>
            <a:r>
              <a:rPr lang="en-US" sz="1800"/>
              <a:t>Online Search Adverting General Terminologies</a:t>
            </a:r>
          </a:p>
          <a:p>
            <a:pPr lvl="1"/>
            <a:r>
              <a:rPr lang="en-US" sz="1800"/>
              <a:t>Online Search Advertising Business Process Flow</a:t>
            </a:r>
          </a:p>
          <a:p>
            <a:pPr lvl="1"/>
            <a:r>
              <a:rPr lang="en-US" sz="1800"/>
              <a:t>Key Performance Indicators (KPI)</a:t>
            </a:r>
          </a:p>
          <a:p>
            <a:pPr lvl="1"/>
            <a:r>
              <a:rPr lang="en-US" sz="1800"/>
              <a:t>Ad Position</a:t>
            </a:r>
          </a:p>
          <a:p>
            <a:pPr lvl="1"/>
            <a:r>
              <a:rPr lang="en-US" sz="1800"/>
              <a:t>KPI Tree</a:t>
            </a:r>
          </a:p>
          <a:p>
            <a:pPr lvl="1"/>
            <a:r>
              <a:rPr lang="en-US" sz="1800"/>
              <a:t>KPI Chart</a:t>
            </a:r>
          </a:p>
          <a:p>
            <a:pPr lvl="1"/>
            <a:r>
              <a:rPr lang="en-US" sz="1800"/>
              <a:t>Other Important Metrics</a:t>
            </a:r>
          </a:p>
          <a:p>
            <a:pPr lvl="1"/>
            <a:r>
              <a:rPr lang="en-US" sz="1800"/>
              <a:t>Example Scenario – KPIs during Thanksgiving Week </a:t>
            </a:r>
          </a:p>
          <a:p>
            <a:pPr lvl="1"/>
            <a:r>
              <a:rPr lang="en-US" sz="1800"/>
              <a:t>Extra Questions</a:t>
            </a:r>
          </a:p>
          <a:p>
            <a:pPr lvl="1"/>
            <a:endParaRPr lang="en-US" sz="1800"/>
          </a:p>
        </p:txBody>
      </p:sp>
    </p:spTree>
    <p:extLst>
      <p:ext uri="{BB962C8B-B14F-4D97-AF65-F5344CB8AC3E}">
        <p14:creationId xmlns:p14="http://schemas.microsoft.com/office/powerpoint/2010/main" val="38790551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Online Search Advertising General Terminology</a:t>
            </a:r>
          </a:p>
        </p:txBody>
      </p:sp>
      <p:sp>
        <p:nvSpPr>
          <p:cNvPr id="3" name="Content Placeholder 2"/>
          <p:cNvSpPr>
            <a:spLocks noGrp="1"/>
          </p:cNvSpPr>
          <p:nvPr>
            <p:ph type="body" sz="quarter" idx="10"/>
          </p:nvPr>
        </p:nvSpPr>
        <p:spPr>
          <a:xfrm>
            <a:off x="266128" y="1052278"/>
            <a:ext cx="11660830" cy="2481951"/>
          </a:xfrm>
        </p:spPr>
        <p:txBody>
          <a:bodyPr/>
          <a:lstStyle/>
          <a:p>
            <a:r>
              <a:rPr lang="en-US"/>
              <a:t>Search page</a:t>
            </a:r>
          </a:p>
          <a:p>
            <a:pPr lvl="1">
              <a:buFont typeface="Wingdings" panose="05000000000000000000" pitchFamily="2" charset="2"/>
              <a:buChar char="q"/>
            </a:pPr>
            <a:r>
              <a:rPr lang="en-US"/>
              <a:t>Web page having a search box (aka Search Toolbar) to facilitate end-users querying related web content</a:t>
            </a:r>
          </a:p>
          <a:p>
            <a:pPr lvl="1">
              <a:buFont typeface="Wingdings" panose="05000000000000000000" pitchFamily="2" charset="2"/>
              <a:buChar char="q"/>
            </a:pPr>
            <a:r>
              <a:rPr lang="en-US"/>
              <a:t>Once search is triggered, a second web page is rendered with search results and relevant advertisements on Mainline or Sidebar</a:t>
            </a:r>
          </a:p>
          <a:p>
            <a:r>
              <a:rPr lang="en-US"/>
              <a:t>Search Toolbar</a:t>
            </a:r>
          </a:p>
          <a:p>
            <a:pPr lvl="1">
              <a:buFont typeface="Wingdings" panose="05000000000000000000" pitchFamily="2" charset="2"/>
              <a:buChar char="q"/>
            </a:pPr>
            <a:r>
              <a:rPr lang="en-US"/>
              <a:t>A space given on a search engine web page (e.g. MSN Live Search) to enter search queries</a:t>
            </a:r>
          </a:p>
          <a:p>
            <a:r>
              <a:rPr lang="en-US"/>
              <a:t>Search String </a:t>
            </a:r>
          </a:p>
          <a:p>
            <a:pPr lvl="1">
              <a:buFont typeface="Wingdings" panose="05000000000000000000" pitchFamily="2" charset="2"/>
              <a:buChar char="q"/>
            </a:pPr>
            <a:r>
              <a:rPr lang="en-US"/>
              <a:t>A single or combination of keywords or terms end-users enter in the search toolbar seeking relative web content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9999" y="3604592"/>
            <a:ext cx="5711791" cy="2851459"/>
          </a:xfrm>
          <a:prstGeom prst="rect">
            <a:avLst/>
          </a:prstGeom>
        </p:spPr>
      </p:pic>
      <p:sp>
        <p:nvSpPr>
          <p:cNvPr id="7" name="TextBox 6"/>
          <p:cNvSpPr txBox="1"/>
          <p:nvPr/>
        </p:nvSpPr>
        <p:spPr>
          <a:xfrm>
            <a:off x="2897625" y="4959080"/>
            <a:ext cx="1539649" cy="489365"/>
          </a:xfrm>
          <a:prstGeom prst="rect">
            <a:avLst/>
          </a:prstGeom>
          <a:noFill/>
        </p:spPr>
        <p:txBody>
          <a:bodyPr wrap="square" lIns="182880" tIns="146304" rIns="182880" bIns="146304" rtlCol="0">
            <a:spAutoFit/>
          </a:bodyPr>
          <a:lstStyle/>
          <a:p>
            <a:pPr>
              <a:lnSpc>
                <a:spcPct val="90000"/>
              </a:lnSpc>
              <a:spcAft>
                <a:spcPts val="600"/>
              </a:spcAft>
            </a:pPr>
            <a:r>
              <a:rPr lang="en-US" sz="1400">
                <a:solidFill>
                  <a:schemeClr val="bg1"/>
                </a:solidFill>
              </a:rPr>
              <a:t>Search String</a:t>
            </a:r>
          </a:p>
        </p:txBody>
      </p:sp>
      <p:cxnSp>
        <p:nvCxnSpPr>
          <p:cNvPr id="11" name="Straight Arrow Connector 10"/>
          <p:cNvCxnSpPr/>
          <p:nvPr/>
        </p:nvCxnSpPr>
        <p:spPr>
          <a:xfrm flipH="1" flipV="1">
            <a:off x="3386715" y="4511356"/>
            <a:ext cx="68238" cy="594086"/>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97290" y="3880405"/>
            <a:ext cx="1539649" cy="489365"/>
          </a:xfrm>
          <a:prstGeom prst="rect">
            <a:avLst/>
          </a:prstGeom>
          <a:noFill/>
        </p:spPr>
        <p:txBody>
          <a:bodyPr wrap="square" lIns="182880" tIns="146304" rIns="182880" bIns="146304" rtlCol="0">
            <a:spAutoFit/>
          </a:bodyPr>
          <a:lstStyle/>
          <a:p>
            <a:pPr>
              <a:lnSpc>
                <a:spcPct val="90000"/>
              </a:lnSpc>
              <a:spcAft>
                <a:spcPts val="600"/>
              </a:spcAft>
            </a:pPr>
            <a:r>
              <a:rPr lang="en-US" sz="1400">
                <a:solidFill>
                  <a:schemeClr val="bg1"/>
                </a:solidFill>
              </a:rPr>
              <a:t>Search Bar</a:t>
            </a:r>
          </a:p>
        </p:txBody>
      </p:sp>
    </p:spTree>
    <p:extLst>
      <p:ext uri="{BB962C8B-B14F-4D97-AF65-F5344CB8AC3E}">
        <p14:creationId xmlns:p14="http://schemas.microsoft.com/office/powerpoint/2010/main" val="40071961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Online Search Advertising General Terminology</a:t>
            </a:r>
          </a:p>
        </p:txBody>
      </p:sp>
      <p:sp>
        <p:nvSpPr>
          <p:cNvPr id="3" name="Content Placeholder 2"/>
          <p:cNvSpPr>
            <a:spLocks noGrp="1"/>
          </p:cNvSpPr>
          <p:nvPr>
            <p:ph type="body" sz="quarter" idx="10"/>
          </p:nvPr>
        </p:nvSpPr>
        <p:spPr>
          <a:xfrm>
            <a:off x="218978" y="1051527"/>
            <a:ext cx="10951372" cy="2696123"/>
          </a:xfrm>
        </p:spPr>
        <p:txBody>
          <a:bodyPr/>
          <a:lstStyle/>
          <a:p>
            <a:r>
              <a:rPr lang="en-US"/>
              <a:t>Keyword</a:t>
            </a:r>
          </a:p>
          <a:p>
            <a:pPr lvl="1">
              <a:buFont typeface="Wingdings" panose="05000000000000000000" pitchFamily="2" charset="2"/>
              <a:buChar char="q"/>
            </a:pPr>
            <a:r>
              <a:rPr lang="en-US"/>
              <a:t>A single or combination of words which advertisers bid on for which they want their ads to be displayed</a:t>
            </a:r>
          </a:p>
          <a:p>
            <a:pPr lvl="1">
              <a:buFont typeface="Wingdings" panose="05000000000000000000" pitchFamily="2" charset="2"/>
              <a:buChar char="q"/>
            </a:pPr>
            <a:r>
              <a:rPr lang="en-US"/>
              <a:t>Three words usually serve as a practical limit for advertisers</a:t>
            </a:r>
          </a:p>
          <a:p>
            <a:endParaRPr lang="en-US"/>
          </a:p>
          <a:p>
            <a:endParaRPr lang="en-US"/>
          </a:p>
          <a:p>
            <a:endParaRPr lang="en-US"/>
          </a:p>
          <a:p>
            <a:endParaRPr lang="en-US"/>
          </a:p>
          <a:p>
            <a:endParaRPr lang="en-US"/>
          </a:p>
        </p:txBody>
      </p:sp>
      <p:sp>
        <p:nvSpPr>
          <p:cNvPr id="7" name="TextBox 6"/>
          <p:cNvSpPr txBox="1"/>
          <p:nvPr/>
        </p:nvSpPr>
        <p:spPr>
          <a:xfrm>
            <a:off x="1361864" y="3491553"/>
            <a:ext cx="1539649" cy="683264"/>
          </a:xfrm>
          <a:prstGeom prst="rect">
            <a:avLst/>
          </a:prstGeom>
          <a:noFill/>
        </p:spPr>
        <p:txBody>
          <a:bodyPr wrap="square" lIns="182880" tIns="146304" rIns="182880" bIns="146304" rtlCol="0">
            <a:spAutoFit/>
          </a:bodyPr>
          <a:lstStyle/>
          <a:p>
            <a:pPr>
              <a:lnSpc>
                <a:spcPct val="90000"/>
              </a:lnSpc>
              <a:spcAft>
                <a:spcPts val="600"/>
              </a:spcAft>
            </a:pPr>
            <a:r>
              <a:rPr lang="en-US" sz="1400" b="1"/>
              <a:t>Keyword : Flowers</a:t>
            </a:r>
          </a:p>
        </p:txBody>
      </p:sp>
      <p:cxnSp>
        <p:nvCxnSpPr>
          <p:cNvPr id="11" name="Straight Arrow Connector 10"/>
          <p:cNvCxnSpPr/>
          <p:nvPr/>
        </p:nvCxnSpPr>
        <p:spPr>
          <a:xfrm flipH="1" flipV="1">
            <a:off x="7916983" y="2185430"/>
            <a:ext cx="68238" cy="594086"/>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80108" y="1684222"/>
            <a:ext cx="1539649" cy="489365"/>
          </a:xfrm>
          <a:prstGeom prst="rect">
            <a:avLst/>
          </a:prstGeom>
          <a:noFill/>
        </p:spPr>
        <p:txBody>
          <a:bodyPr wrap="square" lIns="182880" tIns="146304" rIns="182880" bIns="146304" rtlCol="0">
            <a:spAutoFit/>
          </a:bodyPr>
          <a:lstStyle/>
          <a:p>
            <a:pPr>
              <a:lnSpc>
                <a:spcPct val="90000"/>
              </a:lnSpc>
              <a:spcAft>
                <a:spcPts val="600"/>
              </a:spcAft>
            </a:pPr>
            <a:r>
              <a:rPr lang="en-US" sz="1400">
                <a:solidFill>
                  <a:schemeClr val="bg1"/>
                </a:solidFill>
              </a:rPr>
              <a:t>Search Bar</a:t>
            </a:r>
          </a:p>
        </p:txBody>
      </p:sp>
      <p:cxnSp>
        <p:nvCxnSpPr>
          <p:cNvPr id="14" name="Straight Arrow Connector 13"/>
          <p:cNvCxnSpPr/>
          <p:nvPr/>
        </p:nvCxnSpPr>
        <p:spPr>
          <a:xfrm>
            <a:off x="9280472" y="1936133"/>
            <a:ext cx="1222" cy="269687"/>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01513" y="2239701"/>
            <a:ext cx="3692471" cy="517065"/>
          </a:xfrm>
          <a:prstGeom prst="rect">
            <a:avLst/>
          </a:prstGeom>
          <a:noFill/>
        </p:spPr>
        <p:txBody>
          <a:bodyPr wrap="square" lIns="182880" tIns="146304" rIns="182880" bIns="146304" rtlCol="0">
            <a:spAutoFit/>
          </a:bodyPr>
          <a:lstStyle/>
          <a:p>
            <a:pPr>
              <a:lnSpc>
                <a:spcPct val="90000"/>
              </a:lnSpc>
              <a:spcAft>
                <a:spcPts val="600"/>
              </a:spcAft>
            </a:pPr>
            <a:r>
              <a:rPr lang="en-US" sz="1600" b="1" u="sng">
                <a:gradFill>
                  <a:gsLst>
                    <a:gs pos="2917">
                      <a:schemeClr val="tx1"/>
                    </a:gs>
                    <a:gs pos="30000">
                      <a:schemeClr val="tx1"/>
                    </a:gs>
                  </a:gsLst>
                  <a:lin ang="5400000" scaled="0"/>
                </a:gradFill>
              </a:rPr>
              <a:t>Search result page with Ads</a:t>
            </a:r>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2894" y="2756766"/>
            <a:ext cx="5581100" cy="251001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97983" y="5606964"/>
            <a:ext cx="10526331" cy="954107"/>
          </a:xfrm>
          <a:prstGeom prst="rect">
            <a:avLst/>
          </a:prstGeom>
        </p:spPr>
        <p:txBody>
          <a:bodyPr wrap="square">
            <a:spAutoFit/>
          </a:bodyPr>
          <a:lstStyle/>
          <a:p>
            <a:pPr marL="285750" indent="-285750">
              <a:buFont typeface="Arial" panose="020B0604020202020204" pitchFamily="34" charset="0"/>
              <a:buChar char="•"/>
            </a:pPr>
            <a:r>
              <a:rPr lang="en-US" sz="2000"/>
              <a:t>Text ad/Sponsored Links</a:t>
            </a:r>
          </a:p>
          <a:p>
            <a:pPr marL="742950" lvl="1" indent="-285750">
              <a:buFont typeface="Arial" panose="020B0604020202020204" pitchFamily="34" charset="0"/>
              <a:buChar char="•"/>
            </a:pPr>
            <a:r>
              <a:rPr lang="en-US"/>
              <a:t>Ads with only text and no graphics, having a link to advertisers websites (light and easy to render)</a:t>
            </a:r>
          </a:p>
        </p:txBody>
      </p:sp>
    </p:spTree>
    <p:extLst>
      <p:ext uri="{BB962C8B-B14F-4D97-AF65-F5344CB8AC3E}">
        <p14:creationId xmlns:p14="http://schemas.microsoft.com/office/powerpoint/2010/main" val="37628832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Online Search Advertising General Terminology</a:t>
            </a:r>
          </a:p>
        </p:txBody>
      </p:sp>
      <p:sp>
        <p:nvSpPr>
          <p:cNvPr id="3" name="Content Placeholder 2"/>
          <p:cNvSpPr>
            <a:spLocks noGrp="1"/>
          </p:cNvSpPr>
          <p:nvPr>
            <p:ph type="body" sz="quarter" idx="10"/>
          </p:nvPr>
        </p:nvSpPr>
        <p:spPr>
          <a:xfrm>
            <a:off x="266128" y="957221"/>
            <a:ext cx="10857072" cy="5866221"/>
          </a:xfrm>
        </p:spPr>
        <p:txBody>
          <a:bodyPr/>
          <a:lstStyle/>
          <a:p>
            <a:r>
              <a:rPr lang="en-US"/>
              <a:t>Landing page</a:t>
            </a:r>
          </a:p>
          <a:p>
            <a:pPr lvl="1"/>
            <a:r>
              <a:rPr lang="en-US"/>
              <a:t>An active web page where search end-users will be redirected to when they click an online ad</a:t>
            </a:r>
          </a:p>
          <a:p>
            <a:pPr lvl="1"/>
            <a:r>
              <a:rPr lang="en-US"/>
              <a:t>Return on Investment (ROI) usually improves if the landing page directly presents a conversion opportunity (such as purchase, subscribe, </a:t>
            </a:r>
            <a:r>
              <a:rPr lang="en-US" err="1"/>
              <a:t>etc</a:t>
            </a:r>
            <a:r>
              <a:rPr lang="en-US"/>
              <a:t>)</a:t>
            </a:r>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lvl="1">
              <a:buFont typeface="Wingdings" panose="05000000000000000000" pitchFamily="2" charset="2"/>
              <a:buChar char="q"/>
            </a:pPr>
            <a:endParaRPr lang="en-US"/>
          </a:p>
          <a:p>
            <a:pPr marL="267672" lvl="1" indent="0">
              <a:buNone/>
            </a:pPr>
            <a:endParaRPr lang="en-US"/>
          </a:p>
          <a:p>
            <a:r>
              <a:rPr lang="en-US"/>
              <a:t>Query (aka Search String)</a:t>
            </a:r>
          </a:p>
          <a:p>
            <a:pPr lvl="1"/>
            <a:r>
              <a:rPr lang="en-US"/>
              <a:t>Search strings entered by end-users in the Search toolbar</a:t>
            </a:r>
          </a:p>
          <a:p>
            <a:r>
              <a:rPr lang="en-US"/>
              <a:t>Ad Rank</a:t>
            </a:r>
          </a:p>
          <a:p>
            <a:pPr lvl="1"/>
            <a:r>
              <a:rPr lang="en-US"/>
              <a:t>Each ad is assigned a rank using machine learning algorithms based on its past performance and the amount advertiser is willing to spend to display it (bid). The higher the rank, the higher the probability of it being served or rendered</a:t>
            </a:r>
          </a:p>
          <a:p>
            <a:pPr lvl="1">
              <a:buFont typeface="Wingdings" panose="05000000000000000000" pitchFamily="2" charset="2"/>
              <a:buChar char="q"/>
            </a:pPr>
            <a:endParaRPr lang="en-US"/>
          </a:p>
        </p:txBody>
      </p:sp>
      <p:cxnSp>
        <p:nvCxnSpPr>
          <p:cNvPr id="11" name="Straight Arrow Connector 10"/>
          <p:cNvCxnSpPr/>
          <p:nvPr/>
        </p:nvCxnSpPr>
        <p:spPr>
          <a:xfrm flipH="1" flipV="1">
            <a:off x="7916983" y="2185430"/>
            <a:ext cx="68238" cy="594086"/>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80108" y="1684222"/>
            <a:ext cx="1539649" cy="489365"/>
          </a:xfrm>
          <a:prstGeom prst="rect">
            <a:avLst/>
          </a:prstGeom>
          <a:noFill/>
        </p:spPr>
        <p:txBody>
          <a:bodyPr wrap="square" lIns="182880" tIns="146304" rIns="182880" bIns="146304" rtlCol="0">
            <a:spAutoFit/>
          </a:bodyPr>
          <a:lstStyle/>
          <a:p>
            <a:pPr>
              <a:lnSpc>
                <a:spcPct val="90000"/>
              </a:lnSpc>
              <a:spcAft>
                <a:spcPts val="600"/>
              </a:spcAft>
            </a:pPr>
            <a:r>
              <a:rPr lang="en-US" sz="1400">
                <a:solidFill>
                  <a:schemeClr val="bg1"/>
                </a:solidFill>
              </a:rPr>
              <a:t>Search Bar</a:t>
            </a:r>
          </a:p>
        </p:txBody>
      </p:sp>
      <p:cxnSp>
        <p:nvCxnSpPr>
          <p:cNvPr id="14" name="Straight Arrow Connector 13"/>
          <p:cNvCxnSpPr/>
          <p:nvPr/>
        </p:nvCxnSpPr>
        <p:spPr>
          <a:xfrm>
            <a:off x="9280472" y="1936133"/>
            <a:ext cx="1222" cy="269687"/>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83" y="2205821"/>
            <a:ext cx="4560925" cy="250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1990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Online Search Advertising General Terminology</a:t>
            </a:r>
          </a:p>
        </p:txBody>
      </p:sp>
      <p:sp>
        <p:nvSpPr>
          <p:cNvPr id="3" name="Content Placeholder 2"/>
          <p:cNvSpPr>
            <a:spLocks noGrp="1"/>
          </p:cNvSpPr>
          <p:nvPr>
            <p:ph type="body" sz="quarter" idx="10"/>
          </p:nvPr>
        </p:nvSpPr>
        <p:spPr>
          <a:xfrm>
            <a:off x="266128" y="1082128"/>
            <a:ext cx="10242846" cy="3444020"/>
          </a:xfrm>
        </p:spPr>
        <p:txBody>
          <a:bodyPr/>
          <a:lstStyle/>
          <a:p>
            <a:r>
              <a:rPr lang="en-US"/>
              <a:t>Bid </a:t>
            </a:r>
          </a:p>
          <a:p>
            <a:pPr lvl="1"/>
            <a:r>
              <a:rPr lang="en-US"/>
              <a:t>Amount that an advertiser is willing to pay per keyword ( per click ) in the advertising marketplace auction</a:t>
            </a:r>
          </a:p>
          <a:p>
            <a:pPr lvl="1"/>
            <a:r>
              <a:rPr lang="en-US"/>
              <a:t>Bids aren’t always the amount charged to advertisers for clicks.  It is the amount they’re is willing to pay The actual amount paid for a click might be lesser than the bid amount ( this is called Second Price Auction)</a:t>
            </a:r>
          </a:p>
          <a:p>
            <a:pPr lvl="2"/>
            <a:r>
              <a:rPr lang="en-US" i="1"/>
              <a:t>Second Price Auction: The auction is a sealed-bid auction because advertisers do not know what other advertisers are bidding. The highest bidder wins the auction and gets their advertisement placed on specific pages for specific users, but pays the price of the second highest bidder</a:t>
            </a:r>
            <a:endParaRPr lang="en-US"/>
          </a:p>
          <a:p>
            <a:r>
              <a:rPr lang="en-US"/>
              <a:t>Conversion</a:t>
            </a:r>
          </a:p>
          <a:p>
            <a:pPr lvl="1"/>
            <a:r>
              <a:rPr lang="en-US"/>
              <a:t>An activity performed by an end-user when they interact with an ad (for example, clicks a text ad or views a video ad) and then takes an action which fulfils goals set by advertiser</a:t>
            </a:r>
          </a:p>
          <a:p>
            <a:pPr lvl="1"/>
            <a:r>
              <a:rPr lang="en-US"/>
              <a:t>For example, online purchase, signing up for a service, call to the business</a:t>
            </a:r>
          </a:p>
          <a:p>
            <a:pPr marL="267672" lvl="1" indent="0">
              <a:buNone/>
            </a:pPr>
            <a:endParaRPr lang="en-US"/>
          </a:p>
        </p:txBody>
      </p:sp>
      <p:cxnSp>
        <p:nvCxnSpPr>
          <p:cNvPr id="11" name="Straight Arrow Connector 10"/>
          <p:cNvCxnSpPr/>
          <p:nvPr/>
        </p:nvCxnSpPr>
        <p:spPr>
          <a:xfrm flipH="1" flipV="1">
            <a:off x="7916983" y="2185430"/>
            <a:ext cx="68238" cy="594086"/>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079847" y="4324766"/>
            <a:ext cx="2903311" cy="1202161"/>
            <a:chOff x="3524250" y="1460273"/>
            <a:chExt cx="4591050" cy="3057766"/>
          </a:xfrm>
        </p:grpSpPr>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55" r="5603"/>
            <a:stretch/>
          </p:blipFill>
          <p:spPr bwMode="auto">
            <a:xfrm>
              <a:off x="3524250" y="1460273"/>
              <a:ext cx="4591050" cy="3057766"/>
            </a:xfrm>
            <a:prstGeom prst="rect">
              <a:avLst/>
            </a:prstGeom>
            <a:noFill/>
            <a:ln>
              <a:noFill/>
            </a:ln>
            <a:effectLst>
              <a:outerShdw blurRad="342900" dist="35921" dir="2700000" algn="ctr" rotWithShape="0">
                <a:schemeClr val="tx1">
                  <a:alpha val="95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5209594" y="1460273"/>
              <a:ext cx="2905706" cy="622383"/>
            </a:xfrm>
            <a:prstGeom prst="rect">
              <a:avLst/>
            </a:prstGeom>
            <a:solidFill>
              <a:schemeClr val="accent1"/>
            </a:solidFill>
            <a:effectLst>
              <a:outerShdw blurRad="406400" dist="38100" dir="5400000" algn="t" rotWithShape="0">
                <a:prstClr val="black">
                  <a:alpha val="40000"/>
                </a:prstClr>
              </a:outerShdw>
            </a:effectLst>
          </p:spPr>
          <p:txBody>
            <a:bodyPr wrap="square" rtlCol="0">
              <a:noAutofit/>
            </a:bodyPr>
            <a:lstStyle/>
            <a:p>
              <a:pPr algn="ctr" defTabSz="914314"/>
              <a:r>
                <a:rPr lang="en-US" sz="1350">
                  <a:solidFill>
                    <a:srgbClr val="FFFFFF"/>
                  </a:solidFill>
                  <a:ea typeface="Segoe UI" pitchFamily="34" charset="0"/>
                  <a:cs typeface="Segoe UI" pitchFamily="34" charset="0"/>
                </a:rPr>
                <a:t>Purchase</a:t>
              </a:r>
            </a:p>
          </p:txBody>
        </p:sp>
      </p:grpSp>
      <p:grpSp>
        <p:nvGrpSpPr>
          <p:cNvPr id="15" name="Group 14"/>
          <p:cNvGrpSpPr/>
          <p:nvPr/>
        </p:nvGrpSpPr>
        <p:grpSpPr>
          <a:xfrm>
            <a:off x="3343677" y="4696177"/>
            <a:ext cx="2618604" cy="1359461"/>
            <a:chOff x="5209594" y="2185797"/>
            <a:chExt cx="4140838" cy="3472043"/>
          </a:xfrm>
        </p:grpSpPr>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594" y="2185797"/>
              <a:ext cx="4140838" cy="3472043"/>
            </a:xfrm>
            <a:prstGeom prst="rect">
              <a:avLst/>
            </a:prstGeom>
            <a:noFill/>
            <a:ln>
              <a:noFill/>
            </a:ln>
            <a:effectLst>
              <a:outerShdw blurRad="342900" dist="35921" dir="2700000" algn="ctr" rotWithShape="0">
                <a:schemeClr val="tx1">
                  <a:alpha val="95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6436835" y="2185797"/>
              <a:ext cx="2905706" cy="602002"/>
            </a:xfrm>
            <a:prstGeom prst="rect">
              <a:avLst/>
            </a:prstGeom>
            <a:solidFill>
              <a:schemeClr val="accent1"/>
            </a:solidFill>
            <a:effectLst>
              <a:outerShdw blurRad="406400" dist="38100" dir="5400000" algn="t" rotWithShape="0">
                <a:prstClr val="black">
                  <a:alpha val="40000"/>
                </a:prstClr>
              </a:outerShdw>
            </a:effectLst>
          </p:spPr>
          <p:txBody>
            <a:bodyPr wrap="square" rtlCol="0">
              <a:noAutofit/>
            </a:bodyPr>
            <a:lstStyle/>
            <a:p>
              <a:pPr algn="ctr" defTabSz="914314"/>
              <a:r>
                <a:rPr lang="en-US" sz="1350">
                  <a:solidFill>
                    <a:srgbClr val="FFFFFF"/>
                  </a:solidFill>
                  <a:ea typeface="Segoe UI" pitchFamily="34" charset="0"/>
                  <a:cs typeface="Segoe UI" pitchFamily="34" charset="0"/>
                </a:rPr>
                <a:t>Donation</a:t>
              </a:r>
            </a:p>
          </p:txBody>
        </p:sp>
      </p:grpSp>
      <p:grpSp>
        <p:nvGrpSpPr>
          <p:cNvPr id="18" name="Group 17"/>
          <p:cNvGrpSpPr/>
          <p:nvPr/>
        </p:nvGrpSpPr>
        <p:grpSpPr>
          <a:xfrm>
            <a:off x="5136757" y="5054425"/>
            <a:ext cx="2371626" cy="1294420"/>
            <a:chOff x="7600705" y="2712641"/>
            <a:chExt cx="3750289" cy="3609585"/>
          </a:xfrm>
        </p:grpSpPr>
        <p:pic>
          <p:nvPicPr>
            <p:cNvPr id="19"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32024"/>
            <a:stretch/>
          </p:blipFill>
          <p:spPr bwMode="auto">
            <a:xfrm>
              <a:off x="7600705" y="2713852"/>
              <a:ext cx="3750289" cy="3608374"/>
            </a:xfrm>
            <a:prstGeom prst="rect">
              <a:avLst/>
            </a:prstGeom>
            <a:noFill/>
            <a:ln>
              <a:noFill/>
            </a:ln>
            <a:effectLst>
              <a:outerShdw blurRad="342900" dist="35921" dir="2700000" algn="ctr" rotWithShape="0">
                <a:schemeClr val="tx1">
                  <a:alpha val="95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8115913" y="2712641"/>
              <a:ext cx="2905705" cy="707328"/>
            </a:xfrm>
            <a:prstGeom prst="rect">
              <a:avLst/>
            </a:prstGeom>
            <a:solidFill>
              <a:schemeClr val="accent1"/>
            </a:solidFill>
            <a:effectLst>
              <a:outerShdw blurRad="406400" dist="38100" dir="5400000" algn="t" rotWithShape="0">
                <a:prstClr val="black">
                  <a:alpha val="40000"/>
                </a:prstClr>
              </a:outerShdw>
            </a:effectLst>
          </p:spPr>
          <p:txBody>
            <a:bodyPr wrap="square" rtlCol="0">
              <a:noAutofit/>
            </a:bodyPr>
            <a:lstStyle/>
            <a:p>
              <a:pPr algn="ctr" defTabSz="914314"/>
              <a:r>
                <a:rPr lang="en-US" sz="1350">
                  <a:solidFill>
                    <a:srgbClr val="FFFFFF"/>
                  </a:solidFill>
                  <a:ea typeface="Segoe UI" pitchFamily="34" charset="0"/>
                  <a:cs typeface="Segoe UI" pitchFamily="34" charset="0"/>
                </a:rPr>
                <a:t>Newsletter</a:t>
              </a:r>
            </a:p>
          </p:txBody>
        </p:sp>
      </p:grpSp>
    </p:spTree>
    <p:extLst>
      <p:ext uri="{BB962C8B-B14F-4D97-AF65-F5344CB8AC3E}">
        <p14:creationId xmlns:p14="http://schemas.microsoft.com/office/powerpoint/2010/main" val="2105415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 Ad Business Process Flow</a:t>
            </a:r>
          </a:p>
        </p:txBody>
      </p:sp>
      <p:grpSp>
        <p:nvGrpSpPr>
          <p:cNvPr id="169" name="Group 168"/>
          <p:cNvGrpSpPr/>
          <p:nvPr/>
        </p:nvGrpSpPr>
        <p:grpSpPr>
          <a:xfrm>
            <a:off x="448235" y="1174317"/>
            <a:ext cx="11350561" cy="4872326"/>
            <a:chOff x="448235" y="1174317"/>
            <a:chExt cx="11350561" cy="4872326"/>
          </a:xfrm>
        </p:grpSpPr>
        <p:sp>
          <p:nvSpPr>
            <p:cNvPr id="134" name="TextBox 133"/>
            <p:cNvSpPr txBox="1"/>
            <p:nvPr/>
          </p:nvSpPr>
          <p:spPr>
            <a:xfrm>
              <a:off x="3622164" y="4294890"/>
              <a:ext cx="3811705" cy="1164127"/>
            </a:xfrm>
            <a:prstGeom prst="rect">
              <a:avLst/>
            </a:prstGeom>
            <a:noFill/>
          </p:spPr>
          <p:txBody>
            <a:bodyPr wrap="square" rtlCol="0">
              <a:spAutoFit/>
            </a:bodyPr>
            <a:lstStyle/>
            <a:p>
              <a:r>
                <a:rPr lang="en-US" sz="1400"/>
                <a:t>        Bid1        Bid 2         Bid3</a:t>
              </a:r>
            </a:p>
            <a:p>
              <a:endParaRPr lang="en-US" sz="1400"/>
            </a:p>
            <a:p>
              <a:endParaRPr lang="en-US" sz="1400"/>
            </a:p>
            <a:p>
              <a:endParaRPr lang="en-US" sz="1400" b="1"/>
            </a:p>
            <a:p>
              <a:r>
                <a:rPr lang="en-US" sz="1400" b="1"/>
                <a:t> Adv 1         Adv 2       Adv 3</a:t>
              </a:r>
            </a:p>
          </p:txBody>
        </p:sp>
        <p:sp>
          <p:nvSpPr>
            <p:cNvPr id="126" name="Oval 125"/>
            <p:cNvSpPr/>
            <p:nvPr/>
          </p:nvSpPr>
          <p:spPr>
            <a:xfrm>
              <a:off x="3594853" y="3922938"/>
              <a:ext cx="3109549" cy="2123705"/>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3329040" y="2672653"/>
              <a:ext cx="2206776" cy="367619"/>
            </a:xfrm>
            <a:prstGeom prst="rect">
              <a:avLst/>
            </a:prstGeom>
            <a:noFill/>
          </p:spPr>
          <p:txBody>
            <a:bodyPr wrap="square" rtlCol="0">
              <a:spAutoFit/>
            </a:bodyPr>
            <a:lstStyle/>
            <a:p>
              <a:endParaRPr lang="en-US"/>
            </a:p>
          </p:txBody>
        </p:sp>
        <p:cxnSp>
          <p:nvCxnSpPr>
            <p:cNvPr id="131" name="Straight Arrow Connector 130"/>
            <p:cNvCxnSpPr/>
            <p:nvPr/>
          </p:nvCxnSpPr>
          <p:spPr>
            <a:xfrm rot="5400000" flipH="1" flipV="1">
              <a:off x="3944270" y="4968857"/>
              <a:ext cx="833522" cy="104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32" name="Straight Arrow Connector 131"/>
            <p:cNvCxnSpPr/>
            <p:nvPr/>
          </p:nvCxnSpPr>
          <p:spPr>
            <a:xfrm rot="5400000" flipH="1" flipV="1">
              <a:off x="4847010" y="4967939"/>
              <a:ext cx="834313" cy="209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49" name="TextBox 148"/>
            <p:cNvSpPr txBox="1"/>
            <p:nvPr/>
          </p:nvSpPr>
          <p:spPr>
            <a:xfrm>
              <a:off x="3362821" y="3333995"/>
              <a:ext cx="3376690" cy="276999"/>
            </a:xfrm>
            <a:prstGeom prst="rect">
              <a:avLst/>
            </a:prstGeom>
            <a:noFill/>
          </p:spPr>
          <p:txBody>
            <a:bodyPr wrap="square" rtlCol="0">
              <a:spAutoFit/>
            </a:bodyPr>
            <a:lstStyle/>
            <a:p>
              <a:r>
                <a:rPr lang="en-US" sz="1200"/>
                <a:t>&lt;&lt; Auction Marketplace (bidding process) &gt;&gt;</a:t>
              </a:r>
            </a:p>
          </p:txBody>
        </p:sp>
        <p:sp>
          <p:nvSpPr>
            <p:cNvPr id="150" name="Rounded Rectangle 149"/>
            <p:cNvSpPr/>
            <p:nvPr/>
          </p:nvSpPr>
          <p:spPr>
            <a:xfrm>
              <a:off x="3730273" y="1282412"/>
              <a:ext cx="2206776" cy="379233"/>
            </a:xfrm>
            <a:prstGeom prst="roundRect">
              <a:avLst/>
            </a:prstGeom>
            <a:solidFill>
              <a:srgbClr val="0082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End-User</a:t>
              </a:r>
            </a:p>
          </p:txBody>
        </p:sp>
        <p:sp>
          <p:nvSpPr>
            <p:cNvPr id="152" name="TextBox 151"/>
            <p:cNvSpPr txBox="1"/>
            <p:nvPr/>
          </p:nvSpPr>
          <p:spPr>
            <a:xfrm>
              <a:off x="2959944" y="1691887"/>
              <a:ext cx="1715633" cy="430887"/>
            </a:xfrm>
            <a:prstGeom prst="rect">
              <a:avLst/>
            </a:prstGeom>
            <a:noFill/>
          </p:spPr>
          <p:txBody>
            <a:bodyPr wrap="square" rtlCol="0">
              <a:spAutoFit/>
            </a:bodyPr>
            <a:lstStyle/>
            <a:p>
              <a:r>
                <a:rPr lang="en-US" sz="1100"/>
                <a:t>String entered on search bar/other entry points</a:t>
              </a:r>
            </a:p>
          </p:txBody>
        </p:sp>
        <p:sp>
          <p:nvSpPr>
            <p:cNvPr id="156" name="TextBox 155"/>
            <p:cNvSpPr txBox="1"/>
            <p:nvPr/>
          </p:nvSpPr>
          <p:spPr>
            <a:xfrm>
              <a:off x="6102493" y="1174317"/>
              <a:ext cx="1824630" cy="276999"/>
            </a:xfrm>
            <a:prstGeom prst="rect">
              <a:avLst/>
            </a:prstGeom>
            <a:noFill/>
          </p:spPr>
          <p:txBody>
            <a:bodyPr wrap="square" rtlCol="0">
              <a:spAutoFit/>
            </a:bodyPr>
            <a:lstStyle/>
            <a:p>
              <a:r>
                <a:rPr lang="en-US" sz="1200"/>
                <a:t>Clicks on relevant ads</a:t>
              </a:r>
            </a:p>
          </p:txBody>
        </p:sp>
        <p:sp>
          <p:nvSpPr>
            <p:cNvPr id="164" name="TextBox 163"/>
            <p:cNvSpPr txBox="1"/>
            <p:nvPr/>
          </p:nvSpPr>
          <p:spPr>
            <a:xfrm>
              <a:off x="4496337" y="3995497"/>
              <a:ext cx="1811758" cy="367619"/>
            </a:xfrm>
            <a:prstGeom prst="rect">
              <a:avLst/>
            </a:prstGeom>
            <a:noFill/>
          </p:spPr>
          <p:txBody>
            <a:bodyPr wrap="square" rtlCol="0">
              <a:spAutoFit/>
            </a:bodyPr>
            <a:lstStyle/>
            <a:p>
              <a:r>
                <a:rPr lang="en-US" sz="1800"/>
                <a:t>Keywords</a:t>
              </a:r>
            </a:p>
          </p:txBody>
        </p:sp>
        <p:sp>
          <p:nvSpPr>
            <p:cNvPr id="49" name="Rounded Rectangle 48"/>
            <p:cNvSpPr/>
            <p:nvPr/>
          </p:nvSpPr>
          <p:spPr>
            <a:xfrm>
              <a:off x="3730272" y="2132578"/>
              <a:ext cx="2206777" cy="379233"/>
            </a:xfrm>
            <a:prstGeom prst="roundRect">
              <a:avLst/>
            </a:prstGeom>
            <a:solidFill>
              <a:srgbClr val="0082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Publisher</a:t>
              </a:r>
            </a:p>
          </p:txBody>
        </p:sp>
        <p:sp>
          <p:nvSpPr>
            <p:cNvPr id="50" name="Rounded Rectangle 49"/>
            <p:cNvSpPr/>
            <p:nvPr/>
          </p:nvSpPr>
          <p:spPr>
            <a:xfrm>
              <a:off x="3711850" y="2976410"/>
              <a:ext cx="2206777" cy="384048"/>
            </a:xfrm>
            <a:prstGeom prst="roundRect">
              <a:avLst/>
            </a:prstGeom>
            <a:solidFill>
              <a:srgbClr val="0082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Platform</a:t>
              </a:r>
            </a:p>
          </p:txBody>
        </p:sp>
        <p:sp>
          <p:nvSpPr>
            <p:cNvPr id="51" name="TextBox 50"/>
            <p:cNvSpPr txBox="1"/>
            <p:nvPr/>
          </p:nvSpPr>
          <p:spPr>
            <a:xfrm>
              <a:off x="3626734" y="2583305"/>
              <a:ext cx="1705236" cy="261610"/>
            </a:xfrm>
            <a:prstGeom prst="rect">
              <a:avLst/>
            </a:prstGeom>
            <a:noFill/>
          </p:spPr>
          <p:txBody>
            <a:bodyPr wrap="square" rtlCol="0">
              <a:spAutoFit/>
            </a:bodyPr>
            <a:lstStyle/>
            <a:p>
              <a:r>
                <a:rPr lang="en-US" sz="1100"/>
                <a:t>Search Query</a:t>
              </a:r>
            </a:p>
          </p:txBody>
        </p:sp>
        <p:sp>
          <p:nvSpPr>
            <p:cNvPr id="52" name="Rounded Rectangle 51"/>
            <p:cNvSpPr/>
            <p:nvPr/>
          </p:nvSpPr>
          <p:spPr>
            <a:xfrm>
              <a:off x="7203152" y="3423449"/>
              <a:ext cx="2206777" cy="384048"/>
            </a:xfrm>
            <a:prstGeom prst="roundRect">
              <a:avLst/>
            </a:prstGeom>
            <a:solidFill>
              <a:srgbClr val="0082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Advertisers</a:t>
              </a:r>
            </a:p>
          </p:txBody>
        </p:sp>
        <p:sp>
          <p:nvSpPr>
            <p:cNvPr id="58" name="TextBox 57"/>
            <p:cNvSpPr txBox="1"/>
            <p:nvPr/>
          </p:nvSpPr>
          <p:spPr>
            <a:xfrm>
              <a:off x="5402216" y="1729051"/>
              <a:ext cx="1705236" cy="261610"/>
            </a:xfrm>
            <a:prstGeom prst="rect">
              <a:avLst/>
            </a:prstGeom>
            <a:noFill/>
          </p:spPr>
          <p:txBody>
            <a:bodyPr wrap="square" rtlCol="0">
              <a:spAutoFit/>
            </a:bodyPr>
            <a:lstStyle/>
            <a:p>
              <a:r>
                <a:rPr lang="en-US" sz="1100"/>
                <a:t>Search Results + Ads</a:t>
              </a:r>
            </a:p>
          </p:txBody>
        </p:sp>
        <p:cxnSp>
          <p:nvCxnSpPr>
            <p:cNvPr id="4" name="Straight Arrow Connector 3"/>
            <p:cNvCxnSpPr/>
            <p:nvPr/>
          </p:nvCxnSpPr>
          <p:spPr>
            <a:xfrm flipH="1">
              <a:off x="4631998" y="1712319"/>
              <a:ext cx="6467" cy="4288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5402219" y="1651254"/>
              <a:ext cx="0" cy="4899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635231" y="2519177"/>
              <a:ext cx="1" cy="45723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402219" y="2497455"/>
              <a:ext cx="0" cy="4859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379823" y="2557640"/>
              <a:ext cx="1705236" cy="261610"/>
            </a:xfrm>
            <a:prstGeom prst="rect">
              <a:avLst/>
            </a:prstGeom>
            <a:noFill/>
          </p:spPr>
          <p:txBody>
            <a:bodyPr wrap="square" rtlCol="0">
              <a:spAutoFit/>
            </a:bodyPr>
            <a:lstStyle/>
            <a:p>
              <a:r>
                <a:rPr lang="en-US" sz="1100"/>
                <a:t>Ads</a:t>
              </a:r>
            </a:p>
          </p:txBody>
        </p:sp>
        <p:cxnSp>
          <p:nvCxnSpPr>
            <p:cNvPr id="36" name="Straight Arrow Connector 35"/>
            <p:cNvCxnSpPr/>
            <p:nvPr/>
          </p:nvCxnSpPr>
          <p:spPr>
            <a:xfrm flipH="1" flipV="1">
              <a:off x="5043304" y="3588091"/>
              <a:ext cx="2" cy="3347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05796" y="2876299"/>
              <a:ext cx="3063626" cy="1376979"/>
              <a:chOff x="4847995" y="2586620"/>
              <a:chExt cx="3063626" cy="1376979"/>
            </a:xfrm>
          </p:grpSpPr>
          <p:sp>
            <p:nvSpPr>
              <p:cNvPr id="141" name="TextBox 140"/>
              <p:cNvSpPr txBox="1"/>
              <p:nvPr/>
            </p:nvSpPr>
            <p:spPr>
              <a:xfrm>
                <a:off x="4847995" y="3317268"/>
                <a:ext cx="3063626" cy="646331"/>
              </a:xfrm>
              <a:prstGeom prst="rect">
                <a:avLst/>
              </a:prstGeom>
              <a:noFill/>
            </p:spPr>
            <p:txBody>
              <a:bodyPr wrap="square" rtlCol="0">
                <a:spAutoFit/>
              </a:bodyPr>
              <a:lstStyle/>
              <a:p>
                <a:endParaRPr lang="en-US" sz="1200">
                  <a:hlinkClick r:id="rId3" action="ppaction://hlinksldjump"/>
                </a:endParaRPr>
              </a:p>
              <a:p>
                <a:r>
                  <a:rPr lang="en-US" sz="1200" err="1"/>
                  <a:t>Eg</a:t>
                </a:r>
                <a:r>
                  <a:rPr lang="en-US" sz="1200"/>
                  <a:t>. Quality of Ad, Bid made by Advertiser, Thresholds  </a:t>
                </a:r>
              </a:p>
            </p:txBody>
          </p:sp>
          <p:sp>
            <p:nvSpPr>
              <p:cNvPr id="163" name="TextBox 162"/>
              <p:cNvSpPr txBox="1"/>
              <p:nvPr/>
            </p:nvSpPr>
            <p:spPr>
              <a:xfrm>
                <a:off x="4934510" y="2970668"/>
                <a:ext cx="2230524" cy="461665"/>
              </a:xfrm>
              <a:prstGeom prst="rect">
                <a:avLst/>
              </a:prstGeom>
              <a:noFill/>
            </p:spPr>
            <p:txBody>
              <a:bodyPr wrap="square" rtlCol="0">
                <a:spAutoFit/>
              </a:bodyPr>
              <a:lstStyle/>
              <a:p>
                <a:r>
                  <a:rPr lang="en-US" sz="1200"/>
                  <a:t>&lt;&lt; Factors determining ads to be shown &gt;&gt;</a:t>
                </a:r>
              </a:p>
            </p:txBody>
          </p:sp>
          <p:sp>
            <p:nvSpPr>
              <p:cNvPr id="41" name="Oval 40"/>
              <p:cNvSpPr/>
              <p:nvPr/>
            </p:nvSpPr>
            <p:spPr>
              <a:xfrm>
                <a:off x="4972428" y="2586620"/>
                <a:ext cx="2203704" cy="384048"/>
              </a:xfrm>
              <a:prstGeom prst="ellipse">
                <a:avLst/>
              </a:prstGeom>
              <a:solidFill>
                <a:srgbClr val="0082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Ads Selected</a:t>
                </a:r>
              </a:p>
            </p:txBody>
          </p:sp>
        </p:grpSp>
        <p:cxnSp>
          <p:nvCxnSpPr>
            <p:cNvPr id="85" name="Straight Arrow Connector 84"/>
            <p:cNvCxnSpPr/>
            <p:nvPr/>
          </p:nvCxnSpPr>
          <p:spPr>
            <a:xfrm flipV="1">
              <a:off x="5963715" y="1451569"/>
              <a:ext cx="3117759" cy="204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5400000" flipH="1" flipV="1">
              <a:off x="16885" y="3531546"/>
              <a:ext cx="1176566" cy="25012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p:nvPr/>
          </p:nvCxnSpPr>
          <p:spPr>
            <a:xfrm rot="10800000" flipV="1">
              <a:off x="448235" y="3559630"/>
              <a:ext cx="3415183" cy="685259"/>
            </a:xfrm>
            <a:prstGeom prst="bentConnector3">
              <a:avLst>
                <a:gd name="adj1" fmla="val 187"/>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rot="5400000" flipH="1" flipV="1">
              <a:off x="5681089" y="4963092"/>
              <a:ext cx="834313" cy="209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07" name="Elbow Connector 106"/>
            <p:cNvCxnSpPr/>
            <p:nvPr/>
          </p:nvCxnSpPr>
          <p:spPr>
            <a:xfrm rot="5400000">
              <a:off x="6671062" y="3866987"/>
              <a:ext cx="1158977" cy="1045016"/>
            </a:xfrm>
            <a:prstGeom prst="bentConnector3">
              <a:avLst>
                <a:gd name="adj1" fmla="val 100458"/>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8591109" y="1472028"/>
              <a:ext cx="0" cy="1951421"/>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5926117" y="3252928"/>
              <a:ext cx="2638803" cy="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6590610" y="2813910"/>
              <a:ext cx="2181966" cy="461665"/>
            </a:xfrm>
            <a:prstGeom prst="rect">
              <a:avLst/>
            </a:prstGeom>
            <a:noFill/>
          </p:spPr>
          <p:txBody>
            <a:bodyPr wrap="square" rtlCol="0">
              <a:spAutoFit/>
            </a:bodyPr>
            <a:lstStyle/>
            <a:p>
              <a:r>
                <a:rPr lang="en-US" sz="1200"/>
                <a:t>Revenue from Advertisers to Platform upon click</a:t>
              </a:r>
            </a:p>
          </p:txBody>
        </p:sp>
        <p:cxnSp>
          <p:nvCxnSpPr>
            <p:cNvPr id="118" name="Elbow Connector 117"/>
            <p:cNvCxnSpPr>
              <a:endCxn id="52" idx="3"/>
            </p:cNvCxnSpPr>
            <p:nvPr/>
          </p:nvCxnSpPr>
          <p:spPr>
            <a:xfrm rot="5400000">
              <a:off x="8880685" y="2246366"/>
              <a:ext cx="1898352" cy="839863"/>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10297646" y="2083135"/>
              <a:ext cx="1501150" cy="1200329"/>
            </a:xfrm>
            <a:prstGeom prst="rect">
              <a:avLst/>
            </a:prstGeom>
            <a:noFill/>
          </p:spPr>
          <p:txBody>
            <a:bodyPr wrap="square" rtlCol="0">
              <a:spAutoFit/>
            </a:bodyPr>
            <a:lstStyle/>
            <a:p>
              <a:r>
                <a:rPr lang="en-US" sz="1200"/>
                <a:t>Revenue/Other Business goals achieved for Advertisers through End-User upon conversion</a:t>
              </a:r>
            </a:p>
          </p:txBody>
        </p:sp>
        <p:cxnSp>
          <p:nvCxnSpPr>
            <p:cNvPr id="124" name="Curved Connector 123"/>
            <p:cNvCxnSpPr>
              <a:stCxn id="50" idx="3"/>
              <a:endCxn id="49" idx="3"/>
            </p:cNvCxnSpPr>
            <p:nvPr/>
          </p:nvCxnSpPr>
          <p:spPr>
            <a:xfrm flipV="1">
              <a:off x="5918627" y="2322195"/>
              <a:ext cx="18422" cy="846239"/>
            </a:xfrm>
            <a:prstGeom prst="curvedConnector3">
              <a:avLst>
                <a:gd name="adj1" fmla="val 272611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6356725" y="2096312"/>
              <a:ext cx="1570398" cy="646331"/>
            </a:xfrm>
            <a:prstGeom prst="rect">
              <a:avLst/>
            </a:prstGeom>
            <a:noFill/>
          </p:spPr>
          <p:txBody>
            <a:bodyPr wrap="square" rtlCol="0">
              <a:spAutoFit/>
            </a:bodyPr>
            <a:lstStyle/>
            <a:p>
              <a:r>
                <a:rPr lang="en-US" sz="1200"/>
                <a:t>Revenue from Platform to Publisher upon click</a:t>
              </a:r>
            </a:p>
          </p:txBody>
        </p:sp>
        <p:cxnSp>
          <p:nvCxnSpPr>
            <p:cNvPr id="168" name="Straight Arrow Connector 167"/>
            <p:cNvCxnSpPr/>
            <p:nvPr/>
          </p:nvCxnSpPr>
          <p:spPr>
            <a:xfrm>
              <a:off x="2933933" y="3068323"/>
              <a:ext cx="766197" cy="44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87" name="Oval 186"/>
          <p:cNvSpPr/>
          <p:nvPr/>
        </p:nvSpPr>
        <p:spPr>
          <a:xfrm>
            <a:off x="9139222" y="1280004"/>
            <a:ext cx="2206777" cy="384048"/>
          </a:xfrm>
          <a:prstGeom prst="ellipse">
            <a:avLst/>
          </a:prstGeom>
          <a:solidFill>
            <a:srgbClr val="0082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Landing Page</a:t>
            </a:r>
          </a:p>
        </p:txBody>
      </p:sp>
      <p:sp>
        <p:nvSpPr>
          <p:cNvPr id="190" name="TextBox 189"/>
          <p:cNvSpPr txBox="1"/>
          <p:nvPr/>
        </p:nvSpPr>
        <p:spPr>
          <a:xfrm>
            <a:off x="10287643" y="1731540"/>
            <a:ext cx="1556186" cy="276999"/>
          </a:xfrm>
          <a:prstGeom prst="rect">
            <a:avLst/>
          </a:prstGeom>
          <a:noFill/>
        </p:spPr>
        <p:txBody>
          <a:bodyPr wrap="square" rtlCol="0">
            <a:spAutoFit/>
          </a:bodyPr>
          <a:lstStyle/>
          <a:p>
            <a:r>
              <a:rPr lang="en-US" sz="1200"/>
              <a:t>&lt;&lt; Conversions&gt;&gt;</a:t>
            </a:r>
          </a:p>
        </p:txBody>
      </p:sp>
    </p:spTree>
    <p:extLst>
      <p:ext uri="{BB962C8B-B14F-4D97-AF65-F5344CB8AC3E}">
        <p14:creationId xmlns:p14="http://schemas.microsoft.com/office/powerpoint/2010/main" val="26335442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Online Search Advertising Basic Key Performance Indicators (KPIs)</a:t>
            </a:r>
            <a:br>
              <a:rPr lang="en-US"/>
            </a:br>
            <a:endParaRPr lang="en-US"/>
          </a:p>
        </p:txBody>
      </p:sp>
      <p:sp>
        <p:nvSpPr>
          <p:cNvPr id="3" name="Text Placeholder 2"/>
          <p:cNvSpPr>
            <a:spLocks noGrp="1"/>
          </p:cNvSpPr>
          <p:nvPr>
            <p:ph type="body" sz="quarter" idx="10"/>
          </p:nvPr>
        </p:nvSpPr>
        <p:spPr>
          <a:xfrm>
            <a:off x="266127" y="1188901"/>
            <a:ext cx="10857072" cy="5066002"/>
          </a:xfrm>
        </p:spPr>
        <p:txBody>
          <a:bodyPr/>
          <a:lstStyle/>
          <a:p>
            <a:r>
              <a:rPr lang="en-US"/>
              <a:t>Search Result Page View (SRPV) </a:t>
            </a:r>
          </a:p>
          <a:p>
            <a:pPr lvl="1"/>
            <a:r>
              <a:rPr lang="en-US"/>
              <a:t>Search Result Page View independent of Ad Impression or ads being rendered on the landing page</a:t>
            </a:r>
          </a:p>
          <a:p>
            <a:pPr lvl="1"/>
            <a:endParaRPr lang="en-US"/>
          </a:p>
          <a:p>
            <a:r>
              <a:rPr lang="en-US" err="1"/>
              <a:t>Bidded</a:t>
            </a:r>
            <a:r>
              <a:rPr lang="en-US"/>
              <a:t> Search Result Page View (BSRPV)</a:t>
            </a:r>
          </a:p>
          <a:p>
            <a:pPr lvl="1"/>
            <a:r>
              <a:rPr lang="en-US"/>
              <a:t>Search Result Page View having at least 1 Ad Impression on the landing page</a:t>
            </a:r>
          </a:p>
          <a:p>
            <a:pPr lvl="1"/>
            <a:endParaRPr lang="en-US"/>
          </a:p>
          <a:p>
            <a:r>
              <a:rPr lang="en-US"/>
              <a:t>Revenue per Search (RPS) </a:t>
            </a:r>
          </a:p>
          <a:p>
            <a:pPr lvl="1"/>
            <a:r>
              <a:rPr lang="en-US"/>
              <a:t>Revenue generated per search</a:t>
            </a:r>
          </a:p>
          <a:p>
            <a:pPr lvl="1"/>
            <a:r>
              <a:rPr lang="en-US"/>
              <a:t>RPS = Total Revenue / Total SRPV’s</a:t>
            </a:r>
          </a:p>
          <a:p>
            <a:pPr lvl="1"/>
            <a:r>
              <a:rPr lang="en-US"/>
              <a:t>Revenue Per </a:t>
            </a:r>
            <a:r>
              <a:rPr lang="en-US" err="1"/>
              <a:t>Milli</a:t>
            </a:r>
            <a:r>
              <a:rPr lang="en-US"/>
              <a:t> (RPM) = RPS x 1000</a:t>
            </a:r>
          </a:p>
          <a:p>
            <a:pPr lvl="1"/>
            <a:endParaRPr lang="en-US"/>
          </a:p>
          <a:p>
            <a:r>
              <a:rPr lang="en-US"/>
              <a:t>Price per Click or Cost per Click (PPC or CPC) </a:t>
            </a:r>
          </a:p>
          <a:p>
            <a:pPr lvl="1"/>
            <a:r>
              <a:rPr lang="en-US"/>
              <a:t>Revenue generated per ad click</a:t>
            </a:r>
          </a:p>
          <a:p>
            <a:pPr lvl="1"/>
            <a:r>
              <a:rPr lang="en-US"/>
              <a:t>PPC = Total Revenue / Total Clicks</a:t>
            </a:r>
          </a:p>
          <a:p>
            <a:pPr lvl="1"/>
            <a:endParaRPr lang="en-US"/>
          </a:p>
          <a:p>
            <a:r>
              <a:rPr lang="en-US"/>
              <a:t>Impressions</a:t>
            </a:r>
          </a:p>
          <a:p>
            <a:pPr lvl="1"/>
            <a:r>
              <a:rPr lang="en-US"/>
              <a:t>Total number of times an ad is served or rendered on a search page </a:t>
            </a:r>
          </a:p>
        </p:txBody>
      </p:sp>
      <p:sp>
        <p:nvSpPr>
          <p:cNvPr id="11" name="Left Arrow 10"/>
          <p:cNvSpPr/>
          <p:nvPr/>
        </p:nvSpPr>
        <p:spPr>
          <a:xfrm rot="2069127">
            <a:off x="10011078" y="4082125"/>
            <a:ext cx="238846" cy="166432"/>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4314"/>
            <a:endParaRPr lang="en-US" sz="1350">
              <a:solidFill>
                <a:srgbClr val="FFFFFF"/>
              </a:solidFill>
            </a:endParaRPr>
          </a:p>
        </p:txBody>
      </p:sp>
    </p:spTree>
    <p:extLst>
      <p:ext uri="{BB962C8B-B14F-4D97-AF65-F5344CB8AC3E}">
        <p14:creationId xmlns:p14="http://schemas.microsoft.com/office/powerpoint/2010/main" val="3814761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Online Search Advertising Basic Key Performance Indicators (KPIs)</a:t>
            </a:r>
            <a:br>
              <a:rPr lang="en-US"/>
            </a:br>
            <a:endParaRPr lang="en-US"/>
          </a:p>
        </p:txBody>
      </p:sp>
      <p:sp>
        <p:nvSpPr>
          <p:cNvPr id="3" name="Text Placeholder 2"/>
          <p:cNvSpPr>
            <a:spLocks noGrp="1"/>
          </p:cNvSpPr>
          <p:nvPr>
            <p:ph type="body" sz="quarter" idx="10"/>
          </p:nvPr>
        </p:nvSpPr>
        <p:spPr>
          <a:xfrm>
            <a:off x="266127" y="1188901"/>
            <a:ext cx="10857072" cy="5607689"/>
          </a:xfrm>
        </p:spPr>
        <p:txBody>
          <a:bodyPr/>
          <a:lstStyle/>
          <a:p>
            <a:r>
              <a:rPr lang="en-US"/>
              <a:t>Click through Rate (CTR)</a:t>
            </a:r>
          </a:p>
          <a:p>
            <a:pPr lvl="1"/>
            <a:r>
              <a:rPr lang="en-US"/>
              <a:t>The rate at which an ad is clicked with respect to the total number of ad impressions</a:t>
            </a:r>
          </a:p>
          <a:p>
            <a:pPr lvl="1"/>
            <a:r>
              <a:rPr lang="en-US"/>
              <a:t>CTR = Total Clicks / Total Impressions</a:t>
            </a:r>
          </a:p>
          <a:p>
            <a:pPr lvl="1"/>
            <a:endParaRPr lang="en-US"/>
          </a:p>
          <a:p>
            <a:r>
              <a:rPr lang="en-US"/>
              <a:t>Click Yield (CY)</a:t>
            </a:r>
          </a:p>
          <a:p>
            <a:pPr lvl="1"/>
            <a:r>
              <a:rPr lang="en-US"/>
              <a:t>Rate at which an ad is clicked with respect to the total number of Searches</a:t>
            </a:r>
          </a:p>
          <a:p>
            <a:pPr lvl="1"/>
            <a:r>
              <a:rPr lang="en-US"/>
              <a:t>Click Yield = Total Clicks / Total SRPV’s</a:t>
            </a:r>
          </a:p>
          <a:p>
            <a:pPr lvl="1"/>
            <a:endParaRPr lang="en-US"/>
          </a:p>
          <a:p>
            <a:r>
              <a:rPr lang="en-US"/>
              <a:t>Impression Yield (IY)</a:t>
            </a:r>
          </a:p>
          <a:p>
            <a:pPr lvl="1"/>
            <a:r>
              <a:rPr lang="en-US"/>
              <a:t>The rate at which an ad is rendered with respect to the total number of search pages</a:t>
            </a:r>
          </a:p>
          <a:p>
            <a:pPr lvl="1"/>
            <a:r>
              <a:rPr lang="en-US"/>
              <a:t>IY = Total Impressions / Total SRPV’s</a:t>
            </a:r>
          </a:p>
          <a:p>
            <a:pPr lvl="1"/>
            <a:endParaRPr lang="en-US"/>
          </a:p>
          <a:p>
            <a:r>
              <a:rPr lang="en-US"/>
              <a:t>Coverage </a:t>
            </a:r>
          </a:p>
          <a:p>
            <a:pPr lvl="1"/>
            <a:r>
              <a:rPr lang="en-US"/>
              <a:t>The rate at which at least 1 ad is rendered on a page with respect to the total number of searches</a:t>
            </a:r>
          </a:p>
          <a:p>
            <a:pPr lvl="1"/>
            <a:r>
              <a:rPr lang="en-US"/>
              <a:t>Coverage = </a:t>
            </a:r>
            <a:r>
              <a:rPr lang="en-US" err="1"/>
              <a:t>Bidded</a:t>
            </a:r>
            <a:r>
              <a:rPr lang="en-US"/>
              <a:t> SRPV’s / Total SRPV’s</a:t>
            </a:r>
          </a:p>
          <a:p>
            <a:pPr lvl="1"/>
            <a:endParaRPr lang="en-US"/>
          </a:p>
          <a:p>
            <a:r>
              <a:rPr lang="en-US"/>
              <a:t>Ad Density</a:t>
            </a:r>
          </a:p>
          <a:p>
            <a:pPr lvl="1"/>
            <a:r>
              <a:rPr lang="en-US"/>
              <a:t>Ad Density = Total Impressions / Total BSRPV’s</a:t>
            </a:r>
          </a:p>
          <a:p>
            <a:pPr lvl="1"/>
            <a:endParaRPr lang="en-US"/>
          </a:p>
        </p:txBody>
      </p:sp>
      <p:sp>
        <p:nvSpPr>
          <p:cNvPr id="11" name="Left Arrow 10"/>
          <p:cNvSpPr/>
          <p:nvPr/>
        </p:nvSpPr>
        <p:spPr>
          <a:xfrm rot="2069127">
            <a:off x="10011078" y="4082125"/>
            <a:ext cx="238846" cy="166432"/>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914314"/>
            <a:endParaRPr lang="en-US" sz="1350">
              <a:solidFill>
                <a:srgbClr val="FFFFFF"/>
              </a:solidFill>
            </a:endParaRPr>
          </a:p>
        </p:txBody>
      </p:sp>
    </p:spTree>
    <p:extLst>
      <p:ext uri="{BB962C8B-B14F-4D97-AF65-F5344CB8AC3E}">
        <p14:creationId xmlns:p14="http://schemas.microsoft.com/office/powerpoint/2010/main" val="2255569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8-50065_BingAds_Brand_Light_16x9">
  <a:themeElements>
    <a:clrScheme name="Custom 1">
      <a:dk1>
        <a:srgbClr val="505050"/>
      </a:dk1>
      <a:lt1>
        <a:srgbClr val="FFFFFF"/>
      </a:lt1>
      <a:dk2>
        <a:srgbClr val="008272"/>
      </a:dk2>
      <a:lt2>
        <a:srgbClr val="EAEAEA"/>
      </a:lt2>
      <a:accent1>
        <a:srgbClr val="008272"/>
      </a:accent1>
      <a:accent2>
        <a:srgbClr val="004B50"/>
      </a:accent2>
      <a:accent3>
        <a:srgbClr val="0078D7"/>
      </a:accent3>
      <a:accent4>
        <a:srgbClr val="002050"/>
      </a:accent4>
      <a:accent5>
        <a:srgbClr val="00BCF2"/>
      </a:accent5>
      <a:accent6>
        <a:srgbClr val="00B294"/>
      </a:accent6>
      <a:hlink>
        <a:srgbClr val="00B294"/>
      </a:hlink>
      <a:folHlink>
        <a:srgbClr val="00B29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ing_Brand_Template_16x9.potx" id="{99068AF5-8583-47D8-B44E-350C048D4A61}" vid="{D17A824C-FCAD-4ED4-853E-FA5BCCF5295E}"/>
    </a:ext>
  </a:extLst>
</a:theme>
</file>

<file path=ppt/theme/theme3.xml><?xml version="1.0" encoding="utf-8"?>
<a:theme xmlns:a="http://schemas.openxmlformats.org/drawingml/2006/main" name="8-50065_BingAds_Brand_Light_16x9">
  <a:themeElements>
    <a:clrScheme name="Custom 1">
      <a:dk1>
        <a:srgbClr val="505050"/>
      </a:dk1>
      <a:lt1>
        <a:srgbClr val="FFFFFF"/>
      </a:lt1>
      <a:dk2>
        <a:srgbClr val="008272"/>
      </a:dk2>
      <a:lt2>
        <a:srgbClr val="EAEAEA"/>
      </a:lt2>
      <a:accent1>
        <a:srgbClr val="008272"/>
      </a:accent1>
      <a:accent2>
        <a:srgbClr val="004B50"/>
      </a:accent2>
      <a:accent3>
        <a:srgbClr val="0078D7"/>
      </a:accent3>
      <a:accent4>
        <a:srgbClr val="002050"/>
      </a:accent4>
      <a:accent5>
        <a:srgbClr val="00BCF2"/>
      </a:accent5>
      <a:accent6>
        <a:srgbClr val="00B294"/>
      </a:accent6>
      <a:hlink>
        <a:srgbClr val="00B294"/>
      </a:hlink>
      <a:folHlink>
        <a:srgbClr val="00B29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ing_Brand_Template_16x9.potx" id="{99068AF5-8583-47D8-B44E-350C048D4A61}" vid="{D17A824C-FCAD-4ED4-853E-FA5BCCF5295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B2F1A1464A5449803BF00541E5D15A" ma:contentTypeVersion="0" ma:contentTypeDescription="Create a new document." ma:contentTypeScope="" ma:versionID="8dda483f18b9b7c96411cde348089cea">
  <xsd:schema xmlns:xsd="http://www.w3.org/2001/XMLSchema" xmlns:xs="http://www.w3.org/2001/XMLSchema" xmlns:p="http://schemas.microsoft.com/office/2006/metadata/properties" targetNamespace="http://schemas.microsoft.com/office/2006/metadata/properties" ma:root="true" ma:fieldsID="28e93d0e610ade8792d1bdc0e02464c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F0F5AA-5248-4510-873F-1D339592C527}"/>
</file>

<file path=customXml/itemProps2.xml><?xml version="1.0" encoding="utf-8"?>
<ds:datastoreItem xmlns:ds="http://schemas.openxmlformats.org/officeDocument/2006/customXml" ds:itemID="{1A4237BC-1DCA-4A7A-ACE6-D8F3511DC69C}">
  <ds:schemaRefs>
    <ds:schemaRef ds:uri="http://schemas.microsoft.com/sharepoint/v3/contenttype/forms"/>
  </ds:schemaRefs>
</ds:datastoreItem>
</file>

<file path=customXml/itemProps3.xml><?xml version="1.0" encoding="utf-8"?>
<ds:datastoreItem xmlns:ds="http://schemas.openxmlformats.org/officeDocument/2006/customXml" ds:itemID="{C939E114-8C7B-4A24-B215-74409D17CAC2}">
  <ds:schemaRefs>
    <ds:schemaRef ds:uri="http://schemas.microsoft.com/office/2006/metadata/properties"/>
    <ds:schemaRef ds:uri="http://schemas.microsoft.com/office/infopath/2007/PartnerControls"/>
    <ds:schemaRef ds:uri="http://schemas.microsoft.com/sharepoint/v3"/>
    <ds:schemaRef ds:uri="9d0e7b42-9483-4866-a107-ff6a94ddd618"/>
  </ds:schemaRefs>
</ds:datastoreItem>
</file>

<file path=docProps/app.xml><?xml version="1.0" encoding="utf-8"?>
<Properties xmlns="http://schemas.openxmlformats.org/officeDocument/2006/extended-properties" xmlns:vt="http://schemas.openxmlformats.org/officeDocument/2006/docPropsVTypes">
  <TotalTime>64</TotalTime>
  <Words>2723</Words>
  <Application>Microsoft Office PowerPoint</Application>
  <PresentationFormat>Widescreen</PresentationFormat>
  <Paragraphs>378</Paragraphs>
  <Slides>19</Slides>
  <Notes>9</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2" baseType="lpstr">
      <vt:lpstr>Arial</vt:lpstr>
      <vt:lpstr>Calibri</vt:lpstr>
      <vt:lpstr>Cambria Math</vt:lpstr>
      <vt:lpstr>Segoe Light</vt:lpstr>
      <vt:lpstr>Segoe UI</vt:lpstr>
      <vt:lpstr>Segoe UI Light</vt:lpstr>
      <vt:lpstr>Webdings</vt:lpstr>
      <vt:lpstr>Wingdings</vt:lpstr>
      <vt:lpstr>Office Theme</vt:lpstr>
      <vt:lpstr>1_8-50065_BingAds_Brand_Light_16x9</vt:lpstr>
      <vt:lpstr>8-50065_BingAds_Brand_Light_16x9</vt:lpstr>
      <vt:lpstr>Equation</vt:lpstr>
      <vt:lpstr>Document</vt:lpstr>
      <vt:lpstr>PowerPoint Presentation</vt:lpstr>
      <vt:lpstr>Session Overview</vt:lpstr>
      <vt:lpstr>Online Search Advertising General Terminology</vt:lpstr>
      <vt:lpstr>Online Search Advertising General Terminology</vt:lpstr>
      <vt:lpstr>Online Search Advertising General Terminology</vt:lpstr>
      <vt:lpstr>Online Search Advertising General Terminology</vt:lpstr>
      <vt:lpstr>Search Ad Business Process Flow</vt:lpstr>
      <vt:lpstr>Online Search Advertising Basic Key Performance Indicators (KPIs) </vt:lpstr>
      <vt:lpstr>Online Search Advertising Basic Key Performance Indicators (KPIs) </vt:lpstr>
      <vt:lpstr>Online Search Advertising Basic Key Performance Indicators (KPIs) </vt:lpstr>
      <vt:lpstr>Ad Position </vt:lpstr>
      <vt:lpstr>Online Search Advertising KPI Tree </vt:lpstr>
      <vt:lpstr>Online Search Advertising KPI Chart</vt:lpstr>
      <vt:lpstr>Online Search Advertising Key Performance Indicators – A deep dive</vt:lpstr>
      <vt:lpstr>Online Search Advertising Other Important Metrics</vt:lpstr>
      <vt:lpstr>Online Search Advertising Pixel KPIs</vt:lpstr>
      <vt:lpstr>Online Search Advertising Sample Values of KPIs</vt:lpstr>
      <vt:lpstr>Example Scenario – Online Search Advertising KPIs during Thanksgiving Week </vt:lpstr>
      <vt:lpstr>Online Search Advertising Extra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Amiya Vidit (Mu Sigma Inc.)</cp:lastModifiedBy>
  <cp:revision>6</cp:revision>
  <dcterms:modified xsi:type="dcterms:W3CDTF">2017-10-18T10:42:27Z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0x0101009DB2F1A1464A5449803BF00541E5D15A</vt:lpwstr>
  </property>
</Properties>
</file>