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9.xml" ContentType="application/vnd.openxmlformats-officedocument.presentationml.tags+xml"/>
  <Override PartName="/ppt/notesSlides/notesSlide14.xml" ContentType="application/vnd.openxmlformats-officedocument.presentationml.notesSlide+xml"/>
  <Override PartName="/ppt/tags/tag10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1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12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3.xml" ContentType="application/vnd.openxmlformats-officedocument.presentationml.tags+xml"/>
  <Override PartName="/ppt/notesSlides/notesSlide21.xml" ContentType="application/vnd.openxmlformats-officedocument.presentationml.notesSlide+xml"/>
  <Override PartName="/ppt/tags/tag14.xml" ContentType="application/vnd.openxmlformats-officedocument.presentationml.tags+xml"/>
  <Override PartName="/ppt/notesSlides/notesSlide22.xml" ContentType="application/vnd.openxmlformats-officedocument.presentationml.notesSlide+xml"/>
  <Override PartName="/ppt/tags/tag15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16.xml" ContentType="application/vnd.openxmlformats-officedocument.presentationml.tags+xml"/>
  <Override PartName="/ppt/notesSlides/notesSlide25.xml" ContentType="application/vnd.openxmlformats-officedocument.presentationml.notesSlide+xml"/>
  <Override PartName="/ppt/tags/tag17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18.xml" ContentType="application/vnd.openxmlformats-officedocument.presentationml.tags+xml"/>
  <Override PartName="/ppt/notesSlides/notesSlide28.xml" ContentType="application/vnd.openxmlformats-officedocument.presentationml.notesSlide+xml"/>
  <Override PartName="/ppt/tags/tag19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20.xml" ContentType="application/vnd.openxmlformats-officedocument.presentationml.tags+xml"/>
  <Override PartName="/ppt/notesSlides/notesSlide31.xml" ContentType="application/vnd.openxmlformats-officedocument.presentationml.notesSlide+xml"/>
  <Override PartName="/ppt/tags/tag21.xml" ContentType="application/vnd.openxmlformats-officedocument.presentationml.tags+xml"/>
  <Override PartName="/ppt/notesSlides/notesSlide32.xml" ContentType="application/vnd.openxmlformats-officedocument.presentationml.notesSlide+xml"/>
  <Override PartName="/ppt/tags/tag22.xml" ContentType="application/vnd.openxmlformats-officedocument.presentationml.tags+xml"/>
  <Override PartName="/ppt/notesSlides/notesSlide33.xml" ContentType="application/vnd.openxmlformats-officedocument.presentationml.notesSlide+xml"/>
  <Override PartName="/ppt/tags/tag23.xml" ContentType="application/vnd.openxmlformats-officedocument.presentationml.tags+xml"/>
  <Override PartName="/ppt/notesSlides/notesSlide34.xml" ContentType="application/vnd.openxmlformats-officedocument.presentationml.notesSlide+xml"/>
  <Override PartName="/ppt/tags/tag24.xml" ContentType="application/vnd.openxmlformats-officedocument.presentationml.tags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tags/tag25.xml" ContentType="application/vnd.openxmlformats-officedocument.presentationml.tags+xml"/>
  <Override PartName="/ppt/notesSlides/notesSlide37.xml" ContentType="application/vnd.openxmlformats-officedocument.presentationml.notesSlide+xml"/>
  <Override PartName="/ppt/tags/tag26.xml" ContentType="application/vnd.openxmlformats-officedocument.presentationml.tags+xml"/>
  <Override PartName="/ppt/notesSlides/notesSlide38.xml" ContentType="application/vnd.openxmlformats-officedocument.presentationml.notesSlide+xml"/>
  <Override PartName="/ppt/tags/tag27.xml" ContentType="application/vnd.openxmlformats-officedocument.presentationml.tags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9" r:id="rId5"/>
  </p:sldMasterIdLst>
  <p:notesMasterIdLst>
    <p:notesMasterId r:id="rId60"/>
  </p:notesMasterIdLst>
  <p:sldIdLst>
    <p:sldId id="260" r:id="rId6"/>
    <p:sldId id="262" r:id="rId7"/>
    <p:sldId id="349" r:id="rId8"/>
    <p:sldId id="350" r:id="rId9"/>
    <p:sldId id="351" r:id="rId10"/>
    <p:sldId id="357" r:id="rId11"/>
    <p:sldId id="363" r:id="rId12"/>
    <p:sldId id="367" r:id="rId13"/>
    <p:sldId id="368" r:id="rId14"/>
    <p:sldId id="369" r:id="rId15"/>
    <p:sldId id="370" r:id="rId16"/>
    <p:sldId id="365" r:id="rId17"/>
    <p:sldId id="366" r:id="rId18"/>
    <p:sldId id="371" r:id="rId19"/>
    <p:sldId id="409" r:id="rId20"/>
    <p:sldId id="373" r:id="rId21"/>
    <p:sldId id="376" r:id="rId22"/>
    <p:sldId id="377" r:id="rId23"/>
    <p:sldId id="378" r:id="rId24"/>
    <p:sldId id="379" r:id="rId25"/>
    <p:sldId id="380" r:id="rId26"/>
    <p:sldId id="381" r:id="rId27"/>
    <p:sldId id="382" r:id="rId28"/>
    <p:sldId id="383" r:id="rId29"/>
    <p:sldId id="384" r:id="rId30"/>
    <p:sldId id="391" r:id="rId31"/>
    <p:sldId id="386" r:id="rId32"/>
    <p:sldId id="385" r:id="rId33"/>
    <p:sldId id="390" r:id="rId34"/>
    <p:sldId id="387" r:id="rId35"/>
    <p:sldId id="388" r:id="rId36"/>
    <p:sldId id="389" r:id="rId37"/>
    <p:sldId id="392" r:id="rId38"/>
    <p:sldId id="393" r:id="rId39"/>
    <p:sldId id="394" r:id="rId40"/>
    <p:sldId id="395" r:id="rId41"/>
    <p:sldId id="396" r:id="rId42"/>
    <p:sldId id="407" r:id="rId43"/>
    <p:sldId id="408" r:id="rId44"/>
    <p:sldId id="398" r:id="rId45"/>
    <p:sldId id="400" r:id="rId46"/>
    <p:sldId id="399" r:id="rId47"/>
    <p:sldId id="401" r:id="rId48"/>
    <p:sldId id="402" r:id="rId49"/>
    <p:sldId id="404" r:id="rId50"/>
    <p:sldId id="405" r:id="rId51"/>
    <p:sldId id="406" r:id="rId52"/>
    <p:sldId id="414" r:id="rId53"/>
    <p:sldId id="410" r:id="rId54"/>
    <p:sldId id="416" r:id="rId55"/>
    <p:sldId id="417" r:id="rId56"/>
    <p:sldId id="418" r:id="rId57"/>
    <p:sldId id="360" r:id="rId58"/>
    <p:sldId id="415" r:id="rId59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3B01"/>
    <a:srgbClr val="27AE61"/>
    <a:srgbClr val="56385E"/>
    <a:srgbClr val="E3008C"/>
    <a:srgbClr val="FFFF99"/>
    <a:srgbClr val="F1C40F"/>
    <a:srgbClr val="34495E"/>
    <a:srgbClr val="008272"/>
    <a:srgbClr val="B4009E"/>
    <a:srgbClr val="F94E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3" autoAdjust="0"/>
    <p:restoredTop sz="77297" autoAdjust="0"/>
  </p:normalViewPr>
  <p:slideViewPr>
    <p:cSldViewPr>
      <p:cViewPr varScale="1">
        <p:scale>
          <a:sx n="60" d="100"/>
          <a:sy n="60" d="100"/>
        </p:scale>
        <p:origin x="1206" y="78"/>
      </p:cViewPr>
      <p:guideLst>
        <p:guide orient="horz" pos="2592"/>
        <p:guide pos="46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2866" y="43"/>
      </p:cViewPr>
      <p:guideLst/>
    </p:cSldViewPr>
  </p:notesViewPr>
  <p:gridSpacing cx="228600" cy="2286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5" Type="http://schemas.openxmlformats.org/officeDocument/2006/relationships/slideMaster" Target="slideMasters/slideMaster2.xml"/><Relationship Id="rId61" Type="http://schemas.openxmlformats.org/officeDocument/2006/relationships/presProps" Target="presProps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E2292-60DC-483A-AC7A-576B26DABB35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FD610-1DA2-4DE2-BEB7-46AD4E3C5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36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FD610-1DA2-4DE2-BEB7-46AD4E3C54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539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0BC53-0BFE-4B05-85D8-4D4F6267AC70}" type="slidenum">
              <a:rPr lang="en-US">
                <a:solidFill>
                  <a:srgbClr val="000000"/>
                </a:solidFill>
              </a:rPr>
              <a:pPr/>
              <a:t>12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947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First focus on getting on just reading and writing the data as strings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0BC53-0BFE-4B05-85D8-4D4F6267AC70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595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0BC53-0BFE-4B05-85D8-4D4F6267AC70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200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FD610-1DA2-4DE2-BEB7-46AD4E3C54F9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8822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0BC53-0BFE-4B05-85D8-4D4F6267AC70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843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0BC53-0BFE-4B05-85D8-4D4F6267AC70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2398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FD610-1DA2-4DE2-BEB7-46AD4E3C54F9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5450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0BC53-0BFE-4B05-85D8-4D4F6267AC70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832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0BC53-0BFE-4B05-85D8-4D4F6267AC70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569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Always use Scope VIEWs to make your scripts smaller and more maintainable</a:t>
            </a:r>
            <a:endParaRPr lang="en-US" sz="1100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0BC53-0BFE-4B05-85D8-4D4F6267AC70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51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43D87-E5E6-4341-82FC-1977810270CF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7142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FD610-1DA2-4DE2-BEB7-46AD4E3C54F9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9476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0BC53-0BFE-4B05-85D8-4D4F6267AC70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060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0BC53-0BFE-4B05-85D8-4D4F6267AC70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698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0BC53-0BFE-4B05-85D8-4D4F6267AC70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226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FD610-1DA2-4DE2-BEB7-46AD4E3C54F9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4274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0BC53-0BFE-4B05-85D8-4D4F6267AC70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717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0BC53-0BFE-4B05-85D8-4D4F6267AC70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791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FD610-1DA2-4DE2-BEB7-46AD4E3C54F9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2138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0BC53-0BFE-4B05-85D8-4D4F6267AC70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409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0BC53-0BFE-4B05-85D8-4D4F6267AC70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29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740C6-C453-4DB4-9888-F258E6370D51}" type="slidenum">
              <a:rPr lang="en-US">
                <a:solidFill>
                  <a:srgbClr val="000000"/>
                </a:solidFill>
              </a:rPr>
              <a:pPr/>
              <a:t>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423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FD610-1DA2-4DE2-BEB7-46AD4E3C54F9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7945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0BC53-0BFE-4B05-85D8-4D4F6267AC70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453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0BC53-0BFE-4B05-85D8-4D4F6267AC70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906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0BC53-0BFE-4B05-85D8-4D4F6267AC70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706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0BC53-0BFE-4B05-85D8-4D4F6267AC70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464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0BC53-0BFE-4B05-85D8-4D4F6267AC70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242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FD610-1DA2-4DE2-BEB7-46AD4E3C54F9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9449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0BC53-0BFE-4B05-85D8-4D4F6267AC70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572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12076-AFBC-4ABE-8B7B-FF334E709EFF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754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0BC53-0BFE-4B05-85D8-4D4F6267AC70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8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740C6-C453-4DB4-9888-F258E6370D51}" type="slidenum">
              <a:rPr lang="en-US">
                <a:solidFill>
                  <a:srgbClr val="000000"/>
                </a:solidFill>
              </a:rPr>
              <a:pPr/>
              <a:t>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43518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12076-AFBC-4ABE-8B7B-FF334E709EFF}" type="slidenum">
              <a:rPr lang="en-US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4041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FD610-1DA2-4DE2-BEB7-46AD4E3C54F9}" type="slidenum">
              <a:rPr lang="en-US" smtClean="0">
                <a:solidFill>
                  <a:prstClr val="black"/>
                </a:solidFill>
              </a:rPr>
              <a:pPr/>
              <a:t>44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61291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43D87-E5E6-4341-82FC-1977810270CF}" type="slidenum">
              <a:rPr lang="en-US" smtClean="0">
                <a:solidFill>
                  <a:prstClr val="black"/>
                </a:solidFill>
              </a:rPr>
              <a:pPr/>
              <a:t>45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21841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43D87-E5E6-4341-82FC-1977810270CF}" type="slidenum">
              <a:rPr lang="en-US" smtClean="0">
                <a:solidFill>
                  <a:prstClr val="black"/>
                </a:solidFill>
              </a:rPr>
              <a:pPr/>
              <a:t>46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947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FD610-1DA2-4DE2-BEB7-46AD4E3C54F9}" type="slidenum">
              <a:rPr lang="en-US" smtClean="0">
                <a:solidFill>
                  <a:prstClr val="black"/>
                </a:solidFill>
              </a:rPr>
              <a:pPr/>
              <a:t>47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53971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FD610-1DA2-4DE2-BEB7-46AD4E3C54F9}" type="slidenum">
              <a:rPr lang="en-US" smtClean="0">
                <a:solidFill>
                  <a:prstClr val="black"/>
                </a:solidFill>
              </a:rPr>
              <a:pPr/>
              <a:t>49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29236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FD610-1DA2-4DE2-BEB7-46AD4E3C54F9}" type="slidenum">
              <a:rPr lang="en-US" smtClean="0">
                <a:solidFill>
                  <a:prstClr val="black"/>
                </a:solidFill>
              </a:rPr>
              <a:pPr/>
              <a:t>54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695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FD610-1DA2-4DE2-BEB7-46AD4E3C54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67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0BC53-0BFE-4B05-85D8-4D4F6267AC70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38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0BC53-0BFE-4B05-85D8-4D4F6267AC70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77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0BC53-0BFE-4B05-85D8-4D4F6267AC70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7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FD610-1DA2-4DE2-BEB7-46AD4E3C54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98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7791450"/>
            <a:ext cx="3291840" cy="438150"/>
          </a:xfrm>
          <a:prstGeom prst="rect">
            <a:avLst/>
          </a:prstGeom>
        </p:spPr>
        <p:txBody>
          <a:bodyPr/>
          <a:lstStyle/>
          <a:p>
            <a:fld id="{F53AE9E0-A031-482F-8964-CDA6FF26DD61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6320" y="7781925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4D22A-FBB2-4BFF-B227-90CB66619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35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pos="46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5D4DEC-2A5A-4BC1-8355-E326628895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7086600" y="0"/>
            <a:ext cx="7543800" cy="8214852"/>
          </a:xfrm>
          <a:prstGeom prst="rect">
            <a:avLst/>
          </a:prstGeom>
          <a:solidFill>
            <a:srgbClr val="35223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6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4D22A-FBB2-4BFF-B227-90CB6661907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4572000" y="-914400"/>
            <a:ext cx="54864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</a:t>
            </a:r>
            <a:r>
              <a:rPr lang="en-US" baseline="0" dirty="0" smtClean="0"/>
              <a:t> OTHER BLANK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666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7118-7C53-4306-9AAB-D55D5AF12B21}" type="datetimeFigureOut">
              <a:rPr lang="en-US" smtClean="0">
                <a:solidFill>
                  <a:prstClr val="black"/>
                </a:solidFill>
              </a:rPr>
              <a:pPr/>
              <a:t>2/16/2017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E976F-AF03-47B8-ABD8-B7B20A2A7B4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597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6656" y="2545183"/>
            <a:ext cx="13277088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6656" y="5520793"/>
            <a:ext cx="13277088" cy="1986914"/>
          </a:xfrm>
        </p:spPr>
        <p:txBody>
          <a:bodyPr/>
          <a:lstStyle>
            <a:lvl1pPr marL="0" indent="0" algn="ctr">
              <a:buNone/>
              <a:defRPr sz="288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7118-7C53-4306-9AAB-D55D5AF12B21}" type="datetimeFigureOut">
              <a:rPr lang="en-US" smtClean="0">
                <a:solidFill>
                  <a:prstClr val="black"/>
                </a:solidFill>
              </a:rPr>
              <a:pPr/>
              <a:t>2/16/2017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E976F-AF03-47B8-ABD8-B7B20A2A7B4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5917837" y="578931"/>
            <a:ext cx="2794726" cy="1766182"/>
            <a:chOff x="4592199" y="686980"/>
            <a:chExt cx="2328938" cy="1471818"/>
          </a:xfrm>
        </p:grpSpPr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4592199" y="686980"/>
              <a:ext cx="2328938" cy="1471818"/>
            </a:xfrm>
            <a:custGeom>
              <a:avLst/>
              <a:gdLst>
                <a:gd name="T0" fmla="*/ 696 w 800"/>
                <a:gd name="T1" fmla="*/ 312 h 497"/>
                <a:gd name="T2" fmla="*/ 705 w 800"/>
                <a:gd name="T3" fmla="*/ 247 h 497"/>
                <a:gd name="T4" fmla="*/ 458 w 800"/>
                <a:gd name="T5" fmla="*/ 0 h 497"/>
                <a:gd name="T6" fmla="*/ 224 w 800"/>
                <a:gd name="T7" fmla="*/ 169 h 497"/>
                <a:gd name="T8" fmla="*/ 169 w 800"/>
                <a:gd name="T9" fmla="*/ 159 h 497"/>
                <a:gd name="T10" fmla="*/ 0 w 800"/>
                <a:gd name="T11" fmla="*/ 328 h 497"/>
                <a:gd name="T12" fmla="*/ 169 w 800"/>
                <a:gd name="T13" fmla="*/ 497 h 497"/>
                <a:gd name="T14" fmla="*/ 169 w 800"/>
                <a:gd name="T15" fmla="*/ 497 h 497"/>
                <a:gd name="T16" fmla="*/ 169 w 800"/>
                <a:gd name="T17" fmla="*/ 497 h 497"/>
                <a:gd name="T18" fmla="*/ 715 w 800"/>
                <a:gd name="T19" fmla="*/ 497 h 497"/>
                <a:gd name="T20" fmla="*/ 715 w 800"/>
                <a:gd name="T21" fmla="*/ 496 h 497"/>
                <a:gd name="T22" fmla="*/ 800 w 800"/>
                <a:gd name="T23" fmla="*/ 404 h 497"/>
                <a:gd name="T24" fmla="*/ 707 w 800"/>
                <a:gd name="T25" fmla="*/ 312 h 497"/>
                <a:gd name="T26" fmla="*/ 696 w 800"/>
                <a:gd name="T27" fmla="*/ 312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0" h="497">
                  <a:moveTo>
                    <a:pt x="696" y="312"/>
                  </a:moveTo>
                  <a:cubicBezTo>
                    <a:pt x="702" y="292"/>
                    <a:pt x="705" y="270"/>
                    <a:pt x="705" y="247"/>
                  </a:cubicBezTo>
                  <a:cubicBezTo>
                    <a:pt x="705" y="111"/>
                    <a:pt x="594" y="0"/>
                    <a:pt x="458" y="0"/>
                  </a:cubicBezTo>
                  <a:cubicBezTo>
                    <a:pt x="349" y="0"/>
                    <a:pt x="257" y="71"/>
                    <a:pt x="224" y="169"/>
                  </a:cubicBezTo>
                  <a:cubicBezTo>
                    <a:pt x="207" y="163"/>
                    <a:pt x="188" y="159"/>
                    <a:pt x="169" y="159"/>
                  </a:cubicBezTo>
                  <a:cubicBezTo>
                    <a:pt x="76" y="159"/>
                    <a:pt x="0" y="235"/>
                    <a:pt x="0" y="328"/>
                  </a:cubicBezTo>
                  <a:cubicBezTo>
                    <a:pt x="0" y="421"/>
                    <a:pt x="76" y="497"/>
                    <a:pt x="169" y="497"/>
                  </a:cubicBezTo>
                  <a:cubicBezTo>
                    <a:pt x="169" y="497"/>
                    <a:pt x="169" y="497"/>
                    <a:pt x="169" y="497"/>
                  </a:cubicBezTo>
                  <a:lnTo>
                    <a:pt x="169" y="497"/>
                  </a:lnTo>
                  <a:lnTo>
                    <a:pt x="715" y="497"/>
                  </a:lnTo>
                  <a:lnTo>
                    <a:pt x="715" y="496"/>
                  </a:lnTo>
                  <a:cubicBezTo>
                    <a:pt x="762" y="492"/>
                    <a:pt x="800" y="453"/>
                    <a:pt x="800" y="404"/>
                  </a:cubicBezTo>
                  <a:cubicBezTo>
                    <a:pt x="800" y="353"/>
                    <a:pt x="758" y="312"/>
                    <a:pt x="707" y="312"/>
                  </a:cubicBezTo>
                  <a:cubicBezTo>
                    <a:pt x="703" y="312"/>
                    <a:pt x="700" y="312"/>
                    <a:pt x="696" y="312"/>
                  </a:cubicBezTo>
                  <a:close/>
                </a:path>
              </a:pathLst>
            </a:custGeom>
            <a:solidFill>
              <a:srgbClr val="00BC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97280"/>
              <a:endParaRPr lang="en-US" sz="2160">
                <a:solidFill>
                  <a:prstClr val="black"/>
                </a:solidFill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883118" y="1223884"/>
              <a:ext cx="1619250" cy="703263"/>
              <a:chOff x="6299449" y="770515"/>
              <a:chExt cx="1619250" cy="703263"/>
            </a:xfrm>
            <a:solidFill>
              <a:schemeClr val="bg1"/>
            </a:solidFill>
            <a:effectLst/>
          </p:grpSpPr>
          <p:sp>
            <p:nvSpPr>
              <p:cNvPr id="11" name="Freeform 14"/>
              <p:cNvSpPr>
                <a:spLocks/>
              </p:cNvSpPr>
              <p:nvPr/>
            </p:nvSpPr>
            <p:spPr bwMode="auto">
              <a:xfrm>
                <a:off x="6299449" y="770515"/>
                <a:ext cx="725488" cy="703263"/>
              </a:xfrm>
              <a:custGeom>
                <a:avLst/>
                <a:gdLst>
                  <a:gd name="T0" fmla="*/ 468 w 1375"/>
                  <a:gd name="T1" fmla="*/ 835 h 1321"/>
                  <a:gd name="T2" fmla="*/ 0 w 1375"/>
                  <a:gd name="T3" fmla="*/ 592 h 1321"/>
                  <a:gd name="T4" fmla="*/ 509 w 1375"/>
                  <a:gd name="T5" fmla="*/ 445 h 1321"/>
                  <a:gd name="T6" fmla="*/ 760 w 1375"/>
                  <a:gd name="T7" fmla="*/ 0 h 1321"/>
                  <a:gd name="T8" fmla="*/ 913 w 1375"/>
                  <a:gd name="T9" fmla="*/ 485 h 1321"/>
                  <a:gd name="T10" fmla="*/ 1375 w 1375"/>
                  <a:gd name="T11" fmla="*/ 727 h 1321"/>
                  <a:gd name="T12" fmla="*/ 872 w 1375"/>
                  <a:gd name="T13" fmla="*/ 875 h 1321"/>
                  <a:gd name="T14" fmla="*/ 621 w 1375"/>
                  <a:gd name="T15" fmla="*/ 1321 h 1321"/>
                  <a:gd name="T16" fmla="*/ 468 w 1375"/>
                  <a:gd name="T17" fmla="*/ 835 h 1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75" h="1321">
                    <a:moveTo>
                      <a:pt x="468" y="835"/>
                    </a:moveTo>
                    <a:cubicBezTo>
                      <a:pt x="347" y="692"/>
                      <a:pt x="177" y="609"/>
                      <a:pt x="0" y="592"/>
                    </a:cubicBezTo>
                    <a:cubicBezTo>
                      <a:pt x="177" y="609"/>
                      <a:pt x="361" y="562"/>
                      <a:pt x="509" y="445"/>
                    </a:cubicBezTo>
                    <a:cubicBezTo>
                      <a:pt x="656" y="330"/>
                      <a:pt x="741" y="168"/>
                      <a:pt x="760" y="0"/>
                    </a:cubicBezTo>
                    <a:cubicBezTo>
                      <a:pt x="744" y="168"/>
                      <a:pt x="793" y="343"/>
                      <a:pt x="913" y="485"/>
                    </a:cubicBezTo>
                    <a:cubicBezTo>
                      <a:pt x="1033" y="627"/>
                      <a:pt x="1201" y="709"/>
                      <a:pt x="1375" y="727"/>
                    </a:cubicBezTo>
                    <a:cubicBezTo>
                      <a:pt x="1201" y="711"/>
                      <a:pt x="1019" y="759"/>
                      <a:pt x="872" y="875"/>
                    </a:cubicBezTo>
                    <a:cubicBezTo>
                      <a:pt x="725" y="990"/>
                      <a:pt x="639" y="1153"/>
                      <a:pt x="621" y="1321"/>
                    </a:cubicBezTo>
                    <a:cubicBezTo>
                      <a:pt x="637" y="1152"/>
                      <a:pt x="588" y="977"/>
                      <a:pt x="468" y="835"/>
                    </a:cubicBezTo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97280"/>
                <a:endParaRPr lang="en-US" sz="2160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15"/>
              <p:cNvSpPr>
                <a:spLocks/>
              </p:cNvSpPr>
              <p:nvPr/>
            </p:nvSpPr>
            <p:spPr bwMode="auto">
              <a:xfrm>
                <a:off x="6978899" y="830840"/>
                <a:ext cx="354013" cy="341313"/>
              </a:xfrm>
              <a:custGeom>
                <a:avLst/>
                <a:gdLst>
                  <a:gd name="T0" fmla="*/ 267 w 670"/>
                  <a:gd name="T1" fmla="*/ 445 h 644"/>
                  <a:gd name="T2" fmla="*/ 0 w 670"/>
                  <a:gd name="T3" fmla="*/ 419 h 644"/>
                  <a:gd name="T4" fmla="*/ 208 w 670"/>
                  <a:gd name="T5" fmla="*/ 255 h 644"/>
                  <a:gd name="T6" fmla="*/ 236 w 670"/>
                  <a:gd name="T7" fmla="*/ 0 h 644"/>
                  <a:gd name="T8" fmla="*/ 405 w 670"/>
                  <a:gd name="T9" fmla="*/ 198 h 644"/>
                  <a:gd name="T10" fmla="*/ 670 w 670"/>
                  <a:gd name="T11" fmla="*/ 225 h 644"/>
                  <a:gd name="T12" fmla="*/ 464 w 670"/>
                  <a:gd name="T13" fmla="*/ 388 h 644"/>
                  <a:gd name="T14" fmla="*/ 436 w 670"/>
                  <a:gd name="T15" fmla="*/ 644 h 644"/>
                  <a:gd name="T16" fmla="*/ 267 w 670"/>
                  <a:gd name="T17" fmla="*/ 445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0" h="644">
                    <a:moveTo>
                      <a:pt x="267" y="445"/>
                    </a:moveTo>
                    <a:cubicBezTo>
                      <a:pt x="182" y="401"/>
                      <a:pt x="86" y="394"/>
                      <a:pt x="0" y="419"/>
                    </a:cubicBezTo>
                    <a:cubicBezTo>
                      <a:pt x="86" y="394"/>
                      <a:pt x="162" y="338"/>
                      <a:pt x="208" y="255"/>
                    </a:cubicBezTo>
                    <a:cubicBezTo>
                      <a:pt x="253" y="174"/>
                      <a:pt x="261" y="82"/>
                      <a:pt x="236" y="0"/>
                    </a:cubicBezTo>
                    <a:cubicBezTo>
                      <a:pt x="262" y="82"/>
                      <a:pt x="320" y="154"/>
                      <a:pt x="405" y="198"/>
                    </a:cubicBezTo>
                    <a:cubicBezTo>
                      <a:pt x="490" y="242"/>
                      <a:pt x="585" y="249"/>
                      <a:pt x="670" y="225"/>
                    </a:cubicBezTo>
                    <a:cubicBezTo>
                      <a:pt x="585" y="250"/>
                      <a:pt x="510" y="307"/>
                      <a:pt x="464" y="388"/>
                    </a:cubicBezTo>
                    <a:cubicBezTo>
                      <a:pt x="419" y="470"/>
                      <a:pt x="411" y="562"/>
                      <a:pt x="436" y="644"/>
                    </a:cubicBezTo>
                    <a:cubicBezTo>
                      <a:pt x="410" y="562"/>
                      <a:pt x="352" y="489"/>
                      <a:pt x="267" y="445"/>
                    </a:cubicBezTo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97280"/>
                <a:endParaRPr lang="en-US" sz="2160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16"/>
              <p:cNvSpPr>
                <a:spLocks/>
              </p:cNvSpPr>
              <p:nvPr/>
            </p:nvSpPr>
            <p:spPr bwMode="auto">
              <a:xfrm>
                <a:off x="7351961" y="1029277"/>
                <a:ext cx="195263" cy="188913"/>
              </a:xfrm>
              <a:custGeom>
                <a:avLst/>
                <a:gdLst>
                  <a:gd name="T0" fmla="*/ 105 w 369"/>
                  <a:gd name="T1" fmla="*/ 204 h 354"/>
                  <a:gd name="T2" fmla="*/ 0 w 369"/>
                  <a:gd name="T3" fmla="*/ 90 h 354"/>
                  <a:gd name="T4" fmla="*/ 157 w 369"/>
                  <a:gd name="T5" fmla="*/ 99 h 354"/>
                  <a:gd name="T6" fmla="*/ 273 w 369"/>
                  <a:gd name="T7" fmla="*/ 0 h 354"/>
                  <a:gd name="T8" fmla="*/ 265 w 369"/>
                  <a:gd name="T9" fmla="*/ 149 h 354"/>
                  <a:gd name="T10" fmla="*/ 369 w 369"/>
                  <a:gd name="T11" fmla="*/ 262 h 354"/>
                  <a:gd name="T12" fmla="*/ 213 w 369"/>
                  <a:gd name="T13" fmla="*/ 254 h 354"/>
                  <a:gd name="T14" fmla="*/ 96 w 369"/>
                  <a:gd name="T15" fmla="*/ 354 h 354"/>
                  <a:gd name="T16" fmla="*/ 105 w 369"/>
                  <a:gd name="T17" fmla="*/ 204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9" h="354">
                    <a:moveTo>
                      <a:pt x="105" y="204"/>
                    </a:moveTo>
                    <a:cubicBezTo>
                      <a:pt x="86" y="152"/>
                      <a:pt x="47" y="112"/>
                      <a:pt x="0" y="90"/>
                    </a:cubicBezTo>
                    <a:cubicBezTo>
                      <a:pt x="47" y="112"/>
                      <a:pt x="103" y="117"/>
                      <a:pt x="157" y="99"/>
                    </a:cubicBezTo>
                    <a:cubicBezTo>
                      <a:pt x="210" y="81"/>
                      <a:pt x="250" y="44"/>
                      <a:pt x="273" y="0"/>
                    </a:cubicBezTo>
                    <a:cubicBezTo>
                      <a:pt x="251" y="45"/>
                      <a:pt x="247" y="98"/>
                      <a:pt x="265" y="149"/>
                    </a:cubicBezTo>
                    <a:cubicBezTo>
                      <a:pt x="284" y="201"/>
                      <a:pt x="322" y="240"/>
                      <a:pt x="369" y="262"/>
                    </a:cubicBezTo>
                    <a:cubicBezTo>
                      <a:pt x="322" y="240"/>
                      <a:pt x="266" y="236"/>
                      <a:pt x="213" y="254"/>
                    </a:cubicBezTo>
                    <a:cubicBezTo>
                      <a:pt x="160" y="272"/>
                      <a:pt x="119" y="309"/>
                      <a:pt x="96" y="354"/>
                    </a:cubicBezTo>
                    <a:cubicBezTo>
                      <a:pt x="119" y="308"/>
                      <a:pt x="123" y="255"/>
                      <a:pt x="105" y="204"/>
                    </a:cubicBezTo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97280"/>
                <a:endParaRPr lang="en-US" sz="2160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17"/>
              <p:cNvSpPr>
                <a:spLocks/>
              </p:cNvSpPr>
              <p:nvPr/>
            </p:nvSpPr>
            <p:spPr bwMode="auto">
              <a:xfrm>
                <a:off x="7578974" y="1000702"/>
                <a:ext cx="130175" cy="125413"/>
              </a:xfrm>
              <a:custGeom>
                <a:avLst/>
                <a:gdLst>
                  <a:gd name="T0" fmla="*/ 84 w 246"/>
                  <a:gd name="T1" fmla="*/ 149 h 236"/>
                  <a:gd name="T2" fmla="*/ 0 w 246"/>
                  <a:gd name="T3" fmla="*/ 106 h 236"/>
                  <a:gd name="T4" fmla="*/ 91 w 246"/>
                  <a:gd name="T5" fmla="*/ 80 h 236"/>
                  <a:gd name="T6" fmla="*/ 136 w 246"/>
                  <a:gd name="T7" fmla="*/ 0 h 236"/>
                  <a:gd name="T8" fmla="*/ 163 w 246"/>
                  <a:gd name="T9" fmla="*/ 87 h 236"/>
                  <a:gd name="T10" fmla="*/ 246 w 246"/>
                  <a:gd name="T11" fmla="*/ 130 h 236"/>
                  <a:gd name="T12" fmla="*/ 156 w 246"/>
                  <a:gd name="T13" fmla="*/ 157 h 236"/>
                  <a:gd name="T14" fmla="*/ 111 w 246"/>
                  <a:gd name="T15" fmla="*/ 236 h 236"/>
                  <a:gd name="T16" fmla="*/ 84 w 246"/>
                  <a:gd name="T17" fmla="*/ 149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6" h="236">
                    <a:moveTo>
                      <a:pt x="84" y="149"/>
                    </a:moveTo>
                    <a:cubicBezTo>
                      <a:pt x="62" y="124"/>
                      <a:pt x="32" y="109"/>
                      <a:pt x="0" y="106"/>
                    </a:cubicBezTo>
                    <a:cubicBezTo>
                      <a:pt x="32" y="109"/>
                      <a:pt x="64" y="100"/>
                      <a:pt x="91" y="80"/>
                    </a:cubicBezTo>
                    <a:cubicBezTo>
                      <a:pt x="117" y="59"/>
                      <a:pt x="133" y="30"/>
                      <a:pt x="136" y="0"/>
                    </a:cubicBezTo>
                    <a:cubicBezTo>
                      <a:pt x="133" y="30"/>
                      <a:pt x="142" y="61"/>
                      <a:pt x="163" y="87"/>
                    </a:cubicBezTo>
                    <a:cubicBezTo>
                      <a:pt x="185" y="112"/>
                      <a:pt x="215" y="127"/>
                      <a:pt x="246" y="130"/>
                    </a:cubicBezTo>
                    <a:cubicBezTo>
                      <a:pt x="215" y="127"/>
                      <a:pt x="182" y="136"/>
                      <a:pt x="156" y="157"/>
                    </a:cubicBezTo>
                    <a:cubicBezTo>
                      <a:pt x="130" y="177"/>
                      <a:pt x="114" y="206"/>
                      <a:pt x="111" y="236"/>
                    </a:cubicBezTo>
                    <a:cubicBezTo>
                      <a:pt x="114" y="206"/>
                      <a:pt x="105" y="175"/>
                      <a:pt x="84" y="149"/>
                    </a:cubicBezTo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97280"/>
                <a:endParaRPr lang="en-US" sz="216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18"/>
              <p:cNvSpPr>
                <a:spLocks/>
              </p:cNvSpPr>
              <p:nvPr/>
            </p:nvSpPr>
            <p:spPr bwMode="auto">
              <a:xfrm>
                <a:off x="7839324" y="1054677"/>
                <a:ext cx="79375" cy="76200"/>
              </a:xfrm>
              <a:custGeom>
                <a:avLst/>
                <a:gdLst>
                  <a:gd name="T0" fmla="*/ 57 w 149"/>
                  <a:gd name="T1" fmla="*/ 97 h 143"/>
                  <a:gd name="T2" fmla="*/ 0 w 149"/>
                  <a:gd name="T3" fmla="*/ 87 h 143"/>
                  <a:gd name="T4" fmla="*/ 48 w 149"/>
                  <a:gd name="T5" fmla="*/ 55 h 143"/>
                  <a:gd name="T6" fmla="*/ 59 w 149"/>
                  <a:gd name="T7" fmla="*/ 0 h 143"/>
                  <a:gd name="T8" fmla="*/ 92 w 149"/>
                  <a:gd name="T9" fmla="*/ 46 h 143"/>
                  <a:gd name="T10" fmla="*/ 149 w 149"/>
                  <a:gd name="T11" fmla="*/ 56 h 143"/>
                  <a:gd name="T12" fmla="*/ 101 w 149"/>
                  <a:gd name="T13" fmla="*/ 88 h 143"/>
                  <a:gd name="T14" fmla="*/ 91 w 149"/>
                  <a:gd name="T15" fmla="*/ 143 h 143"/>
                  <a:gd name="T16" fmla="*/ 57 w 149"/>
                  <a:gd name="T17" fmla="*/ 97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" h="143">
                    <a:moveTo>
                      <a:pt x="57" y="97"/>
                    </a:moveTo>
                    <a:cubicBezTo>
                      <a:pt x="40" y="86"/>
                      <a:pt x="19" y="83"/>
                      <a:pt x="0" y="87"/>
                    </a:cubicBezTo>
                    <a:cubicBezTo>
                      <a:pt x="19" y="83"/>
                      <a:pt x="37" y="72"/>
                      <a:pt x="48" y="55"/>
                    </a:cubicBezTo>
                    <a:cubicBezTo>
                      <a:pt x="59" y="38"/>
                      <a:pt x="63" y="18"/>
                      <a:pt x="59" y="0"/>
                    </a:cubicBezTo>
                    <a:cubicBezTo>
                      <a:pt x="63" y="18"/>
                      <a:pt x="74" y="35"/>
                      <a:pt x="92" y="46"/>
                    </a:cubicBezTo>
                    <a:cubicBezTo>
                      <a:pt x="109" y="57"/>
                      <a:pt x="130" y="60"/>
                      <a:pt x="149" y="56"/>
                    </a:cubicBezTo>
                    <a:cubicBezTo>
                      <a:pt x="130" y="60"/>
                      <a:pt x="112" y="71"/>
                      <a:pt x="101" y="88"/>
                    </a:cubicBezTo>
                    <a:cubicBezTo>
                      <a:pt x="90" y="105"/>
                      <a:pt x="87" y="125"/>
                      <a:pt x="91" y="143"/>
                    </a:cubicBezTo>
                    <a:cubicBezTo>
                      <a:pt x="86" y="125"/>
                      <a:pt x="75" y="108"/>
                      <a:pt x="57" y="97"/>
                    </a:cubicBezTo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97280"/>
                <a:endParaRPr lang="en-US" sz="216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40548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7118-7C53-4306-9AAB-D55D5AF12B21}" type="datetimeFigureOut">
              <a:rPr lang="en-US" smtClean="0">
                <a:solidFill>
                  <a:prstClr val="black"/>
                </a:solidFill>
              </a:rPr>
              <a:pPr/>
              <a:t>2/16/2017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E976F-AF03-47B8-ABD8-B7B20A2A7B4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589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7118-7C53-4306-9AAB-D55D5AF12B21}" type="datetimeFigureOut">
              <a:rPr lang="en-US" smtClean="0">
                <a:solidFill>
                  <a:prstClr val="black"/>
                </a:solidFill>
              </a:rPr>
              <a:pPr/>
              <a:t>2/16/2017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E976F-AF03-47B8-ABD8-B7B20A2A7B4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8277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7118-7C53-4306-9AAB-D55D5AF12B21}" type="datetimeFigureOut">
              <a:rPr lang="en-US" smtClean="0">
                <a:solidFill>
                  <a:prstClr val="black"/>
                </a:solidFill>
              </a:rPr>
              <a:pPr/>
              <a:t>2/16/2017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E976F-AF03-47B8-ABD8-B7B20A2A7B4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6115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7118-7C53-4306-9AAB-D55D5AF12B21}" type="datetimeFigureOut">
              <a:rPr lang="en-US" smtClean="0">
                <a:solidFill>
                  <a:prstClr val="black"/>
                </a:solidFill>
              </a:rPr>
              <a:pPr/>
              <a:t>2/16/2017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E976F-AF03-47B8-ABD8-B7B20A2A7B4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169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7118-7C53-4306-9AAB-D55D5AF12B21}" type="datetimeFigureOut">
              <a:rPr lang="en-US" smtClean="0">
                <a:solidFill>
                  <a:prstClr val="black"/>
                </a:solidFill>
              </a:rPr>
              <a:pPr/>
              <a:t>2/16/2017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E976F-AF03-47B8-ABD8-B7B20A2A7B4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6399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7118-7C53-4306-9AAB-D55D5AF12B21}" type="datetimeFigureOut">
              <a:rPr lang="en-US" smtClean="0">
                <a:solidFill>
                  <a:prstClr val="black"/>
                </a:solidFill>
              </a:rPr>
              <a:pPr/>
              <a:t>2/16/2017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E976F-AF03-47B8-ABD8-B7B20A2A7B4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310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7791450"/>
            <a:ext cx="3291840" cy="438150"/>
          </a:xfrm>
          <a:prstGeom prst="rect">
            <a:avLst/>
          </a:prstGeom>
        </p:spPr>
        <p:txBody>
          <a:bodyPr/>
          <a:lstStyle/>
          <a:p>
            <a:fld id="{F53AE9E0-A031-482F-8964-CDA6FF26DD61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6320" y="7781925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4D22A-FBB2-4BFF-B227-90CB66619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747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7118-7C53-4306-9AAB-D55D5AF12B21}" type="datetimeFigureOut">
              <a:rPr lang="en-US" smtClean="0">
                <a:solidFill>
                  <a:prstClr val="black"/>
                </a:solidFill>
              </a:rPr>
              <a:pPr/>
              <a:t>2/16/2017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E976F-AF03-47B8-ABD8-B7B20A2A7B4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7881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7118-7C53-4306-9AAB-D55D5AF12B21}" type="datetimeFigureOut">
              <a:rPr lang="en-US" smtClean="0">
                <a:solidFill>
                  <a:prstClr val="black"/>
                </a:solidFill>
              </a:rPr>
              <a:pPr/>
              <a:t>2/16/2017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E976F-AF03-47B8-ABD8-B7B20A2A7B4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2900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7118-7C53-4306-9AAB-D55D5AF12B21}" type="datetimeFigureOut">
              <a:rPr lang="en-US" smtClean="0">
                <a:solidFill>
                  <a:prstClr val="black"/>
                </a:solidFill>
              </a:rPr>
              <a:pPr/>
              <a:t>2/16/2017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E976F-AF03-47B8-ABD8-B7B20A2A7B4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4955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7118-7C53-4306-9AAB-D55D5AF12B21}" type="datetimeFigureOut">
              <a:rPr lang="en-US" smtClean="0">
                <a:solidFill>
                  <a:prstClr val="black"/>
                </a:solidFill>
              </a:rPr>
              <a:pPr/>
              <a:t>2/16/2017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E976F-AF03-47B8-ABD8-B7B20A2A7B4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63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7791450"/>
            <a:ext cx="3291840" cy="438150"/>
          </a:xfrm>
          <a:prstGeom prst="rect">
            <a:avLst/>
          </a:prstGeom>
        </p:spPr>
        <p:txBody>
          <a:bodyPr/>
          <a:lstStyle/>
          <a:p>
            <a:fld id="{F53AE9E0-A031-482F-8964-CDA6FF26DD61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6320" y="7781925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4D22A-FBB2-4BFF-B227-90CB66619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70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7791450"/>
            <a:ext cx="3291840" cy="438150"/>
          </a:xfrm>
          <a:prstGeom prst="rect">
            <a:avLst/>
          </a:prstGeom>
        </p:spPr>
        <p:txBody>
          <a:bodyPr/>
          <a:lstStyle/>
          <a:p>
            <a:fld id="{F53AE9E0-A031-482F-8964-CDA6FF26DD61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46320" y="7781925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4D22A-FBB2-4BFF-B227-90CB66619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34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803" y="235125"/>
            <a:ext cx="5486401" cy="13716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 b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803" y="1828800"/>
            <a:ext cx="5486401" cy="57233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40631"/>
            <a:ext cx="8229600" cy="13716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880" b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828800"/>
            <a:ext cx="8229600" cy="57233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B55D4DEC-2A5A-4BC1-8355-E326628895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50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803" y="235125"/>
            <a:ext cx="5486401" cy="13716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 b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803" y="1828800"/>
            <a:ext cx="5486401" cy="57233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5125"/>
            <a:ext cx="8229600" cy="73169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B55D4DEC-2A5A-4BC1-8355-E326628895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83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803" y="235125"/>
            <a:ext cx="5486401" cy="9144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 b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803" y="1371600"/>
            <a:ext cx="5486401" cy="61805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B55D4DEC-2A5A-4BC1-8355-E326628895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30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5D4DEC-2A5A-4BC1-8355-E326628895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79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5D4DEC-2A5A-4BC1-8355-E326628895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4100052"/>
            <a:ext cx="14630400" cy="4114800"/>
          </a:xfrm>
          <a:prstGeom prst="rect">
            <a:avLst/>
          </a:prstGeom>
          <a:solidFill>
            <a:srgbClr val="35223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0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599" y="228600"/>
            <a:ext cx="14173201" cy="1780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599" y="2190750"/>
            <a:ext cx="14173201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030200" y="7757652"/>
            <a:ext cx="13716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4D22A-FBB2-4BFF-B227-90CB666190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2" name="Rectangle 141"/>
          <p:cNvSpPr/>
          <p:nvPr userDrawn="1"/>
        </p:nvSpPr>
        <p:spPr>
          <a:xfrm>
            <a:off x="1016432" y="-1311817"/>
            <a:ext cx="457200" cy="228600"/>
          </a:xfrm>
          <a:prstGeom prst="rect">
            <a:avLst/>
          </a:prstGeom>
          <a:solidFill>
            <a:srgbClr val="1ABD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43" name="Rectangle 142"/>
          <p:cNvSpPr/>
          <p:nvPr userDrawn="1"/>
        </p:nvSpPr>
        <p:spPr>
          <a:xfrm>
            <a:off x="1016432" y="-867342"/>
            <a:ext cx="457200" cy="228600"/>
          </a:xfrm>
          <a:prstGeom prst="rect">
            <a:avLst/>
          </a:prstGeom>
          <a:solidFill>
            <a:srgbClr val="159F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44" name="Rectangle 143"/>
          <p:cNvSpPr/>
          <p:nvPr userDrawn="1"/>
        </p:nvSpPr>
        <p:spPr>
          <a:xfrm>
            <a:off x="4193249" y="-1759656"/>
            <a:ext cx="457200" cy="228600"/>
          </a:xfrm>
          <a:prstGeom prst="rect">
            <a:avLst/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45" name="Rectangle 144"/>
          <p:cNvSpPr/>
          <p:nvPr userDrawn="1"/>
        </p:nvSpPr>
        <p:spPr>
          <a:xfrm>
            <a:off x="4193249" y="-1548200"/>
            <a:ext cx="457200" cy="2286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46" name="Rectangle 145"/>
          <p:cNvSpPr/>
          <p:nvPr userDrawn="1"/>
        </p:nvSpPr>
        <p:spPr>
          <a:xfrm>
            <a:off x="1030576" y="-2013396"/>
            <a:ext cx="457200" cy="228600"/>
          </a:xfrm>
          <a:prstGeom prst="rect">
            <a:avLst/>
          </a:prstGeom>
          <a:solidFill>
            <a:srgbClr val="2FC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47" name="Rectangle 146"/>
          <p:cNvSpPr/>
          <p:nvPr userDrawn="1"/>
        </p:nvSpPr>
        <p:spPr>
          <a:xfrm>
            <a:off x="1030576" y="-1786272"/>
            <a:ext cx="457200" cy="228600"/>
          </a:xfrm>
          <a:prstGeom prst="rect">
            <a:avLst/>
          </a:prstGeom>
          <a:solidFill>
            <a:srgbClr val="27AE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48" name="Rectangle 147"/>
          <p:cNvSpPr/>
          <p:nvPr userDrawn="1"/>
        </p:nvSpPr>
        <p:spPr>
          <a:xfrm>
            <a:off x="4976205" y="-1972007"/>
            <a:ext cx="457200" cy="228600"/>
          </a:xfrm>
          <a:prstGeom prst="rect">
            <a:avLst/>
          </a:prstGeom>
          <a:solidFill>
            <a:srgbClr val="E77E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49" name="Rectangle 148"/>
          <p:cNvSpPr/>
          <p:nvPr userDrawn="1"/>
        </p:nvSpPr>
        <p:spPr>
          <a:xfrm>
            <a:off x="4976205" y="-1760551"/>
            <a:ext cx="457200" cy="228600"/>
          </a:xfrm>
          <a:prstGeom prst="rect">
            <a:avLst/>
          </a:prstGeom>
          <a:solidFill>
            <a:srgbClr val="D55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50" name="Rectangle 149"/>
          <p:cNvSpPr/>
          <p:nvPr userDrawn="1"/>
        </p:nvSpPr>
        <p:spPr>
          <a:xfrm>
            <a:off x="1862829" y="-2015149"/>
            <a:ext cx="457200" cy="228600"/>
          </a:xfrm>
          <a:prstGeom prst="rect">
            <a:avLst/>
          </a:prstGeom>
          <a:solidFill>
            <a:srgbClr val="339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51" name="Rectangle 150"/>
          <p:cNvSpPr/>
          <p:nvPr userDrawn="1"/>
        </p:nvSpPr>
        <p:spPr>
          <a:xfrm>
            <a:off x="1862829" y="-1788025"/>
            <a:ext cx="457200" cy="228600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52" name="Rectangle 151"/>
          <p:cNvSpPr/>
          <p:nvPr userDrawn="1"/>
        </p:nvSpPr>
        <p:spPr>
          <a:xfrm>
            <a:off x="5668736" y="-1973760"/>
            <a:ext cx="457200" cy="228600"/>
          </a:xfrm>
          <a:prstGeom prst="rect">
            <a:avLst/>
          </a:prstGeom>
          <a:solidFill>
            <a:srgbClr val="E74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53" name="Rectangle 152"/>
          <p:cNvSpPr/>
          <p:nvPr userDrawn="1"/>
        </p:nvSpPr>
        <p:spPr>
          <a:xfrm>
            <a:off x="5668736" y="-1762304"/>
            <a:ext cx="457200" cy="228600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54" name="Rectangle 153"/>
          <p:cNvSpPr/>
          <p:nvPr userDrawn="1"/>
        </p:nvSpPr>
        <p:spPr>
          <a:xfrm>
            <a:off x="2624959" y="-2015149"/>
            <a:ext cx="457200" cy="228600"/>
          </a:xfrm>
          <a:prstGeom prst="rect">
            <a:avLst/>
          </a:prstGeom>
          <a:solidFill>
            <a:srgbClr val="9C59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55" name="Rectangle 154"/>
          <p:cNvSpPr/>
          <p:nvPr userDrawn="1"/>
        </p:nvSpPr>
        <p:spPr>
          <a:xfrm>
            <a:off x="2624959" y="-1788025"/>
            <a:ext cx="457200" cy="228600"/>
          </a:xfrm>
          <a:prstGeom prst="rect">
            <a:avLst/>
          </a:prstGeom>
          <a:solidFill>
            <a:srgbClr val="8F44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56" name="Rectangle 155"/>
          <p:cNvSpPr/>
          <p:nvPr userDrawn="1"/>
        </p:nvSpPr>
        <p:spPr>
          <a:xfrm>
            <a:off x="1030576" y="-2503350"/>
            <a:ext cx="457200" cy="228600"/>
          </a:xfrm>
          <a:prstGeom prst="rect">
            <a:avLst/>
          </a:prstGeom>
          <a:solidFill>
            <a:srgbClr val="ECF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57" name="Rectangle 156"/>
          <p:cNvSpPr/>
          <p:nvPr userDrawn="1"/>
        </p:nvSpPr>
        <p:spPr>
          <a:xfrm>
            <a:off x="2624959" y="-2503350"/>
            <a:ext cx="457200" cy="228600"/>
          </a:xfrm>
          <a:prstGeom prst="rect">
            <a:avLst/>
          </a:prstGeom>
          <a:solidFill>
            <a:srgbClr val="BEC3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58" name="Rectangle 157"/>
          <p:cNvSpPr/>
          <p:nvPr userDrawn="1"/>
        </p:nvSpPr>
        <p:spPr>
          <a:xfrm>
            <a:off x="8694775" y="-1525218"/>
            <a:ext cx="457200" cy="228600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59" name="Rectangle 158"/>
          <p:cNvSpPr/>
          <p:nvPr userDrawn="1"/>
        </p:nvSpPr>
        <p:spPr>
          <a:xfrm>
            <a:off x="8694775" y="-1298094"/>
            <a:ext cx="457200" cy="228600"/>
          </a:xfrm>
          <a:prstGeom prst="rect">
            <a:avLst/>
          </a:prstGeom>
          <a:solidFill>
            <a:srgbClr val="2D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60" name="Rectangle 159"/>
          <p:cNvSpPr/>
          <p:nvPr userDrawn="1"/>
        </p:nvSpPr>
        <p:spPr>
          <a:xfrm>
            <a:off x="8694775" y="-1964200"/>
            <a:ext cx="457200" cy="228600"/>
          </a:xfrm>
          <a:prstGeom prst="rect">
            <a:avLst/>
          </a:prstGeom>
          <a:solidFill>
            <a:srgbClr val="9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61" name="Rectangle 160"/>
          <p:cNvSpPr/>
          <p:nvPr userDrawn="1"/>
        </p:nvSpPr>
        <p:spPr>
          <a:xfrm>
            <a:off x="8694775" y="-1758518"/>
            <a:ext cx="457200" cy="228600"/>
          </a:xfrm>
          <a:prstGeom prst="rect">
            <a:avLst/>
          </a:prstGeom>
          <a:solidFill>
            <a:srgbClr val="808B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62" name="Rectangle 161"/>
          <p:cNvSpPr/>
          <p:nvPr userDrawn="1"/>
        </p:nvSpPr>
        <p:spPr>
          <a:xfrm>
            <a:off x="1862829" y="-2503350"/>
            <a:ext cx="457200" cy="228600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63" name="Rectangle 162"/>
          <p:cNvSpPr/>
          <p:nvPr userDrawn="1"/>
        </p:nvSpPr>
        <p:spPr>
          <a:xfrm>
            <a:off x="338045" y="-2490839"/>
            <a:ext cx="4572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64" name="Rectangle 163"/>
          <p:cNvSpPr/>
          <p:nvPr userDrawn="1"/>
        </p:nvSpPr>
        <p:spPr>
          <a:xfrm>
            <a:off x="4193249" y="-2503350"/>
            <a:ext cx="457200" cy="228600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65" name="Rectangle 164"/>
          <p:cNvSpPr/>
          <p:nvPr userDrawn="1"/>
        </p:nvSpPr>
        <p:spPr>
          <a:xfrm>
            <a:off x="3410293" y="-2503350"/>
            <a:ext cx="457200" cy="2286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66" name="Rectangle 165"/>
          <p:cNvSpPr/>
          <p:nvPr userDrawn="1"/>
        </p:nvSpPr>
        <p:spPr>
          <a:xfrm>
            <a:off x="5668736" y="-2503350"/>
            <a:ext cx="457200" cy="22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67" name="Rectangle 166"/>
          <p:cNvSpPr/>
          <p:nvPr userDrawn="1"/>
        </p:nvSpPr>
        <p:spPr>
          <a:xfrm>
            <a:off x="4976205" y="-2503350"/>
            <a:ext cx="457200" cy="228600"/>
          </a:xfrm>
          <a:prstGeom prst="rect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68" name="Rectangle 167"/>
          <p:cNvSpPr/>
          <p:nvPr userDrawn="1"/>
        </p:nvSpPr>
        <p:spPr>
          <a:xfrm>
            <a:off x="4193249" y="-1327827"/>
            <a:ext cx="457200" cy="228600"/>
          </a:xfrm>
          <a:prstGeom prst="rect">
            <a:avLst/>
          </a:prstGeom>
          <a:solidFill>
            <a:srgbClr val="FF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69" name="Rectangle 168"/>
          <p:cNvSpPr/>
          <p:nvPr userDrawn="1"/>
        </p:nvSpPr>
        <p:spPr>
          <a:xfrm>
            <a:off x="4193249" y="-1993740"/>
            <a:ext cx="457200" cy="228600"/>
          </a:xfrm>
          <a:prstGeom prst="rect">
            <a:avLst/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70" name="Rectangle 169"/>
          <p:cNvSpPr/>
          <p:nvPr userDrawn="1"/>
        </p:nvSpPr>
        <p:spPr>
          <a:xfrm>
            <a:off x="3410293" y="-2016625"/>
            <a:ext cx="457200" cy="228600"/>
          </a:xfrm>
          <a:prstGeom prst="rect">
            <a:avLst/>
          </a:prstGeom>
          <a:solidFill>
            <a:srgbClr val="E30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71" name="Rectangle 170"/>
          <p:cNvSpPr/>
          <p:nvPr userDrawn="1"/>
        </p:nvSpPr>
        <p:spPr>
          <a:xfrm>
            <a:off x="7618919" y="-1964200"/>
            <a:ext cx="457200" cy="2286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73" name="Rectangle 172"/>
          <p:cNvSpPr/>
          <p:nvPr userDrawn="1"/>
        </p:nvSpPr>
        <p:spPr>
          <a:xfrm>
            <a:off x="296917" y="-1379669"/>
            <a:ext cx="457200" cy="228600"/>
          </a:xfrm>
          <a:prstGeom prst="rect">
            <a:avLst/>
          </a:prstGeom>
          <a:solidFill>
            <a:srgbClr val="BAD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74" name="Rectangle 173"/>
          <p:cNvSpPr/>
          <p:nvPr userDrawn="1"/>
        </p:nvSpPr>
        <p:spPr>
          <a:xfrm>
            <a:off x="1016432" y="-1086758"/>
            <a:ext cx="457200" cy="228600"/>
          </a:xfrm>
          <a:prstGeom prst="rect">
            <a:avLst/>
          </a:prstGeom>
          <a:solidFill>
            <a:srgbClr val="00B2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75" name="Rectangle 174"/>
          <p:cNvSpPr/>
          <p:nvPr userDrawn="1"/>
        </p:nvSpPr>
        <p:spPr>
          <a:xfrm>
            <a:off x="4976205" y="-1524144"/>
            <a:ext cx="457200" cy="228600"/>
          </a:xfrm>
          <a:prstGeom prst="rect">
            <a:avLst/>
          </a:prstGeom>
          <a:solidFill>
            <a:srgbClr val="D83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77" name="Rectangle 176"/>
          <p:cNvSpPr/>
          <p:nvPr userDrawn="1"/>
        </p:nvSpPr>
        <p:spPr>
          <a:xfrm>
            <a:off x="3410293" y="-1805169"/>
            <a:ext cx="457200" cy="228600"/>
          </a:xfrm>
          <a:prstGeom prst="rect">
            <a:avLst/>
          </a:prstGeom>
          <a:solidFill>
            <a:srgbClr val="B400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78" name="Rectangle 177"/>
          <p:cNvSpPr/>
          <p:nvPr userDrawn="1"/>
        </p:nvSpPr>
        <p:spPr>
          <a:xfrm>
            <a:off x="5638724" y="-1319654"/>
            <a:ext cx="457200" cy="228600"/>
          </a:xfrm>
          <a:prstGeom prst="rect">
            <a:avLst/>
          </a:prstGeom>
          <a:solidFill>
            <a:srgbClr val="E81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79" name="Rectangle 178"/>
          <p:cNvSpPr/>
          <p:nvPr userDrawn="1"/>
        </p:nvSpPr>
        <p:spPr>
          <a:xfrm>
            <a:off x="7618919" y="-1752744"/>
            <a:ext cx="457200" cy="22860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80" name="Rectangle 179"/>
          <p:cNvSpPr/>
          <p:nvPr userDrawn="1"/>
        </p:nvSpPr>
        <p:spPr>
          <a:xfrm>
            <a:off x="6835963" y="-1737996"/>
            <a:ext cx="457200" cy="228600"/>
          </a:xfrm>
          <a:prstGeom prst="rect">
            <a:avLst/>
          </a:prstGeom>
          <a:solidFill>
            <a:srgbClr val="5C2D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81" name="Rectangle 180"/>
          <p:cNvSpPr/>
          <p:nvPr userDrawn="1"/>
        </p:nvSpPr>
        <p:spPr>
          <a:xfrm>
            <a:off x="296917" y="-1167447"/>
            <a:ext cx="457200" cy="228600"/>
          </a:xfrm>
          <a:prstGeom prst="rect">
            <a:avLst/>
          </a:prstGeom>
          <a:solidFill>
            <a:srgbClr val="107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82" name="Rectangle 181"/>
          <p:cNvSpPr/>
          <p:nvPr userDrawn="1"/>
        </p:nvSpPr>
        <p:spPr>
          <a:xfrm>
            <a:off x="1016432" y="-651392"/>
            <a:ext cx="457200" cy="228600"/>
          </a:xfrm>
          <a:prstGeom prst="rect">
            <a:avLst/>
          </a:prstGeom>
          <a:solidFill>
            <a:srgbClr val="008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83" name="Rectangle 182"/>
          <p:cNvSpPr/>
          <p:nvPr userDrawn="1"/>
        </p:nvSpPr>
        <p:spPr>
          <a:xfrm>
            <a:off x="3410293" y="-1593713"/>
            <a:ext cx="457200" cy="228600"/>
          </a:xfrm>
          <a:prstGeom prst="rect">
            <a:avLst/>
          </a:prstGeom>
          <a:solidFill>
            <a:srgbClr val="5C0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84" name="Rectangle 183"/>
          <p:cNvSpPr/>
          <p:nvPr userDrawn="1"/>
        </p:nvSpPr>
        <p:spPr>
          <a:xfrm>
            <a:off x="5638724" y="-1099227"/>
            <a:ext cx="457200" cy="228600"/>
          </a:xfrm>
          <a:prstGeom prst="rect">
            <a:avLst/>
          </a:prstGeom>
          <a:solidFill>
            <a:srgbClr val="A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85" name="Rectangle 184"/>
          <p:cNvSpPr/>
          <p:nvPr userDrawn="1"/>
        </p:nvSpPr>
        <p:spPr>
          <a:xfrm>
            <a:off x="7618919" y="-1541288"/>
            <a:ext cx="457200" cy="228600"/>
          </a:xfrm>
          <a:prstGeom prst="rect">
            <a:avLst/>
          </a:prstGeom>
          <a:solidFill>
            <a:srgbClr val="001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86" name="Rectangle 185"/>
          <p:cNvSpPr/>
          <p:nvPr userDrawn="1"/>
        </p:nvSpPr>
        <p:spPr>
          <a:xfrm>
            <a:off x="6835963" y="-1526540"/>
            <a:ext cx="457200" cy="228600"/>
          </a:xfrm>
          <a:prstGeom prst="rect">
            <a:avLst/>
          </a:prstGeom>
          <a:solidFill>
            <a:srgbClr val="3214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87" name="Rectangle 186"/>
          <p:cNvSpPr/>
          <p:nvPr userDrawn="1"/>
        </p:nvSpPr>
        <p:spPr>
          <a:xfrm>
            <a:off x="296917" y="-955096"/>
            <a:ext cx="457200" cy="228600"/>
          </a:xfrm>
          <a:prstGeom prst="rect">
            <a:avLst/>
          </a:prstGeom>
          <a:solidFill>
            <a:srgbClr val="004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88" name="Rectangle 187"/>
          <p:cNvSpPr/>
          <p:nvPr userDrawn="1"/>
        </p:nvSpPr>
        <p:spPr>
          <a:xfrm>
            <a:off x="1016432" y="-439936"/>
            <a:ext cx="457200" cy="228600"/>
          </a:xfrm>
          <a:prstGeom prst="rect">
            <a:avLst/>
          </a:prstGeom>
          <a:solidFill>
            <a:srgbClr val="004B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89" name="Rectangle 188"/>
          <p:cNvSpPr/>
          <p:nvPr userDrawn="1"/>
        </p:nvSpPr>
        <p:spPr>
          <a:xfrm>
            <a:off x="7618919" y="-1312688"/>
            <a:ext cx="457200" cy="228600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93" name="Rectangle 192"/>
          <p:cNvSpPr/>
          <p:nvPr userDrawn="1"/>
        </p:nvSpPr>
        <p:spPr>
          <a:xfrm>
            <a:off x="2624959" y="-1571489"/>
            <a:ext cx="457200" cy="228600"/>
          </a:xfrm>
          <a:prstGeom prst="rect">
            <a:avLst/>
          </a:prstGeom>
          <a:solidFill>
            <a:srgbClr val="6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94" name="Rectangle 193"/>
          <p:cNvSpPr/>
          <p:nvPr userDrawn="1"/>
        </p:nvSpPr>
        <p:spPr>
          <a:xfrm>
            <a:off x="2624959" y="-1344365"/>
            <a:ext cx="457200" cy="228600"/>
          </a:xfrm>
          <a:prstGeom prst="rect">
            <a:avLst/>
          </a:prstGeom>
          <a:solidFill>
            <a:srgbClr val="5638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95" name="Rectangle 194"/>
          <p:cNvSpPr/>
          <p:nvPr userDrawn="1"/>
        </p:nvSpPr>
        <p:spPr>
          <a:xfrm>
            <a:off x="2624959" y="-1166999"/>
            <a:ext cx="457200" cy="228600"/>
          </a:xfrm>
          <a:prstGeom prst="rect">
            <a:avLst/>
          </a:prstGeom>
          <a:solidFill>
            <a:srgbClr val="352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533779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  <p:sldLayoutId id="2147483669" r:id="rId5"/>
    <p:sldLayoutId id="2147483675" r:id="rId6"/>
    <p:sldLayoutId id="2147483674" r:id="rId7"/>
    <p:sldLayoutId id="2147483673" r:id="rId8"/>
    <p:sldLayoutId id="2147483677" r:id="rId9"/>
    <p:sldLayoutId id="2147483678" r:id="rId10"/>
    <p:sldLayoutId id="2147483667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92" userDrawn="1">
          <p15:clr>
            <a:srgbClr val="F26B43"/>
          </p15:clr>
        </p15:guide>
        <p15:guide id="2" pos="460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/>
                </a:solidFill>
                <a:effectLst/>
              </a:defRPr>
            </a:lvl1pPr>
          </a:lstStyle>
          <a:p>
            <a:fld id="{05C37118-7C53-4306-9AAB-D55D5AF12B21}" type="datetimeFigureOut">
              <a:rPr lang="en-US" smtClean="0">
                <a:solidFill>
                  <a:prstClr val="black"/>
                </a:solidFill>
              </a:rPr>
              <a:pPr/>
              <a:t>2/16/2017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/>
                </a:solidFill>
                <a:effectLst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/>
                </a:solidFill>
                <a:effectLst/>
              </a:defRPr>
            </a:lvl1pPr>
          </a:lstStyle>
          <a:p>
            <a:fld id="{AF5E976F-AF03-47B8-ABD8-B7B20A2A7B4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764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9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0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28600" y="4239076"/>
            <a:ext cx="14173200" cy="1828800"/>
          </a:xfrm>
          <a:prstGeom prst="rect">
            <a:avLst/>
          </a:prstGeom>
          <a:noFill/>
          <a:ln>
            <a:noFill/>
          </a:ln>
        </p:spPr>
        <p:txBody>
          <a:bodyPr vert="horz" lIns="109728" tIns="54864" rIns="109728" bIns="54864" rtlCol="0" anchor="t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Alan Tan</a:t>
            </a:r>
          </a:p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2015/05/18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28600" y="1953076"/>
            <a:ext cx="14173200" cy="2286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500" dirty="0" smtClean="0">
                <a:solidFill>
                  <a:schemeClr val="bg1"/>
                </a:solidFill>
              </a:rPr>
              <a:t>Scope Programming</a:t>
            </a:r>
          </a:p>
          <a:p>
            <a:r>
              <a:rPr lang="en-US" sz="5280" dirty="0" smtClean="0">
                <a:solidFill>
                  <a:schemeClr val="bg1"/>
                </a:solidFill>
              </a:rPr>
              <a:t>Big Data at Microsoft</a:t>
            </a:r>
            <a:endParaRPr lang="en-US" sz="528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7709"/>
            <a:ext cx="14614071" cy="914400"/>
          </a:xfrm>
          <a:prstGeom prst="rect">
            <a:avLst/>
          </a:prstGeom>
          <a:noFill/>
          <a:ln>
            <a:noFill/>
          </a:ln>
        </p:spPr>
        <p:txBody>
          <a:bodyPr vert="horz" lIns="109728" tIns="54864" rIns="109728" bIns="54864" rtlCol="0" anchor="ctr"/>
          <a:lstStyle/>
          <a:p>
            <a:pPr algn="r" defTabSz="914400"/>
            <a:r>
              <a:rPr lang="en-US" sz="3200" dirty="0" smtClean="0">
                <a:solidFill>
                  <a:schemeClr val="bg1"/>
                </a:solidFill>
              </a:rPr>
              <a:t>http://aka.ms/Cosmos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20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38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354150" y="216517"/>
            <a:ext cx="11922101" cy="1358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280" dirty="0">
                <a:solidFill>
                  <a:schemeClr val="bg1"/>
                </a:solidFill>
              </a:rPr>
              <a:t>Local Execution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1354150" y="4087045"/>
            <a:ext cx="11853851" cy="1962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000" dirty="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Use scope.exe found in the </a:t>
            </a:r>
            <a:r>
              <a:rPr lang="en-US" sz="4000" dirty="0" err="1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ScopeSDK</a:t>
            </a:r>
            <a:endParaRPr lang="en-US" sz="4000" dirty="0">
              <a:solidFill>
                <a:schemeClr val="bg1"/>
              </a:solidFill>
              <a:latin typeface="+mj-lt"/>
              <a:cs typeface="Segoe UI Semibold" panose="020B0702040204020203" pitchFamily="34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scope.exe run –i d:\myscript.script</a:t>
            </a:r>
          </a:p>
        </p:txBody>
      </p:sp>
      <p:sp>
        <p:nvSpPr>
          <p:cNvPr id="7" name="Rectangle 6"/>
          <p:cNvSpPr/>
          <p:nvPr/>
        </p:nvSpPr>
        <p:spPr>
          <a:xfrm>
            <a:off x="1354150" y="6267439"/>
            <a:ext cx="11853851" cy="1962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000" dirty="0">
                <a:solidFill>
                  <a:schemeClr val="bg1"/>
                </a:solidFill>
                <a:cs typeface="Segoe UI Semibold" panose="020B0702040204020203" pitchFamily="34" charset="0"/>
              </a:rPr>
              <a:t>Use Scope Studio</a:t>
            </a:r>
          </a:p>
          <a:p>
            <a:r>
              <a:rPr lang="en-US" sz="3200" dirty="0">
                <a:solidFill>
                  <a:schemeClr val="bg1"/>
                </a:solidFill>
                <a:cs typeface="Segoe UI Semibold" panose="020B0702040204020203" pitchFamily="34" charset="0"/>
              </a:rPr>
              <a:t>Just type in a script and hit </a:t>
            </a:r>
            <a:r>
              <a:rPr lang="en-US" sz="3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Start</a:t>
            </a:r>
            <a:endParaRPr lang="en-US" sz="44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88275" y="2015767"/>
            <a:ext cx="11853851" cy="1962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000" dirty="0">
                <a:solidFill>
                  <a:schemeClr val="bg1"/>
                </a:solidFill>
                <a:cs typeface="Segoe UI Semibold" panose="020B0702040204020203" pitchFamily="34" charset="0"/>
              </a:rPr>
              <a:t>Cosmos PowerShell</a:t>
            </a:r>
          </a:p>
          <a:p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Invoke-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ScopeRun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d:\myscript.script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090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39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 txBox="1">
            <a:spLocks/>
          </p:cNvSpPr>
          <p:nvPr/>
        </p:nvSpPr>
        <p:spPr>
          <a:xfrm>
            <a:off x="228600" y="228600"/>
            <a:ext cx="14173200" cy="777240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dirty="0" smtClean="0">
                <a:latin typeface="+mj-lt"/>
                <a:ea typeface="Segoe UI" pitchFamily="34" charset="0"/>
              </a:rPr>
              <a:t>A Practical Walkthrough of the Basics</a:t>
            </a:r>
            <a:endParaRPr lang="en-US" sz="7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049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Data Set</a:t>
            </a:r>
            <a:r>
              <a:rPr lang="en-US" dirty="0"/>
              <a:t>: </a:t>
            </a:r>
            <a:r>
              <a:rPr lang="en-US" dirty="0" smtClean="0"/>
              <a:t>Olympic Gold Medals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33375" y="2212409"/>
            <a:ext cx="11846292" cy="139706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Source: Tableau </a:t>
            </a:r>
            <a:r>
              <a:rPr lang="en-US" sz="2000" dirty="0"/>
              <a:t>Software </a:t>
            </a:r>
            <a:r>
              <a:rPr lang="en-US" sz="2000" dirty="0" smtClean="0"/>
              <a:t>sample data sets. Converted to a text file (</a:t>
            </a:r>
            <a:r>
              <a:rPr lang="en-US" sz="2000" dirty="0" err="1" smtClean="0"/>
              <a:t>tsv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 smtClean="0"/>
              <a:t>About </a:t>
            </a:r>
            <a:r>
              <a:rPr lang="en-US" sz="2000" dirty="0"/>
              <a:t>8.5K rows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No Header Row!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33375" y="3793058"/>
            <a:ext cx="3337560" cy="3312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8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The Schema: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Athlete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Country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Year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Closing Ceremony Date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Sport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Gold Medals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Silver Medals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Bronze Medals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Total Medals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3758768"/>
            <a:ext cx="7772400" cy="28515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6537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8014208" y="216517"/>
            <a:ext cx="6387591" cy="1358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First Task: Read and Write</a:t>
            </a:r>
          </a:p>
        </p:txBody>
      </p:sp>
      <p:sp>
        <p:nvSpPr>
          <p:cNvPr id="4" name="Rectangle 3"/>
          <p:cNvSpPr/>
          <p:nvPr/>
        </p:nvSpPr>
        <p:spPr>
          <a:xfrm>
            <a:off x="1" y="1"/>
            <a:ext cx="8014208" cy="8229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40" dirty="0">
                <a:latin typeface="Consolas" panose="020B0609020204030204" pitchFamily="49" charset="0"/>
                <a:cs typeface="Consolas" panose="020B0609020204030204" pitchFamily="49" charset="0"/>
              </a:rPr>
              <a:t>athletes =</a:t>
            </a:r>
          </a:p>
          <a:p>
            <a:pPr>
              <a:lnSpc>
                <a:spcPct val="150000"/>
              </a:lnSpc>
            </a:pPr>
            <a:r>
              <a:rPr lang="en-US" sz="1440" dirty="0">
                <a:latin typeface="Consolas" panose="020B0609020204030204" pitchFamily="49" charset="0"/>
                <a:cs typeface="Consolas" panose="020B0609020204030204" pitchFamily="49" charset="0"/>
              </a:rPr>
              <a:t>    EXTRACT</a:t>
            </a:r>
          </a:p>
          <a:p>
            <a:pPr>
              <a:lnSpc>
                <a:spcPct val="150000"/>
              </a:lnSpc>
            </a:pPr>
            <a:r>
              <a:rPr lang="en-US" sz="1440" dirty="0">
                <a:latin typeface="Consolas" panose="020B0609020204030204" pitchFamily="49" charset="0"/>
                <a:cs typeface="Consolas" panose="020B0609020204030204" pitchFamily="49" charset="0"/>
              </a:rPr>
              <a:t>        Athlete:              string,</a:t>
            </a:r>
          </a:p>
          <a:p>
            <a:pPr>
              <a:lnSpc>
                <a:spcPct val="150000"/>
              </a:lnSpc>
            </a:pPr>
            <a:r>
              <a:rPr lang="en-US" sz="1440" dirty="0">
                <a:latin typeface="Consolas" panose="020B0609020204030204" pitchFamily="49" charset="0"/>
                <a:cs typeface="Consolas" panose="020B0609020204030204" pitchFamily="49" charset="0"/>
              </a:rPr>
              <a:t>        Age:                  string,</a:t>
            </a:r>
          </a:p>
          <a:p>
            <a:pPr>
              <a:lnSpc>
                <a:spcPct val="150000"/>
              </a:lnSpc>
            </a:pPr>
            <a:r>
              <a:rPr lang="en-US" sz="1440" dirty="0">
                <a:latin typeface="Consolas" panose="020B0609020204030204" pitchFamily="49" charset="0"/>
                <a:cs typeface="Consolas" panose="020B0609020204030204" pitchFamily="49" charset="0"/>
              </a:rPr>
              <a:t>        Country:              string,</a:t>
            </a:r>
          </a:p>
          <a:p>
            <a:pPr>
              <a:lnSpc>
                <a:spcPct val="150000"/>
              </a:lnSpc>
            </a:pPr>
            <a:r>
              <a:rPr lang="en-US" sz="1440" dirty="0">
                <a:latin typeface="Consolas" panose="020B0609020204030204" pitchFamily="49" charset="0"/>
                <a:cs typeface="Consolas" panose="020B0609020204030204" pitchFamily="49" charset="0"/>
              </a:rPr>
              <a:t>        Year:                 string,</a:t>
            </a:r>
          </a:p>
          <a:p>
            <a:pPr>
              <a:lnSpc>
                <a:spcPct val="150000"/>
              </a:lnSpc>
            </a:pPr>
            <a:r>
              <a:rPr lang="en-US" sz="144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40" dirty="0" err="1">
                <a:latin typeface="Consolas" panose="020B0609020204030204" pitchFamily="49" charset="0"/>
                <a:cs typeface="Consolas" panose="020B0609020204030204" pitchFamily="49" charset="0"/>
              </a:rPr>
              <a:t>ClosingCeremonyDate</a:t>
            </a:r>
            <a:r>
              <a:rPr lang="en-US" sz="1440" dirty="0">
                <a:latin typeface="Consolas" panose="020B0609020204030204" pitchFamily="49" charset="0"/>
                <a:cs typeface="Consolas" panose="020B0609020204030204" pitchFamily="49" charset="0"/>
              </a:rPr>
              <a:t>:  string,</a:t>
            </a:r>
          </a:p>
          <a:p>
            <a:pPr>
              <a:lnSpc>
                <a:spcPct val="150000"/>
              </a:lnSpc>
            </a:pPr>
            <a:r>
              <a:rPr lang="en-US" sz="1440" dirty="0">
                <a:latin typeface="Consolas" panose="020B0609020204030204" pitchFamily="49" charset="0"/>
                <a:cs typeface="Consolas" panose="020B0609020204030204" pitchFamily="49" charset="0"/>
              </a:rPr>
              <a:t>        Sport:                string,</a:t>
            </a:r>
          </a:p>
          <a:p>
            <a:pPr>
              <a:lnSpc>
                <a:spcPct val="150000"/>
              </a:lnSpc>
            </a:pPr>
            <a:r>
              <a:rPr lang="en-US" sz="144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40" dirty="0" err="1">
                <a:latin typeface="Consolas" panose="020B0609020204030204" pitchFamily="49" charset="0"/>
                <a:cs typeface="Consolas" panose="020B0609020204030204" pitchFamily="49" charset="0"/>
              </a:rPr>
              <a:t>GoldMedals</a:t>
            </a:r>
            <a:r>
              <a:rPr lang="en-US" sz="1440" dirty="0">
                <a:latin typeface="Consolas" panose="020B0609020204030204" pitchFamily="49" charset="0"/>
                <a:cs typeface="Consolas" panose="020B0609020204030204" pitchFamily="49" charset="0"/>
              </a:rPr>
              <a:t>:           string,</a:t>
            </a:r>
          </a:p>
          <a:p>
            <a:pPr>
              <a:lnSpc>
                <a:spcPct val="150000"/>
              </a:lnSpc>
            </a:pPr>
            <a:r>
              <a:rPr lang="en-US" sz="144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40" dirty="0" err="1">
                <a:latin typeface="Consolas" panose="020B0609020204030204" pitchFamily="49" charset="0"/>
                <a:cs typeface="Consolas" panose="020B0609020204030204" pitchFamily="49" charset="0"/>
              </a:rPr>
              <a:t>SilverMedals</a:t>
            </a:r>
            <a:r>
              <a:rPr lang="en-US" sz="1440" dirty="0">
                <a:latin typeface="Consolas" panose="020B0609020204030204" pitchFamily="49" charset="0"/>
                <a:cs typeface="Consolas" panose="020B0609020204030204" pitchFamily="49" charset="0"/>
              </a:rPr>
              <a:t>:         string,</a:t>
            </a:r>
          </a:p>
          <a:p>
            <a:pPr>
              <a:lnSpc>
                <a:spcPct val="150000"/>
              </a:lnSpc>
            </a:pPr>
            <a:r>
              <a:rPr lang="en-US" sz="144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40" dirty="0" err="1">
                <a:latin typeface="Consolas" panose="020B0609020204030204" pitchFamily="49" charset="0"/>
                <a:cs typeface="Consolas" panose="020B0609020204030204" pitchFamily="49" charset="0"/>
              </a:rPr>
              <a:t>BronzeMedals</a:t>
            </a:r>
            <a:r>
              <a:rPr lang="en-US" sz="1440" dirty="0">
                <a:latin typeface="Consolas" panose="020B0609020204030204" pitchFamily="49" charset="0"/>
                <a:cs typeface="Consolas" panose="020B0609020204030204" pitchFamily="49" charset="0"/>
              </a:rPr>
              <a:t>:         string,</a:t>
            </a:r>
          </a:p>
          <a:p>
            <a:pPr>
              <a:lnSpc>
                <a:spcPct val="150000"/>
              </a:lnSpc>
            </a:pPr>
            <a:r>
              <a:rPr lang="en-US" sz="144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40" dirty="0" err="1">
                <a:latin typeface="Consolas" panose="020B0609020204030204" pitchFamily="49" charset="0"/>
                <a:cs typeface="Consolas" panose="020B0609020204030204" pitchFamily="49" charset="0"/>
              </a:rPr>
              <a:t>TotalMedals</a:t>
            </a:r>
            <a:r>
              <a:rPr lang="en-US" sz="1440" dirty="0">
                <a:latin typeface="Consolas" panose="020B0609020204030204" pitchFamily="49" charset="0"/>
                <a:cs typeface="Consolas" panose="020B0609020204030204" pitchFamily="49" charset="0"/>
              </a:rPr>
              <a:t>:          string</a:t>
            </a:r>
          </a:p>
          <a:p>
            <a:pPr>
              <a:lnSpc>
                <a:spcPct val="150000"/>
              </a:lnSpc>
            </a:pPr>
            <a:r>
              <a:rPr lang="en-US" sz="1440" dirty="0">
                <a:latin typeface="Consolas" panose="020B0609020204030204" pitchFamily="49" charset="0"/>
                <a:cs typeface="Consolas" panose="020B0609020204030204" pitchFamily="49" charset="0"/>
              </a:rPr>
              <a:t>    FROM </a:t>
            </a:r>
            <a:r>
              <a:rPr lang="en-US" sz="1440" dirty="0" smtClean="0">
                <a:latin typeface="Consolas" panose="020B0609020204030204" pitchFamily="49" charset="0"/>
                <a:cs typeface="Consolas" panose="020B0609020204030204" pitchFamily="49" charset="0"/>
              </a:rPr>
              <a:t>"/my/</a:t>
            </a:r>
            <a:r>
              <a:rPr lang="en-US" sz="144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OlympicAthletes.tsv</a:t>
            </a:r>
            <a:r>
              <a:rPr lang="en-US" sz="144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>
              <a:lnSpc>
                <a:spcPct val="150000"/>
              </a:lnSpc>
            </a:pPr>
            <a:r>
              <a:rPr lang="en-US" sz="1440" dirty="0">
                <a:latin typeface="Consolas" panose="020B0609020204030204" pitchFamily="49" charset="0"/>
                <a:cs typeface="Consolas" panose="020B0609020204030204" pitchFamily="49" charset="0"/>
              </a:rPr>
              <a:t>    USING </a:t>
            </a:r>
            <a:r>
              <a:rPr lang="en-US" sz="1440" dirty="0" err="1">
                <a:latin typeface="Consolas" panose="020B0609020204030204" pitchFamily="49" charset="0"/>
                <a:cs typeface="Consolas" panose="020B0609020204030204" pitchFamily="49" charset="0"/>
              </a:rPr>
              <a:t>DefaultTextExtractor</a:t>
            </a:r>
            <a:r>
              <a:rPr lang="en-US" sz="144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endParaRPr lang="en-US" sz="144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40" dirty="0">
                <a:latin typeface="Consolas" panose="020B0609020204030204" pitchFamily="49" charset="0"/>
                <a:cs typeface="Consolas" panose="020B0609020204030204" pitchFamily="49" charset="0"/>
              </a:rPr>
              <a:t>OUTPUT athletes</a:t>
            </a:r>
          </a:p>
          <a:p>
            <a:pPr>
              <a:lnSpc>
                <a:spcPct val="150000"/>
              </a:lnSpc>
            </a:pPr>
            <a:r>
              <a:rPr lang="en-US" sz="1440" dirty="0">
                <a:latin typeface="Consolas" panose="020B0609020204030204" pitchFamily="49" charset="0"/>
                <a:cs typeface="Consolas" panose="020B0609020204030204" pitchFamily="49" charset="0"/>
              </a:rPr>
              <a:t>    TO </a:t>
            </a:r>
            <a:r>
              <a:rPr lang="en-US" sz="1440" dirty="0" smtClean="0">
                <a:latin typeface="Consolas" panose="020B0609020204030204" pitchFamily="49" charset="0"/>
                <a:cs typeface="Consolas" panose="020B0609020204030204" pitchFamily="49" charset="0"/>
              </a:rPr>
              <a:t>"/my/Output/</a:t>
            </a:r>
            <a:r>
              <a:rPr lang="en-US" sz="144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output.tsv</a:t>
            </a:r>
            <a:r>
              <a:rPr lang="en-US" sz="144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>
              <a:lnSpc>
                <a:spcPct val="150000"/>
              </a:lnSpc>
            </a:pPr>
            <a:r>
              <a:rPr lang="en-US" sz="1440" dirty="0">
                <a:latin typeface="Consolas" panose="020B0609020204030204" pitchFamily="49" charset="0"/>
                <a:cs typeface="Consolas" panose="020B0609020204030204" pitchFamily="49" charset="0"/>
              </a:rPr>
              <a:t>    USING </a:t>
            </a:r>
            <a:r>
              <a:rPr lang="en-US" sz="1440" dirty="0" err="1">
                <a:latin typeface="Consolas" panose="020B0609020204030204" pitchFamily="49" charset="0"/>
                <a:cs typeface="Consolas" panose="020B0609020204030204" pitchFamily="49" charset="0"/>
              </a:rPr>
              <a:t>DefaultTextOutputter</a:t>
            </a:r>
            <a:r>
              <a:rPr lang="en-US" sz="144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717811" cy="768224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92"/>
          </a:p>
        </p:txBody>
      </p:sp>
      <p:sp>
        <p:nvSpPr>
          <p:cNvPr id="6" name="Rectangle 5"/>
          <p:cNvSpPr/>
          <p:nvPr/>
        </p:nvSpPr>
        <p:spPr>
          <a:xfrm>
            <a:off x="0" y="5011885"/>
            <a:ext cx="1778351" cy="366176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92"/>
          </a:p>
        </p:txBody>
      </p:sp>
      <p:sp>
        <p:nvSpPr>
          <p:cNvPr id="7" name="Rectangle 6"/>
          <p:cNvSpPr/>
          <p:nvPr/>
        </p:nvSpPr>
        <p:spPr>
          <a:xfrm>
            <a:off x="2944999" y="682332"/>
            <a:ext cx="1043046" cy="3362598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92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268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8014208" y="216517"/>
            <a:ext cx="6387591" cy="1358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Now Extract the Correct Types</a:t>
            </a:r>
          </a:p>
        </p:txBody>
      </p:sp>
      <p:sp>
        <p:nvSpPr>
          <p:cNvPr id="2" name="Rectangle 1"/>
          <p:cNvSpPr/>
          <p:nvPr/>
        </p:nvSpPr>
        <p:spPr>
          <a:xfrm>
            <a:off x="8915400" y="2743200"/>
            <a:ext cx="5331967" cy="1627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80" dirty="0">
                <a:solidFill>
                  <a:schemeClr val="tx1"/>
                </a:solidFill>
              </a:rPr>
              <a:t>Types introduced here</a:t>
            </a:r>
          </a:p>
          <a:p>
            <a:pPr marL="411480" indent="-41148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string</a:t>
            </a:r>
          </a:p>
          <a:p>
            <a:pPr marL="411480" indent="-41148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int</a:t>
            </a:r>
            <a:endParaRPr lang="en-US" sz="2400" dirty="0">
              <a:solidFill>
                <a:schemeClr val="tx1"/>
              </a:solidFill>
            </a:endParaRPr>
          </a:p>
          <a:p>
            <a:pPr marL="411480" indent="-41148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datetime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" y="1"/>
            <a:ext cx="8014208" cy="8229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40" dirty="0">
                <a:latin typeface="Consolas" panose="020B0609020204030204" pitchFamily="49" charset="0"/>
                <a:cs typeface="Consolas" panose="020B0609020204030204" pitchFamily="49" charset="0"/>
              </a:rPr>
              <a:t>athletes =</a:t>
            </a:r>
          </a:p>
          <a:p>
            <a:pPr>
              <a:lnSpc>
                <a:spcPct val="150000"/>
              </a:lnSpc>
            </a:pPr>
            <a:r>
              <a:rPr lang="en-US" sz="1440" dirty="0">
                <a:latin typeface="Consolas" panose="020B0609020204030204" pitchFamily="49" charset="0"/>
                <a:cs typeface="Consolas" panose="020B0609020204030204" pitchFamily="49" charset="0"/>
              </a:rPr>
              <a:t>    EXTRACT</a:t>
            </a:r>
          </a:p>
          <a:p>
            <a:pPr>
              <a:lnSpc>
                <a:spcPct val="150000"/>
              </a:lnSpc>
            </a:pPr>
            <a:r>
              <a:rPr lang="en-US" sz="1440" dirty="0">
                <a:latin typeface="Consolas" panose="020B0609020204030204" pitchFamily="49" charset="0"/>
                <a:cs typeface="Consolas" panose="020B0609020204030204" pitchFamily="49" charset="0"/>
              </a:rPr>
              <a:t>        Athlete:              string,</a:t>
            </a:r>
          </a:p>
          <a:p>
            <a:pPr>
              <a:lnSpc>
                <a:spcPct val="150000"/>
              </a:lnSpc>
            </a:pPr>
            <a:r>
              <a:rPr lang="en-US" sz="1440" dirty="0">
                <a:latin typeface="Consolas" panose="020B0609020204030204" pitchFamily="49" charset="0"/>
                <a:cs typeface="Consolas" panose="020B0609020204030204" pitchFamily="49" charset="0"/>
              </a:rPr>
              <a:t>        Age:                  </a:t>
            </a:r>
            <a:r>
              <a:rPr lang="en-US" sz="144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4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440" dirty="0">
                <a:latin typeface="Consolas" panose="020B0609020204030204" pitchFamily="49" charset="0"/>
                <a:cs typeface="Consolas" panose="020B0609020204030204" pitchFamily="49" charset="0"/>
              </a:rPr>
              <a:t>        Country:              string,</a:t>
            </a:r>
          </a:p>
          <a:p>
            <a:pPr>
              <a:lnSpc>
                <a:spcPct val="150000"/>
              </a:lnSpc>
            </a:pPr>
            <a:r>
              <a:rPr lang="en-US" sz="1440" dirty="0">
                <a:latin typeface="Consolas" panose="020B0609020204030204" pitchFamily="49" charset="0"/>
                <a:cs typeface="Consolas" panose="020B0609020204030204" pitchFamily="49" charset="0"/>
              </a:rPr>
              <a:t>        Year:                 </a:t>
            </a:r>
            <a:r>
              <a:rPr lang="en-US" sz="144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4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44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40" dirty="0" err="1">
                <a:latin typeface="Consolas" panose="020B0609020204030204" pitchFamily="49" charset="0"/>
                <a:cs typeface="Consolas" panose="020B0609020204030204" pitchFamily="49" charset="0"/>
              </a:rPr>
              <a:t>ClosingCeremonyDate</a:t>
            </a:r>
            <a:r>
              <a:rPr lang="en-US" sz="1440" dirty="0">
                <a:latin typeface="Consolas" panose="020B0609020204030204" pitchFamily="49" charset="0"/>
                <a:cs typeface="Consolas" panose="020B0609020204030204" pitchFamily="49" charset="0"/>
              </a:rPr>
              <a:t>:  </a:t>
            </a:r>
            <a:r>
              <a:rPr lang="en-US" sz="1440" dirty="0" err="1"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-US" sz="144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440" dirty="0">
                <a:latin typeface="Consolas" panose="020B0609020204030204" pitchFamily="49" charset="0"/>
                <a:cs typeface="Consolas" panose="020B0609020204030204" pitchFamily="49" charset="0"/>
              </a:rPr>
              <a:t>        Sport:                string,</a:t>
            </a:r>
          </a:p>
          <a:p>
            <a:pPr>
              <a:lnSpc>
                <a:spcPct val="150000"/>
              </a:lnSpc>
            </a:pPr>
            <a:r>
              <a:rPr lang="en-US" sz="144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40" dirty="0" err="1">
                <a:latin typeface="Consolas" panose="020B0609020204030204" pitchFamily="49" charset="0"/>
                <a:cs typeface="Consolas" panose="020B0609020204030204" pitchFamily="49" charset="0"/>
              </a:rPr>
              <a:t>GoldMedals</a:t>
            </a:r>
            <a:r>
              <a:rPr lang="en-US" sz="1440" dirty="0">
                <a:latin typeface="Consolas" panose="020B0609020204030204" pitchFamily="49" charset="0"/>
                <a:cs typeface="Consolas" panose="020B0609020204030204" pitchFamily="49" charset="0"/>
              </a:rPr>
              <a:t>:           </a:t>
            </a:r>
            <a:r>
              <a:rPr lang="en-US" sz="144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4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44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40" dirty="0" err="1">
                <a:latin typeface="Consolas" panose="020B0609020204030204" pitchFamily="49" charset="0"/>
                <a:cs typeface="Consolas" panose="020B0609020204030204" pitchFamily="49" charset="0"/>
              </a:rPr>
              <a:t>SilverMedals</a:t>
            </a:r>
            <a:r>
              <a:rPr lang="en-US" sz="1440" dirty="0">
                <a:latin typeface="Consolas" panose="020B0609020204030204" pitchFamily="49" charset="0"/>
                <a:cs typeface="Consolas" panose="020B0609020204030204" pitchFamily="49" charset="0"/>
              </a:rPr>
              <a:t>:         </a:t>
            </a:r>
            <a:r>
              <a:rPr lang="en-US" sz="144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4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44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40" dirty="0" err="1">
                <a:latin typeface="Consolas" panose="020B0609020204030204" pitchFamily="49" charset="0"/>
                <a:cs typeface="Consolas" panose="020B0609020204030204" pitchFamily="49" charset="0"/>
              </a:rPr>
              <a:t>BronzeMedals</a:t>
            </a:r>
            <a:r>
              <a:rPr lang="en-US" sz="1440" dirty="0">
                <a:latin typeface="Consolas" panose="020B0609020204030204" pitchFamily="49" charset="0"/>
                <a:cs typeface="Consolas" panose="020B0609020204030204" pitchFamily="49" charset="0"/>
              </a:rPr>
              <a:t>:         </a:t>
            </a:r>
            <a:r>
              <a:rPr lang="en-US" sz="144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4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44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40" dirty="0" err="1">
                <a:latin typeface="Consolas" panose="020B0609020204030204" pitchFamily="49" charset="0"/>
                <a:cs typeface="Consolas" panose="020B0609020204030204" pitchFamily="49" charset="0"/>
              </a:rPr>
              <a:t>TotalMedals</a:t>
            </a:r>
            <a:r>
              <a:rPr lang="en-US" sz="1440" dirty="0">
                <a:latin typeface="Consolas" panose="020B0609020204030204" pitchFamily="49" charset="0"/>
                <a:cs typeface="Consolas" panose="020B0609020204030204" pitchFamily="49" charset="0"/>
              </a:rPr>
              <a:t>:          </a:t>
            </a:r>
            <a:r>
              <a:rPr lang="en-US" sz="144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US" sz="144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40" dirty="0">
                <a:latin typeface="Consolas" panose="020B0609020204030204" pitchFamily="49" charset="0"/>
                <a:cs typeface="Consolas" panose="020B0609020204030204" pitchFamily="49" charset="0"/>
              </a:rPr>
              <a:t>    FROM @"/</a:t>
            </a:r>
            <a:r>
              <a:rPr lang="en-US" sz="1440" dirty="0" smtClean="0">
                <a:latin typeface="Consolas" panose="020B0609020204030204" pitchFamily="49" charset="0"/>
                <a:cs typeface="Consolas" panose="020B0609020204030204" pitchFamily="49" charset="0"/>
              </a:rPr>
              <a:t>my/</a:t>
            </a:r>
            <a:r>
              <a:rPr lang="en-US" sz="144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OlympicAthletes.tsv</a:t>
            </a:r>
            <a:r>
              <a:rPr lang="en-US" sz="144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>
              <a:lnSpc>
                <a:spcPct val="150000"/>
              </a:lnSpc>
            </a:pPr>
            <a:r>
              <a:rPr lang="en-US" sz="1440" dirty="0">
                <a:latin typeface="Consolas" panose="020B0609020204030204" pitchFamily="49" charset="0"/>
                <a:cs typeface="Consolas" panose="020B0609020204030204" pitchFamily="49" charset="0"/>
              </a:rPr>
              <a:t>    USING </a:t>
            </a:r>
            <a:r>
              <a:rPr lang="en-US" sz="1440" dirty="0" err="1">
                <a:latin typeface="Consolas" panose="020B0609020204030204" pitchFamily="49" charset="0"/>
                <a:cs typeface="Consolas" panose="020B0609020204030204" pitchFamily="49" charset="0"/>
              </a:rPr>
              <a:t>DefaultTextExtractor</a:t>
            </a:r>
            <a:r>
              <a:rPr lang="en-US" sz="144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endParaRPr lang="en-US" sz="144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40" dirty="0">
                <a:latin typeface="Consolas" panose="020B0609020204030204" pitchFamily="49" charset="0"/>
                <a:cs typeface="Consolas" panose="020B0609020204030204" pitchFamily="49" charset="0"/>
              </a:rPr>
              <a:t>OUTPUT athletes</a:t>
            </a:r>
          </a:p>
          <a:p>
            <a:pPr>
              <a:lnSpc>
                <a:spcPct val="150000"/>
              </a:lnSpc>
            </a:pPr>
            <a:r>
              <a:rPr lang="en-US" sz="1440" dirty="0">
                <a:latin typeface="Consolas" panose="020B0609020204030204" pitchFamily="49" charset="0"/>
                <a:cs typeface="Consolas" panose="020B0609020204030204" pitchFamily="49" charset="0"/>
              </a:rPr>
              <a:t>    TO @"/</a:t>
            </a:r>
            <a:r>
              <a:rPr lang="en-US" sz="1440" dirty="0" smtClean="0">
                <a:latin typeface="Consolas" panose="020B0609020204030204" pitchFamily="49" charset="0"/>
                <a:cs typeface="Consolas" panose="020B0609020204030204" pitchFamily="49" charset="0"/>
              </a:rPr>
              <a:t>my/Output/</a:t>
            </a:r>
            <a:r>
              <a:rPr lang="en-US" sz="144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output.tsv</a:t>
            </a:r>
            <a:r>
              <a:rPr lang="en-US" sz="144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>
              <a:lnSpc>
                <a:spcPct val="150000"/>
              </a:lnSpc>
            </a:pPr>
            <a:r>
              <a:rPr lang="en-US" sz="1440" dirty="0">
                <a:latin typeface="Consolas" panose="020B0609020204030204" pitchFamily="49" charset="0"/>
                <a:cs typeface="Consolas" panose="020B0609020204030204" pitchFamily="49" charset="0"/>
              </a:rPr>
              <a:t>    USING </a:t>
            </a:r>
            <a:r>
              <a:rPr lang="en-US" sz="1440" dirty="0" err="1">
                <a:latin typeface="Consolas" panose="020B0609020204030204" pitchFamily="49" charset="0"/>
                <a:cs typeface="Consolas" panose="020B0609020204030204" pitchFamily="49" charset="0"/>
              </a:rPr>
              <a:t>DefaultTextOutputter</a:t>
            </a:r>
            <a:r>
              <a:rPr lang="en-US" sz="144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5" name="Rectangle 4"/>
          <p:cNvSpPr/>
          <p:nvPr/>
        </p:nvSpPr>
        <p:spPr>
          <a:xfrm>
            <a:off x="8915400" y="5126604"/>
            <a:ext cx="5331967" cy="1627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80" dirty="0">
                <a:solidFill>
                  <a:schemeClr val="tx1"/>
                </a:solidFill>
              </a:rPr>
              <a:t>This is when you discover whether you are missing fields </a:t>
            </a:r>
          </a:p>
          <a:p>
            <a:r>
              <a:rPr lang="en-US" sz="2880" dirty="0">
                <a:solidFill>
                  <a:schemeClr val="tx1"/>
                </a:solidFill>
              </a:rPr>
              <a:t>or if the fields have malformed data</a:t>
            </a:r>
            <a:endParaRPr lang="en-US" sz="192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71800" y="792696"/>
            <a:ext cx="1294028" cy="3322105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92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049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67436"/>
              </p:ext>
            </p:extLst>
          </p:nvPr>
        </p:nvGraphicFramePr>
        <p:xfrm>
          <a:off x="819150" y="2333830"/>
          <a:ext cx="6629400" cy="456285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193678"/>
                <a:gridCol w="1766175"/>
                <a:gridCol w="2669547"/>
              </a:tblGrid>
              <a:tr h="2255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r>
                        <a:rPr lang="en-US" sz="1600" dirty="0" smtClean="0">
                          <a:effectLst/>
                        </a:rPr>
                        <a:t>Category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Data type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Nullable Data type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294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Miscellaneous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endParaRPr lang="en-US" sz="12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Guid</a:t>
                      </a:r>
                      <a:endParaRPr lang="en-US" sz="12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datetime</a:t>
                      </a:r>
                      <a:endParaRPr lang="en-US" sz="12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byte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[]</a:t>
                      </a:r>
                      <a:endParaRPr lang="en-US" sz="12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?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Guid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?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datetime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?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SimSun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</a:tr>
              <a:tr h="18193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Numeric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byte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sbyte</a:t>
                      </a:r>
                      <a:endParaRPr lang="en-US" sz="12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12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uint</a:t>
                      </a:r>
                      <a:endParaRPr lang="en-US" sz="12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long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ulong</a:t>
                      </a:r>
                      <a:endParaRPr lang="en-US" sz="12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decimal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short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ushort</a:t>
                      </a:r>
                      <a:endParaRPr lang="en-US" sz="12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byte?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sbyte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?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?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uint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?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long?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ulong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?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float?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double?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decimal?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short?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ushort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?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SimSun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</a:tr>
              <a:tr h="6766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Text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</a:t>
                      </a:r>
                      <a:endParaRPr lang="en-US" sz="12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</a:t>
                      </a:r>
                      <a:endParaRPr lang="en-US" sz="12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char?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SimSun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</a:tr>
              <a:tr h="4511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Complex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MAP&lt;k,v&gt;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ARRAY&lt;v&gt;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SimSun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SimSun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924800" y="2305255"/>
            <a:ext cx="6705600" cy="40318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Example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UrlList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public List&lt;string&gt; Items;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private static char []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sepchars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new char[] {','};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UrlList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(string s)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this.Items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new List&lt;string&gt;(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s.Split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sepchars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public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Serialize()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string.Join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(";",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this.Items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1371600"/>
            <a:ext cx="4800600" cy="7030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Native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01000" y="1371600"/>
            <a:ext cx="4800600" cy="7030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User Defined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24800" y="6994148"/>
            <a:ext cx="67056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SELECT new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UrlList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urls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As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Urls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FROM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searchlog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65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39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 txBox="1">
            <a:spLocks/>
          </p:cNvSpPr>
          <p:nvPr/>
        </p:nvSpPr>
        <p:spPr>
          <a:xfrm>
            <a:off x="228600" y="228600"/>
            <a:ext cx="14173200" cy="777240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dirty="0" smtClean="0">
                <a:solidFill>
                  <a:prstClr val="white"/>
                </a:solidFill>
              </a:rPr>
              <a:t>Extraction Errors</a:t>
            </a:r>
            <a:endParaRPr lang="en-US" sz="7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12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14173200" cy="1781175"/>
          </a:xfrm>
        </p:spPr>
        <p:txBody>
          <a:bodyPr/>
          <a:lstStyle/>
          <a:p>
            <a:r>
              <a:rPr lang="en-US" dirty="0">
                <a:effectLst/>
              </a:rPr>
              <a:t>What If We Have a Bad Value?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25754" y="2229957"/>
            <a:ext cx="12721997" cy="4439891"/>
            <a:chOff x="3967428" y="2686143"/>
            <a:chExt cx="4257143" cy="148571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67428" y="2686143"/>
              <a:ext cx="4257143" cy="148571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4" name="Rectangle 3"/>
            <p:cNvSpPr/>
            <p:nvPr/>
          </p:nvSpPr>
          <p:spPr>
            <a:xfrm>
              <a:off x="5188373" y="3230880"/>
              <a:ext cx="684107" cy="203200"/>
            </a:xfrm>
            <a:prstGeom prst="rect">
              <a:avLst/>
            </a:prstGeom>
            <a:noFill/>
            <a:ln w="76200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92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67268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14173200" cy="1781175"/>
          </a:xfrm>
        </p:spPr>
        <p:txBody>
          <a:bodyPr/>
          <a:lstStyle/>
          <a:p>
            <a:r>
              <a:rPr lang="en-US" dirty="0"/>
              <a:t>Extraction Will Fail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4463" y="1663070"/>
            <a:ext cx="9600000" cy="61714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3389376" y="5331969"/>
            <a:ext cx="8119872" cy="357631"/>
          </a:xfrm>
          <a:prstGeom prst="rect">
            <a:avLst/>
          </a:prstGeom>
          <a:noFill/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92"/>
          </a:p>
        </p:txBody>
      </p:sp>
      <p:sp>
        <p:nvSpPr>
          <p:cNvPr id="7" name="Rectangle 6"/>
          <p:cNvSpPr/>
          <p:nvPr/>
        </p:nvSpPr>
        <p:spPr>
          <a:xfrm>
            <a:off x="1981704" y="1759936"/>
            <a:ext cx="3585230" cy="268890"/>
          </a:xfrm>
          <a:prstGeom prst="rect">
            <a:avLst/>
          </a:prstGeom>
          <a:noFill/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92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666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39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 txBox="1">
            <a:spLocks/>
          </p:cNvSpPr>
          <p:nvPr/>
        </p:nvSpPr>
        <p:spPr>
          <a:xfrm>
            <a:off x="228600" y="228600"/>
            <a:ext cx="14173200" cy="777240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dirty="0" smtClean="0">
                <a:solidFill>
                  <a:prstClr val="white"/>
                </a:solidFill>
              </a:rPr>
              <a:t>Views</a:t>
            </a:r>
            <a:endParaRPr lang="en-US" sz="7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45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39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 txBox="1">
            <a:spLocks/>
          </p:cNvSpPr>
          <p:nvPr/>
        </p:nvSpPr>
        <p:spPr>
          <a:xfrm>
            <a:off x="228600" y="228600"/>
            <a:ext cx="14173200" cy="777240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dirty="0" smtClean="0">
                <a:latin typeface="+mj-lt"/>
                <a:ea typeface="Segoe UI" pitchFamily="34" charset="0"/>
              </a:rPr>
              <a:t>Microsoft </a:t>
            </a:r>
            <a:r>
              <a:rPr lang="en-US" sz="7200" dirty="0">
                <a:latin typeface="+mj-lt"/>
                <a:ea typeface="Segoe UI" pitchFamily="34" charset="0"/>
              </a:rPr>
              <a:t>Confidential</a:t>
            </a:r>
            <a:endParaRPr lang="en-US" sz="7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7474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354150" y="216517"/>
            <a:ext cx="11922101" cy="1358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8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" y="0"/>
            <a:ext cx="8014208" cy="8229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40" dirty="0">
                <a:latin typeface="Consolas" panose="020B0609020204030204" pitchFamily="49" charset="0"/>
                <a:cs typeface="Consolas" panose="020B0609020204030204" pitchFamily="49" charset="0"/>
              </a:rPr>
              <a:t>athletes =</a:t>
            </a:r>
          </a:p>
          <a:p>
            <a:pPr>
              <a:lnSpc>
                <a:spcPct val="150000"/>
              </a:lnSpc>
            </a:pPr>
            <a:r>
              <a:rPr lang="en-US" sz="1440" dirty="0">
                <a:latin typeface="Consolas" panose="020B0609020204030204" pitchFamily="49" charset="0"/>
                <a:cs typeface="Consolas" panose="020B0609020204030204" pitchFamily="49" charset="0"/>
              </a:rPr>
              <a:t>    EXTRACT</a:t>
            </a:r>
          </a:p>
          <a:p>
            <a:pPr>
              <a:lnSpc>
                <a:spcPct val="150000"/>
              </a:lnSpc>
            </a:pPr>
            <a:r>
              <a:rPr lang="en-US" sz="1440" dirty="0">
                <a:latin typeface="Consolas" panose="020B0609020204030204" pitchFamily="49" charset="0"/>
                <a:cs typeface="Consolas" panose="020B0609020204030204" pitchFamily="49" charset="0"/>
              </a:rPr>
              <a:t>        Athlete:              string,</a:t>
            </a:r>
          </a:p>
          <a:p>
            <a:pPr>
              <a:lnSpc>
                <a:spcPct val="150000"/>
              </a:lnSpc>
            </a:pPr>
            <a:r>
              <a:rPr lang="en-US" sz="1440" dirty="0">
                <a:latin typeface="Consolas" panose="020B0609020204030204" pitchFamily="49" charset="0"/>
                <a:cs typeface="Consolas" panose="020B0609020204030204" pitchFamily="49" charset="0"/>
              </a:rPr>
              <a:t>        Age:                  </a:t>
            </a:r>
            <a:r>
              <a:rPr lang="en-US" sz="144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4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440" dirty="0">
                <a:latin typeface="Consolas" panose="020B0609020204030204" pitchFamily="49" charset="0"/>
                <a:cs typeface="Consolas" panose="020B0609020204030204" pitchFamily="49" charset="0"/>
              </a:rPr>
              <a:t>        Country:              string,</a:t>
            </a:r>
          </a:p>
          <a:p>
            <a:pPr>
              <a:lnSpc>
                <a:spcPct val="150000"/>
              </a:lnSpc>
            </a:pPr>
            <a:r>
              <a:rPr lang="en-US" sz="1440" dirty="0">
                <a:latin typeface="Consolas" panose="020B0609020204030204" pitchFamily="49" charset="0"/>
                <a:cs typeface="Consolas" panose="020B0609020204030204" pitchFamily="49" charset="0"/>
              </a:rPr>
              <a:t>        Year:                 </a:t>
            </a:r>
            <a:r>
              <a:rPr lang="en-US" sz="144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4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44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40" dirty="0" err="1">
                <a:latin typeface="Consolas" panose="020B0609020204030204" pitchFamily="49" charset="0"/>
                <a:cs typeface="Consolas" panose="020B0609020204030204" pitchFamily="49" charset="0"/>
              </a:rPr>
              <a:t>ClosingCeremonyDate</a:t>
            </a:r>
            <a:r>
              <a:rPr lang="en-US" sz="1440" dirty="0">
                <a:latin typeface="Consolas" panose="020B0609020204030204" pitchFamily="49" charset="0"/>
                <a:cs typeface="Consolas" panose="020B0609020204030204" pitchFamily="49" charset="0"/>
              </a:rPr>
              <a:t>:  </a:t>
            </a:r>
            <a:r>
              <a:rPr lang="en-US" sz="1440" dirty="0" err="1"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-US" sz="144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440" dirty="0">
                <a:latin typeface="Consolas" panose="020B0609020204030204" pitchFamily="49" charset="0"/>
                <a:cs typeface="Consolas" panose="020B0609020204030204" pitchFamily="49" charset="0"/>
              </a:rPr>
              <a:t>        Sport:                string,</a:t>
            </a:r>
          </a:p>
          <a:p>
            <a:pPr>
              <a:lnSpc>
                <a:spcPct val="150000"/>
              </a:lnSpc>
            </a:pPr>
            <a:r>
              <a:rPr lang="en-US" sz="144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40" dirty="0" err="1">
                <a:latin typeface="Consolas" panose="020B0609020204030204" pitchFamily="49" charset="0"/>
                <a:cs typeface="Consolas" panose="020B0609020204030204" pitchFamily="49" charset="0"/>
              </a:rPr>
              <a:t>GoldMedals</a:t>
            </a:r>
            <a:r>
              <a:rPr lang="en-US" sz="1440" dirty="0">
                <a:latin typeface="Consolas" panose="020B0609020204030204" pitchFamily="49" charset="0"/>
                <a:cs typeface="Consolas" panose="020B0609020204030204" pitchFamily="49" charset="0"/>
              </a:rPr>
              <a:t>:           </a:t>
            </a:r>
            <a:r>
              <a:rPr lang="en-US" sz="144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4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44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40" dirty="0" err="1">
                <a:latin typeface="Consolas" panose="020B0609020204030204" pitchFamily="49" charset="0"/>
                <a:cs typeface="Consolas" panose="020B0609020204030204" pitchFamily="49" charset="0"/>
              </a:rPr>
              <a:t>SilverMedals</a:t>
            </a:r>
            <a:r>
              <a:rPr lang="en-US" sz="1440" dirty="0">
                <a:latin typeface="Consolas" panose="020B0609020204030204" pitchFamily="49" charset="0"/>
                <a:cs typeface="Consolas" panose="020B0609020204030204" pitchFamily="49" charset="0"/>
              </a:rPr>
              <a:t>:         </a:t>
            </a:r>
            <a:r>
              <a:rPr lang="en-US" sz="144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4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44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40" dirty="0" err="1">
                <a:latin typeface="Consolas" panose="020B0609020204030204" pitchFamily="49" charset="0"/>
                <a:cs typeface="Consolas" panose="020B0609020204030204" pitchFamily="49" charset="0"/>
              </a:rPr>
              <a:t>BronzeMedals</a:t>
            </a:r>
            <a:r>
              <a:rPr lang="en-US" sz="1440" dirty="0">
                <a:latin typeface="Consolas" panose="020B0609020204030204" pitchFamily="49" charset="0"/>
                <a:cs typeface="Consolas" panose="020B0609020204030204" pitchFamily="49" charset="0"/>
              </a:rPr>
              <a:t>:         </a:t>
            </a:r>
            <a:r>
              <a:rPr lang="en-US" sz="144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4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44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40" dirty="0" err="1">
                <a:latin typeface="Consolas" panose="020B0609020204030204" pitchFamily="49" charset="0"/>
                <a:cs typeface="Consolas" panose="020B0609020204030204" pitchFamily="49" charset="0"/>
              </a:rPr>
              <a:t>TotalMedals</a:t>
            </a:r>
            <a:r>
              <a:rPr lang="en-US" sz="1440" dirty="0">
                <a:latin typeface="Consolas" panose="020B0609020204030204" pitchFamily="49" charset="0"/>
                <a:cs typeface="Consolas" panose="020B0609020204030204" pitchFamily="49" charset="0"/>
              </a:rPr>
              <a:t>:          </a:t>
            </a:r>
            <a:r>
              <a:rPr lang="en-US" sz="144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US" sz="144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40" dirty="0">
                <a:latin typeface="Consolas" panose="020B0609020204030204" pitchFamily="49" charset="0"/>
                <a:cs typeface="Consolas" panose="020B0609020204030204" pitchFamily="49" charset="0"/>
              </a:rPr>
              <a:t>    FROM @"/</a:t>
            </a:r>
            <a:r>
              <a:rPr lang="en-US" sz="1440" dirty="0" smtClean="0">
                <a:latin typeface="Consolas" panose="020B0609020204030204" pitchFamily="49" charset="0"/>
                <a:cs typeface="Consolas" panose="020B0609020204030204" pitchFamily="49" charset="0"/>
              </a:rPr>
              <a:t>my/</a:t>
            </a:r>
            <a:r>
              <a:rPr lang="en-US" sz="144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OlympicAthletes.tsv</a:t>
            </a:r>
            <a:r>
              <a:rPr lang="en-US" sz="144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>
              <a:lnSpc>
                <a:spcPct val="150000"/>
              </a:lnSpc>
            </a:pPr>
            <a:r>
              <a:rPr lang="en-US" sz="1440" dirty="0">
                <a:latin typeface="Consolas" panose="020B0609020204030204" pitchFamily="49" charset="0"/>
                <a:cs typeface="Consolas" panose="020B0609020204030204" pitchFamily="49" charset="0"/>
              </a:rPr>
              <a:t>    USING </a:t>
            </a:r>
            <a:r>
              <a:rPr lang="en-US" sz="1440" dirty="0" err="1">
                <a:latin typeface="Consolas" panose="020B0609020204030204" pitchFamily="49" charset="0"/>
                <a:cs typeface="Consolas" panose="020B0609020204030204" pitchFamily="49" charset="0"/>
              </a:rPr>
              <a:t>DefaultTextExtractor</a:t>
            </a:r>
            <a:r>
              <a:rPr lang="en-US" sz="144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endParaRPr lang="en-US" sz="144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40" dirty="0">
                <a:latin typeface="Consolas" panose="020B0609020204030204" pitchFamily="49" charset="0"/>
                <a:cs typeface="Consolas" panose="020B0609020204030204" pitchFamily="49" charset="0"/>
              </a:rPr>
              <a:t>OUTPUT athletes</a:t>
            </a:r>
          </a:p>
          <a:p>
            <a:pPr>
              <a:lnSpc>
                <a:spcPct val="150000"/>
              </a:lnSpc>
            </a:pPr>
            <a:r>
              <a:rPr lang="en-US" sz="1440" dirty="0">
                <a:latin typeface="Consolas" panose="020B0609020204030204" pitchFamily="49" charset="0"/>
                <a:cs typeface="Consolas" panose="020B0609020204030204" pitchFamily="49" charset="0"/>
              </a:rPr>
              <a:t>    TO </a:t>
            </a:r>
            <a:r>
              <a:rPr lang="en-US" sz="1440" dirty="0" smtClean="0">
                <a:latin typeface="Consolas" panose="020B0609020204030204" pitchFamily="49" charset="0"/>
                <a:cs typeface="Consolas" panose="020B0609020204030204" pitchFamily="49" charset="0"/>
              </a:rPr>
              <a:t>"/my/Output/</a:t>
            </a:r>
            <a:r>
              <a:rPr lang="en-US" sz="144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output.tsv</a:t>
            </a:r>
            <a:r>
              <a:rPr lang="en-US" sz="144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>
              <a:lnSpc>
                <a:spcPct val="150000"/>
              </a:lnSpc>
            </a:pPr>
            <a:r>
              <a:rPr lang="en-US" sz="1440" dirty="0">
                <a:latin typeface="Consolas" panose="020B0609020204030204" pitchFamily="49" charset="0"/>
                <a:cs typeface="Consolas" panose="020B0609020204030204" pitchFamily="49" charset="0"/>
              </a:rPr>
              <a:t>    USING </a:t>
            </a:r>
            <a:r>
              <a:rPr lang="en-US" sz="1440" dirty="0" err="1">
                <a:latin typeface="Consolas" panose="020B0609020204030204" pitchFamily="49" charset="0"/>
                <a:cs typeface="Consolas" panose="020B0609020204030204" pitchFamily="49" charset="0"/>
              </a:rPr>
              <a:t>DefaultTextOutputter</a:t>
            </a:r>
            <a:r>
              <a:rPr lang="en-US" sz="144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6" name="Rectangle 5"/>
          <p:cNvSpPr/>
          <p:nvPr/>
        </p:nvSpPr>
        <p:spPr>
          <a:xfrm>
            <a:off x="8266176" y="3636732"/>
            <a:ext cx="6364224" cy="1627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80" dirty="0">
                <a:solidFill>
                  <a:schemeClr val="tx1"/>
                </a:solidFill>
              </a:rPr>
              <a:t>VIEWs encapsulate input data.</a:t>
            </a:r>
            <a:endParaRPr lang="en-US" sz="192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66176" y="1356838"/>
            <a:ext cx="6364224" cy="1627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80" dirty="0">
                <a:solidFill>
                  <a:schemeClr val="tx1"/>
                </a:solidFill>
              </a:rPr>
              <a:t>How can we avoid writing this same EXTRACT statement over and over?</a:t>
            </a:r>
            <a:endParaRPr lang="en-US" sz="192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6351" y="445319"/>
            <a:ext cx="3927049" cy="4320761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92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14208" y="-85323"/>
            <a:ext cx="5610351" cy="1590676"/>
          </a:xfrm>
        </p:spPr>
        <p:txBody>
          <a:bodyPr>
            <a:normAutofit fontScale="90000"/>
          </a:bodyPr>
          <a:lstStyle/>
          <a:p>
            <a:r>
              <a:rPr lang="en-US" dirty="0"/>
              <a:t>Avoid Repetition: Use </a:t>
            </a:r>
            <a:r>
              <a:rPr lang="en-US" dirty="0" smtClean="0"/>
              <a:t>VIEWs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980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8859521" cy="8229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56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CREATE VIEW </a:t>
            </a:r>
            <a:r>
              <a:rPr lang="en-US" sz="1560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SearchLog</a:t>
            </a:r>
            <a:endParaRPr lang="en-US" sz="1560" dirty="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56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SCHEMA ( </a:t>
            </a:r>
          </a:p>
          <a:p>
            <a:pPr>
              <a:lnSpc>
                <a:spcPct val="115000"/>
              </a:lnSpc>
            </a:pPr>
            <a:r>
              <a:rPr lang="en-US" sz="156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Athlete:              string,</a:t>
            </a:r>
          </a:p>
          <a:p>
            <a:pPr>
              <a:lnSpc>
                <a:spcPct val="115000"/>
              </a:lnSpc>
            </a:pPr>
            <a:r>
              <a:rPr lang="en-US" sz="156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Age:                  </a:t>
            </a:r>
            <a:r>
              <a:rPr lang="en-US" sz="1560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sz="156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15000"/>
              </a:lnSpc>
            </a:pPr>
            <a:r>
              <a:rPr lang="en-US" sz="156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Country:              string,</a:t>
            </a:r>
          </a:p>
          <a:p>
            <a:pPr>
              <a:lnSpc>
                <a:spcPct val="115000"/>
              </a:lnSpc>
            </a:pPr>
            <a:r>
              <a:rPr lang="en-US" sz="156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Year:                 </a:t>
            </a:r>
            <a:r>
              <a:rPr lang="en-US" sz="1560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sz="156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15000"/>
              </a:lnSpc>
            </a:pPr>
            <a:r>
              <a:rPr lang="en-US" sz="156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sz="1560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ClosingCeremonyDate</a:t>
            </a:r>
            <a:r>
              <a:rPr lang="en-US" sz="156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:  </a:t>
            </a:r>
            <a:r>
              <a:rPr lang="en-US" sz="1560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DateTime</a:t>
            </a:r>
            <a:r>
              <a:rPr lang="en-US" sz="156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15000"/>
              </a:lnSpc>
            </a:pPr>
            <a:r>
              <a:rPr lang="en-US" sz="156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Sport:                string,</a:t>
            </a:r>
          </a:p>
          <a:p>
            <a:pPr>
              <a:lnSpc>
                <a:spcPct val="115000"/>
              </a:lnSpc>
            </a:pPr>
            <a:r>
              <a:rPr lang="en-US" sz="156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sz="1560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GoldMedals</a:t>
            </a:r>
            <a:r>
              <a:rPr lang="en-US" sz="156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:           </a:t>
            </a:r>
            <a:r>
              <a:rPr lang="en-US" sz="1560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sz="156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15000"/>
              </a:lnSpc>
            </a:pPr>
            <a:r>
              <a:rPr lang="en-US" sz="156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sz="1560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SilverMedals</a:t>
            </a:r>
            <a:r>
              <a:rPr lang="en-US" sz="156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:         </a:t>
            </a:r>
            <a:r>
              <a:rPr lang="en-US" sz="1560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sz="156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15000"/>
              </a:lnSpc>
            </a:pPr>
            <a:r>
              <a:rPr lang="en-US" sz="156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sz="1560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BronzeMedals</a:t>
            </a:r>
            <a:r>
              <a:rPr lang="en-US" sz="156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:         </a:t>
            </a:r>
            <a:r>
              <a:rPr lang="en-US" sz="1560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sz="156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15000"/>
              </a:lnSpc>
            </a:pPr>
            <a:r>
              <a:rPr lang="en-US" sz="156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sz="1560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TotalMedals</a:t>
            </a:r>
            <a:r>
              <a:rPr lang="en-US" sz="156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:          </a:t>
            </a:r>
            <a:r>
              <a:rPr lang="en-US" sz="1560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endParaRPr lang="en-US" sz="1560" dirty="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56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)</a:t>
            </a:r>
          </a:p>
          <a:p>
            <a:pPr>
              <a:lnSpc>
                <a:spcPct val="115000"/>
              </a:lnSpc>
            </a:pPr>
            <a:r>
              <a:rPr lang="en-US" sz="156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AS BEGIN</a:t>
            </a:r>
          </a:p>
          <a:p>
            <a:pPr>
              <a:lnSpc>
                <a:spcPct val="115000"/>
              </a:lnSpc>
            </a:pPr>
            <a:r>
              <a:rPr lang="en-US" sz="156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athletes =</a:t>
            </a:r>
          </a:p>
          <a:p>
            <a:pPr>
              <a:lnSpc>
                <a:spcPct val="115000"/>
              </a:lnSpc>
            </a:pPr>
            <a:r>
              <a:rPr lang="en-US" sz="156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EXTRACT</a:t>
            </a:r>
          </a:p>
          <a:p>
            <a:pPr>
              <a:lnSpc>
                <a:spcPct val="115000"/>
              </a:lnSpc>
            </a:pPr>
            <a:r>
              <a:rPr lang="en-US" sz="156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Athlete:              string,</a:t>
            </a:r>
          </a:p>
          <a:p>
            <a:pPr>
              <a:lnSpc>
                <a:spcPct val="115000"/>
              </a:lnSpc>
            </a:pPr>
            <a:r>
              <a:rPr lang="en-US" sz="156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Age:                  </a:t>
            </a:r>
            <a:r>
              <a:rPr lang="en-US" sz="1560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sz="156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15000"/>
              </a:lnSpc>
            </a:pPr>
            <a:r>
              <a:rPr lang="en-US" sz="156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Country:              string,</a:t>
            </a:r>
          </a:p>
          <a:p>
            <a:pPr>
              <a:lnSpc>
                <a:spcPct val="115000"/>
              </a:lnSpc>
            </a:pPr>
            <a:r>
              <a:rPr lang="en-US" sz="156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Year:                 </a:t>
            </a:r>
            <a:r>
              <a:rPr lang="en-US" sz="1560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sz="156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15000"/>
              </a:lnSpc>
            </a:pPr>
            <a:r>
              <a:rPr lang="en-US" sz="156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sz="1560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ClosingCeremonyDate</a:t>
            </a:r>
            <a:r>
              <a:rPr lang="en-US" sz="156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:  </a:t>
            </a:r>
            <a:r>
              <a:rPr lang="en-US" sz="1560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DateTime</a:t>
            </a:r>
            <a:r>
              <a:rPr lang="en-US" sz="156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15000"/>
              </a:lnSpc>
            </a:pPr>
            <a:r>
              <a:rPr lang="en-US" sz="156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Sport:                string,</a:t>
            </a:r>
          </a:p>
          <a:p>
            <a:pPr>
              <a:lnSpc>
                <a:spcPct val="115000"/>
              </a:lnSpc>
            </a:pPr>
            <a:r>
              <a:rPr lang="en-US" sz="156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sz="1560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GoldMedals</a:t>
            </a:r>
            <a:r>
              <a:rPr lang="en-US" sz="156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:           </a:t>
            </a:r>
            <a:r>
              <a:rPr lang="en-US" sz="1560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sz="156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15000"/>
              </a:lnSpc>
            </a:pPr>
            <a:r>
              <a:rPr lang="en-US" sz="156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sz="1560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SilverMedals</a:t>
            </a:r>
            <a:r>
              <a:rPr lang="en-US" sz="156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:         </a:t>
            </a:r>
            <a:r>
              <a:rPr lang="en-US" sz="1560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sz="156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15000"/>
              </a:lnSpc>
            </a:pPr>
            <a:r>
              <a:rPr lang="en-US" sz="156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sz="1560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BronzeMedals</a:t>
            </a:r>
            <a:r>
              <a:rPr lang="en-US" sz="156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:         </a:t>
            </a:r>
            <a:r>
              <a:rPr lang="en-US" sz="1560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sz="156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15000"/>
              </a:lnSpc>
            </a:pPr>
            <a:r>
              <a:rPr lang="en-US" sz="156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sz="1560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TotalMedals</a:t>
            </a:r>
            <a:r>
              <a:rPr lang="en-US" sz="156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:          </a:t>
            </a:r>
            <a:r>
              <a:rPr lang="en-US" sz="1560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endParaRPr lang="en-US" sz="1560" dirty="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56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FROM </a:t>
            </a:r>
            <a:r>
              <a:rPr lang="en-US" sz="1560" dirty="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"/my/</a:t>
            </a:r>
            <a:r>
              <a:rPr lang="en-US" sz="1560" dirty="0" err="1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OlympicAthletes.tsv</a:t>
            </a:r>
            <a:r>
              <a:rPr lang="en-US" sz="156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</a:t>
            </a:r>
          </a:p>
          <a:p>
            <a:pPr>
              <a:lnSpc>
                <a:spcPct val="115000"/>
              </a:lnSpc>
            </a:pPr>
            <a:r>
              <a:rPr lang="en-US" sz="156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USING </a:t>
            </a:r>
            <a:r>
              <a:rPr lang="en-US" sz="1560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DefaultTextExtractor</a:t>
            </a:r>
            <a:r>
              <a:rPr lang="en-US" sz="156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();</a:t>
            </a:r>
          </a:p>
          <a:p>
            <a:pPr>
              <a:lnSpc>
                <a:spcPct val="115000"/>
              </a:lnSpc>
            </a:pPr>
            <a:r>
              <a:rPr lang="en-US" sz="156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END;</a:t>
            </a:r>
          </a:p>
        </p:txBody>
      </p:sp>
      <p:sp>
        <p:nvSpPr>
          <p:cNvPr id="4" name="Rectangle 3"/>
          <p:cNvSpPr/>
          <p:nvPr/>
        </p:nvSpPr>
        <p:spPr>
          <a:xfrm>
            <a:off x="9209024" y="320789"/>
            <a:ext cx="5177536" cy="1627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80" dirty="0">
                <a:solidFill>
                  <a:schemeClr val="tx1"/>
                </a:solidFill>
              </a:rPr>
              <a:t>Save this as a file called</a:t>
            </a:r>
          </a:p>
          <a:p>
            <a:r>
              <a:rPr lang="en-US" sz="2880" dirty="0" err="1">
                <a:solidFill>
                  <a:schemeClr val="tx1"/>
                </a:solidFill>
              </a:rPr>
              <a:t>OlympicAthletes.view</a:t>
            </a:r>
            <a:r>
              <a:rPr lang="en-US" sz="2880" dirty="0">
                <a:solidFill>
                  <a:schemeClr val="tx1"/>
                </a:solidFill>
              </a:rPr>
              <a:t>.</a:t>
            </a:r>
            <a:endParaRPr lang="en-US" sz="192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" y="1"/>
            <a:ext cx="3661381" cy="320789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92"/>
          </a:p>
        </p:txBody>
      </p:sp>
      <p:sp>
        <p:nvSpPr>
          <p:cNvPr id="6" name="Rectangle 5"/>
          <p:cNvSpPr/>
          <p:nvPr/>
        </p:nvSpPr>
        <p:spPr>
          <a:xfrm>
            <a:off x="538551" y="364499"/>
            <a:ext cx="717646" cy="3267875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92"/>
          </a:p>
        </p:txBody>
      </p:sp>
      <p:sp>
        <p:nvSpPr>
          <p:cNvPr id="7" name="Rectangle 6"/>
          <p:cNvSpPr/>
          <p:nvPr/>
        </p:nvSpPr>
        <p:spPr>
          <a:xfrm>
            <a:off x="538551" y="3899758"/>
            <a:ext cx="7596455" cy="3841742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92"/>
          </a:p>
        </p:txBody>
      </p:sp>
      <p:sp>
        <p:nvSpPr>
          <p:cNvPr id="8" name="Rectangle 7"/>
          <p:cNvSpPr/>
          <p:nvPr/>
        </p:nvSpPr>
        <p:spPr>
          <a:xfrm>
            <a:off x="9209024" y="2077698"/>
            <a:ext cx="5177536" cy="2704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8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VIEW </a:t>
            </a:r>
            <a:r>
              <a:rPr lang="en-US" sz="2880" b="1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</a:p>
          <a:p>
            <a:r>
              <a:rPr lang="en-US" sz="288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SCHEMA (</a:t>
            </a:r>
            <a:r>
              <a:rPr lang="en-US" sz="2880" b="1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288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88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 BEGIN</a:t>
            </a:r>
          </a:p>
          <a:p>
            <a:r>
              <a:rPr lang="en-US" sz="288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880" b="1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extract</a:t>
            </a:r>
          </a:p>
          <a:p>
            <a:r>
              <a:rPr lang="en-US" sz="288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endParaRPr lang="en-US" sz="192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18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98433" y="1395010"/>
            <a:ext cx="5331967" cy="1627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80" b="1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rowset</a:t>
            </a:r>
            <a:r>
              <a:rPr lang="en-US" sz="288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VIEW </a:t>
            </a:r>
            <a:r>
              <a:rPr lang="en-US" sz="2880" b="1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</a:t>
            </a:r>
            <a:r>
              <a:rPr lang="en-US" sz="288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92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" y="0"/>
            <a:ext cx="8014208" cy="82296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40" dirty="0">
                <a:latin typeface="Consolas" panose="020B0609020204030204" pitchFamily="49" charset="0"/>
                <a:cs typeface="Consolas" panose="020B0609020204030204" pitchFamily="49" charset="0"/>
              </a:rPr>
              <a:t>athletes = VIEW </a:t>
            </a:r>
            <a:r>
              <a:rPr lang="en-US" sz="144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“/my/</a:t>
            </a:r>
            <a:r>
              <a:rPr lang="en-US" sz="144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OlympicAthletes.view</a:t>
            </a:r>
            <a:r>
              <a:rPr lang="en-US" sz="1440" dirty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pPr>
              <a:lnSpc>
                <a:spcPct val="150000"/>
              </a:lnSpc>
            </a:pPr>
            <a:endParaRPr lang="en-US" sz="144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40" dirty="0">
                <a:latin typeface="Consolas" panose="020B0609020204030204" pitchFamily="49" charset="0"/>
                <a:cs typeface="Consolas" panose="020B0609020204030204" pitchFamily="49" charset="0"/>
              </a:rPr>
              <a:t>OUTPUT athletes</a:t>
            </a:r>
          </a:p>
          <a:p>
            <a:pPr>
              <a:lnSpc>
                <a:spcPct val="150000"/>
              </a:lnSpc>
            </a:pPr>
            <a:r>
              <a:rPr lang="en-US" sz="1440" dirty="0">
                <a:latin typeface="Consolas" panose="020B0609020204030204" pitchFamily="49" charset="0"/>
                <a:cs typeface="Consolas" panose="020B0609020204030204" pitchFamily="49" charset="0"/>
              </a:rPr>
              <a:t>    TO </a:t>
            </a:r>
            <a:r>
              <a:rPr lang="en-US" sz="1440" dirty="0" smtClean="0">
                <a:latin typeface="Consolas" panose="020B0609020204030204" pitchFamily="49" charset="0"/>
                <a:cs typeface="Consolas" panose="020B0609020204030204" pitchFamily="49" charset="0"/>
              </a:rPr>
              <a:t>"/my/Output/</a:t>
            </a:r>
            <a:r>
              <a:rPr lang="en-US" sz="144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output.tsv</a:t>
            </a:r>
            <a:r>
              <a:rPr lang="en-US" sz="144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>
              <a:lnSpc>
                <a:spcPct val="150000"/>
              </a:lnSpc>
            </a:pPr>
            <a:r>
              <a:rPr lang="en-US" sz="1440" dirty="0">
                <a:latin typeface="Consolas" panose="020B0609020204030204" pitchFamily="49" charset="0"/>
                <a:cs typeface="Consolas" panose="020B0609020204030204" pitchFamily="49" charset="0"/>
              </a:rPr>
              <a:t>    USING </a:t>
            </a:r>
            <a:r>
              <a:rPr lang="en-US" sz="1440" dirty="0" err="1">
                <a:latin typeface="Consolas" panose="020B0609020204030204" pitchFamily="49" charset="0"/>
                <a:cs typeface="Consolas" panose="020B0609020204030204" pitchFamily="49" charset="0"/>
              </a:rPr>
              <a:t>DefaultTextOutputter</a:t>
            </a:r>
            <a:r>
              <a:rPr lang="en-US" sz="144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6" name="Rectangle 5"/>
          <p:cNvSpPr/>
          <p:nvPr/>
        </p:nvSpPr>
        <p:spPr>
          <a:xfrm>
            <a:off x="1" y="0"/>
            <a:ext cx="4298311" cy="320789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92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014208" y="35478"/>
            <a:ext cx="5610351" cy="159067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Consuming the View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993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39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 txBox="1">
            <a:spLocks/>
          </p:cNvSpPr>
          <p:nvPr/>
        </p:nvSpPr>
        <p:spPr>
          <a:xfrm>
            <a:off x="228600" y="228600"/>
            <a:ext cx="14173200" cy="777240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6000" dirty="0" smtClean="0">
                <a:solidFill>
                  <a:prstClr val="white"/>
                </a:solidFill>
              </a:rPr>
              <a:t>SELECT … FROM… WHERE … HAVING</a:t>
            </a:r>
            <a:endParaRPr lang="en-US" sz="6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93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599" y="228599"/>
            <a:ext cx="7785609" cy="77724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data =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SELECT Athlete, Year,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TotalMedals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FROM athletes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WHERE Year==2008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data =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SELECT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FROM athletes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WHERE Year==2008;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001000" y="228600"/>
            <a:ext cx="6400800" cy="1397554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Projection &amp; Filtering</a:t>
            </a:r>
            <a:endParaRPr lang="en-US" sz="4400" dirty="0"/>
          </a:p>
        </p:txBody>
      </p:sp>
      <p:sp>
        <p:nvSpPr>
          <p:cNvPr id="3" name="Rectangular Callout 2"/>
          <p:cNvSpPr/>
          <p:nvPr/>
        </p:nvSpPr>
        <p:spPr>
          <a:xfrm>
            <a:off x="9052560" y="2527577"/>
            <a:ext cx="4572000" cy="901423"/>
          </a:xfrm>
          <a:prstGeom prst="wedgeRectCallout">
            <a:avLst>
              <a:gd name="adj1" fmla="val -149633"/>
              <a:gd name="adj2" fmla="val -22580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 the columns you want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9052560" y="4114799"/>
            <a:ext cx="4572000" cy="901423"/>
          </a:xfrm>
          <a:prstGeom prst="wedgeRectCallout">
            <a:avLst>
              <a:gd name="adj1" fmla="val -208833"/>
              <a:gd name="adj2" fmla="val -16900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 pick them all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9052560" y="5943600"/>
            <a:ext cx="4572000" cy="901423"/>
          </a:xfrm>
          <a:prstGeom prst="wedgeRectCallout">
            <a:avLst>
              <a:gd name="adj1" fmla="val -186166"/>
              <a:gd name="adj2" fmla="val -27855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On choose specific rows from the input</a:t>
            </a:r>
            <a:endParaRPr lang="en-US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333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599" y="228600"/>
            <a:ext cx="7785609" cy="46049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data =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SELECT Athlete, Year,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ClosingCeremonyDate.Month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ClosingMonth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FROM athletes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WHERE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(Year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==2008 OR Year==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2006) AND </a:t>
            </a:r>
            <a:r>
              <a:rPr lang="en-US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ClosingMonth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==2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SELECT Athlete, Year,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ClosingCeremonyDate.Month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ClosingMonth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FROM athletes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WHERE Year==2008 OR Year==2006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HAVING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ClosingMonth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==2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001000" y="228600"/>
            <a:ext cx="6400800" cy="1397554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HAVING &amp; WHERE</a:t>
            </a:r>
            <a:endParaRPr lang="en-US" sz="4400" dirty="0"/>
          </a:p>
        </p:txBody>
      </p:sp>
      <p:sp>
        <p:nvSpPr>
          <p:cNvPr id="3" name="Rectangular Callout 2"/>
          <p:cNvSpPr/>
          <p:nvPr/>
        </p:nvSpPr>
        <p:spPr>
          <a:xfrm>
            <a:off x="9052560" y="2527577"/>
            <a:ext cx="4572000" cy="901423"/>
          </a:xfrm>
          <a:prstGeom prst="wedgeRectCallout">
            <a:avLst>
              <a:gd name="adj1" fmla="val -100833"/>
              <a:gd name="adj2" fmla="val -14195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Compilation Error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9052560" y="4114799"/>
            <a:ext cx="4572000" cy="901423"/>
          </a:xfrm>
          <a:prstGeom prst="wedgeRectCallout">
            <a:avLst>
              <a:gd name="adj1" fmla="val -132033"/>
              <a:gd name="adj2" fmla="val -7432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works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600200" y="5257800"/>
            <a:ext cx="12352436" cy="2562431"/>
            <a:chOff x="1059443" y="2129200"/>
            <a:chExt cx="9769365" cy="2026590"/>
          </a:xfrm>
        </p:grpSpPr>
        <p:grpSp>
          <p:nvGrpSpPr>
            <p:cNvPr id="12" name="Group 11"/>
            <p:cNvGrpSpPr/>
            <p:nvPr/>
          </p:nvGrpSpPr>
          <p:grpSpPr>
            <a:xfrm>
              <a:off x="1059443" y="2919774"/>
              <a:ext cx="9769365" cy="1236016"/>
              <a:chOff x="1059443" y="2919774"/>
              <a:chExt cx="9769365" cy="1236016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059443" y="2919774"/>
                <a:ext cx="2125191" cy="123601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Input rows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8703617" y="2919774"/>
                <a:ext cx="2125191" cy="123601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Output rows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655032" y="2919774"/>
                <a:ext cx="2125191" cy="123601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SELECT *</a:t>
                </a:r>
              </a:p>
              <a:p>
                <a:r>
                  <a:rPr lang="en-US" sz="2000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FROM input</a:t>
                </a:r>
              </a:p>
              <a:p>
                <a:r>
                  <a:rPr lang="en-US" sz="2000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WHERE (cond1)</a:t>
                </a:r>
              </a:p>
              <a:p>
                <a:r>
                  <a:rPr lang="en-US" sz="2000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HAVING (cond2);</a:t>
                </a:r>
                <a:endPara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13" name="Right Arrow 12"/>
            <p:cNvSpPr/>
            <p:nvPr/>
          </p:nvSpPr>
          <p:spPr>
            <a:xfrm>
              <a:off x="3455801" y="3361208"/>
              <a:ext cx="788276" cy="485578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7410844" y="3361208"/>
              <a:ext cx="788276" cy="485578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758965" y="2129200"/>
              <a:ext cx="2323838" cy="6097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WHERE filters input rows</a:t>
              </a:r>
              <a:endParaRPr 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379779" y="2129200"/>
              <a:ext cx="2323838" cy="6097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HAVING filters output rows</a:t>
              </a:r>
              <a:endParaRPr lang="en-US" sz="1600" dirty="0" smtClean="0">
                <a:solidFill>
                  <a:schemeClr val="tx1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4654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599" y="228600"/>
            <a:ext cx="7785609" cy="7772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data =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SELECT DISTINCT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Athlete, Year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FROM athletes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SELECT TOP 5 *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FROM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athletes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ORDER BY Athlete;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001000" y="228600"/>
            <a:ext cx="6400800" cy="1397554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MISC</a:t>
            </a:r>
            <a:endParaRPr lang="en-US" sz="4400" dirty="0"/>
          </a:p>
        </p:txBody>
      </p:sp>
      <p:sp>
        <p:nvSpPr>
          <p:cNvPr id="3" name="Rectangular Callout 2"/>
          <p:cNvSpPr/>
          <p:nvPr/>
        </p:nvSpPr>
        <p:spPr>
          <a:xfrm>
            <a:off x="9052560" y="1828800"/>
            <a:ext cx="4572000" cy="901423"/>
          </a:xfrm>
          <a:prstGeom prst="wedgeRectCallout">
            <a:avLst>
              <a:gd name="adj1" fmla="val -169087"/>
              <a:gd name="adj2" fmla="val -14517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Find Unique Records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9052560" y="4114799"/>
            <a:ext cx="4572000" cy="901423"/>
          </a:xfrm>
          <a:prstGeom prst="wedgeRectCallout">
            <a:avLst>
              <a:gd name="adj1" fmla="val -186636"/>
              <a:gd name="adj2" fmla="val -20957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Get the first 5 records ordered by </a:t>
            </a:r>
            <a:r>
              <a:rPr lang="en-US" dirty="0" err="1" smtClean="0">
                <a:solidFill>
                  <a:schemeClr val="tx1"/>
                </a:solidFill>
              </a:rPr>
              <a:t>Athelete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52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39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 txBox="1">
            <a:spLocks/>
          </p:cNvSpPr>
          <p:nvPr/>
        </p:nvSpPr>
        <p:spPr>
          <a:xfrm>
            <a:off x="228600" y="228600"/>
            <a:ext cx="14173200" cy="777240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5280" dirty="0" smtClean="0">
                <a:solidFill>
                  <a:prstClr val="white"/>
                </a:solidFill>
                <a:ea typeface="Segoe UI" pitchFamily="34" charset="0"/>
              </a:rPr>
              <a:t>Using .</a:t>
            </a:r>
            <a:r>
              <a:rPr lang="en-US" sz="7200" dirty="0" smtClean="0">
                <a:solidFill>
                  <a:prstClr val="white"/>
                </a:solidFill>
                <a:ea typeface="Segoe UI" pitchFamily="34" charset="0"/>
              </a:rPr>
              <a:t>NET </a:t>
            </a:r>
            <a:r>
              <a:rPr lang="en-US" sz="5280" dirty="0" smtClean="0">
                <a:solidFill>
                  <a:prstClr val="white"/>
                </a:solidFill>
                <a:ea typeface="Segoe UI" pitchFamily="34" charset="0"/>
              </a:rPr>
              <a:t>Code</a:t>
            </a:r>
            <a:endParaRPr lang="en-US" sz="528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4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599" y="228599"/>
            <a:ext cx="7785609" cy="77724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athletes = VIEW @"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OlympicAthletes.view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data =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SELECT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MyHelper.Normalize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(Athlete)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AS Athlete, Year,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TotalMedals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FROM athletes;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OUTPUT data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TO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"/my/Output/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output.tsv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USING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DefaultTextOutputter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#CS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class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MyHelper</a:t>
            </a:r>
            <a:endParaRPr lang="en-US" sz="16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static string Normalize(string s)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s.ToUpper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#ENDCS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001000" y="228600"/>
            <a:ext cx="6400800" cy="1397554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C# Blocks</a:t>
            </a:r>
            <a:endParaRPr lang="en-US" sz="4400" dirty="0"/>
          </a:p>
        </p:txBody>
      </p:sp>
      <p:sp>
        <p:nvSpPr>
          <p:cNvPr id="10" name="Rectangle 9"/>
          <p:cNvSpPr/>
          <p:nvPr/>
        </p:nvSpPr>
        <p:spPr>
          <a:xfrm>
            <a:off x="8686800" y="3862493"/>
            <a:ext cx="4443306" cy="8433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>
                <a:solidFill>
                  <a:schemeClr val="tx1"/>
                </a:solidFill>
              </a:rPr>
              <a:t>Great for helper methods.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686800" y="2057400"/>
            <a:ext cx="4443306" cy="1239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 smtClean="0">
                <a:solidFill>
                  <a:schemeClr val="tx1"/>
                </a:solidFill>
              </a:rPr>
              <a:t>CS Blocks let us keep C# code in the script that we can use later.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686800" y="5322147"/>
            <a:ext cx="4443306" cy="1571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 smtClean="0">
                <a:solidFill>
                  <a:schemeClr val="tx1"/>
                </a:solidFill>
              </a:rPr>
              <a:t>Scope Studio makes it even easier with support for a “code-behind” C# file.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8330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599" y="228599"/>
            <a:ext cx="7785609" cy="2286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REFERENCE </a:t>
            </a:r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@“MyHelper.dll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SELECT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MyHelper.Normalize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(Athlete)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AS Athlete, Year,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TotalMedals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FROM athletes;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001000" y="228600"/>
            <a:ext cx="6400800" cy="1397554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References</a:t>
            </a:r>
            <a:endParaRPr lang="en-US" sz="4400" dirty="0"/>
          </a:p>
        </p:txBody>
      </p:sp>
      <p:sp>
        <p:nvSpPr>
          <p:cNvPr id="10" name="Rectangle 9"/>
          <p:cNvSpPr/>
          <p:nvPr/>
        </p:nvSpPr>
        <p:spPr>
          <a:xfrm>
            <a:off x="8686800" y="3862493"/>
            <a:ext cx="4443306" cy="8433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>
                <a:solidFill>
                  <a:schemeClr val="tx1"/>
                </a:solidFill>
              </a:rPr>
              <a:t>The following DLLs are always available. You do not need REFERENCE them:</a:t>
            </a:r>
          </a:p>
          <a:p>
            <a:r>
              <a:rPr lang="en-US" sz="2400" dirty="0">
                <a:solidFill>
                  <a:schemeClr val="tx1"/>
                </a:solidFill>
              </a:rPr>
              <a:t>mscorlib.dll</a:t>
            </a:r>
          </a:p>
          <a:p>
            <a:r>
              <a:rPr lang="en-US" sz="2400" dirty="0">
                <a:solidFill>
                  <a:schemeClr val="tx1"/>
                </a:solidFill>
              </a:rPr>
              <a:t>System.dll</a:t>
            </a:r>
          </a:p>
          <a:p>
            <a:r>
              <a:rPr lang="en-US" sz="2400" dirty="0">
                <a:solidFill>
                  <a:schemeClr val="tx1"/>
                </a:solidFill>
              </a:rPr>
              <a:t>System.Core.dll</a:t>
            </a:r>
          </a:p>
          <a:p>
            <a:r>
              <a:rPr lang="en-US" sz="2400" dirty="0">
                <a:solidFill>
                  <a:schemeClr val="tx1"/>
                </a:solidFill>
              </a:rPr>
              <a:t>System.Data.dll</a:t>
            </a:r>
            <a:endParaRPr lang="en-US" sz="2400" dirty="0"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686800" y="2057400"/>
            <a:ext cx="4443306" cy="1239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>
                <a:solidFill>
                  <a:schemeClr val="tx1"/>
                </a:solidFill>
              </a:rPr>
              <a:t>You can reuse code in .NET assemblies.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5391" y="3127586"/>
            <a:ext cx="7785609" cy="3044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In a separate DLL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static class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MyHelper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public static string Normalize(string s)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return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s.ToUpper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138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202" y="3200401"/>
            <a:ext cx="9041005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64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Scope Language</a:t>
            </a:r>
          </a:p>
        </p:txBody>
      </p:sp>
    </p:spTree>
    <p:extLst>
      <p:ext uri="{BB962C8B-B14F-4D97-AF65-F5344CB8AC3E}">
        <p14:creationId xmlns:p14="http://schemas.microsoft.com/office/powerpoint/2010/main" val="191241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39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 txBox="1">
            <a:spLocks/>
          </p:cNvSpPr>
          <p:nvPr/>
        </p:nvSpPr>
        <p:spPr>
          <a:xfrm>
            <a:off x="228600" y="228600"/>
            <a:ext cx="14173200" cy="777240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5280" dirty="0" smtClean="0">
                <a:solidFill>
                  <a:prstClr val="white"/>
                </a:solidFill>
                <a:ea typeface="Segoe UI" pitchFamily="34" charset="0"/>
              </a:rPr>
              <a:t>Aggregations</a:t>
            </a:r>
            <a:endParaRPr lang="en-US" sz="528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39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599" y="228599"/>
            <a:ext cx="7785609" cy="77724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data =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SELECT Country, SUM(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TotalMedals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AS Medals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FROM athletes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GROUP BY Country;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001000" y="228600"/>
            <a:ext cx="6400800" cy="1397554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Aggregations</a:t>
            </a:r>
            <a:endParaRPr lang="en-US" sz="4400" dirty="0"/>
          </a:p>
        </p:txBody>
      </p:sp>
      <p:sp>
        <p:nvSpPr>
          <p:cNvPr id="10" name="Rectangle 9"/>
          <p:cNvSpPr/>
          <p:nvPr/>
        </p:nvSpPr>
        <p:spPr>
          <a:xfrm>
            <a:off x="8723376" y="2560234"/>
            <a:ext cx="4443306" cy="4571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smtClean="0">
                <a:solidFill>
                  <a:schemeClr val="tx1"/>
                </a:solidFill>
              </a:rPr>
              <a:t>Built-in Aggregations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ARGMAX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AVG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COUNT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COUNTIF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ANY_VALUE aka FIRST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LAST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MAX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MIN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SUM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VAR </a:t>
            </a:r>
            <a:r>
              <a:rPr lang="en-US" sz="2000" dirty="0">
                <a:solidFill>
                  <a:schemeClr val="tx1"/>
                </a:solidFill>
              </a:rPr>
              <a:t>*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STDEV *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ARRAY_AGG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MAP_AGG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LIST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723376" y="1504692"/>
            <a:ext cx="4443306" cy="1239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>
                <a:solidFill>
                  <a:schemeClr val="tx1"/>
                </a:solidFill>
              </a:rPr>
              <a:t>How many medals were earned by each country?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729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599" y="228599"/>
            <a:ext cx="7785609" cy="2286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data =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SELECT Country,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MySUM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TotalMedals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AS Medals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FROM athletes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GROUP BY Country;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001000" y="228600"/>
            <a:ext cx="6400800" cy="1397554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Custom Aggregators</a:t>
            </a:r>
            <a:endParaRPr lang="en-US" sz="4400" dirty="0"/>
          </a:p>
        </p:txBody>
      </p:sp>
      <p:sp>
        <p:nvSpPr>
          <p:cNvPr id="11" name="Rectangle 10"/>
          <p:cNvSpPr/>
          <p:nvPr/>
        </p:nvSpPr>
        <p:spPr>
          <a:xfrm>
            <a:off x="8723376" y="1504692"/>
            <a:ext cx="4443306" cy="1239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0415" y="2971800"/>
            <a:ext cx="7785609" cy="320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6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MySUM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Aggregate1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&lt;double, double&gt;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double sum = 0;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override void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Initialize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 { sum = 0;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override void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(double y) { sum += y;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override double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Finalize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 { return sum;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997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39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 txBox="1">
            <a:spLocks/>
          </p:cNvSpPr>
          <p:nvPr/>
        </p:nvSpPr>
        <p:spPr>
          <a:xfrm>
            <a:off x="228600" y="228600"/>
            <a:ext cx="14173200" cy="777240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5280" dirty="0" smtClean="0">
                <a:solidFill>
                  <a:prstClr val="white"/>
                </a:solidFill>
                <a:ea typeface="Segoe UI" pitchFamily="34" charset="0"/>
              </a:rPr>
              <a:t>Combining Data</a:t>
            </a:r>
            <a:endParaRPr lang="en-US" sz="528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84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599" y="228599"/>
            <a:ext cx="7785609" cy="77724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rs1 =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SELECT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Region,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Urls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FROM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searchlog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rs2 =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SELECT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Region,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SplitUrls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FROM  rs1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CROSS APPLY 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Urls.Split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(';') AS 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SplitUrls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001000" y="228600"/>
            <a:ext cx="6400800" cy="1397554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Converting Columns to Rows</a:t>
            </a:r>
            <a:endParaRPr lang="en-US" sz="4400" dirty="0"/>
          </a:p>
        </p:txBody>
      </p:sp>
      <p:sp>
        <p:nvSpPr>
          <p:cNvPr id="10" name="Rectangle 9"/>
          <p:cNvSpPr/>
          <p:nvPr/>
        </p:nvSpPr>
        <p:spPr>
          <a:xfrm>
            <a:off x="8723376" y="2560234"/>
            <a:ext cx="4443306" cy="4571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723376" y="1504692"/>
            <a:ext cx="4443306" cy="1239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dirty="0" smtClean="0">
                <a:solidFill>
                  <a:schemeClr val="tx1"/>
                </a:solidFill>
              </a:rPr>
              <a:t>CROSS APPLY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2235" y="2305131"/>
            <a:ext cx="4250647" cy="11942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2600" y="4159139"/>
            <a:ext cx="2738353" cy="2470261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10515600" y="3554228"/>
            <a:ext cx="457200" cy="560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9189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599" y="228599"/>
            <a:ext cx="7785609" cy="77724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rs1 =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SELECT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Region,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Urls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FROM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searchlog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rs2 =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SELECT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Region,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SplitUrls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FROM  rs1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CROSS APPLY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Urls.Split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(';') AS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SplitUrls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rs3 =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SELECT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Region,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string.Join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(";" , ARRAY_AGG(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) AS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Urls</a:t>
            </a:r>
            <a:endParaRPr lang="en-US" sz="16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FROM rs2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GROUP BY Region;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001000" y="228600"/>
            <a:ext cx="6400800" cy="1397554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Converting Rows to Columns</a:t>
            </a:r>
            <a:endParaRPr lang="en-US" sz="4400" dirty="0"/>
          </a:p>
        </p:txBody>
      </p:sp>
      <p:sp>
        <p:nvSpPr>
          <p:cNvPr id="10" name="Rectangle 9"/>
          <p:cNvSpPr/>
          <p:nvPr/>
        </p:nvSpPr>
        <p:spPr>
          <a:xfrm>
            <a:off x="8723376" y="2560234"/>
            <a:ext cx="4443306" cy="4571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723376" y="1504692"/>
            <a:ext cx="4443306" cy="1239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600" dirty="0" smtClean="0">
                <a:solidFill>
                  <a:schemeClr val="tx1"/>
                </a:solidFill>
              </a:rPr>
              <a:t>ARRAY_AGG</a:t>
            </a:r>
          </a:p>
          <a:p>
            <a:r>
              <a:rPr lang="en-US" sz="3600" dirty="0" smtClean="0">
                <a:solidFill>
                  <a:schemeClr val="tx1"/>
                </a:solidFill>
              </a:rPr>
              <a:t>LIST</a:t>
            </a:r>
          </a:p>
          <a:p>
            <a:r>
              <a:rPr lang="en-US" sz="3600" dirty="0" smtClean="0">
                <a:solidFill>
                  <a:schemeClr val="tx1"/>
                </a:solidFill>
              </a:rPr>
              <a:t>MAP_AGG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2680" y="6898759"/>
            <a:ext cx="4250647" cy="11942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2600" y="3934690"/>
            <a:ext cx="2738353" cy="2470261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10744200" y="6324757"/>
            <a:ext cx="457200" cy="560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81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599" y="228599"/>
            <a:ext cx="7785609" cy="77724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data1 = … some rows;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data2 = … some rows;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merged =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(SELECT * FROM data1)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 ALL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(SELECT * FROM data2);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001000" y="228600"/>
            <a:ext cx="6400800" cy="1397554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Set Operations</a:t>
            </a:r>
            <a:endParaRPr lang="en-US" sz="4400" dirty="0"/>
          </a:p>
        </p:txBody>
      </p:sp>
      <p:sp>
        <p:nvSpPr>
          <p:cNvPr id="10" name="Rectangle 9"/>
          <p:cNvSpPr/>
          <p:nvPr/>
        </p:nvSpPr>
        <p:spPr>
          <a:xfrm>
            <a:off x="8723376" y="2560234"/>
            <a:ext cx="4443306" cy="4571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723376" y="1504692"/>
            <a:ext cx="4443306" cy="2610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>
                <a:solidFill>
                  <a:schemeClr val="tx1"/>
                </a:solidFill>
              </a:rPr>
              <a:t>UNION ALL</a:t>
            </a:r>
          </a:p>
          <a:p>
            <a:r>
              <a:rPr lang="en-US" sz="2400" dirty="0">
                <a:solidFill>
                  <a:schemeClr val="tx1"/>
                </a:solidFill>
              </a:rPr>
              <a:t>UNION DISTINCT</a:t>
            </a:r>
          </a:p>
          <a:p>
            <a:r>
              <a:rPr lang="en-US" sz="2400" dirty="0">
                <a:solidFill>
                  <a:schemeClr val="tx1"/>
                </a:solidFill>
              </a:rPr>
              <a:t>INTERSECT ALL</a:t>
            </a:r>
          </a:p>
          <a:p>
            <a:r>
              <a:rPr lang="en-US" sz="2400" dirty="0">
                <a:solidFill>
                  <a:schemeClr val="tx1"/>
                </a:solidFill>
              </a:rPr>
              <a:t>INTERSECT DISTINCT</a:t>
            </a:r>
          </a:p>
          <a:p>
            <a:r>
              <a:rPr lang="en-US" sz="2400" dirty="0">
                <a:solidFill>
                  <a:schemeClr val="tx1"/>
                </a:solidFill>
              </a:rPr>
              <a:t>EXCEPT DISTINCT</a:t>
            </a:r>
          </a:p>
          <a:p>
            <a:r>
              <a:rPr lang="en-US" sz="2400" dirty="0">
                <a:solidFill>
                  <a:schemeClr val="tx1"/>
                </a:solidFill>
              </a:rPr>
              <a:t>SELECT DISTINCT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419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599" y="228599"/>
            <a:ext cx="8686801" cy="77724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rs_inner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SELECT 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employees.DepID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AS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EmpDepId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departments.DepID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, 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employees.EmpName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departments.DepName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FROM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employees 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INNER JOIN </a:t>
            </a:r>
            <a:endParaRPr lang="en-US" sz="1800" b="1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departments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employees.DepID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departments.DepID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001000" y="228600"/>
            <a:ext cx="6400800" cy="1397554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Joins</a:t>
            </a:r>
            <a:endParaRPr lang="en-US" sz="4400" dirty="0"/>
          </a:p>
        </p:txBody>
      </p:sp>
      <p:sp>
        <p:nvSpPr>
          <p:cNvPr id="10" name="Rectangle 9"/>
          <p:cNvSpPr/>
          <p:nvPr/>
        </p:nvSpPr>
        <p:spPr>
          <a:xfrm>
            <a:off x="8723376" y="2560234"/>
            <a:ext cx="4443306" cy="4571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501294" y="1143000"/>
            <a:ext cx="4443306" cy="2610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>
                <a:solidFill>
                  <a:schemeClr val="tx1"/>
                </a:solidFill>
              </a:rPr>
              <a:t>INNER JOIN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OUTER JOIN	</a:t>
            </a:r>
          </a:p>
          <a:p>
            <a:r>
              <a:rPr lang="en-US" sz="2400" dirty="0">
                <a:solidFill>
                  <a:schemeClr val="tx1"/>
                </a:solidFill>
              </a:rPr>
              <a:t>	LEFT OUTER JOIN</a:t>
            </a:r>
          </a:p>
          <a:p>
            <a:r>
              <a:rPr lang="en-US" sz="2400" dirty="0">
                <a:solidFill>
                  <a:schemeClr val="tx1"/>
                </a:solidFill>
              </a:rPr>
              <a:t>	RIGHT OUTER JOIN</a:t>
            </a:r>
          </a:p>
          <a:p>
            <a:r>
              <a:rPr lang="en-US" sz="2400" dirty="0">
                <a:solidFill>
                  <a:schemeClr val="tx1"/>
                </a:solidFill>
              </a:rPr>
              <a:t>	FULL OUTER JOIN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CROSS JOIN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SEMIJOIN</a:t>
            </a:r>
          </a:p>
          <a:p>
            <a:r>
              <a:rPr lang="en-US" sz="2400" dirty="0">
                <a:solidFill>
                  <a:schemeClr val="tx1"/>
                </a:solidFill>
              </a:rPr>
              <a:t>	LEFT SEMIJOIN</a:t>
            </a:r>
          </a:p>
          <a:p>
            <a:r>
              <a:rPr lang="en-US" sz="2400" dirty="0">
                <a:solidFill>
                  <a:schemeClr val="tx1"/>
                </a:solidFill>
              </a:rPr>
              <a:t>	RIGHT SEMIJOIN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586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599" y="228599"/>
            <a:ext cx="7785609" cy="77724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RS2 =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COMBINE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left WITH right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ON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left.X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right.X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USING 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MyCombiner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PRODUCE A,B,C,D;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001000" y="228600"/>
            <a:ext cx="6400800" cy="139755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COMBINERS</a:t>
            </a:r>
            <a:endParaRPr lang="en-US" sz="5400" dirty="0"/>
          </a:p>
        </p:txBody>
      </p:sp>
      <p:sp>
        <p:nvSpPr>
          <p:cNvPr id="11" name="Rectangle 10"/>
          <p:cNvSpPr/>
          <p:nvPr/>
        </p:nvSpPr>
        <p:spPr>
          <a:xfrm>
            <a:off x="8723376" y="1504692"/>
            <a:ext cx="4443306" cy="2610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dirty="0" smtClean="0">
                <a:solidFill>
                  <a:schemeClr val="tx1"/>
                </a:solidFill>
              </a:rPr>
              <a:t>Advanced Technique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525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39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 txBox="1">
            <a:spLocks/>
          </p:cNvSpPr>
          <p:nvPr/>
        </p:nvSpPr>
        <p:spPr>
          <a:xfrm>
            <a:off x="228600" y="228600"/>
            <a:ext cx="14173200" cy="777240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5280" dirty="0" smtClean="0">
                <a:solidFill>
                  <a:prstClr val="white"/>
                </a:solidFill>
                <a:ea typeface="Segoe UI" pitchFamily="34" charset="0"/>
              </a:rPr>
              <a:t>Parameters</a:t>
            </a:r>
            <a:endParaRPr lang="en-US" sz="528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398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228600" y="216516"/>
            <a:ext cx="6629400" cy="2755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280" dirty="0">
                <a:solidFill>
                  <a:prstClr val="black"/>
                </a:solidFill>
              </a:rPr>
              <a:t>Scope Is the Cosmos Query Language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772400" y="1652488"/>
            <a:ext cx="5732451" cy="1358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772397" y="685800"/>
            <a:ext cx="5732451" cy="6172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 smtClean="0">
                <a:solidFill>
                  <a:prstClr val="black"/>
                </a:solidFill>
              </a:rPr>
              <a:t>Inspired by SQL</a:t>
            </a:r>
          </a:p>
          <a:p>
            <a:r>
              <a:rPr lang="en-US" sz="2400" dirty="0" smtClean="0">
                <a:solidFill>
                  <a:prstClr val="black"/>
                </a:solidFill>
              </a:rPr>
              <a:t>Developers familiar with SQL will find it easy to start using Scope</a:t>
            </a:r>
          </a:p>
          <a:p>
            <a:endParaRPr lang="en-US" sz="2400" dirty="0" smtClean="0">
              <a:solidFill>
                <a:prstClr val="black"/>
              </a:solidFill>
            </a:endParaRPr>
          </a:p>
          <a:p>
            <a:r>
              <a:rPr lang="en-US" sz="4400" dirty="0" smtClean="0">
                <a:solidFill>
                  <a:prstClr val="black"/>
                </a:solidFill>
              </a:rPr>
              <a:t>Amazing .NET Integration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Embed C# code in Scope and use libraries in .NET Assemblies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Incredible extensibility</a:t>
            </a:r>
          </a:p>
          <a:p>
            <a:endParaRPr lang="en-US" sz="2400" dirty="0" smtClean="0">
              <a:solidFill>
                <a:prstClr val="black"/>
              </a:solidFill>
            </a:endParaRPr>
          </a:p>
          <a:p>
            <a:r>
              <a:rPr lang="en-US" sz="4400" dirty="0" smtClean="0">
                <a:solidFill>
                  <a:prstClr val="black"/>
                </a:solidFill>
              </a:rPr>
              <a:t>Scope Tutorial</a:t>
            </a:r>
          </a:p>
          <a:p>
            <a:r>
              <a:rPr lang="en-US" sz="2400" dirty="0" smtClean="0">
                <a:solidFill>
                  <a:prstClr val="black"/>
                </a:solidFill>
              </a:rPr>
              <a:t>Scope Tutorial http://aka.ms/ScopeTutorial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prstClr val="black"/>
              </a:solidFill>
            </a:endParaRPr>
          </a:p>
          <a:p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7492879"/>
            <a:ext cx="14630399" cy="7367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Structured Computations Optimized for Parallel Execution 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279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599" y="228599"/>
            <a:ext cx="7785609" cy="77724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#DECLARE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TargetYear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2008;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data =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SELECT Athlete, Year,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TotalMedals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FROM athletes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WHERE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Year==@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TargetYear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#DECLARE a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@"Hello World";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#DECLARE b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10;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#DECLARE c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true;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#DECLARE d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1.0;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#DECLARE date0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DateTime.Parse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("2010/03/31"); 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001000" y="228600"/>
            <a:ext cx="6400800" cy="1397554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Internal Parameters</a:t>
            </a:r>
            <a:endParaRPr lang="en-US" sz="4400" dirty="0"/>
          </a:p>
        </p:txBody>
      </p:sp>
      <p:sp>
        <p:nvSpPr>
          <p:cNvPr id="10" name="Rectangle 9"/>
          <p:cNvSpPr/>
          <p:nvPr/>
        </p:nvSpPr>
        <p:spPr>
          <a:xfrm>
            <a:off x="8723376" y="2560234"/>
            <a:ext cx="4443306" cy="4571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723376" y="1504692"/>
            <a:ext cx="5678424" cy="2610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>
                <a:solidFill>
                  <a:schemeClr val="tx1"/>
                </a:solidFill>
              </a:rPr>
              <a:t>The #DECLARE preprocessor </a:t>
            </a:r>
            <a:r>
              <a:rPr lang="en-US" sz="2400" dirty="0" smtClean="0">
                <a:solidFill>
                  <a:schemeClr val="tx1"/>
                </a:solidFill>
              </a:rPr>
              <a:t>instruction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#DECLARE </a:t>
            </a:r>
            <a:r>
              <a:rPr lang="en-US" sz="2400" b="1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b="1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expression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To use the value: </a:t>
            </a:r>
            <a:r>
              <a:rPr lang="en-US" sz="2400" dirty="0">
                <a:solidFill>
                  <a:schemeClr val="tx1"/>
                </a:solidFill>
                <a:latin typeface="Consolas"/>
                <a:cs typeface="Consolas"/>
              </a:rPr>
              <a:t>@</a:t>
            </a:r>
            <a:r>
              <a:rPr lang="en-US" sz="2400" b="1" i="1" dirty="0">
                <a:solidFill>
                  <a:srgbClr val="FF0000"/>
                </a:solidFill>
                <a:latin typeface="Consolas"/>
                <a:cs typeface="Consolas"/>
              </a:rPr>
              <a:t>name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612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05840" y="-236325"/>
            <a:ext cx="12618720" cy="1590676"/>
          </a:xfrm>
        </p:spPr>
        <p:txBody>
          <a:bodyPr>
            <a:normAutofit fontScale="90000"/>
          </a:bodyPr>
          <a:lstStyle/>
          <a:p>
            <a:r>
              <a:rPr lang="en-US" dirty="0"/>
              <a:t>You Can Use Expressions in #DECLARE</a:t>
            </a:r>
          </a:p>
        </p:txBody>
      </p:sp>
      <p:sp>
        <p:nvSpPr>
          <p:cNvPr id="4" name="Rectangle 3"/>
          <p:cNvSpPr/>
          <p:nvPr/>
        </p:nvSpPr>
        <p:spPr>
          <a:xfrm>
            <a:off x="-2" y="1267404"/>
            <a:ext cx="8286356" cy="8063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#DECLARE str1 string = @"Hello World";</a:t>
            </a:r>
          </a:p>
        </p:txBody>
      </p:sp>
      <p:sp>
        <p:nvSpPr>
          <p:cNvPr id="9" name="Rectangle 8"/>
          <p:cNvSpPr/>
          <p:nvPr/>
        </p:nvSpPr>
        <p:spPr>
          <a:xfrm>
            <a:off x="2" y="6235449"/>
            <a:ext cx="8286356" cy="1994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#DECLARE </a:t>
            </a:r>
            <a:r>
              <a:rPr 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myName</a:t>
            </a:r>
            <a:r>
              <a:rPr 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string = </a:t>
            </a:r>
            <a:r>
              <a:rPr 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MyHelper.GetMyName</a:t>
            </a:r>
            <a:r>
              <a:rPr 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7" name="Rectangle 6"/>
          <p:cNvSpPr/>
          <p:nvPr/>
        </p:nvSpPr>
        <p:spPr>
          <a:xfrm>
            <a:off x="8286357" y="6235448"/>
            <a:ext cx="6344044" cy="1978618"/>
          </a:xfrm>
          <a:prstGeom prst="rect">
            <a:avLst/>
          </a:prstGeom>
          <a:solidFill>
            <a:srgbClr val="D83B01"/>
          </a:solidFill>
        </p:spPr>
        <p:txBody>
          <a:bodyPr wrap="square"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  <a:cs typeface="Segoe UI Semibold" panose="020B0702040204020203" pitchFamily="34" charset="0"/>
              </a:rPr>
              <a:t>But you CAN NOT call your own C# methods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2980320"/>
            <a:ext cx="8286356" cy="8063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#DECLARE str2 string = "BEGIN" + @str1 + "END";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" y="4671712"/>
            <a:ext cx="8286356" cy="8063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#DECLARE str3 string = </a:t>
            </a:r>
            <a:r>
              <a:rPr 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string.Format</a:t>
            </a:r>
            <a:r>
              <a:rPr 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("BEGIN{0}END", @str1 );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6357" y="1261279"/>
            <a:ext cx="6344044" cy="812502"/>
          </a:xfrm>
          <a:prstGeom prst="rect">
            <a:avLst/>
          </a:prstGeom>
          <a:solidFill>
            <a:srgbClr val="27AE61"/>
          </a:solidFill>
        </p:spPr>
        <p:txBody>
          <a:bodyPr wrap="square" anchor="ctr"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  <a:cs typeface="Segoe UI Semibold" panose="020B0702040204020203" pitchFamily="34" charset="0"/>
              </a:rPr>
              <a:t>Literal values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286354" y="2974195"/>
            <a:ext cx="6344044" cy="812502"/>
          </a:xfrm>
          <a:prstGeom prst="rect">
            <a:avLst/>
          </a:prstGeom>
          <a:solidFill>
            <a:srgbClr val="27AE61"/>
          </a:solidFill>
        </p:spPr>
        <p:txBody>
          <a:bodyPr wrap="square" anchor="ctr"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  <a:cs typeface="Segoe UI Semibold" panose="020B0702040204020203" pitchFamily="34" charset="0"/>
              </a:rPr>
              <a:t>Simple Expressions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286357" y="4671712"/>
            <a:ext cx="6344044" cy="812502"/>
          </a:xfrm>
          <a:prstGeom prst="rect">
            <a:avLst/>
          </a:prstGeom>
          <a:solidFill>
            <a:srgbClr val="27AE61"/>
          </a:solidFill>
        </p:spPr>
        <p:txBody>
          <a:bodyPr wrap="square" anchor="ctr"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  <a:cs typeface="Segoe UI Semibold" panose="020B0702040204020203" pitchFamily="34" charset="0"/>
              </a:rPr>
              <a:t>Compose parameters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834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599" y="228599"/>
            <a:ext cx="7785609" cy="77724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athletes = VIEW @"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OlympicAthletes.view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data =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SELECT Athlete, Year,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TotalMedals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FROM athletes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WHERE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Year==@@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TargetYear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@@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OUTPUT data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TO @"/my/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CosmosSamples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CosmosUniversity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/Output/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output.tsv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USING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DefaultTextOutputter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001000" y="228600"/>
            <a:ext cx="6400800" cy="1397554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External Parameters</a:t>
            </a:r>
            <a:endParaRPr lang="en-US" sz="4400" dirty="0"/>
          </a:p>
        </p:txBody>
      </p:sp>
      <p:sp>
        <p:nvSpPr>
          <p:cNvPr id="10" name="Rectangle 9"/>
          <p:cNvSpPr/>
          <p:nvPr/>
        </p:nvSpPr>
        <p:spPr>
          <a:xfrm>
            <a:off x="8723376" y="2560234"/>
            <a:ext cx="4443306" cy="4571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723376" y="1504692"/>
            <a:ext cx="5678424" cy="2610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>
                <a:solidFill>
                  <a:schemeClr val="tx1"/>
                </a:solidFill>
              </a:rPr>
              <a:t>The value is NOT in the script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The value is provided by the </a:t>
            </a:r>
            <a:r>
              <a:rPr lang="en-US" sz="2400" b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USER</a:t>
            </a:r>
            <a:r>
              <a:rPr lang="en-US" sz="2400" dirty="0">
                <a:solidFill>
                  <a:schemeClr val="tx1"/>
                </a:solidFill>
              </a:rPr>
              <a:t> when the script is </a:t>
            </a:r>
            <a:r>
              <a:rPr lang="en-US" sz="24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SUBMITTED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To use the value: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@@</a:t>
            </a:r>
            <a:r>
              <a:rPr lang="en-US" sz="2400" b="1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@@</a:t>
            </a:r>
            <a:endParaRPr lang="en-US" sz="2400" b="1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191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5879" y="4053132"/>
            <a:ext cx="11667040" cy="997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09728" tIns="54864" rIns="109728" bIns="54864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2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en-US" sz="192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US" altLang="en-US" sz="192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@{ view="/my/</a:t>
            </a:r>
            <a:r>
              <a:rPr lang="en-US" altLang="en-US" sz="192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Colors.view</a:t>
            </a:r>
            <a:r>
              <a:rPr lang="en-US" altLang="en-US" sz="192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$job = Submit-</a:t>
            </a:r>
            <a:r>
              <a:rPr lang="en-US" alt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CosmosScopeJob</a:t>
            </a:r>
            <a:r>
              <a:rPr lang="en-US" alt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d:\test.script vc://cosmos08/sandbox </a:t>
            </a:r>
            <a:r>
              <a:rPr lang="en-US" altLang="en-US" sz="192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-Parameters $</a:t>
            </a:r>
            <a:r>
              <a:rPr lang="en-US" altLang="en-US" sz="192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endParaRPr lang="en-US" altLang="en-US" sz="192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92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5879" y="1428115"/>
            <a:ext cx="6983065" cy="1307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109728" tIns="54864" rIns="109728" bIns="54864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592" dirty="0">
                <a:latin typeface="Consolas" panose="020B0609020204030204" pitchFamily="49" charset="0"/>
                <a:cs typeface="Consolas" panose="020B0609020204030204" pitchFamily="49" charset="0"/>
              </a:rPr>
              <a:t>a = VIEW @@view@@;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592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592" dirty="0">
                <a:latin typeface="Consolas" panose="020B0609020204030204" pitchFamily="49" charset="0"/>
                <a:cs typeface="Consolas" panose="020B0609020204030204" pitchFamily="49" charset="0"/>
              </a:rPr>
              <a:t>OUTPUT a TO SSTREAM @"/my/</a:t>
            </a:r>
            <a:r>
              <a:rPr lang="en-US" sz="2592" dirty="0" err="1">
                <a:latin typeface="Consolas" panose="020B0609020204030204" pitchFamily="49" charset="0"/>
                <a:cs typeface="Consolas" panose="020B0609020204030204" pitchFamily="49" charset="0"/>
              </a:rPr>
              <a:t>output.ss</a:t>
            </a:r>
            <a:r>
              <a:rPr lang="en-US" sz="2592" dirty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</p:txBody>
      </p:sp>
      <p:sp>
        <p:nvSpPr>
          <p:cNvPr id="6" name="Rectangle 5"/>
          <p:cNvSpPr/>
          <p:nvPr/>
        </p:nvSpPr>
        <p:spPr>
          <a:xfrm>
            <a:off x="535880" y="3389660"/>
            <a:ext cx="8182817" cy="663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840" dirty="0">
                <a:solidFill>
                  <a:schemeClr val="tx1"/>
                </a:solidFill>
              </a:rPr>
              <a:t>Submitting with Cosmos PowerShell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35879" y="5786437"/>
            <a:ext cx="12878910" cy="70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09728" tIns="54864" rIns="109728" bIns="54864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scope.exe submit -i d:\test.script -</a:t>
            </a:r>
            <a:r>
              <a:rPr lang="en-US" sz="1920" dirty="0" err="1">
                <a:latin typeface="Consolas" panose="020B0609020204030204" pitchFamily="49" charset="0"/>
                <a:cs typeface="Consolas" panose="020B0609020204030204" pitchFamily="49" charset="0"/>
              </a:rPr>
              <a:t>vc</a:t>
            </a:r>
            <a:r>
              <a:rPr lang="en-US" sz="1920" dirty="0">
                <a:latin typeface="Consolas" panose="020B0609020204030204" pitchFamily="49" charset="0"/>
                <a:cs typeface="Consolas" panose="020B0609020204030204" pitchFamily="49" charset="0"/>
              </a:rPr>
              <a:t> vc://cosmos08/sandbox </a:t>
            </a:r>
            <a:r>
              <a:rPr lang="en-US" sz="192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92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US" sz="192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view=\"/my/</a:t>
            </a:r>
            <a:r>
              <a:rPr lang="en-US" sz="192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Colors.view</a:t>
            </a:r>
            <a:r>
              <a:rPr lang="en-US" sz="192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\"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92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5880" y="5055865"/>
            <a:ext cx="8182817" cy="663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840" dirty="0">
                <a:solidFill>
                  <a:schemeClr val="tx1"/>
                </a:solidFill>
                <a:cs typeface="Segoe UI Light"/>
              </a:rPr>
              <a:t>scope.exe</a:t>
            </a:r>
            <a:endParaRPr lang="en-US" sz="3840" dirty="0">
              <a:solidFill>
                <a:schemeClr val="tx1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005840" y="65679"/>
            <a:ext cx="12618720" cy="1590676"/>
          </a:xfrm>
        </p:spPr>
        <p:txBody>
          <a:bodyPr/>
          <a:lstStyle/>
          <a:p>
            <a:r>
              <a:rPr lang="en-US" dirty="0" smtClean="0"/>
              <a:t>Passing External Parameters</a:t>
            </a:r>
            <a:endParaRPr lang="en-US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535879" y="7224277"/>
            <a:ext cx="7492820" cy="70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09728" tIns="54864" rIns="109728" bIns="54864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920" dirty="0" smtClean="0">
                <a:latin typeface="Consolas" panose="020B0609020204030204" pitchFamily="49" charset="0"/>
                <a:cs typeface="Consolas" panose="020B0609020204030204" pitchFamily="49" charset="0"/>
              </a:rPr>
              <a:t>Right click on script file and select “Set Parameters”</a:t>
            </a:r>
            <a:endParaRPr lang="en-US" sz="192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92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5880" y="6493705"/>
            <a:ext cx="8182817" cy="663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840" dirty="0" smtClean="0">
                <a:solidFill>
                  <a:schemeClr val="tx1"/>
                </a:solidFill>
                <a:cs typeface="Segoe UI Light"/>
              </a:rPr>
              <a:t>Scope Studio</a:t>
            </a:r>
            <a:endParaRPr lang="en-US" sz="384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16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39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 txBox="1">
            <a:spLocks/>
          </p:cNvSpPr>
          <p:nvPr/>
        </p:nvSpPr>
        <p:spPr>
          <a:xfrm>
            <a:off x="228600" y="228600"/>
            <a:ext cx="14173200" cy="777240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5280" dirty="0" smtClean="0">
                <a:solidFill>
                  <a:prstClr val="white"/>
                </a:solidFill>
                <a:ea typeface="Segoe UI" pitchFamily="34" charset="0"/>
              </a:rPr>
              <a:t>StreamSets</a:t>
            </a:r>
            <a:endParaRPr lang="en-US" sz="528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89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858375" y="2895601"/>
            <a:ext cx="3976687" cy="2001352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0" y="182563"/>
            <a:ext cx="5395913" cy="78644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User tend to organize their streams by name.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601200" y="2104339"/>
            <a:ext cx="4253769" cy="52804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kern="1200" smtClean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8640" lvl="1" indent="0"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log_2013_10_01.txt</a:t>
            </a:r>
          </a:p>
          <a:p>
            <a:pPr marL="548640" lvl="1" indent="0"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log_2013_10_02.txt</a:t>
            </a:r>
          </a:p>
          <a:p>
            <a:pPr marL="548640" lvl="1" indent="0"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log_2013_10_03.txt</a:t>
            </a:r>
          </a:p>
          <a:p>
            <a:pPr marL="548640" lvl="1" indent="0"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log_2013_10_04.txt</a:t>
            </a:r>
          </a:p>
          <a:p>
            <a:pPr marL="548640" lvl="1" indent="0"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log_2013_10_05.txt</a:t>
            </a:r>
          </a:p>
          <a:p>
            <a:pPr marL="548640" lvl="1" indent="0"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log_2013_10_06.txt</a:t>
            </a:r>
          </a:p>
          <a:p>
            <a:pPr marL="548640" lvl="1" indent="0"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log_2013_10_07.txt</a:t>
            </a:r>
          </a:p>
          <a:p>
            <a:pPr marL="548640" lvl="1" indent="0"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log_2013_10_08.txt</a:t>
            </a:r>
          </a:p>
          <a:p>
            <a:pPr marL="548640" lvl="1" indent="0"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log_2013_10_09.txt</a:t>
            </a:r>
          </a:p>
          <a:p>
            <a:pPr marL="548640" lvl="1" indent="0"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log_2013_10_10.txt</a:t>
            </a:r>
          </a:p>
          <a:p>
            <a:pPr marL="548640" lvl="1" indent="0"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log_2013_10_11.txt</a:t>
            </a:r>
          </a:p>
          <a:p>
            <a:pPr marL="548640" lvl="1" indent="0"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log_2013_10_12.txt</a:t>
            </a:r>
          </a:p>
          <a:p>
            <a:pPr marL="548640" lvl="1" indent="0">
              <a:buNone/>
            </a:pPr>
            <a:endParaRPr lang="en-US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" y="1600200"/>
            <a:ext cx="9601200" cy="5932305"/>
          </a:xfrm>
          <a:prstGeom prst="rect">
            <a:avLst/>
          </a:prstGeom>
        </p:spPr>
        <p:txBody>
          <a:bodyPr wrap="square" anchor="b">
            <a:no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// Modern Syntax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Rs1 =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EXTRACT col1:string, col2:int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FROM STREAMSET @“\my\Input\"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PATTERN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“log_</a:t>
            </a:r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%Y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%m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.txt"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RANGE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__date = ["</a:t>
            </a:r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2013-10-03",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2013-10-07"]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USING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DefaultTextExtractor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// Legacy Syntax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Rs1 =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EXTRACT col1:string, col2:int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FROM @“\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my\Input\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log_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sz="20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d?date</a:t>
            </a:r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=2013-10-03...2013-10-07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USING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DefaultTextExtractor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20094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829799" y="2971800"/>
            <a:ext cx="3976687" cy="18287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0" y="182563"/>
            <a:ext cx="5395913" cy="78644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What if one of the files is missing?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601200" y="2104340"/>
            <a:ext cx="4253769" cy="52804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kern="1200" smtClean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8640" lvl="1" indent="0"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log_2013_10_01.txt</a:t>
            </a:r>
          </a:p>
          <a:p>
            <a:pPr marL="548640" lvl="1" indent="0"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log_2013_10_02.txt</a:t>
            </a:r>
          </a:p>
          <a:p>
            <a:pPr marL="548640" lvl="1" indent="0"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log_2013_10_03.txt</a:t>
            </a:r>
          </a:p>
          <a:p>
            <a:pPr marL="548640" lvl="1" indent="0">
              <a:buNone/>
            </a:pPr>
            <a:r>
              <a:rPr lang="en-US" b="1" strike="sngStrike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log_2013_10_04.txt</a:t>
            </a:r>
          </a:p>
          <a:p>
            <a:pPr marL="548640" lvl="1" indent="0"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log_2013_10_05.txt</a:t>
            </a:r>
          </a:p>
          <a:p>
            <a:pPr marL="548640" lvl="1" indent="0"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log_2013_10_06.txt</a:t>
            </a:r>
          </a:p>
          <a:p>
            <a:pPr marL="548640" lvl="1" indent="0"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log_2013_10_07.txt</a:t>
            </a:r>
          </a:p>
          <a:p>
            <a:pPr marL="548640" lvl="1" indent="0"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log_2013_10_08.txt</a:t>
            </a:r>
          </a:p>
          <a:p>
            <a:pPr marL="548640" lvl="1" indent="0"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log_2013_10_09.txt</a:t>
            </a:r>
          </a:p>
          <a:p>
            <a:pPr marL="548640" lvl="1" indent="0"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log_2013_10_10.txt</a:t>
            </a:r>
          </a:p>
          <a:p>
            <a:pPr marL="548640" lvl="1" indent="0"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log_2013_10_11.txt</a:t>
            </a:r>
          </a:p>
          <a:p>
            <a:pPr marL="548640" lvl="1" indent="0"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log_2013_10_12.txt</a:t>
            </a:r>
          </a:p>
          <a:p>
            <a:pPr marL="548640" lvl="1" indent="0">
              <a:buNone/>
            </a:pPr>
            <a:endParaRPr lang="en-US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2514601"/>
            <a:ext cx="12344400" cy="5257800"/>
          </a:xfrm>
          <a:prstGeom prst="rect">
            <a:avLst/>
          </a:prstGeom>
        </p:spPr>
        <p:txBody>
          <a:bodyPr wrap="square" anchor="b">
            <a:no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// Modern Syntax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Rs1 =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EXTRACT col1:string, col2:int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FROM </a:t>
            </a:r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SPARSE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STREAMSET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@“\my\Input\"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PATTERN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“log_</a:t>
            </a:r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%Y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%m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.txt"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RANGE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__date = ["</a:t>
            </a:r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2013-10-03",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2013-10-07"]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USING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DefaultTextExtractor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// Legacy Syntax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Rs1 =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EXTRACT col1:string, col2:int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FROM @“\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my\Input\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log_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sz="20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d?date</a:t>
            </a:r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=2013-10-03...2013-10-07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&amp;sparsestreamset=true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USING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DefaultTextExtractor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12755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39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 txBox="1">
            <a:spLocks/>
          </p:cNvSpPr>
          <p:nvPr/>
        </p:nvSpPr>
        <p:spPr>
          <a:xfrm>
            <a:off x="228600" y="228600"/>
            <a:ext cx="14173200" cy="777240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dirty="0" smtClean="0">
                <a:solidFill>
                  <a:prstClr val="white"/>
                </a:solidFill>
                <a:ea typeface="Segoe UI" pitchFamily="34" charset="0"/>
              </a:rPr>
              <a:t>Windowing Functions</a:t>
            </a:r>
            <a:endParaRPr lang="en-US" sz="7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27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685800"/>
            <a:ext cx="6629400" cy="1977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Windowing Functions </a:t>
            </a:r>
            <a:r>
              <a:rPr lang="en-US" sz="2800" dirty="0"/>
              <a:t>(as defined by ANSI SQL) were added to </a:t>
            </a:r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Scope</a:t>
            </a:r>
            <a:r>
              <a:rPr lang="en-US" sz="2800" dirty="0"/>
              <a:t> to support common Analytic Scenarios in a reliable and highly efficient manner</a:t>
            </a:r>
            <a:r>
              <a:rPr lang="en-US" sz="1100" dirty="0"/>
              <a:t>.</a:t>
            </a:r>
          </a:p>
          <a:p>
            <a:endParaRPr lang="en-US" sz="1100" dirty="0"/>
          </a:p>
        </p:txBody>
      </p:sp>
      <p:sp>
        <p:nvSpPr>
          <p:cNvPr id="3" name="Rectangle 2"/>
          <p:cNvSpPr/>
          <p:nvPr/>
        </p:nvSpPr>
        <p:spPr>
          <a:xfrm>
            <a:off x="7543800" y="557142"/>
            <a:ext cx="6629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Windowing Function</a:t>
            </a:r>
            <a:r>
              <a:rPr lang="en-US" sz="2800" dirty="0"/>
              <a:t> is a function whose value is computed from multiple rows (the </a:t>
            </a:r>
            <a:r>
              <a:rPr lang="en-US" sz="2800" i="1" dirty="0"/>
              <a:t>window</a:t>
            </a:r>
            <a:r>
              <a:rPr lang="en-US" sz="2800" dirty="0"/>
              <a:t> defined by the </a:t>
            </a:r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OVER</a:t>
            </a:r>
            <a:r>
              <a:rPr lang="en-US" sz="2800" dirty="0"/>
              <a:t> clause) instead of just the current row. </a:t>
            </a:r>
          </a:p>
        </p:txBody>
      </p:sp>
      <p:sp>
        <p:nvSpPr>
          <p:cNvPr id="4" name="Rectangle 3"/>
          <p:cNvSpPr/>
          <p:nvPr/>
        </p:nvSpPr>
        <p:spPr>
          <a:xfrm>
            <a:off x="7458075" y="2514600"/>
            <a:ext cx="5966698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Common Analytic </a:t>
            </a:r>
            <a:r>
              <a:rPr lang="en-US" sz="3200" dirty="0" smtClean="0"/>
              <a:t>Scenarios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TOP N in a GROUP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Generating unique IDs for Rows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Calculating Percentiles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Moving Averages</a:t>
            </a:r>
          </a:p>
          <a:p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228600" y="2743200"/>
            <a:ext cx="6400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 dirty="0" smtClean="0">
                <a:solidFill>
                  <a:srgbClr val="FF0000"/>
                </a:solidFill>
              </a:rPr>
              <a:t>Reporting </a:t>
            </a:r>
            <a:r>
              <a:rPr lang="en-US" sz="2400" u="sng" dirty="0">
                <a:solidFill>
                  <a:srgbClr val="FF0000"/>
                </a:solidFill>
              </a:rPr>
              <a:t>aggregate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functions such as SUM or AVG </a:t>
            </a:r>
          </a:p>
          <a:p>
            <a:endParaRPr lang="en-US" sz="2400" dirty="0"/>
          </a:p>
          <a:p>
            <a:r>
              <a:rPr lang="en-US" sz="2400" u="sng" dirty="0" smtClean="0">
                <a:solidFill>
                  <a:srgbClr val="FF0000"/>
                </a:solidFill>
              </a:rPr>
              <a:t>Ranking</a:t>
            </a:r>
            <a:r>
              <a:rPr lang="en-US" sz="2400" dirty="0" smtClean="0"/>
              <a:t> </a:t>
            </a:r>
            <a:r>
              <a:rPr lang="en-US" sz="2400" dirty="0"/>
              <a:t>functions like DENSE_RANK, ROW_NUMBER, NTILE, and RANK </a:t>
            </a:r>
          </a:p>
          <a:p>
            <a:endParaRPr lang="en-US" sz="2400" dirty="0"/>
          </a:p>
          <a:p>
            <a:r>
              <a:rPr lang="en-US" sz="2400" u="sng" dirty="0" smtClean="0">
                <a:solidFill>
                  <a:srgbClr val="FF0000"/>
                </a:solidFill>
              </a:rPr>
              <a:t>Analytic </a:t>
            </a:r>
            <a:r>
              <a:rPr lang="en-US" sz="2400" u="sng" dirty="0">
                <a:solidFill>
                  <a:srgbClr val="FF0000"/>
                </a:solidFill>
              </a:rPr>
              <a:t>functions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such as cumulative distribution, or accesses data from a previous row in the same result set without the use of a self-join </a:t>
            </a:r>
          </a:p>
          <a:p>
            <a:endParaRPr lang="en-US" sz="2400" dirty="0"/>
          </a:p>
          <a:p>
            <a:r>
              <a:rPr lang="en-US" sz="2400" u="sng" dirty="0" smtClean="0">
                <a:solidFill>
                  <a:srgbClr val="FF0000"/>
                </a:solidFill>
              </a:rPr>
              <a:t>Cumulative </a:t>
            </a:r>
            <a:r>
              <a:rPr lang="en-US" sz="2400" u="sng" dirty="0">
                <a:solidFill>
                  <a:srgbClr val="FF0000"/>
                </a:solidFill>
              </a:rPr>
              <a:t>aggregate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functions  </a:t>
            </a:r>
          </a:p>
          <a:p>
            <a:endParaRPr lang="en-US" sz="2400" dirty="0"/>
          </a:p>
          <a:p>
            <a:r>
              <a:rPr lang="en-US" sz="2400" u="sng" dirty="0" smtClean="0">
                <a:solidFill>
                  <a:srgbClr val="FF0000"/>
                </a:solidFill>
              </a:rPr>
              <a:t>Moving </a:t>
            </a:r>
            <a:r>
              <a:rPr lang="en-US" sz="2400" u="sng" dirty="0">
                <a:solidFill>
                  <a:srgbClr val="FF0000"/>
                </a:solidFill>
              </a:rPr>
              <a:t>aggregate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functions </a:t>
            </a:r>
          </a:p>
        </p:txBody>
      </p:sp>
    </p:spTree>
    <p:extLst>
      <p:ext uri="{BB962C8B-B14F-4D97-AF65-F5344CB8AC3E}">
        <p14:creationId xmlns:p14="http://schemas.microsoft.com/office/powerpoint/2010/main" val="15328740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39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 txBox="1">
            <a:spLocks/>
          </p:cNvSpPr>
          <p:nvPr/>
        </p:nvSpPr>
        <p:spPr>
          <a:xfrm>
            <a:off x="228600" y="228600"/>
            <a:ext cx="14173200" cy="777240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5280" dirty="0" smtClean="0">
                <a:solidFill>
                  <a:prstClr val="white"/>
                </a:solidFill>
                <a:ea typeface="Segoe UI" pitchFamily="34" charset="0"/>
              </a:rPr>
              <a:t>User-Defined Operators</a:t>
            </a:r>
            <a:endParaRPr lang="en-US" sz="528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81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354150" y="216517"/>
            <a:ext cx="11922101" cy="1358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280" dirty="0">
                <a:solidFill>
                  <a:prstClr val="black"/>
                </a:solidFill>
              </a:rPr>
              <a:t>Remember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624906" y="1859652"/>
            <a:ext cx="12045604" cy="2712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000" dirty="0">
                <a:solidFill>
                  <a:prstClr val="black"/>
                </a:solidFill>
                <a:cs typeface="Segoe UI Semibold" panose="020B0702040204020203" pitchFamily="34" charset="0"/>
              </a:rPr>
              <a:t>Scope is not SQL</a:t>
            </a:r>
          </a:p>
          <a:p>
            <a:r>
              <a:rPr lang="en-US" sz="2800" dirty="0">
                <a:solidFill>
                  <a:prstClr val="black"/>
                </a:solidFill>
              </a:rPr>
              <a:t>There are differences in syntax, convention, and </a:t>
            </a:r>
            <a:r>
              <a:rPr lang="en-US" sz="2800" dirty="0" smtClean="0">
                <a:solidFill>
                  <a:prstClr val="black"/>
                </a:solidFill>
              </a:rPr>
              <a:t>idioms</a:t>
            </a:r>
          </a:p>
          <a:p>
            <a:endParaRPr lang="en-US" sz="2800" dirty="0" smtClean="0">
              <a:solidFill>
                <a:prstClr val="black"/>
              </a:solidFill>
            </a:endParaRPr>
          </a:p>
          <a:p>
            <a:r>
              <a:rPr lang="en-US" sz="2800" dirty="0" smtClean="0">
                <a:solidFill>
                  <a:prstClr val="black"/>
                </a:solidFill>
              </a:rPr>
              <a:t>Notable Differences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Scope </a:t>
            </a:r>
            <a:r>
              <a:rPr lang="en-US" sz="2800" dirty="0">
                <a:solidFill>
                  <a:prstClr val="black"/>
                </a:solidFill>
              </a:rPr>
              <a:t>keywords are case sensitive. MUST be all upper case.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Expressions are C# expressions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String literals are C# string </a:t>
            </a:r>
            <a:r>
              <a:rPr lang="en-US" sz="2800" dirty="0" smtClean="0">
                <a:solidFill>
                  <a:prstClr val="black"/>
                </a:solidFill>
              </a:rPr>
              <a:t>literals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No Sub-queries</a:t>
            </a:r>
          </a:p>
          <a:p>
            <a:endParaRPr lang="en-US" sz="2800" dirty="0">
              <a:solidFill>
                <a:prstClr val="black"/>
              </a:solidFill>
            </a:endParaRPr>
          </a:p>
          <a:p>
            <a:endParaRPr lang="en-US" sz="3600" dirty="0">
              <a:solidFill>
                <a:prstClr val="black"/>
              </a:solidFill>
            </a:endParaRPr>
          </a:p>
          <a:p>
            <a:endParaRPr lang="en-US" sz="3600" dirty="0" smtClean="0">
              <a:solidFill>
                <a:prstClr val="black"/>
              </a:solidFill>
            </a:endParaRPr>
          </a:p>
          <a:p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24906" y="6046790"/>
            <a:ext cx="12045604" cy="1497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000" dirty="0">
                <a:solidFill>
                  <a:prstClr val="black"/>
                </a:solidFill>
                <a:cs typeface="Segoe UI Semibold" panose="020B0702040204020203" pitchFamily="34" charset="0"/>
              </a:rPr>
              <a:t>Cosmos is not a relational database</a:t>
            </a:r>
          </a:p>
          <a:p>
            <a:pPr marL="411480" indent="-41148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Cosmos takes </a:t>
            </a:r>
            <a:r>
              <a:rPr lang="en-US" sz="2800" dirty="0">
                <a:solidFill>
                  <a:prstClr val="black"/>
                </a:solidFill>
              </a:rPr>
              <a:t>advantage of relational concepts</a:t>
            </a:r>
          </a:p>
          <a:p>
            <a:pPr marL="411480" indent="-41148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No concept of a catalog, tables, etc.</a:t>
            </a:r>
            <a:endParaRPr lang="en-US" sz="3600" dirty="0">
              <a:solidFill>
                <a:prstClr val="black"/>
              </a:solidFill>
            </a:endParaRPr>
          </a:p>
          <a:p>
            <a:endParaRPr lang="en-US" sz="2400" dirty="0">
              <a:solidFill>
                <a:prstClr val="black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895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685800"/>
            <a:ext cx="6629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User-Defined Operators UDOs are the most powerful way of extending scope.</a:t>
            </a:r>
          </a:p>
        </p:txBody>
      </p:sp>
      <p:sp>
        <p:nvSpPr>
          <p:cNvPr id="3" name="Rectangle 2"/>
          <p:cNvSpPr/>
          <p:nvPr/>
        </p:nvSpPr>
        <p:spPr>
          <a:xfrm>
            <a:off x="7543800" y="557142"/>
            <a:ext cx="6629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rs1 = SELECT Market, Results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FROM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searchlog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rs2 = 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PROCESS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rs1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Market, Results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CopyProcessor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3200400"/>
            <a:ext cx="6400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/>
              <a:t>Extractors</a:t>
            </a:r>
          </a:p>
          <a:p>
            <a:pPr lvl="0"/>
            <a:r>
              <a:rPr lang="en-US" sz="2800" dirty="0"/>
              <a:t>Outputters</a:t>
            </a:r>
          </a:p>
          <a:p>
            <a:pPr lvl="0"/>
            <a:r>
              <a:rPr lang="en-US" sz="2800" dirty="0"/>
              <a:t>Processors</a:t>
            </a:r>
          </a:p>
          <a:p>
            <a:pPr lvl="0"/>
            <a:r>
              <a:rPr lang="en-US" sz="2800" dirty="0"/>
              <a:t>Reducers</a:t>
            </a:r>
          </a:p>
          <a:p>
            <a:pPr lvl="0"/>
            <a:r>
              <a:rPr lang="en-US" sz="2800" dirty="0"/>
              <a:t>Combiners</a:t>
            </a:r>
          </a:p>
          <a:p>
            <a:r>
              <a:rPr lang="en-US" sz="2800" dirty="0"/>
              <a:t>Aggregators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798875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457200"/>
            <a:ext cx="11887200" cy="7171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CopyProcessor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ScopeRuntime.Processor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public override Schema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Produces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string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requested_columns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string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Schema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input_schema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output_schema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input_schema.CloneWithSource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output_schema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public override IEnumerable&lt;Row&gt;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Process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RowSet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input_rowset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Row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output_row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string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(Row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input_row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input_rowset.Rows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input_row.CopyTo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output_row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yield return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output_row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9372600" y="1828800"/>
            <a:ext cx="5029200" cy="365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The simplest processer – it just copies the input to the output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0237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457200"/>
            <a:ext cx="118872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MyProcessor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: Processor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public override Schema Produces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string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requested_columns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string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Schema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input_schema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output_schema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input_schema.Clone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newcol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ColumnInfo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("Market2",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(string));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output_schema.Add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newcol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output_schema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public override IEnumerable&lt;Row&gt;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Process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RowSet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input_rowset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Row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output_row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string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(Row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input_row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input_rowset.Rows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input_row.CopyTo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output_row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string market =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input_row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[0].String;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output_row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[2].Set( "FOO" + market 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yield return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output_row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8915400" y="1828800"/>
            <a:ext cx="5486400" cy="365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This adds a column called Market2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The value of Market2 is “Foo” + Market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5898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prstClr val="black"/>
                </a:solidFill>
                <a:cs typeface="Segoe UI Semibold" panose="020B0702040204020203" pitchFamily="34" charset="0"/>
              </a:rPr>
              <a:t>Use native Scope constructs before </a:t>
            </a:r>
            <a:r>
              <a:rPr lang="en-US" dirty="0" smtClean="0">
                <a:solidFill>
                  <a:prstClr val="black"/>
                </a:solidFill>
                <a:cs typeface="Segoe UI Semibold" panose="020B0702040204020203" pitchFamily="34" charset="0"/>
              </a:rPr>
              <a:t>UDOs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88720" y="2377441"/>
            <a:ext cx="12045604" cy="1923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11480" indent="-411480">
              <a:buFont typeface="Arial" panose="020B0604020202020204" pitchFamily="34" charset="0"/>
              <a:buChar char="•"/>
            </a:pPr>
            <a:r>
              <a:rPr lang="en-US" sz="3360" dirty="0">
                <a:solidFill>
                  <a:prstClr val="black"/>
                </a:solidFill>
              </a:rPr>
              <a:t>A pure Scope gives the best performance and reliability</a:t>
            </a:r>
          </a:p>
          <a:p>
            <a:pPr marL="411480" indent="-411480">
              <a:buFont typeface="Arial" panose="020B0604020202020204" pitchFamily="34" charset="0"/>
              <a:buChar char="•"/>
            </a:pPr>
            <a:r>
              <a:rPr lang="en-US" sz="3360" dirty="0">
                <a:solidFill>
                  <a:prstClr val="black"/>
                </a:solidFill>
              </a:rPr>
              <a:t>The #1 cause of failures and performance problems use using C# code un UDOs instead of native Scope features</a:t>
            </a:r>
          </a:p>
        </p:txBody>
      </p:sp>
    </p:spTree>
    <p:extLst>
      <p:ext uri="{BB962C8B-B14F-4D97-AF65-F5344CB8AC3E}">
        <p14:creationId xmlns:p14="http://schemas.microsoft.com/office/powerpoint/2010/main" val="275282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39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 txBox="1">
            <a:spLocks/>
          </p:cNvSpPr>
          <p:nvPr/>
        </p:nvSpPr>
        <p:spPr>
          <a:xfrm>
            <a:off x="228600" y="228600"/>
            <a:ext cx="14173200" cy="777240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6600" dirty="0" smtClean="0">
                <a:solidFill>
                  <a:prstClr val="white"/>
                </a:solidFill>
                <a:ea typeface="Segoe UI" pitchFamily="34" charset="0"/>
              </a:rPr>
              <a:t>Questions?</a:t>
            </a:r>
            <a:endParaRPr lang="en-US" sz="6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9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14173201" cy="1780970"/>
          </a:xfrm>
        </p:spPr>
        <p:txBody>
          <a:bodyPr/>
          <a:lstStyle/>
          <a:p>
            <a:pPr algn="ctr"/>
            <a:r>
              <a:rPr lang="en-US" dirty="0" smtClean="0"/>
              <a:t>Scope Language Feature Set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88720" y="1600200"/>
            <a:ext cx="3840480" cy="1920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360" dirty="0">
                <a:solidFill>
                  <a:schemeClr val="tx1"/>
                </a:solidFill>
              </a:rPr>
              <a:t>Basics</a:t>
            </a:r>
            <a:endParaRPr lang="en-US" sz="1680" dirty="0">
              <a:solidFill>
                <a:schemeClr val="tx1"/>
              </a:solidFill>
            </a:endParaRPr>
          </a:p>
          <a:p>
            <a:r>
              <a:rPr lang="en-US" sz="1680" dirty="0">
                <a:solidFill>
                  <a:schemeClr val="tx1"/>
                </a:solidFill>
              </a:rPr>
              <a:t>SELECT FROM WHERE HAVING</a:t>
            </a:r>
          </a:p>
          <a:p>
            <a:r>
              <a:rPr lang="en-US" sz="1680" dirty="0">
                <a:solidFill>
                  <a:schemeClr val="tx1"/>
                </a:solidFill>
              </a:rPr>
              <a:t>C# Expression Syntax</a:t>
            </a:r>
          </a:p>
          <a:p>
            <a:r>
              <a:rPr lang="en-US" sz="1680" dirty="0">
                <a:solidFill>
                  <a:schemeClr val="tx1"/>
                </a:solidFill>
              </a:rPr>
              <a:t>Embed C# code in Scope Script</a:t>
            </a:r>
          </a:p>
          <a:p>
            <a:r>
              <a:rPr lang="en-US" sz="1680" dirty="0">
                <a:solidFill>
                  <a:schemeClr val="tx1"/>
                </a:solidFill>
              </a:rPr>
              <a:t>Re-use .NET </a:t>
            </a:r>
            <a:r>
              <a:rPr lang="en-US" sz="1680" dirty="0" smtClean="0">
                <a:solidFill>
                  <a:schemeClr val="tx1"/>
                </a:solidFill>
              </a:rPr>
              <a:t>Libraries</a:t>
            </a:r>
            <a:endParaRPr lang="en-US" sz="168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88720" y="3520440"/>
            <a:ext cx="3840480" cy="1920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360" dirty="0">
                <a:solidFill>
                  <a:schemeClr val="tx1"/>
                </a:solidFill>
              </a:rPr>
              <a:t>Aggregations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1680" dirty="0">
                <a:solidFill>
                  <a:schemeClr val="tx1"/>
                </a:solidFill>
              </a:rPr>
              <a:t>GROUP BY</a:t>
            </a:r>
          </a:p>
          <a:p>
            <a:r>
              <a:rPr lang="en-US" sz="1680" dirty="0">
                <a:solidFill>
                  <a:schemeClr val="tx1"/>
                </a:solidFill>
              </a:rPr>
              <a:t>SUM, COUNT, MAX, MIN, …</a:t>
            </a:r>
          </a:p>
          <a:p>
            <a:r>
              <a:rPr lang="en-US" sz="1680" dirty="0">
                <a:solidFill>
                  <a:schemeClr val="tx1"/>
                </a:solidFill>
              </a:rPr>
              <a:t>Custom Aggregators</a:t>
            </a:r>
          </a:p>
          <a:p>
            <a:r>
              <a:rPr lang="en-US" sz="1680" dirty="0">
                <a:solidFill>
                  <a:schemeClr val="tx1"/>
                </a:solidFill>
              </a:rPr>
              <a:t>Windowing Functions (OVER Clause)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641071"/>
            <a:ext cx="6309360" cy="2671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360" dirty="0">
                <a:solidFill>
                  <a:schemeClr val="tx1"/>
                </a:solidFill>
              </a:rPr>
              <a:t>User-Defined Operators (UDOs)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schemeClr val="tx1"/>
                </a:solidFill>
              </a:rPr>
              <a:t>Extractors - Custom readers of unstructured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schemeClr val="tx1"/>
                </a:solidFill>
              </a:rPr>
              <a:t>Outputters - Custom writers for unstructured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schemeClr val="tx1"/>
                </a:solidFill>
              </a:rPr>
              <a:t>Processors - Custom transforms of rows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schemeClr val="tx1"/>
                </a:solidFill>
              </a:rPr>
              <a:t>Combiners - Custom JOINs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schemeClr val="tx1"/>
                </a:solidFill>
              </a:rPr>
              <a:t>Reducers - More advanced Aggregation of rows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schemeClr val="tx1"/>
                </a:solidFill>
              </a:rPr>
              <a:t>Custom Aggregators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8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86400" y="4622570"/>
            <a:ext cx="6309360" cy="2671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360" dirty="0">
                <a:solidFill>
                  <a:schemeClr val="tx1"/>
                </a:solidFill>
              </a:rPr>
              <a:t>Reusing Scope Code</a:t>
            </a:r>
          </a:p>
          <a:p>
            <a:r>
              <a:rPr lang="en-US" sz="1680" dirty="0">
                <a:solidFill>
                  <a:schemeClr val="tx1"/>
                </a:solidFill>
              </a:rPr>
              <a:t>Views</a:t>
            </a:r>
          </a:p>
          <a:p>
            <a:r>
              <a:rPr lang="en-US" sz="1680" dirty="0">
                <a:solidFill>
                  <a:schemeClr val="tx1"/>
                </a:solidFill>
              </a:rPr>
              <a:t>Modules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schemeClr val="tx1"/>
                </a:solidFill>
              </a:rPr>
              <a:t>Views – Reading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schemeClr val="tx1"/>
                </a:solidFill>
              </a:rPr>
              <a:t>Functions – Transforming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schemeClr val="tx1"/>
                </a:solidFill>
              </a:rPr>
              <a:t>Procedures – Writing Data</a:t>
            </a:r>
          </a:p>
          <a:p>
            <a:r>
              <a:rPr lang="en-US" sz="1680" dirty="0">
                <a:solidFill>
                  <a:schemeClr val="tx1"/>
                </a:solidFill>
              </a:rPr>
              <a:t>Dynamics – Scope code created at compile time via C#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schemeClr val="tx1"/>
                </a:solidFill>
              </a:rPr>
              <a:t>Functions, Views, Procedures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8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88720" y="5407777"/>
            <a:ext cx="3840480" cy="1920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360" dirty="0" smtClean="0">
                <a:solidFill>
                  <a:schemeClr val="tx1"/>
                </a:solidFill>
              </a:rPr>
              <a:t>Data Partitioning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1680" dirty="0" smtClean="0">
                <a:solidFill>
                  <a:schemeClr val="tx1"/>
                </a:solidFill>
              </a:rPr>
              <a:t>Structured Streams</a:t>
            </a:r>
          </a:p>
          <a:p>
            <a:r>
              <a:rPr lang="en-US" sz="1680" dirty="0" err="1" smtClean="0">
                <a:solidFill>
                  <a:schemeClr val="tx1"/>
                </a:solidFill>
              </a:rPr>
              <a:t>SteamSets</a:t>
            </a:r>
            <a:endParaRPr lang="en-US" sz="168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47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38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 txBox="1">
            <a:spLocks/>
          </p:cNvSpPr>
          <p:nvPr/>
        </p:nvSpPr>
        <p:spPr>
          <a:xfrm>
            <a:off x="228600" y="228600"/>
            <a:ext cx="14173200" cy="777240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dirty="0" smtClean="0">
                <a:latin typeface="+mj-lt"/>
                <a:ea typeface="Segoe UI" pitchFamily="34" charset="0"/>
              </a:rPr>
              <a:t>Executing Scope Scripts</a:t>
            </a:r>
            <a:endParaRPr lang="en-US" sz="7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3675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38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354150" y="216517"/>
            <a:ext cx="11922101" cy="1358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280" dirty="0">
                <a:solidFill>
                  <a:schemeClr val="bg1"/>
                </a:solidFill>
              </a:rPr>
              <a:t>How Do You Run These Scripts?</a:t>
            </a:r>
          </a:p>
        </p:txBody>
      </p:sp>
      <p:sp>
        <p:nvSpPr>
          <p:cNvPr id="2" name="Rectangle 1"/>
          <p:cNvSpPr/>
          <p:nvPr/>
        </p:nvSpPr>
        <p:spPr>
          <a:xfrm>
            <a:off x="4649217" y="1491223"/>
            <a:ext cx="5331967" cy="654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Two Options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7772400" y="4552069"/>
            <a:ext cx="5066792" cy="19239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Local Execution</a:t>
            </a:r>
          </a:p>
          <a:p>
            <a:r>
              <a:rPr lang="en-US" sz="3200" dirty="0">
                <a:solidFill>
                  <a:schemeClr val="bg1"/>
                </a:solidFill>
              </a:rPr>
              <a:t>Keep your data on your machine</a:t>
            </a:r>
          </a:p>
          <a:p>
            <a:r>
              <a:rPr lang="en-US" sz="3200" dirty="0">
                <a:solidFill>
                  <a:schemeClr val="bg1"/>
                </a:solidFill>
              </a:rPr>
              <a:t>Run a script locally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4552069"/>
            <a:ext cx="5486400" cy="19239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In-Cluster Execution</a:t>
            </a:r>
          </a:p>
          <a:p>
            <a:r>
              <a:rPr lang="en-US" sz="3200" dirty="0">
                <a:solidFill>
                  <a:schemeClr val="bg1"/>
                </a:solidFill>
              </a:rPr>
              <a:t>Upload your data to your virtual cluster</a:t>
            </a:r>
          </a:p>
          <a:p>
            <a:r>
              <a:rPr lang="en-US" sz="3200" dirty="0">
                <a:solidFill>
                  <a:schemeClr val="bg1"/>
                </a:solidFill>
              </a:rPr>
              <a:t>Submit a Scope Job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510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38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354150" y="216517"/>
            <a:ext cx="11922101" cy="1358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280" dirty="0">
                <a:solidFill>
                  <a:schemeClr val="bg1"/>
                </a:solidFill>
              </a:rPr>
              <a:t>In-Cluster Execution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655845" y="1574668"/>
            <a:ext cx="13318711" cy="10436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dirty="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Cosmos PowerShell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Import-Module Cosmos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Submit-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CosmosScopeJob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d:\myscript.script vc://cosmos08/sandbox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5845" y="3454653"/>
            <a:ext cx="13318711" cy="10436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dirty="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scope.exe (found in the </a:t>
            </a:r>
            <a:r>
              <a:rPr lang="en-US" sz="3200" dirty="0" err="1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ScopeSDK</a:t>
            </a:r>
            <a:r>
              <a:rPr lang="en-US" sz="3200" dirty="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)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scope.exe submit –i d:\myscript.script –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vc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vc://cosmos08/sandbox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55845" y="4977017"/>
            <a:ext cx="13318711" cy="10436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dirty="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Scope Studio</a:t>
            </a:r>
            <a:r>
              <a:rPr lang="en-US" sz="1800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endParaRPr lang="en-US" sz="1600" dirty="0">
              <a:solidFill>
                <a:schemeClr val="bg1"/>
              </a:solidFill>
              <a:cs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607" y="5498851"/>
            <a:ext cx="4777142" cy="202285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8252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5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9|8.3|4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3.3|6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3.3|6.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3.3|6.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3.3|6.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3.3|6.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3.3|6.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3.3|6.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3.3|6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7.9|12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3.3|6.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3.3|6.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3.3|6.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3.3|6.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3.3|6.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3.3|6.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2.9|8.8|4.2|5.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3.3|6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9|6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8|13.7|2.4|1.8|7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9.1|3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|7.7|6|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16.5|4.6|2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9|13.3|4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8A1FA"/>
      </a:hlink>
      <a:folHlink>
        <a:srgbClr val="48A1FA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590DEA44470F4084233F9696215EA5" ma:contentTypeVersion="4" ma:contentTypeDescription="Create a new document." ma:contentTypeScope="" ma:versionID="d84f3ba930823f1113de460f42d27454">
  <xsd:schema xmlns:xsd="http://www.w3.org/2001/XMLSchema" xmlns:xs="http://www.w3.org/2001/XMLSchema" xmlns:p="http://schemas.microsoft.com/office/2006/metadata/properties" xmlns:ns2="9c762a39-758f-4f52-98b0-7df99ce90fad" targetNamespace="http://schemas.microsoft.com/office/2006/metadata/properties" ma:root="true" ma:fieldsID="cc2bc7fc227271e57e7ed20c6bf9d75f" ns2:_="">
    <xsd:import namespace="9c762a39-758f-4f52-98b0-7df99ce90fa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762a39-758f-4f52-98b0-7df99ce90fa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1FCF0C-B627-4E97-ACE8-FB8B7FF3E2E8}">
  <ds:schemaRefs>
    <ds:schemaRef ds:uri="http://www.w3.org/XML/1998/namespace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9c762a39-758f-4f52-98b0-7df99ce90fad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3997319-79BB-4210-A628-CFD3123973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22C324-7DD0-4D92-B657-D8D51A1D5B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762a39-758f-4f52-98b0-7df99ce90f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1799</TotalTime>
  <Words>2468</Words>
  <Application>Microsoft Office PowerPoint</Application>
  <PresentationFormat>Custom</PresentationFormat>
  <Paragraphs>739</Paragraphs>
  <Slides>54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4" baseType="lpstr">
      <vt:lpstr>SimSun</vt:lpstr>
      <vt:lpstr>Arial</vt:lpstr>
      <vt:lpstr>Calibri</vt:lpstr>
      <vt:lpstr>Consolas</vt:lpstr>
      <vt:lpstr>Segoe UI</vt:lpstr>
      <vt:lpstr>Segoe UI Light</vt:lpstr>
      <vt:lpstr>Segoe UI Semibold</vt:lpstr>
      <vt:lpstr>Times New Roman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Scope Language Feature 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Sample Data Set: Olympic Gold Medals</vt:lpstr>
      <vt:lpstr>PowerPoint Presentation</vt:lpstr>
      <vt:lpstr>PowerPoint Presentation</vt:lpstr>
      <vt:lpstr>Data Types</vt:lpstr>
      <vt:lpstr>PowerPoint Presentation</vt:lpstr>
      <vt:lpstr>What If We Have a Bad Value?</vt:lpstr>
      <vt:lpstr>Extraction Will Fail</vt:lpstr>
      <vt:lpstr>PowerPoint Presentation</vt:lpstr>
      <vt:lpstr>Avoid Repetition: Use VIEWs</vt:lpstr>
      <vt:lpstr>PowerPoint Presentation</vt:lpstr>
      <vt:lpstr>Consuming the View</vt:lpstr>
      <vt:lpstr>PowerPoint Presentation</vt:lpstr>
      <vt:lpstr>Projection &amp; Filtering</vt:lpstr>
      <vt:lpstr>HAVING &amp; WHERE</vt:lpstr>
      <vt:lpstr>MISC</vt:lpstr>
      <vt:lpstr>PowerPoint Presentation</vt:lpstr>
      <vt:lpstr>C# Blocks</vt:lpstr>
      <vt:lpstr>References</vt:lpstr>
      <vt:lpstr>PowerPoint Presentation</vt:lpstr>
      <vt:lpstr>Aggregations</vt:lpstr>
      <vt:lpstr>Custom Aggregators</vt:lpstr>
      <vt:lpstr>PowerPoint Presentation</vt:lpstr>
      <vt:lpstr>Converting Columns to Rows</vt:lpstr>
      <vt:lpstr>Converting Rows to Columns</vt:lpstr>
      <vt:lpstr>Set Operations</vt:lpstr>
      <vt:lpstr>Joins</vt:lpstr>
      <vt:lpstr>COMBINERS</vt:lpstr>
      <vt:lpstr>PowerPoint Presentation</vt:lpstr>
      <vt:lpstr>Internal Parameters</vt:lpstr>
      <vt:lpstr>You Can Use Expressions in #DECLARE</vt:lpstr>
      <vt:lpstr>External Parameters</vt:lpstr>
      <vt:lpstr>Passing External Parameters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 native Scope constructs before UDOs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Cosmos BootCamp - Cosmos Overview</dc:title>
  <dc:creator>Saveen Reddy</dc:creator>
  <cp:lastModifiedBy>Simi Kalsi</cp:lastModifiedBy>
  <cp:revision>75</cp:revision>
  <dcterms:created xsi:type="dcterms:W3CDTF">2015-05-09T18:34:36Z</dcterms:created>
  <dcterms:modified xsi:type="dcterms:W3CDTF">2017-02-16T11:37:43Z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0x0101005F590DEA44470F4084233F9696215EA5</vt:lpwstr>
  </property>
</Properties>
</file>