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8288000" cy="27432000"/>
  <p:notesSz cx="6715125" cy="9239250"/>
  <p:defaultTextStyle>
    <a:defPPr>
      <a:defRPr lang="en-US"/>
    </a:defPPr>
    <a:lvl1pPr algn="ctr" rtl="0" fontAlgn="base">
      <a:spcBef>
        <a:spcPct val="0"/>
      </a:spcBef>
      <a:spcAft>
        <a:spcPct val="0"/>
      </a:spcAft>
      <a:defRPr sz="4900" kern="1200">
        <a:solidFill>
          <a:schemeClr val="tx1"/>
        </a:solidFill>
        <a:latin typeface="Arial" charset="0"/>
        <a:ea typeface="+mn-ea"/>
        <a:cs typeface="+mn-cs"/>
      </a:defRPr>
    </a:lvl1pPr>
    <a:lvl2pPr marL="457200" algn="ctr" rtl="0" fontAlgn="base">
      <a:spcBef>
        <a:spcPct val="0"/>
      </a:spcBef>
      <a:spcAft>
        <a:spcPct val="0"/>
      </a:spcAft>
      <a:defRPr sz="4900" kern="1200">
        <a:solidFill>
          <a:schemeClr val="tx1"/>
        </a:solidFill>
        <a:latin typeface="Arial" charset="0"/>
        <a:ea typeface="+mn-ea"/>
        <a:cs typeface="+mn-cs"/>
      </a:defRPr>
    </a:lvl2pPr>
    <a:lvl3pPr marL="914400" algn="ctr" rtl="0" fontAlgn="base">
      <a:spcBef>
        <a:spcPct val="0"/>
      </a:spcBef>
      <a:spcAft>
        <a:spcPct val="0"/>
      </a:spcAft>
      <a:defRPr sz="4900" kern="1200">
        <a:solidFill>
          <a:schemeClr val="tx1"/>
        </a:solidFill>
        <a:latin typeface="Arial" charset="0"/>
        <a:ea typeface="+mn-ea"/>
        <a:cs typeface="+mn-cs"/>
      </a:defRPr>
    </a:lvl3pPr>
    <a:lvl4pPr marL="1371600" algn="ctr" rtl="0" fontAlgn="base">
      <a:spcBef>
        <a:spcPct val="0"/>
      </a:spcBef>
      <a:spcAft>
        <a:spcPct val="0"/>
      </a:spcAft>
      <a:defRPr sz="4900" kern="1200">
        <a:solidFill>
          <a:schemeClr val="tx1"/>
        </a:solidFill>
        <a:latin typeface="Arial" charset="0"/>
        <a:ea typeface="+mn-ea"/>
        <a:cs typeface="+mn-cs"/>
      </a:defRPr>
    </a:lvl4pPr>
    <a:lvl5pPr marL="1828800" algn="ctr" rtl="0" fontAlgn="base">
      <a:spcBef>
        <a:spcPct val="0"/>
      </a:spcBef>
      <a:spcAft>
        <a:spcPct val="0"/>
      </a:spcAft>
      <a:defRPr sz="4900" kern="1200">
        <a:solidFill>
          <a:schemeClr val="tx1"/>
        </a:solidFill>
        <a:latin typeface="Arial" charset="0"/>
        <a:ea typeface="+mn-ea"/>
        <a:cs typeface="+mn-cs"/>
      </a:defRPr>
    </a:lvl5pPr>
    <a:lvl6pPr marL="2286000" algn="l" defTabSz="914400" rtl="0" eaLnBrk="1" latinLnBrk="0" hangingPunct="1">
      <a:defRPr sz="4900" kern="1200">
        <a:solidFill>
          <a:schemeClr val="tx1"/>
        </a:solidFill>
        <a:latin typeface="Arial" charset="0"/>
        <a:ea typeface="+mn-ea"/>
        <a:cs typeface="+mn-cs"/>
      </a:defRPr>
    </a:lvl6pPr>
    <a:lvl7pPr marL="2743200" algn="l" defTabSz="914400" rtl="0" eaLnBrk="1" latinLnBrk="0" hangingPunct="1">
      <a:defRPr sz="4900" kern="1200">
        <a:solidFill>
          <a:schemeClr val="tx1"/>
        </a:solidFill>
        <a:latin typeface="Arial" charset="0"/>
        <a:ea typeface="+mn-ea"/>
        <a:cs typeface="+mn-cs"/>
      </a:defRPr>
    </a:lvl7pPr>
    <a:lvl8pPr marL="3200400" algn="l" defTabSz="914400" rtl="0" eaLnBrk="1" latinLnBrk="0" hangingPunct="1">
      <a:defRPr sz="4900" kern="1200">
        <a:solidFill>
          <a:schemeClr val="tx1"/>
        </a:solidFill>
        <a:latin typeface="Arial" charset="0"/>
        <a:ea typeface="+mn-ea"/>
        <a:cs typeface="+mn-cs"/>
      </a:defRPr>
    </a:lvl8pPr>
    <a:lvl9pPr marL="3657600" algn="l" defTabSz="914400" rtl="0" eaLnBrk="1" latinLnBrk="0" hangingPunct="1">
      <a:defRPr sz="49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46D2"/>
    <a:srgbClr val="FF0000"/>
    <a:srgbClr val="698ED9"/>
    <a:srgbClr val="A7C4FF"/>
    <a:srgbClr val="003064"/>
    <a:srgbClr val="003399"/>
    <a:srgbClr val="EAEAE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94660"/>
  </p:normalViewPr>
  <p:slideViewPr>
    <p:cSldViewPr snapToGrid="0" showGuides="1">
      <p:cViewPr>
        <p:scale>
          <a:sx n="33" d="100"/>
          <a:sy n="33" d="100"/>
        </p:scale>
        <p:origin x="-2112" y="-78"/>
      </p:cViewPr>
      <p:guideLst>
        <p:guide orient="horz" pos="2718"/>
        <p:guide orient="horz" pos="2654"/>
        <p:guide orient="horz" pos="1790"/>
        <p:guide pos="57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2203450" y="692150"/>
            <a:ext cx="2309813"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32B1714-167C-4893-B957-E1E9B7C0BBDF}" type="slidenum">
              <a:rPr lang="en-US" altLang="en-US"/>
              <a:pPr/>
              <a:t>‹#›</a:t>
            </a:fld>
            <a:endParaRPr lang="en-US" altLang="en-US"/>
          </a:p>
        </p:txBody>
      </p:sp>
    </p:spTree>
    <p:extLst>
      <p:ext uri="{BB962C8B-B14F-4D97-AF65-F5344CB8AC3E}">
        <p14:creationId xmlns:p14="http://schemas.microsoft.com/office/powerpoint/2010/main" xmlns="" val="24725561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45522B-F4DF-4E17-942A-2106B2B06129}"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8521700"/>
            <a:ext cx="15544800" cy="588010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15544800"/>
            <a:ext cx="12801600" cy="70104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18023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400800"/>
            <a:ext cx="16459200" cy="181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99652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1098550"/>
            <a:ext cx="4114800" cy="234061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098550"/>
            <a:ext cx="12192000" cy="234061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13349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914400" y="6400800"/>
            <a:ext cx="16459200" cy="181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14696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17627600"/>
            <a:ext cx="15544800" cy="5448300"/>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5" y="11626850"/>
            <a:ext cx="15544800" cy="60007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420194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6400800"/>
            <a:ext cx="8153400" cy="181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20200" y="6400800"/>
            <a:ext cx="8153400" cy="181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74455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6140450"/>
            <a:ext cx="8080375" cy="2559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8699500"/>
            <a:ext cx="8080375" cy="158051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0" y="6140450"/>
            <a:ext cx="8083550" cy="2559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0050" y="8699500"/>
            <a:ext cx="8083550" cy="158051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90545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xmlns="" val="333506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4613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092200"/>
            <a:ext cx="6016625" cy="464820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7150100" y="1092200"/>
            <a:ext cx="10223500" cy="2341245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5740400"/>
            <a:ext cx="6016625" cy="18764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115027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19202400"/>
            <a:ext cx="10972800" cy="2266950"/>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584575" y="2451100"/>
            <a:ext cx="10972800" cy="16459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584575" y="21469350"/>
            <a:ext cx="10972800" cy="32194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95369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8" name="Object 14"/>
          <p:cNvGraphicFramePr>
            <a:graphicFrameLocks noChangeAspect="1"/>
          </p:cNvGraphicFramePr>
          <p:nvPr userDrawn="1"/>
        </p:nvGraphicFramePr>
        <p:xfrm>
          <a:off x="12230100" y="27044650"/>
          <a:ext cx="5484813" cy="155575"/>
        </p:xfrm>
        <a:graphic>
          <a:graphicData uri="http://schemas.openxmlformats.org/presentationml/2006/ole">
            <p:oleObj spid="_x0000_s1039" name="CorelDRAW" r:id="rId14" imgW="8833104" imgH="310896" progId="">
              <p:embed/>
            </p:oleObj>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250" rtl="0" fontAlgn="base">
        <a:spcBef>
          <a:spcPct val="0"/>
        </a:spcBef>
        <a:spcAft>
          <a:spcPct val="0"/>
        </a:spcAft>
        <a:defRPr sz="12100">
          <a:solidFill>
            <a:schemeClr val="tx2"/>
          </a:solidFill>
          <a:latin typeface="+mj-lt"/>
          <a:ea typeface="+mj-ea"/>
          <a:cs typeface="+mj-cs"/>
        </a:defRPr>
      </a:lvl1pPr>
      <a:lvl2pPr algn="ctr" defTabSz="2508250" rtl="0" fontAlgn="base">
        <a:spcBef>
          <a:spcPct val="0"/>
        </a:spcBef>
        <a:spcAft>
          <a:spcPct val="0"/>
        </a:spcAft>
        <a:defRPr sz="12100">
          <a:solidFill>
            <a:schemeClr val="tx2"/>
          </a:solidFill>
          <a:latin typeface="Arial" charset="0"/>
        </a:defRPr>
      </a:lvl2pPr>
      <a:lvl3pPr algn="ctr" defTabSz="2508250" rtl="0" fontAlgn="base">
        <a:spcBef>
          <a:spcPct val="0"/>
        </a:spcBef>
        <a:spcAft>
          <a:spcPct val="0"/>
        </a:spcAft>
        <a:defRPr sz="12100">
          <a:solidFill>
            <a:schemeClr val="tx2"/>
          </a:solidFill>
          <a:latin typeface="Arial" charset="0"/>
        </a:defRPr>
      </a:lvl3pPr>
      <a:lvl4pPr algn="ctr" defTabSz="2508250" rtl="0" fontAlgn="base">
        <a:spcBef>
          <a:spcPct val="0"/>
        </a:spcBef>
        <a:spcAft>
          <a:spcPct val="0"/>
        </a:spcAft>
        <a:defRPr sz="12100">
          <a:solidFill>
            <a:schemeClr val="tx2"/>
          </a:solidFill>
          <a:latin typeface="Arial" charset="0"/>
        </a:defRPr>
      </a:lvl4pPr>
      <a:lvl5pPr algn="ctr" defTabSz="2508250" rtl="0" fontAlgn="base">
        <a:spcBef>
          <a:spcPct val="0"/>
        </a:spcBef>
        <a:spcAft>
          <a:spcPct val="0"/>
        </a:spcAft>
        <a:defRPr sz="12100">
          <a:solidFill>
            <a:schemeClr val="tx2"/>
          </a:solidFill>
          <a:latin typeface="Arial" charset="0"/>
        </a:defRPr>
      </a:lvl5pPr>
      <a:lvl6pPr marL="457200" algn="ctr" defTabSz="2508250" rtl="0" fontAlgn="base">
        <a:spcBef>
          <a:spcPct val="0"/>
        </a:spcBef>
        <a:spcAft>
          <a:spcPct val="0"/>
        </a:spcAft>
        <a:defRPr sz="12100">
          <a:solidFill>
            <a:schemeClr val="tx2"/>
          </a:solidFill>
          <a:latin typeface="Arial" charset="0"/>
        </a:defRPr>
      </a:lvl6pPr>
      <a:lvl7pPr marL="914400" algn="ctr" defTabSz="2508250" rtl="0" fontAlgn="base">
        <a:spcBef>
          <a:spcPct val="0"/>
        </a:spcBef>
        <a:spcAft>
          <a:spcPct val="0"/>
        </a:spcAft>
        <a:defRPr sz="12100">
          <a:solidFill>
            <a:schemeClr val="tx2"/>
          </a:solidFill>
          <a:latin typeface="Arial" charset="0"/>
        </a:defRPr>
      </a:lvl7pPr>
      <a:lvl8pPr marL="1371600" algn="ctr" defTabSz="2508250" rtl="0" fontAlgn="base">
        <a:spcBef>
          <a:spcPct val="0"/>
        </a:spcBef>
        <a:spcAft>
          <a:spcPct val="0"/>
        </a:spcAft>
        <a:defRPr sz="12100">
          <a:solidFill>
            <a:schemeClr val="tx2"/>
          </a:solidFill>
          <a:latin typeface="Arial" charset="0"/>
        </a:defRPr>
      </a:lvl8pPr>
      <a:lvl9pPr marL="1828800" algn="ctr" defTabSz="2508250" rtl="0" fontAlgn="base">
        <a:spcBef>
          <a:spcPct val="0"/>
        </a:spcBef>
        <a:spcAft>
          <a:spcPct val="0"/>
        </a:spcAft>
        <a:defRPr sz="12100">
          <a:solidFill>
            <a:schemeClr val="tx2"/>
          </a:solidFill>
          <a:latin typeface="Arial" charset="0"/>
        </a:defRPr>
      </a:lvl9pPr>
    </p:titleStyle>
    <p:bodyStyle>
      <a:lvl1pPr marL="941388" indent="-941388" algn="l" defTabSz="2508250" rtl="0" fontAlgn="base">
        <a:spcBef>
          <a:spcPct val="20000"/>
        </a:spcBef>
        <a:spcAft>
          <a:spcPct val="0"/>
        </a:spcAft>
        <a:buChar char="•"/>
        <a:defRPr sz="8800">
          <a:solidFill>
            <a:schemeClr val="tx1"/>
          </a:solidFill>
          <a:latin typeface="+mn-lt"/>
          <a:ea typeface="+mn-ea"/>
          <a:cs typeface="+mn-cs"/>
        </a:defRPr>
      </a:lvl1pPr>
      <a:lvl2pPr marL="2036763" indent="-782638" algn="l" defTabSz="2508250" rtl="0" fontAlgn="base">
        <a:spcBef>
          <a:spcPct val="20000"/>
        </a:spcBef>
        <a:spcAft>
          <a:spcPct val="0"/>
        </a:spcAft>
        <a:buChar char="–"/>
        <a:defRPr sz="7700">
          <a:solidFill>
            <a:schemeClr val="tx1"/>
          </a:solidFill>
          <a:latin typeface="+mn-lt"/>
        </a:defRPr>
      </a:lvl2pPr>
      <a:lvl3pPr marL="3135313" indent="-627063" algn="l" defTabSz="2508250" rtl="0" fontAlgn="base">
        <a:spcBef>
          <a:spcPct val="20000"/>
        </a:spcBef>
        <a:spcAft>
          <a:spcPct val="0"/>
        </a:spcAft>
        <a:buChar char="•"/>
        <a:defRPr sz="6600">
          <a:solidFill>
            <a:schemeClr val="tx1"/>
          </a:solidFill>
          <a:latin typeface="+mn-lt"/>
        </a:defRPr>
      </a:lvl3pPr>
      <a:lvl4pPr marL="4387850" indent="-625475" algn="l" defTabSz="2508250" rtl="0" fontAlgn="base">
        <a:spcBef>
          <a:spcPct val="20000"/>
        </a:spcBef>
        <a:spcAft>
          <a:spcPct val="0"/>
        </a:spcAft>
        <a:buChar char="–"/>
        <a:defRPr sz="5500">
          <a:solidFill>
            <a:schemeClr val="tx1"/>
          </a:solidFill>
          <a:latin typeface="+mn-lt"/>
        </a:defRPr>
      </a:lvl4pPr>
      <a:lvl5pPr marL="5643563" indent="-627063" algn="l" defTabSz="2508250" rtl="0" fontAlgn="base">
        <a:spcBef>
          <a:spcPct val="20000"/>
        </a:spcBef>
        <a:spcAft>
          <a:spcPct val="0"/>
        </a:spcAft>
        <a:buChar char="»"/>
        <a:defRPr sz="5500">
          <a:solidFill>
            <a:schemeClr val="tx1"/>
          </a:solidFill>
          <a:latin typeface="+mn-lt"/>
        </a:defRPr>
      </a:lvl5pPr>
      <a:lvl6pPr marL="6100763" indent="-627063" algn="l" defTabSz="2508250" rtl="0" fontAlgn="base">
        <a:spcBef>
          <a:spcPct val="20000"/>
        </a:spcBef>
        <a:spcAft>
          <a:spcPct val="0"/>
        </a:spcAft>
        <a:buChar char="»"/>
        <a:defRPr sz="5500">
          <a:solidFill>
            <a:schemeClr val="tx1"/>
          </a:solidFill>
          <a:latin typeface="+mn-lt"/>
        </a:defRPr>
      </a:lvl6pPr>
      <a:lvl7pPr marL="6557963" indent="-627063" algn="l" defTabSz="2508250" rtl="0" fontAlgn="base">
        <a:spcBef>
          <a:spcPct val="20000"/>
        </a:spcBef>
        <a:spcAft>
          <a:spcPct val="0"/>
        </a:spcAft>
        <a:buChar char="»"/>
        <a:defRPr sz="5500">
          <a:solidFill>
            <a:schemeClr val="tx1"/>
          </a:solidFill>
          <a:latin typeface="+mn-lt"/>
        </a:defRPr>
      </a:lvl7pPr>
      <a:lvl8pPr marL="7015163" indent="-627063" algn="l" defTabSz="2508250" rtl="0" fontAlgn="base">
        <a:spcBef>
          <a:spcPct val="20000"/>
        </a:spcBef>
        <a:spcAft>
          <a:spcPct val="0"/>
        </a:spcAft>
        <a:buChar char="»"/>
        <a:defRPr sz="5500">
          <a:solidFill>
            <a:schemeClr val="tx1"/>
          </a:solidFill>
          <a:latin typeface="+mn-lt"/>
        </a:defRPr>
      </a:lvl8pPr>
      <a:lvl9pPr marL="7472363" indent="-627063" algn="l" defTabSz="2508250" rtl="0" fontAlgn="base">
        <a:spcBef>
          <a:spcPct val="20000"/>
        </a:spcBef>
        <a:spcAft>
          <a:spcPct val="0"/>
        </a:spcAft>
        <a:buChar char="»"/>
        <a:defRPr sz="5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102" name="AutoShape 54"/>
          <p:cNvSpPr>
            <a:spLocks noChangeArrowheads="1"/>
          </p:cNvSpPr>
          <p:nvPr/>
        </p:nvSpPr>
        <p:spPr bwMode="auto">
          <a:xfrm>
            <a:off x="9110749" y="4539615"/>
            <a:ext cx="9177251" cy="22527491"/>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03" name="AutoShape 55"/>
          <p:cNvSpPr>
            <a:spLocks noChangeArrowheads="1"/>
          </p:cNvSpPr>
          <p:nvPr/>
        </p:nvSpPr>
        <p:spPr bwMode="auto">
          <a:xfrm>
            <a:off x="539750" y="4249510"/>
            <a:ext cx="8147050" cy="22488525"/>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04" name="Text Box 56"/>
          <p:cNvSpPr txBox="1">
            <a:spLocks noChangeArrowheads="1"/>
          </p:cNvSpPr>
          <p:nvPr/>
        </p:nvSpPr>
        <p:spPr bwMode="auto">
          <a:xfrm>
            <a:off x="1004888" y="5489575"/>
            <a:ext cx="6858000" cy="76304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marL="457200" lvl="0" indent="-361950">
              <a:lnSpc>
                <a:spcPct val="80000"/>
              </a:lnSpc>
              <a:spcBef>
                <a:spcPts val="0"/>
              </a:spcBef>
              <a:spcAft>
                <a:spcPts val="0"/>
              </a:spcAft>
              <a:buClr>
                <a:srgbClr val="0C0C0C"/>
              </a:buClr>
              <a:buSzPts val="2100"/>
              <a:buFont typeface="Arial" pitchFamily="34" charset="0"/>
              <a:buChar char="•"/>
            </a:pPr>
            <a:r>
              <a:rPr lang="en-IN" sz="2000" dirty="0" smtClean="0">
                <a:solidFill>
                  <a:srgbClr val="0C0C0C"/>
                </a:solidFill>
                <a:latin typeface="Times New Roman" pitchFamily="18" charset="0"/>
                <a:ea typeface="Arial"/>
                <a:cs typeface="Times New Roman" pitchFamily="18" charset="0"/>
                <a:sym typeface="Arial"/>
              </a:rPr>
              <a:t>The increasing advantage of automated systems makes it necessary for educational infrastructures</a:t>
            </a:r>
            <a:r>
              <a:rPr lang="en-IN" sz="2000" dirty="0" smtClean="0">
                <a:latin typeface="Times New Roman" pitchFamily="18" charset="0"/>
                <a:cs typeface="Times New Roman" pitchFamily="18" charset="0"/>
              </a:rPr>
              <a:t> </a:t>
            </a:r>
            <a:r>
              <a:rPr lang="en-IN" sz="2000" dirty="0" smtClean="0">
                <a:solidFill>
                  <a:srgbClr val="0C0C0C"/>
                </a:solidFill>
                <a:latin typeface="Times New Roman" pitchFamily="18" charset="0"/>
                <a:ea typeface="Arial"/>
                <a:cs typeface="Times New Roman" pitchFamily="18" charset="0"/>
                <a:sym typeface="Arial"/>
              </a:rPr>
              <a:t>like colleges to move all manual processes onto a functional online system.</a:t>
            </a:r>
          </a:p>
          <a:p>
            <a:pPr marL="457200" lvl="0">
              <a:lnSpc>
                <a:spcPct val="80000"/>
              </a:lnSpc>
              <a:spcBef>
                <a:spcPts val="0"/>
              </a:spcBef>
              <a:spcAft>
                <a:spcPts val="0"/>
              </a:spcAft>
              <a:buFont typeface="Arial" pitchFamily="34" charset="0"/>
              <a:buChar char="•"/>
            </a:pPr>
            <a:endParaRPr lang="en-IN" sz="2000" dirty="0" smtClean="0">
              <a:solidFill>
                <a:srgbClr val="0C0C0C"/>
              </a:solidFill>
              <a:latin typeface="Times New Roman" pitchFamily="18" charset="0"/>
              <a:ea typeface="Arial"/>
              <a:cs typeface="Times New Roman" pitchFamily="18" charset="0"/>
              <a:sym typeface="Arial"/>
            </a:endParaRPr>
          </a:p>
          <a:p>
            <a:pPr marL="457200" lvl="0" indent="-361950">
              <a:lnSpc>
                <a:spcPct val="80000"/>
              </a:lnSpc>
              <a:spcBef>
                <a:spcPts val="400"/>
              </a:spcBef>
              <a:spcAft>
                <a:spcPts val="0"/>
              </a:spcAft>
              <a:buClr>
                <a:srgbClr val="0C0C0C"/>
              </a:buClr>
              <a:buSzPts val="2100"/>
              <a:buFont typeface="Arial" pitchFamily="34" charset="0"/>
              <a:buChar char="•"/>
            </a:pPr>
            <a:r>
              <a:rPr lang="en-IN" sz="2000" dirty="0" smtClean="0">
                <a:solidFill>
                  <a:srgbClr val="0C0C0C"/>
                </a:solidFill>
                <a:latin typeface="Times New Roman" pitchFamily="18" charset="0"/>
                <a:ea typeface="Arial"/>
                <a:cs typeface="Times New Roman" pitchFamily="18" charset="0"/>
                <a:sym typeface="Arial"/>
              </a:rPr>
              <a:t>Placement Activity takes an important role since students join  reputed college not only for better education but also for campus recruitment</a:t>
            </a:r>
          </a:p>
          <a:p>
            <a:pPr marL="457200" lvl="0" indent="-361950">
              <a:lnSpc>
                <a:spcPct val="80000"/>
              </a:lnSpc>
              <a:spcBef>
                <a:spcPts val="400"/>
              </a:spcBef>
              <a:spcAft>
                <a:spcPts val="0"/>
              </a:spcAft>
              <a:buClr>
                <a:srgbClr val="0C0C0C"/>
              </a:buClr>
              <a:buSzPts val="2100"/>
            </a:pPr>
            <a:endParaRPr lang="en-IN" sz="2000" dirty="0" smtClean="0">
              <a:solidFill>
                <a:schemeClr val="dk1"/>
              </a:solidFill>
              <a:latin typeface="Times New Roman" pitchFamily="18" charset="0"/>
              <a:ea typeface="Arial"/>
              <a:cs typeface="Times New Roman" pitchFamily="18" charset="0"/>
              <a:sym typeface="Arial"/>
            </a:endParaRPr>
          </a:p>
          <a:p>
            <a:pPr marL="552450" lvl="0" indent="-457200">
              <a:lnSpc>
                <a:spcPct val="80000"/>
              </a:lnSpc>
              <a:spcBef>
                <a:spcPts val="0"/>
              </a:spcBef>
              <a:spcAft>
                <a:spcPts val="0"/>
              </a:spcAft>
              <a:buClr>
                <a:schemeClr val="dk1"/>
              </a:buClr>
              <a:buSzPts val="2100"/>
              <a:buFont typeface="Arial" pitchFamily="34" charset="0"/>
              <a:buChar char="•"/>
            </a:pPr>
            <a:r>
              <a:rPr lang="en-IN" sz="2000" dirty="0" smtClean="0">
                <a:solidFill>
                  <a:schemeClr val="dk1"/>
                </a:solidFill>
                <a:latin typeface="Times New Roman" pitchFamily="18" charset="0"/>
                <a:ea typeface="Arial"/>
                <a:cs typeface="Times New Roman" pitchFamily="18" charset="0"/>
                <a:sym typeface="Arial"/>
              </a:rPr>
              <a:t>The training and placement cells in most colleges lack a fully automated system which can manage and process data in an efficient manner.</a:t>
            </a:r>
          </a:p>
          <a:p>
            <a:pPr marL="552450" lvl="0" indent="-457200">
              <a:lnSpc>
                <a:spcPct val="80000"/>
              </a:lnSpc>
              <a:spcBef>
                <a:spcPts val="0"/>
              </a:spcBef>
              <a:spcAft>
                <a:spcPts val="0"/>
              </a:spcAft>
              <a:buClr>
                <a:schemeClr val="dk1"/>
              </a:buClr>
              <a:buSzPts val="2100"/>
              <a:buFont typeface="Arial" pitchFamily="34" charset="0"/>
              <a:buChar char="•"/>
            </a:pPr>
            <a:endParaRPr lang="en-IN" sz="2000" dirty="0" smtClean="0">
              <a:solidFill>
                <a:schemeClr val="dk1"/>
              </a:solidFill>
              <a:latin typeface="Times New Roman" pitchFamily="18" charset="0"/>
              <a:ea typeface="Arial"/>
              <a:cs typeface="Times New Roman" pitchFamily="18" charset="0"/>
              <a:sym typeface="Arial"/>
            </a:endParaRPr>
          </a:p>
          <a:p>
            <a:pPr marL="457200" lvl="0" indent="-361950">
              <a:lnSpc>
                <a:spcPct val="80000"/>
              </a:lnSpc>
              <a:spcBef>
                <a:spcPts val="0"/>
              </a:spcBef>
              <a:spcAft>
                <a:spcPts val="0"/>
              </a:spcAft>
              <a:buClr>
                <a:schemeClr val="dk1"/>
              </a:buClr>
              <a:buSzPts val="2100"/>
              <a:buFont typeface="Arial" pitchFamily="34" charset="0"/>
              <a:buChar char="•"/>
            </a:pPr>
            <a:r>
              <a:rPr lang="en-IN" sz="2000" dirty="0" smtClean="0">
                <a:solidFill>
                  <a:schemeClr val="dk1"/>
                </a:solidFill>
                <a:latin typeface="Times New Roman" pitchFamily="18" charset="0"/>
                <a:ea typeface="Arial"/>
                <a:cs typeface="Times New Roman" pitchFamily="18" charset="0"/>
                <a:sym typeface="Arial"/>
              </a:rPr>
              <a:t>The development of such a system has become necessary since the number of applicants for recruitment is increasing every year and the means of storing the data generated in</a:t>
            </a:r>
            <a:r>
              <a:rPr lang="en-IN" sz="2000" dirty="0" smtClean="0">
                <a:solidFill>
                  <a:schemeClr val="dk1"/>
                </a:solidFill>
                <a:latin typeface="Times New Roman" pitchFamily="18" charset="0"/>
                <a:ea typeface="Rambla"/>
                <a:cs typeface="Times New Roman" pitchFamily="18" charset="0"/>
                <a:sym typeface="Rambla"/>
              </a:rPr>
              <a:t> </a:t>
            </a:r>
            <a:r>
              <a:rPr lang="en-IN" sz="2000" dirty="0" smtClean="0">
                <a:solidFill>
                  <a:schemeClr val="dk1"/>
                </a:solidFill>
                <a:latin typeface="Times New Roman" pitchFamily="18" charset="0"/>
                <a:ea typeface="Arial"/>
                <a:cs typeface="Times New Roman" pitchFamily="18" charset="0"/>
                <a:sym typeface="Arial"/>
              </a:rPr>
              <a:t>this process has become primitive</a:t>
            </a:r>
            <a:r>
              <a:rPr lang="en-IN" sz="2000" dirty="0" smtClean="0">
                <a:solidFill>
                  <a:schemeClr val="dk1"/>
                </a:solidFill>
                <a:latin typeface="Times New Roman" pitchFamily="18" charset="0"/>
                <a:ea typeface="Comic Sans MS"/>
                <a:cs typeface="Times New Roman" pitchFamily="18" charset="0"/>
                <a:sym typeface="Comic Sans MS"/>
              </a:rPr>
              <a:t>.</a:t>
            </a:r>
          </a:p>
          <a:p>
            <a:pPr marL="457200" lvl="0" indent="-361950">
              <a:lnSpc>
                <a:spcPct val="80000"/>
              </a:lnSpc>
              <a:spcBef>
                <a:spcPts val="0"/>
              </a:spcBef>
              <a:spcAft>
                <a:spcPts val="0"/>
              </a:spcAft>
              <a:buClr>
                <a:schemeClr val="dk1"/>
              </a:buClr>
              <a:buSzPts val="2100"/>
              <a:buFont typeface="Arial" pitchFamily="34" charset="0"/>
              <a:buChar char="•"/>
            </a:pPr>
            <a:endParaRPr lang="en-IN" sz="2000" dirty="0" smtClean="0">
              <a:solidFill>
                <a:schemeClr val="dk1"/>
              </a:solidFill>
              <a:latin typeface="Times New Roman" pitchFamily="18" charset="0"/>
              <a:ea typeface="Comic Sans MS"/>
              <a:cs typeface="Times New Roman" pitchFamily="18" charset="0"/>
              <a:sym typeface="Comic Sans MS"/>
            </a:endParaRPr>
          </a:p>
          <a:p>
            <a:pPr algn="ctr" eaLnBrk="0" hangingPunct="0">
              <a:lnSpc>
                <a:spcPct val="95000"/>
              </a:lnSpc>
            </a:pPr>
            <a:r>
              <a:rPr lang="en-US" altLang="en-US" dirty="0" smtClean="0">
                <a:latin typeface="Avant_G-Bold" pitchFamily="34" charset="0"/>
              </a:rPr>
              <a:t>Objectives</a:t>
            </a:r>
            <a:r>
              <a:rPr lang="en-US" altLang="en-US" b="1" dirty="0" smtClean="0">
                <a:latin typeface="Avant_G-Bold" pitchFamily="34" charset="0"/>
              </a:rPr>
              <a:t> </a:t>
            </a:r>
            <a:endParaRPr lang="en-US" altLang="en-US" b="1" dirty="0">
              <a:latin typeface="Avant_G-Bold" pitchFamily="34" charset="0"/>
            </a:endParaRPr>
          </a:p>
          <a:p>
            <a:pPr eaLnBrk="0" hangingPunct="0">
              <a:lnSpc>
                <a:spcPct val="95000"/>
              </a:lnSpc>
            </a:pPr>
            <a:endParaRPr lang="en-US" altLang="en-US" sz="1600" dirty="0">
              <a:latin typeface="Times New Roman" pitchFamily="18" charset="0"/>
            </a:endParaRPr>
          </a:p>
          <a:p>
            <a:pPr eaLnBrk="0" hangingPunct="0">
              <a:lnSpc>
                <a:spcPct val="95000"/>
              </a:lnSpc>
              <a:buFont typeface="Arial" pitchFamily="34" charset="0"/>
              <a:buChar char="•"/>
            </a:pPr>
            <a:r>
              <a:rPr lang="en-IN" altLang="en-US" sz="2000" dirty="0" smtClean="0">
                <a:latin typeface="Times New Roman" pitchFamily="18" charset="0"/>
              </a:rPr>
              <a:t> Students can upload their resume by using the template provided in the application and also update it on regular basis. </a:t>
            </a:r>
          </a:p>
          <a:p>
            <a:pPr eaLnBrk="0" hangingPunct="0">
              <a:lnSpc>
                <a:spcPct val="95000"/>
              </a:lnSpc>
            </a:pPr>
            <a:endParaRPr lang="en-IN" altLang="en-US" sz="2000" dirty="0" smtClean="0">
              <a:latin typeface="Times New Roman" pitchFamily="18" charset="0"/>
            </a:endParaRPr>
          </a:p>
          <a:p>
            <a:pPr eaLnBrk="0" hangingPunct="0">
              <a:lnSpc>
                <a:spcPct val="95000"/>
              </a:lnSpc>
              <a:buFont typeface="Arial" pitchFamily="34" charset="0"/>
              <a:buChar char="•"/>
            </a:pPr>
            <a:r>
              <a:rPr lang="en-IN" altLang="en-US" sz="2000" dirty="0" smtClean="0">
                <a:latin typeface="Times New Roman" pitchFamily="18" charset="0"/>
              </a:rPr>
              <a:t> Company representatives can access required information entered by students.</a:t>
            </a:r>
          </a:p>
          <a:p>
            <a:pPr eaLnBrk="0" hangingPunct="0">
              <a:lnSpc>
                <a:spcPct val="95000"/>
              </a:lnSpc>
            </a:pPr>
            <a:endParaRPr lang="en-IN" altLang="en-US" sz="2000" dirty="0" smtClean="0">
              <a:latin typeface="Times New Roman" pitchFamily="18" charset="0"/>
            </a:endParaRPr>
          </a:p>
          <a:p>
            <a:pPr eaLnBrk="0" hangingPunct="0">
              <a:lnSpc>
                <a:spcPct val="95000"/>
              </a:lnSpc>
              <a:buFont typeface="Arial" pitchFamily="34" charset="0"/>
              <a:buChar char="•"/>
            </a:pPr>
            <a:r>
              <a:rPr lang="en-IN" altLang="en-US" sz="2000" dirty="0" smtClean="0">
                <a:latin typeface="Times New Roman" pitchFamily="18" charset="0"/>
              </a:rPr>
              <a:t> The administrator can manage the data generated in the process as well as produce the required list of results of online tests.</a:t>
            </a:r>
            <a:endParaRPr lang="en-US" altLang="en-US" sz="2000" dirty="0">
              <a:latin typeface="Times New Roman" pitchFamily="18" charset="0"/>
            </a:endParaRPr>
          </a:p>
        </p:txBody>
      </p:sp>
      <p:sp>
        <p:nvSpPr>
          <p:cNvPr id="2105" name="Text Box 57"/>
          <p:cNvSpPr txBox="1">
            <a:spLocks noChangeArrowheads="1"/>
          </p:cNvSpPr>
          <p:nvPr/>
        </p:nvSpPr>
        <p:spPr bwMode="auto">
          <a:xfrm>
            <a:off x="2785704" y="13198533"/>
            <a:ext cx="3686175" cy="806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dirty="0">
                <a:latin typeface="Avant_G-Bold" pitchFamily="34" charset="0"/>
              </a:rPr>
              <a:t>Methods</a:t>
            </a:r>
          </a:p>
        </p:txBody>
      </p:sp>
      <p:sp>
        <p:nvSpPr>
          <p:cNvPr id="2106" name="Text Box 58"/>
          <p:cNvSpPr txBox="1">
            <a:spLocks noChangeArrowheads="1"/>
          </p:cNvSpPr>
          <p:nvPr/>
        </p:nvSpPr>
        <p:spPr bwMode="auto">
          <a:xfrm>
            <a:off x="11439697" y="17945677"/>
            <a:ext cx="4354513" cy="806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dirty="0">
                <a:latin typeface="Avant_G-Bold" pitchFamily="34" charset="0"/>
              </a:rPr>
              <a:t>Conclusions</a:t>
            </a:r>
          </a:p>
        </p:txBody>
      </p:sp>
      <p:sp>
        <p:nvSpPr>
          <p:cNvPr id="2107" name="AutoShape 59"/>
          <p:cNvSpPr>
            <a:spLocks noChangeArrowheads="1"/>
          </p:cNvSpPr>
          <p:nvPr/>
        </p:nvSpPr>
        <p:spPr bwMode="auto">
          <a:xfrm>
            <a:off x="612775" y="387350"/>
            <a:ext cx="16960850" cy="35020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2249" tIns="26124" rIns="52249" bIns="26124" anchor="ct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endParaRPr lang="en-US" altLang="en-US" dirty="0">
              <a:solidFill>
                <a:schemeClr val="bg1"/>
              </a:solidFill>
            </a:endParaRPr>
          </a:p>
        </p:txBody>
      </p:sp>
      <p:sp>
        <p:nvSpPr>
          <p:cNvPr id="2108" name="Text Box 60"/>
          <p:cNvSpPr txBox="1">
            <a:spLocks noChangeArrowheads="1"/>
          </p:cNvSpPr>
          <p:nvPr/>
        </p:nvSpPr>
        <p:spPr bwMode="auto">
          <a:xfrm>
            <a:off x="3480618" y="581946"/>
            <a:ext cx="13480027" cy="30381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ts val="600"/>
              </a:spcBef>
              <a:spcAft>
                <a:spcPts val="600"/>
              </a:spcAft>
            </a:pPr>
            <a:r>
              <a:rPr lang="en-US" altLang="en-US" sz="6000" b="1" dirty="0" smtClean="0"/>
              <a:t>Automated Training and Placement </a:t>
            </a:r>
            <a:r>
              <a:rPr lang="en-US" altLang="en-US" sz="2400" b="1" dirty="0" smtClean="0"/>
              <a:t> By - Shawn </a:t>
            </a:r>
            <a:r>
              <a:rPr lang="en-US" altLang="en-US" sz="2400" b="1" dirty="0" err="1" smtClean="0"/>
              <a:t>Gonsalves</a:t>
            </a:r>
            <a:r>
              <a:rPr lang="en-US" altLang="en-US" sz="2400" b="1" dirty="0" smtClean="0"/>
              <a:t>, </a:t>
            </a:r>
            <a:r>
              <a:rPr lang="en-US" altLang="en-US" sz="2400" b="1" dirty="0" err="1" smtClean="0"/>
              <a:t>Hrishikesh</a:t>
            </a:r>
            <a:r>
              <a:rPr lang="en-US" altLang="en-US" sz="2400" b="1" dirty="0" smtClean="0"/>
              <a:t> </a:t>
            </a:r>
            <a:r>
              <a:rPr lang="en-US" altLang="en-US" sz="2400" b="1" dirty="0" err="1" smtClean="0"/>
              <a:t>Parab</a:t>
            </a:r>
            <a:r>
              <a:rPr lang="en-US" altLang="en-US" sz="2400" b="1" dirty="0" smtClean="0"/>
              <a:t>, </a:t>
            </a:r>
            <a:r>
              <a:rPr lang="en-US" altLang="en-US" sz="2400" b="1" dirty="0" err="1" smtClean="0"/>
              <a:t>Hammiliton</a:t>
            </a:r>
            <a:r>
              <a:rPr lang="en-US" altLang="en-US" sz="2400" b="1" dirty="0" smtClean="0"/>
              <a:t> </a:t>
            </a:r>
            <a:r>
              <a:rPr lang="en-US" altLang="en-US" sz="2400" b="1" smtClean="0"/>
              <a:t>David </a:t>
            </a:r>
          </a:p>
          <a:p>
            <a:pPr algn="ctr">
              <a:spcBef>
                <a:spcPts val="600"/>
              </a:spcBef>
              <a:spcAft>
                <a:spcPts val="600"/>
              </a:spcAft>
            </a:pPr>
            <a:r>
              <a:rPr lang="en-US" altLang="en-US" sz="2400" b="1" smtClean="0"/>
              <a:t>Project </a:t>
            </a:r>
            <a:r>
              <a:rPr lang="en-US" altLang="en-US" sz="2400" b="1" dirty="0" smtClean="0"/>
              <a:t>Guide Dr Sunil </a:t>
            </a:r>
            <a:r>
              <a:rPr lang="en-US" altLang="en-US" sz="2400" b="1" dirty="0" err="1" smtClean="0"/>
              <a:t>Surve</a:t>
            </a:r>
            <a:endParaRPr lang="en-US" altLang="en-US" sz="2400" b="1" dirty="0" smtClean="0"/>
          </a:p>
          <a:p>
            <a:pPr algn="ctr">
              <a:spcBef>
                <a:spcPts val="600"/>
              </a:spcBef>
              <a:spcAft>
                <a:spcPts val="600"/>
              </a:spcAft>
            </a:pPr>
            <a:r>
              <a:rPr lang="en-US" sz="2800" b="1" i="1" dirty="0" smtClean="0"/>
              <a:t>Department of Computer Engineering, FRCRCE, Bandra, Mumbai, </a:t>
            </a:r>
          </a:p>
          <a:p>
            <a:pPr algn="ctr">
              <a:spcBef>
                <a:spcPts val="600"/>
              </a:spcBef>
              <a:spcAft>
                <a:spcPts val="600"/>
              </a:spcAft>
            </a:pPr>
            <a:r>
              <a:rPr lang="en-US" sz="2800" b="1" i="1" dirty="0" smtClean="0"/>
              <a:t>Affiliated to Mumbai university</a:t>
            </a:r>
            <a:endParaRPr lang="en-US" sz="2800" dirty="0"/>
          </a:p>
        </p:txBody>
      </p:sp>
      <p:sp>
        <p:nvSpPr>
          <p:cNvPr id="2110" name="Text Box 62"/>
          <p:cNvSpPr txBox="1">
            <a:spLocks noChangeArrowheads="1"/>
          </p:cNvSpPr>
          <p:nvPr/>
        </p:nvSpPr>
        <p:spPr bwMode="auto">
          <a:xfrm>
            <a:off x="10455275" y="10944745"/>
            <a:ext cx="2769235" cy="9145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sz="2800" dirty="0">
                <a:latin typeface="Avant_G-Bold" pitchFamily="34" charset="0"/>
              </a:rPr>
              <a:t>Figure </a:t>
            </a:r>
            <a:r>
              <a:rPr lang="en-US" altLang="en-US" sz="2800" dirty="0" smtClean="0">
                <a:latin typeface="Avant_G-Bold" pitchFamily="34" charset="0"/>
              </a:rPr>
              <a:t>2: Block diagram</a:t>
            </a:r>
            <a:endParaRPr lang="en-US" altLang="en-US" sz="2800" dirty="0">
              <a:latin typeface="Avant_G-Bold" pitchFamily="34" charset="0"/>
            </a:endParaRPr>
          </a:p>
        </p:txBody>
      </p:sp>
      <p:sp>
        <p:nvSpPr>
          <p:cNvPr id="2113" name="Text Box 65"/>
          <p:cNvSpPr txBox="1">
            <a:spLocks noChangeArrowheads="1"/>
          </p:cNvSpPr>
          <p:nvPr/>
        </p:nvSpPr>
        <p:spPr bwMode="auto">
          <a:xfrm>
            <a:off x="11811000" y="22649584"/>
            <a:ext cx="3343275" cy="6683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sz="4000" dirty="0">
                <a:latin typeface="Avant_G-Bold" pitchFamily="34" charset="0"/>
              </a:rPr>
              <a:t>Bibliography</a:t>
            </a:r>
          </a:p>
        </p:txBody>
      </p:sp>
      <p:sp>
        <p:nvSpPr>
          <p:cNvPr id="2115" name="Text Box 67"/>
          <p:cNvSpPr txBox="1">
            <a:spLocks noChangeArrowheads="1"/>
          </p:cNvSpPr>
          <p:nvPr/>
        </p:nvSpPr>
        <p:spPr bwMode="auto">
          <a:xfrm>
            <a:off x="1122210" y="14341532"/>
            <a:ext cx="7173892" cy="673097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cmpd="thinThick">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34953" tIns="17476" rIns="34953" bIns="17476">
            <a:spAutoFit/>
          </a:bodyPr>
          <a:lstStyle>
            <a:lvl1pPr algn="l" defTabSz="350838">
              <a:defRPr>
                <a:solidFill>
                  <a:schemeClr val="tx1"/>
                </a:solidFill>
                <a:latin typeface="Arial" charset="0"/>
              </a:defRPr>
            </a:lvl1pPr>
            <a:lvl2pPr marL="174625" algn="l" defTabSz="350838">
              <a:defRPr>
                <a:solidFill>
                  <a:schemeClr val="tx1"/>
                </a:solidFill>
                <a:latin typeface="Arial" charset="0"/>
              </a:defRPr>
            </a:lvl2pPr>
            <a:lvl3pPr marL="350838" algn="l" defTabSz="350838">
              <a:defRPr>
                <a:solidFill>
                  <a:schemeClr val="tx1"/>
                </a:solidFill>
                <a:latin typeface="Arial" charset="0"/>
              </a:defRPr>
            </a:lvl3pPr>
            <a:lvl4pPr marL="523875" algn="l" defTabSz="350838">
              <a:defRPr>
                <a:solidFill>
                  <a:schemeClr val="tx1"/>
                </a:solidFill>
                <a:latin typeface="Arial" charset="0"/>
              </a:defRPr>
            </a:lvl4pPr>
            <a:lvl5pPr marL="698500" algn="l" defTabSz="350838">
              <a:defRPr>
                <a:solidFill>
                  <a:schemeClr val="tx1"/>
                </a:solidFill>
                <a:latin typeface="Arial" charset="0"/>
              </a:defRPr>
            </a:lvl5pPr>
            <a:lvl6pPr marL="1155700" defTabSz="350838" fontAlgn="base">
              <a:spcBef>
                <a:spcPct val="0"/>
              </a:spcBef>
              <a:spcAft>
                <a:spcPct val="0"/>
              </a:spcAft>
              <a:defRPr>
                <a:solidFill>
                  <a:schemeClr val="tx1"/>
                </a:solidFill>
                <a:latin typeface="Arial" charset="0"/>
              </a:defRPr>
            </a:lvl6pPr>
            <a:lvl7pPr marL="1612900" defTabSz="350838" fontAlgn="base">
              <a:spcBef>
                <a:spcPct val="0"/>
              </a:spcBef>
              <a:spcAft>
                <a:spcPct val="0"/>
              </a:spcAft>
              <a:defRPr>
                <a:solidFill>
                  <a:schemeClr val="tx1"/>
                </a:solidFill>
                <a:latin typeface="Arial" charset="0"/>
              </a:defRPr>
            </a:lvl7pPr>
            <a:lvl8pPr marL="2070100" defTabSz="350838" fontAlgn="base">
              <a:spcBef>
                <a:spcPct val="0"/>
              </a:spcBef>
              <a:spcAft>
                <a:spcPct val="0"/>
              </a:spcAft>
              <a:defRPr>
                <a:solidFill>
                  <a:schemeClr val="tx1"/>
                </a:solidFill>
                <a:latin typeface="Arial" charset="0"/>
              </a:defRPr>
            </a:lvl8pPr>
            <a:lvl9pPr marL="2527300" defTabSz="350838" fontAlgn="base">
              <a:spcBef>
                <a:spcPct val="0"/>
              </a:spcBef>
              <a:spcAft>
                <a:spcPct val="0"/>
              </a:spcAft>
              <a:defRPr>
                <a:solidFill>
                  <a:schemeClr val="tx1"/>
                </a:solidFill>
                <a:latin typeface="Arial" charset="0"/>
              </a:defRPr>
            </a:lvl9pPr>
          </a:lstStyle>
          <a:p>
            <a:pPr marL="342900" indent="-342900" eaLnBrk="0" hangingPunct="0">
              <a:lnSpc>
                <a:spcPct val="95000"/>
              </a:lnSpc>
              <a:buFont typeface="Arial" pitchFamily="34" charset="0"/>
              <a:buChar char="•"/>
            </a:pPr>
            <a:r>
              <a:rPr lang="en-IN" altLang="en-US" sz="2000" dirty="0" smtClean="0">
                <a:latin typeface="Times New Roman" pitchFamily="18" charset="0"/>
              </a:rPr>
              <a:t>The above mentioned problems can be solved using a web based android application running on a web server that not only automates the training and placement process but also conducts aptitude tests online and analyzes company based reviews to discover fields for improvement. </a:t>
            </a:r>
          </a:p>
          <a:p>
            <a:pPr marL="342900" indent="-342900" eaLnBrk="0" hangingPunct="0">
              <a:lnSpc>
                <a:spcPct val="95000"/>
              </a:lnSpc>
              <a:buFont typeface="Arial" pitchFamily="34" charset="0"/>
              <a:buChar char="•"/>
            </a:pPr>
            <a:endParaRPr lang="en-IN" altLang="en-US" sz="2000" dirty="0" smtClean="0">
              <a:latin typeface="Times New Roman" pitchFamily="18" charset="0"/>
            </a:endParaRPr>
          </a:p>
          <a:p>
            <a:pPr marL="342900" indent="-342900" eaLnBrk="0" hangingPunct="0">
              <a:lnSpc>
                <a:spcPct val="95000"/>
              </a:lnSpc>
              <a:buFont typeface="Arial" pitchFamily="34" charset="0"/>
              <a:buChar char="•"/>
            </a:pPr>
            <a:r>
              <a:rPr lang="en-IN" altLang="en-US" sz="2000" dirty="0" smtClean="0">
                <a:latin typeface="Times New Roman" pitchFamily="18" charset="0"/>
              </a:rPr>
              <a:t> The system will use natural language processing and sentiment analysis technique to determine fields of improvement for students based on reviews from companies Automated Training and Placement System consists of modules like Student, Administrator and Company. This system will be used by students to download resume templates and upload their details. </a:t>
            </a:r>
          </a:p>
          <a:p>
            <a:pPr marL="342900" indent="-342900" eaLnBrk="0" hangingPunct="0">
              <a:lnSpc>
                <a:spcPct val="95000"/>
              </a:lnSpc>
              <a:buFont typeface="Arial" pitchFamily="34" charset="0"/>
              <a:buChar char="•"/>
            </a:pPr>
            <a:endParaRPr lang="en-IN" altLang="en-US" sz="2000" dirty="0" smtClean="0">
              <a:latin typeface="Times New Roman" pitchFamily="18" charset="0"/>
            </a:endParaRPr>
          </a:p>
          <a:p>
            <a:pPr marL="342900" indent="-342900" eaLnBrk="0" hangingPunct="0">
              <a:lnSpc>
                <a:spcPct val="95000"/>
              </a:lnSpc>
              <a:buFont typeface="Arial" pitchFamily="34" charset="0"/>
              <a:buChar char="•"/>
            </a:pPr>
            <a:r>
              <a:rPr lang="en-IN" altLang="en-US" sz="2000" dirty="0" smtClean="0">
                <a:latin typeface="Times New Roman" pitchFamily="18" charset="0"/>
              </a:rPr>
              <a:t>Administrator of the system will upload questions based on different categories and the student can choose which test they want to take. The proposed system can be used to conduct aptitude </a:t>
            </a:r>
            <a:r>
              <a:rPr lang="en-IN" altLang="en-US" sz="2000" dirty="0" smtClean="0">
                <a:latin typeface="Times New Roman" pitchFamily="18" charset="0"/>
              </a:rPr>
              <a:t>tests .The </a:t>
            </a:r>
            <a:r>
              <a:rPr lang="en-IN" altLang="en-US" sz="2000" dirty="0" smtClean="0">
                <a:latin typeface="Times New Roman" pitchFamily="18" charset="0"/>
              </a:rPr>
              <a:t>system will also provide a forum for the company to post their feedback about the students appearing for interview. The system will analyze this feedback </a:t>
            </a:r>
            <a:r>
              <a:rPr lang="en-IN" altLang="en-US" sz="2000" dirty="0" smtClean="0">
                <a:latin typeface="Times New Roman" pitchFamily="18" charset="0"/>
              </a:rPr>
              <a:t>using  natural </a:t>
            </a:r>
            <a:r>
              <a:rPr lang="en-IN" altLang="en-US" sz="2000" dirty="0" smtClean="0">
                <a:latin typeface="Times New Roman" pitchFamily="18" charset="0"/>
              </a:rPr>
              <a:t>language processing and sentiment analysis and determine fields of improvement for the students.</a:t>
            </a:r>
          </a:p>
          <a:p>
            <a:pPr eaLnBrk="0" hangingPunct="0">
              <a:lnSpc>
                <a:spcPct val="95000"/>
              </a:lnSpc>
            </a:pPr>
            <a:r>
              <a:rPr lang="en-US" altLang="en-US" sz="2000" dirty="0" smtClean="0">
                <a:latin typeface="Times New Roman" pitchFamily="18" charset="0"/>
              </a:rPr>
              <a:t>.</a:t>
            </a:r>
            <a:endParaRPr lang="en-US" altLang="en-US" sz="2000" dirty="0">
              <a:latin typeface="Times New Roman" pitchFamily="18" charset="0"/>
            </a:endParaRPr>
          </a:p>
          <a:p>
            <a:pPr eaLnBrk="0" hangingPunct="0">
              <a:lnSpc>
                <a:spcPct val="95000"/>
              </a:lnSpc>
            </a:pPr>
            <a:endParaRPr lang="en-US" altLang="en-US" sz="1800" dirty="0">
              <a:latin typeface="Times New Roman" pitchFamily="18" charset="0"/>
            </a:endParaRPr>
          </a:p>
        </p:txBody>
      </p:sp>
      <p:sp>
        <p:nvSpPr>
          <p:cNvPr id="2116" name="Text Box 68"/>
          <p:cNvSpPr txBox="1">
            <a:spLocks noChangeArrowheads="1"/>
          </p:cNvSpPr>
          <p:nvPr/>
        </p:nvSpPr>
        <p:spPr bwMode="auto">
          <a:xfrm>
            <a:off x="10131425" y="23444663"/>
            <a:ext cx="6931025" cy="254982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cmpd="thinThick">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34953" tIns="17476" rIns="34953" bIns="17476">
            <a:spAutoFit/>
          </a:bodyPr>
          <a:lstStyle>
            <a:lvl1pPr marL="195263" indent="-195263" algn="l" defTabSz="350838">
              <a:defRPr>
                <a:solidFill>
                  <a:schemeClr val="tx1"/>
                </a:solidFill>
                <a:latin typeface="Arial" charset="0"/>
              </a:defRPr>
            </a:lvl1pPr>
            <a:lvl2pPr marL="371475" indent="-196850" algn="l" defTabSz="350838">
              <a:defRPr>
                <a:solidFill>
                  <a:schemeClr val="tx1"/>
                </a:solidFill>
                <a:latin typeface="Arial" charset="0"/>
              </a:defRPr>
            </a:lvl2pPr>
            <a:lvl3pPr marL="546100" indent="-195263" algn="l" defTabSz="350838">
              <a:defRPr>
                <a:solidFill>
                  <a:schemeClr val="tx1"/>
                </a:solidFill>
                <a:latin typeface="Arial" charset="0"/>
              </a:defRPr>
            </a:lvl3pPr>
            <a:lvl4pPr marL="719138" indent="-195263" algn="l" defTabSz="350838">
              <a:defRPr>
                <a:solidFill>
                  <a:schemeClr val="tx1"/>
                </a:solidFill>
                <a:latin typeface="Arial" charset="0"/>
              </a:defRPr>
            </a:lvl4pPr>
            <a:lvl5pPr marL="893763" indent="-195263" algn="l" defTabSz="350838">
              <a:defRPr>
                <a:solidFill>
                  <a:schemeClr val="tx1"/>
                </a:solidFill>
                <a:latin typeface="Arial" charset="0"/>
              </a:defRPr>
            </a:lvl5pPr>
            <a:lvl6pPr marL="1350963" indent="-195263" defTabSz="350838" fontAlgn="base">
              <a:spcBef>
                <a:spcPct val="0"/>
              </a:spcBef>
              <a:spcAft>
                <a:spcPct val="0"/>
              </a:spcAft>
              <a:defRPr>
                <a:solidFill>
                  <a:schemeClr val="tx1"/>
                </a:solidFill>
                <a:latin typeface="Arial" charset="0"/>
              </a:defRPr>
            </a:lvl6pPr>
            <a:lvl7pPr marL="1808163" indent="-195263" defTabSz="350838" fontAlgn="base">
              <a:spcBef>
                <a:spcPct val="0"/>
              </a:spcBef>
              <a:spcAft>
                <a:spcPct val="0"/>
              </a:spcAft>
              <a:defRPr>
                <a:solidFill>
                  <a:schemeClr val="tx1"/>
                </a:solidFill>
                <a:latin typeface="Arial" charset="0"/>
              </a:defRPr>
            </a:lvl7pPr>
            <a:lvl8pPr marL="2265363" indent="-195263" defTabSz="350838" fontAlgn="base">
              <a:spcBef>
                <a:spcPct val="0"/>
              </a:spcBef>
              <a:spcAft>
                <a:spcPct val="0"/>
              </a:spcAft>
              <a:defRPr>
                <a:solidFill>
                  <a:schemeClr val="tx1"/>
                </a:solidFill>
                <a:latin typeface="Arial" charset="0"/>
              </a:defRPr>
            </a:lvl8pPr>
            <a:lvl9pPr marL="2722563" indent="-195263" defTabSz="350838" fontAlgn="base">
              <a:spcBef>
                <a:spcPct val="0"/>
              </a:spcBef>
              <a:spcAft>
                <a:spcPct val="0"/>
              </a:spcAft>
              <a:defRPr>
                <a:solidFill>
                  <a:schemeClr val="tx1"/>
                </a:solidFill>
                <a:latin typeface="Arial" charset="0"/>
              </a:defRPr>
            </a:lvl9pPr>
          </a:lstStyle>
          <a:p>
            <a:pPr eaLnBrk="0" hangingPunct="0">
              <a:lnSpc>
                <a:spcPct val="95000"/>
              </a:lnSpc>
            </a:pPr>
            <a:endParaRPr lang="en-US" altLang="en-US" sz="1600" b="1" u="sng" dirty="0">
              <a:latin typeface="Times New Roman" pitchFamily="18" charset="0"/>
            </a:endParaRPr>
          </a:p>
          <a:p>
            <a:pPr algn="just" eaLnBrk="0" hangingPunct="0">
              <a:lnSpc>
                <a:spcPct val="95000"/>
              </a:lnSpc>
              <a:buFontTx/>
              <a:buAutoNum type="arabicPeriod"/>
            </a:pPr>
            <a:r>
              <a:rPr lang="en-US" altLang="en-US" sz="2000" dirty="0" smtClean="0">
                <a:latin typeface="Times New Roman" pitchFamily="18" charset="0"/>
              </a:rPr>
              <a:t>[1] </a:t>
            </a:r>
            <a:r>
              <a:rPr lang="en-US" altLang="en-US" sz="2000" dirty="0" err="1" smtClean="0">
                <a:latin typeface="Times New Roman" pitchFamily="18" charset="0"/>
              </a:rPr>
              <a:t>Khin</a:t>
            </a:r>
            <a:r>
              <a:rPr lang="en-US" altLang="en-US" sz="2000" dirty="0" smtClean="0">
                <a:latin typeface="Times New Roman" pitchFamily="18" charset="0"/>
              </a:rPr>
              <a:t> </a:t>
            </a:r>
            <a:r>
              <a:rPr lang="en-US" altLang="en-US" sz="2000" dirty="0" err="1" smtClean="0">
                <a:latin typeface="Times New Roman" pitchFamily="18" charset="0"/>
              </a:rPr>
              <a:t>Zezawar</a:t>
            </a:r>
            <a:r>
              <a:rPr lang="en-US" altLang="en-US" sz="2000" dirty="0" smtClean="0">
                <a:latin typeface="Times New Roman" pitchFamily="18" charset="0"/>
              </a:rPr>
              <a:t> </a:t>
            </a:r>
            <a:r>
              <a:rPr lang="en-US" altLang="en-US" sz="2000" dirty="0" err="1" smtClean="0">
                <a:latin typeface="Times New Roman" pitchFamily="18" charset="0"/>
              </a:rPr>
              <a:t>Aung</a:t>
            </a:r>
            <a:r>
              <a:rPr lang="en-US" altLang="en-US" sz="2000" dirty="0" smtClean="0">
                <a:latin typeface="Times New Roman" pitchFamily="18" charset="0"/>
              </a:rPr>
              <a:t>, </a:t>
            </a:r>
            <a:r>
              <a:rPr lang="en-US" altLang="en-US" sz="2000" dirty="0" err="1" smtClean="0">
                <a:latin typeface="Times New Roman" pitchFamily="18" charset="0"/>
              </a:rPr>
              <a:t>Nyein</a:t>
            </a:r>
            <a:r>
              <a:rPr lang="en-US" altLang="en-US" sz="2000" dirty="0" smtClean="0">
                <a:latin typeface="Times New Roman" pitchFamily="18" charset="0"/>
              </a:rPr>
              <a:t> </a:t>
            </a:r>
            <a:r>
              <a:rPr lang="en-US" altLang="en-US" sz="2000" dirty="0" err="1" smtClean="0">
                <a:latin typeface="Times New Roman" pitchFamily="18" charset="0"/>
              </a:rPr>
              <a:t>Nyein</a:t>
            </a:r>
            <a:r>
              <a:rPr lang="en-US" altLang="en-US" sz="2000" dirty="0" smtClean="0">
                <a:latin typeface="Times New Roman" pitchFamily="18" charset="0"/>
              </a:rPr>
              <a:t> </a:t>
            </a:r>
            <a:r>
              <a:rPr lang="en-US" altLang="en-US" sz="2000" dirty="0" err="1" smtClean="0">
                <a:latin typeface="Times New Roman" pitchFamily="18" charset="0"/>
              </a:rPr>
              <a:t>Myo</a:t>
            </a:r>
            <a:r>
              <a:rPr lang="en-US" altLang="en-US" sz="2000" dirty="0" smtClean="0">
                <a:latin typeface="Times New Roman" pitchFamily="18" charset="0"/>
              </a:rPr>
              <a:t>, “Sentiment Analysis of Student’s Comment Using Lexicon Based Approach”, IEEE ICIS, Volume-4, Issue-17, May2017.</a:t>
            </a:r>
          </a:p>
          <a:p>
            <a:pPr algn="just" eaLnBrk="0" hangingPunct="0">
              <a:lnSpc>
                <a:spcPct val="95000"/>
              </a:lnSpc>
              <a:buFontTx/>
              <a:buAutoNum type="arabicPeriod"/>
            </a:pPr>
            <a:endParaRPr lang="en-US" altLang="en-US" sz="2000" dirty="0" smtClean="0">
              <a:latin typeface="Times New Roman" pitchFamily="18" charset="0"/>
            </a:endParaRPr>
          </a:p>
          <a:p>
            <a:pPr algn="just" eaLnBrk="0" hangingPunct="0">
              <a:lnSpc>
                <a:spcPct val="95000"/>
              </a:lnSpc>
              <a:buFontTx/>
              <a:buAutoNum type="arabicPeriod"/>
            </a:pPr>
            <a:r>
              <a:rPr lang="en-US" altLang="en-US" sz="2000" dirty="0" smtClean="0">
                <a:latin typeface="Times New Roman" pitchFamily="18" charset="0"/>
              </a:rPr>
              <a:t>[2] </a:t>
            </a:r>
            <a:r>
              <a:rPr lang="en-US" altLang="en-US" sz="2000" dirty="0" err="1" smtClean="0">
                <a:latin typeface="Times New Roman" pitchFamily="18" charset="0"/>
              </a:rPr>
              <a:t>Farhana</a:t>
            </a:r>
            <a:r>
              <a:rPr lang="en-US" altLang="en-US" sz="2000" dirty="0" smtClean="0">
                <a:latin typeface="Times New Roman" pitchFamily="18" charset="0"/>
              </a:rPr>
              <a:t> </a:t>
            </a:r>
            <a:r>
              <a:rPr lang="en-US" altLang="en-US" sz="2000" dirty="0" err="1" smtClean="0">
                <a:latin typeface="Times New Roman" pitchFamily="18" charset="0"/>
              </a:rPr>
              <a:t>Siddiqui</a:t>
            </a:r>
            <a:r>
              <a:rPr lang="en-US" altLang="en-US" sz="2000" dirty="0" smtClean="0">
                <a:latin typeface="Times New Roman" pitchFamily="18" charset="0"/>
              </a:rPr>
              <a:t> , “An Automated training and Placement System” </a:t>
            </a:r>
            <a:r>
              <a:rPr lang="en-US" altLang="en-US" sz="2000" dirty="0" err="1" smtClean="0">
                <a:latin typeface="Times New Roman" pitchFamily="18" charset="0"/>
              </a:rPr>
              <a:t>Dept.of</a:t>
            </a:r>
            <a:r>
              <a:rPr lang="en-US" altLang="en-US" sz="2000" dirty="0" smtClean="0">
                <a:latin typeface="Times New Roman" pitchFamily="18" charset="0"/>
              </a:rPr>
              <a:t> Computer Engineering ,</a:t>
            </a:r>
            <a:r>
              <a:rPr lang="en-US" altLang="en-US" sz="2000" dirty="0" err="1" smtClean="0">
                <a:latin typeface="Times New Roman" pitchFamily="18" charset="0"/>
              </a:rPr>
              <a:t>M.H.Saboo</a:t>
            </a:r>
            <a:r>
              <a:rPr lang="en-US" altLang="en-US" sz="2000" dirty="0" smtClean="0">
                <a:latin typeface="Times New Roman" pitchFamily="18" charset="0"/>
              </a:rPr>
              <a:t> </a:t>
            </a:r>
            <a:r>
              <a:rPr lang="en-US" altLang="en-US" sz="2000" dirty="0" err="1" smtClean="0">
                <a:latin typeface="Times New Roman" pitchFamily="18" charset="0"/>
              </a:rPr>
              <a:t>Siddik</a:t>
            </a:r>
            <a:r>
              <a:rPr lang="en-US" altLang="en-US" sz="2000" dirty="0" smtClean="0">
                <a:latin typeface="Times New Roman" pitchFamily="18" charset="0"/>
              </a:rPr>
              <a:t> College of Engineering ,</a:t>
            </a:r>
            <a:r>
              <a:rPr lang="en-US" altLang="en-US" sz="2000" dirty="0" err="1" smtClean="0">
                <a:latin typeface="Times New Roman" pitchFamily="18" charset="0"/>
              </a:rPr>
              <a:t>Mumbai,India</a:t>
            </a:r>
            <a:r>
              <a:rPr lang="en-US" altLang="en-US" sz="2000" dirty="0" smtClean="0">
                <a:latin typeface="Times New Roman" pitchFamily="18" charset="0"/>
              </a:rPr>
              <a:t>. </a:t>
            </a:r>
          </a:p>
          <a:p>
            <a:pPr eaLnBrk="0" hangingPunct="0">
              <a:lnSpc>
                <a:spcPct val="95000"/>
              </a:lnSpc>
            </a:pPr>
            <a:endParaRPr lang="en-US" altLang="en-US" sz="1600" b="1" dirty="0">
              <a:latin typeface="Times New Roman" pitchFamily="18" charset="0"/>
            </a:endParaRPr>
          </a:p>
        </p:txBody>
      </p:sp>
      <p:sp>
        <p:nvSpPr>
          <p:cNvPr id="2117" name="Text Box 69"/>
          <p:cNvSpPr txBox="1">
            <a:spLocks noChangeArrowheads="1"/>
          </p:cNvSpPr>
          <p:nvPr/>
        </p:nvSpPr>
        <p:spPr bwMode="auto">
          <a:xfrm>
            <a:off x="9980613" y="5865813"/>
            <a:ext cx="7177087" cy="404100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cmpd="thinThick">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34953" tIns="17476" rIns="34953" bIns="17476">
            <a:spAutoFit/>
          </a:bodyPr>
          <a:lstStyle>
            <a:lvl1pPr algn="l" defTabSz="350838">
              <a:defRPr>
                <a:solidFill>
                  <a:schemeClr val="tx1"/>
                </a:solidFill>
                <a:latin typeface="Arial" charset="0"/>
              </a:defRPr>
            </a:lvl1pPr>
            <a:lvl2pPr marL="174625" algn="l" defTabSz="350838">
              <a:defRPr>
                <a:solidFill>
                  <a:schemeClr val="tx1"/>
                </a:solidFill>
                <a:latin typeface="Arial" charset="0"/>
              </a:defRPr>
            </a:lvl2pPr>
            <a:lvl3pPr marL="350838" algn="l" defTabSz="350838">
              <a:defRPr>
                <a:solidFill>
                  <a:schemeClr val="tx1"/>
                </a:solidFill>
                <a:latin typeface="Arial" charset="0"/>
              </a:defRPr>
            </a:lvl3pPr>
            <a:lvl4pPr marL="523875" algn="l" defTabSz="350838">
              <a:defRPr>
                <a:solidFill>
                  <a:schemeClr val="tx1"/>
                </a:solidFill>
                <a:latin typeface="Arial" charset="0"/>
              </a:defRPr>
            </a:lvl4pPr>
            <a:lvl5pPr marL="698500" algn="l" defTabSz="350838">
              <a:defRPr>
                <a:solidFill>
                  <a:schemeClr val="tx1"/>
                </a:solidFill>
                <a:latin typeface="Arial" charset="0"/>
              </a:defRPr>
            </a:lvl5pPr>
            <a:lvl6pPr marL="1155700" defTabSz="350838" fontAlgn="base">
              <a:spcBef>
                <a:spcPct val="0"/>
              </a:spcBef>
              <a:spcAft>
                <a:spcPct val="0"/>
              </a:spcAft>
              <a:defRPr>
                <a:solidFill>
                  <a:schemeClr val="tx1"/>
                </a:solidFill>
                <a:latin typeface="Arial" charset="0"/>
              </a:defRPr>
            </a:lvl6pPr>
            <a:lvl7pPr marL="1612900" defTabSz="350838" fontAlgn="base">
              <a:spcBef>
                <a:spcPct val="0"/>
              </a:spcBef>
              <a:spcAft>
                <a:spcPct val="0"/>
              </a:spcAft>
              <a:defRPr>
                <a:solidFill>
                  <a:schemeClr val="tx1"/>
                </a:solidFill>
                <a:latin typeface="Arial" charset="0"/>
              </a:defRPr>
            </a:lvl7pPr>
            <a:lvl8pPr marL="2070100" defTabSz="350838" fontAlgn="base">
              <a:spcBef>
                <a:spcPct val="0"/>
              </a:spcBef>
              <a:spcAft>
                <a:spcPct val="0"/>
              </a:spcAft>
              <a:defRPr>
                <a:solidFill>
                  <a:schemeClr val="tx1"/>
                </a:solidFill>
                <a:latin typeface="Arial" charset="0"/>
              </a:defRPr>
            </a:lvl8pPr>
            <a:lvl9pPr marL="2527300" defTabSz="350838" fontAlgn="base">
              <a:spcBef>
                <a:spcPct val="0"/>
              </a:spcBef>
              <a:spcAft>
                <a:spcPct val="0"/>
              </a:spcAft>
              <a:defRPr>
                <a:solidFill>
                  <a:schemeClr val="tx1"/>
                </a:solidFill>
                <a:latin typeface="Arial" charset="0"/>
              </a:defRPr>
            </a:lvl9pPr>
          </a:lstStyle>
          <a:p>
            <a:pPr eaLnBrk="0" hangingPunct="0">
              <a:lnSpc>
                <a:spcPct val="95000"/>
              </a:lnSpc>
            </a:pPr>
            <a:r>
              <a:rPr lang="en-IN" altLang="en-US" sz="2000" dirty="0" smtClean="0">
                <a:latin typeface="Times New Roman" pitchFamily="18" charset="0"/>
              </a:rPr>
              <a:t>Given below are the results discovered for our system. </a:t>
            </a:r>
          </a:p>
          <a:p>
            <a:pPr eaLnBrk="0" hangingPunct="0">
              <a:lnSpc>
                <a:spcPct val="95000"/>
              </a:lnSpc>
            </a:pPr>
            <a:endParaRPr lang="en-IN" altLang="en-US" sz="2000" dirty="0" smtClean="0">
              <a:latin typeface="Times New Roman" pitchFamily="18" charset="0"/>
            </a:endParaRPr>
          </a:p>
          <a:p>
            <a:pPr eaLnBrk="0" hangingPunct="0">
              <a:lnSpc>
                <a:spcPct val="95000"/>
              </a:lnSpc>
            </a:pPr>
            <a:r>
              <a:rPr lang="en-IN" altLang="en-US" sz="2000" dirty="0" smtClean="0">
                <a:latin typeface="Times New Roman" pitchFamily="18" charset="0"/>
              </a:rPr>
              <a:t>1 .User can login only if the id and password are correct and the user 	is a  part of the organization.</a:t>
            </a:r>
          </a:p>
          <a:p>
            <a:pPr eaLnBrk="0" hangingPunct="0">
              <a:lnSpc>
                <a:spcPct val="95000"/>
              </a:lnSpc>
            </a:pPr>
            <a:r>
              <a:rPr lang="en-IN" altLang="en-US" sz="2000" dirty="0" smtClean="0">
                <a:latin typeface="Times New Roman" pitchFamily="18" charset="0"/>
              </a:rPr>
              <a:t>2 .Students can upload their resumes and the admin can view them by 	accessing Firebase.</a:t>
            </a:r>
          </a:p>
          <a:p>
            <a:pPr eaLnBrk="0" hangingPunct="0">
              <a:lnSpc>
                <a:spcPct val="95000"/>
              </a:lnSpc>
            </a:pPr>
            <a:r>
              <a:rPr lang="en-IN" altLang="en-US" sz="2000" dirty="0" smtClean="0">
                <a:latin typeface="Times New Roman" pitchFamily="18" charset="0"/>
              </a:rPr>
              <a:t>3 .Student can take tests and receive notifications only if the user is 	signed in.</a:t>
            </a:r>
          </a:p>
          <a:p>
            <a:pPr eaLnBrk="0" hangingPunct="0">
              <a:lnSpc>
                <a:spcPct val="95000"/>
              </a:lnSpc>
            </a:pPr>
            <a:r>
              <a:rPr lang="en-IN" altLang="en-US" sz="2000" dirty="0" smtClean="0">
                <a:latin typeface="Times New Roman" pitchFamily="18" charset="0"/>
              </a:rPr>
              <a:t>4 .Students can view the results of tests that the admin posts on the 	application.</a:t>
            </a:r>
          </a:p>
          <a:p>
            <a:pPr eaLnBrk="0" hangingPunct="0">
              <a:lnSpc>
                <a:spcPct val="95000"/>
              </a:lnSpc>
            </a:pPr>
            <a:r>
              <a:rPr lang="en-IN" altLang="en-US" sz="2000" dirty="0" smtClean="0">
                <a:latin typeface="Times New Roman" pitchFamily="18" charset="0"/>
              </a:rPr>
              <a:t>5 .Users can use the sentiment analysis feature of the application to    	determine recruiter’s opinion about their performance in the 	placement process.</a:t>
            </a:r>
            <a:endParaRPr lang="en-US" altLang="en-US" sz="2000" b="1" dirty="0">
              <a:latin typeface="Times New Roman" pitchFamily="18" charset="0"/>
            </a:endParaRPr>
          </a:p>
          <a:p>
            <a:pPr eaLnBrk="0" hangingPunct="0">
              <a:lnSpc>
                <a:spcPct val="95000"/>
              </a:lnSpc>
            </a:pPr>
            <a:endParaRPr lang="en-US" altLang="en-US" sz="1400" dirty="0">
              <a:latin typeface="Times New Roman" pitchFamily="18" charset="0"/>
            </a:endParaRPr>
          </a:p>
        </p:txBody>
      </p:sp>
      <p:sp>
        <p:nvSpPr>
          <p:cNvPr id="2118" name="Text Box 70"/>
          <p:cNvSpPr txBox="1">
            <a:spLocks noChangeArrowheads="1"/>
          </p:cNvSpPr>
          <p:nvPr/>
        </p:nvSpPr>
        <p:spPr bwMode="auto">
          <a:xfrm>
            <a:off x="9937923" y="19043765"/>
            <a:ext cx="7262813" cy="43480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cmpd="thinThick">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34953" tIns="17476" rIns="34953" bIns="17476">
            <a:spAutoFit/>
          </a:bodyPr>
          <a:lstStyle>
            <a:lvl1pPr algn="l" defTabSz="350838">
              <a:defRPr>
                <a:solidFill>
                  <a:schemeClr val="tx1"/>
                </a:solidFill>
                <a:latin typeface="Arial" charset="0"/>
              </a:defRPr>
            </a:lvl1pPr>
            <a:lvl2pPr marL="174625" algn="l" defTabSz="350838">
              <a:defRPr>
                <a:solidFill>
                  <a:schemeClr val="tx1"/>
                </a:solidFill>
                <a:latin typeface="Arial" charset="0"/>
              </a:defRPr>
            </a:lvl2pPr>
            <a:lvl3pPr marL="350838" algn="l" defTabSz="350838">
              <a:defRPr>
                <a:solidFill>
                  <a:schemeClr val="tx1"/>
                </a:solidFill>
                <a:latin typeface="Arial" charset="0"/>
              </a:defRPr>
            </a:lvl3pPr>
            <a:lvl4pPr marL="523875" algn="l" defTabSz="350838">
              <a:defRPr>
                <a:solidFill>
                  <a:schemeClr val="tx1"/>
                </a:solidFill>
                <a:latin typeface="Arial" charset="0"/>
              </a:defRPr>
            </a:lvl4pPr>
            <a:lvl5pPr marL="698500" algn="l" defTabSz="350838">
              <a:defRPr>
                <a:solidFill>
                  <a:schemeClr val="tx1"/>
                </a:solidFill>
                <a:latin typeface="Arial" charset="0"/>
              </a:defRPr>
            </a:lvl5pPr>
            <a:lvl6pPr marL="1155700" defTabSz="350838" fontAlgn="base">
              <a:spcBef>
                <a:spcPct val="0"/>
              </a:spcBef>
              <a:spcAft>
                <a:spcPct val="0"/>
              </a:spcAft>
              <a:defRPr>
                <a:solidFill>
                  <a:schemeClr val="tx1"/>
                </a:solidFill>
                <a:latin typeface="Arial" charset="0"/>
              </a:defRPr>
            </a:lvl6pPr>
            <a:lvl7pPr marL="1612900" defTabSz="350838" fontAlgn="base">
              <a:spcBef>
                <a:spcPct val="0"/>
              </a:spcBef>
              <a:spcAft>
                <a:spcPct val="0"/>
              </a:spcAft>
              <a:defRPr>
                <a:solidFill>
                  <a:schemeClr val="tx1"/>
                </a:solidFill>
                <a:latin typeface="Arial" charset="0"/>
              </a:defRPr>
            </a:lvl7pPr>
            <a:lvl8pPr marL="2070100" defTabSz="350838" fontAlgn="base">
              <a:spcBef>
                <a:spcPct val="0"/>
              </a:spcBef>
              <a:spcAft>
                <a:spcPct val="0"/>
              </a:spcAft>
              <a:defRPr>
                <a:solidFill>
                  <a:schemeClr val="tx1"/>
                </a:solidFill>
                <a:latin typeface="Arial" charset="0"/>
              </a:defRPr>
            </a:lvl8pPr>
            <a:lvl9pPr marL="2527300" defTabSz="350838" fontAlgn="base">
              <a:spcBef>
                <a:spcPct val="0"/>
              </a:spcBef>
              <a:spcAft>
                <a:spcPct val="0"/>
              </a:spcAft>
              <a:defRPr>
                <a:solidFill>
                  <a:schemeClr val="tx1"/>
                </a:solidFill>
                <a:latin typeface="Arial" charset="0"/>
              </a:defRPr>
            </a:lvl9pPr>
          </a:lstStyle>
          <a:p>
            <a:pPr eaLnBrk="0" hangingPunct="0">
              <a:lnSpc>
                <a:spcPct val="95000"/>
              </a:lnSpc>
            </a:pPr>
            <a:r>
              <a:rPr lang="en-IN" altLang="en-US" sz="2000" dirty="0" smtClean="0">
                <a:latin typeface="Times New Roman" pitchFamily="18" charset="0"/>
              </a:rPr>
              <a:t>The project is aimed at developing a fully functional android application that will serve the purpose of automation of the training and placement process in an institute. For our system, we describe the back-end of how data flows in the whole software and how the database is implemented. </a:t>
            </a:r>
          </a:p>
          <a:p>
            <a:pPr eaLnBrk="0" hangingPunct="0">
              <a:lnSpc>
                <a:spcPct val="95000"/>
              </a:lnSpc>
            </a:pPr>
            <a:endParaRPr lang="en-IN" altLang="en-US" sz="2000" dirty="0" smtClean="0">
              <a:latin typeface="Times New Roman" pitchFamily="18" charset="0"/>
            </a:endParaRPr>
          </a:p>
          <a:p>
            <a:pPr eaLnBrk="0" hangingPunct="0">
              <a:lnSpc>
                <a:spcPct val="95000"/>
              </a:lnSpc>
            </a:pPr>
            <a:r>
              <a:rPr lang="en-IN" altLang="en-US" sz="2000" dirty="0" smtClean="0">
                <a:latin typeface="Times New Roman" pitchFamily="18" charset="0"/>
              </a:rPr>
              <a:t>We also define architectural design and data flow of the project, along with the algorithms required for implementation which include natural language processing and sentiment analysis. We analyzed the hardware and software requirements which has helped us in achieving an efficient design for this particular system.</a:t>
            </a:r>
            <a:endParaRPr lang="en-US" altLang="en-US" sz="1800" dirty="0" smtClean="0">
              <a:latin typeface="Times New Roman" pitchFamily="18" charset="0"/>
            </a:endParaRPr>
          </a:p>
          <a:p>
            <a:pPr eaLnBrk="0" hangingPunct="0">
              <a:lnSpc>
                <a:spcPct val="95000"/>
              </a:lnSpc>
            </a:pPr>
            <a:endParaRPr lang="en-US" altLang="en-US" sz="1600" b="1" dirty="0" smtClean="0">
              <a:latin typeface="Times New Roman" pitchFamily="18" charset="0"/>
            </a:endParaRPr>
          </a:p>
          <a:p>
            <a:pPr eaLnBrk="0" hangingPunct="0">
              <a:lnSpc>
                <a:spcPct val="95000"/>
              </a:lnSpc>
            </a:pPr>
            <a:endParaRPr lang="en-US" altLang="en-US" sz="1600" b="1" dirty="0" smtClean="0">
              <a:latin typeface="Times New Roman" pitchFamily="18" charset="0"/>
            </a:endParaRPr>
          </a:p>
          <a:p>
            <a:pPr eaLnBrk="0" hangingPunct="0">
              <a:lnSpc>
                <a:spcPct val="95000"/>
              </a:lnSpc>
            </a:pPr>
            <a:endParaRPr lang="en-US" altLang="en-US" sz="1600" b="1" dirty="0" smtClean="0">
              <a:latin typeface="Times New Roman" pitchFamily="18" charset="0"/>
            </a:endParaRPr>
          </a:p>
          <a:p>
            <a:pPr eaLnBrk="0" hangingPunct="0">
              <a:lnSpc>
                <a:spcPct val="95000"/>
              </a:lnSpc>
            </a:pPr>
            <a:endParaRPr lang="en-US" altLang="en-US" sz="1600" b="1" dirty="0">
              <a:latin typeface="Times New Roman" pitchFamily="18" charset="0"/>
            </a:endParaRPr>
          </a:p>
          <a:p>
            <a:pPr eaLnBrk="0" hangingPunct="0">
              <a:lnSpc>
                <a:spcPct val="95000"/>
              </a:lnSpc>
            </a:pPr>
            <a:endParaRPr lang="en-US" altLang="en-US" sz="1100" dirty="0">
              <a:latin typeface="Times New Roman" pitchFamily="18" charset="0"/>
            </a:endParaRPr>
          </a:p>
        </p:txBody>
      </p:sp>
      <p:sp>
        <p:nvSpPr>
          <p:cNvPr id="2119" name="Text Box 71"/>
          <p:cNvSpPr txBox="1">
            <a:spLocks noChangeArrowheads="1"/>
          </p:cNvSpPr>
          <p:nvPr/>
        </p:nvSpPr>
        <p:spPr bwMode="auto">
          <a:xfrm>
            <a:off x="2327275" y="4483100"/>
            <a:ext cx="4635500" cy="806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dirty="0">
                <a:latin typeface="Avant_G-Bold" pitchFamily="34" charset="0"/>
              </a:rPr>
              <a:t>Introduction</a:t>
            </a:r>
          </a:p>
        </p:txBody>
      </p:sp>
      <p:sp>
        <p:nvSpPr>
          <p:cNvPr id="2120" name="Text Box 72"/>
          <p:cNvSpPr txBox="1">
            <a:spLocks noChangeArrowheads="1"/>
          </p:cNvSpPr>
          <p:nvPr/>
        </p:nvSpPr>
        <p:spPr bwMode="auto">
          <a:xfrm>
            <a:off x="11623675" y="4721225"/>
            <a:ext cx="3686175" cy="806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dirty="0">
                <a:latin typeface="Avant_G-Bold" pitchFamily="34" charset="0"/>
              </a:rPr>
              <a:t>Results</a:t>
            </a:r>
          </a:p>
        </p:txBody>
      </p:sp>
      <p:sp>
        <p:nvSpPr>
          <p:cNvPr id="23" name="Text Box 57"/>
          <p:cNvSpPr txBox="1">
            <a:spLocks noChangeArrowheads="1"/>
          </p:cNvSpPr>
          <p:nvPr/>
        </p:nvSpPr>
        <p:spPr bwMode="auto">
          <a:xfrm>
            <a:off x="1450705" y="18238124"/>
            <a:ext cx="6695768" cy="806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t> </a:t>
            </a:r>
            <a:endParaRPr lang="en-US" altLang="en-US" b="1" dirty="0"/>
          </a:p>
        </p:txBody>
      </p:sp>
      <p:sp>
        <p:nvSpPr>
          <p:cNvPr id="25" name="Text Box 67"/>
          <p:cNvSpPr txBox="1">
            <a:spLocks noChangeArrowheads="1"/>
          </p:cNvSpPr>
          <p:nvPr/>
        </p:nvSpPr>
        <p:spPr bwMode="auto">
          <a:xfrm>
            <a:off x="1274609" y="18520755"/>
            <a:ext cx="7191375" cy="503512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cmpd="thinThick">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34953" tIns="17476" rIns="34953" bIns="17476">
            <a:spAutoFit/>
          </a:bodyPr>
          <a:lstStyle>
            <a:lvl1pPr algn="l" defTabSz="350838">
              <a:defRPr>
                <a:solidFill>
                  <a:schemeClr val="tx1"/>
                </a:solidFill>
                <a:latin typeface="Arial" charset="0"/>
              </a:defRPr>
            </a:lvl1pPr>
            <a:lvl2pPr marL="174625" algn="l" defTabSz="350838">
              <a:defRPr>
                <a:solidFill>
                  <a:schemeClr val="tx1"/>
                </a:solidFill>
                <a:latin typeface="Arial" charset="0"/>
              </a:defRPr>
            </a:lvl2pPr>
            <a:lvl3pPr marL="350838" algn="l" defTabSz="350838">
              <a:defRPr>
                <a:solidFill>
                  <a:schemeClr val="tx1"/>
                </a:solidFill>
                <a:latin typeface="Arial" charset="0"/>
              </a:defRPr>
            </a:lvl3pPr>
            <a:lvl4pPr marL="523875" algn="l" defTabSz="350838">
              <a:defRPr>
                <a:solidFill>
                  <a:schemeClr val="tx1"/>
                </a:solidFill>
                <a:latin typeface="Arial" charset="0"/>
              </a:defRPr>
            </a:lvl4pPr>
            <a:lvl5pPr marL="698500" algn="l" defTabSz="350838">
              <a:defRPr>
                <a:solidFill>
                  <a:schemeClr val="tx1"/>
                </a:solidFill>
                <a:latin typeface="Arial" charset="0"/>
              </a:defRPr>
            </a:lvl5pPr>
            <a:lvl6pPr marL="1155700" defTabSz="350838" fontAlgn="base">
              <a:spcBef>
                <a:spcPct val="0"/>
              </a:spcBef>
              <a:spcAft>
                <a:spcPct val="0"/>
              </a:spcAft>
              <a:defRPr>
                <a:solidFill>
                  <a:schemeClr val="tx1"/>
                </a:solidFill>
                <a:latin typeface="Arial" charset="0"/>
              </a:defRPr>
            </a:lvl6pPr>
            <a:lvl7pPr marL="1612900" defTabSz="350838" fontAlgn="base">
              <a:spcBef>
                <a:spcPct val="0"/>
              </a:spcBef>
              <a:spcAft>
                <a:spcPct val="0"/>
              </a:spcAft>
              <a:defRPr>
                <a:solidFill>
                  <a:schemeClr val="tx1"/>
                </a:solidFill>
                <a:latin typeface="Arial" charset="0"/>
              </a:defRPr>
            </a:lvl7pPr>
            <a:lvl8pPr marL="2070100" defTabSz="350838" fontAlgn="base">
              <a:spcBef>
                <a:spcPct val="0"/>
              </a:spcBef>
              <a:spcAft>
                <a:spcPct val="0"/>
              </a:spcAft>
              <a:defRPr>
                <a:solidFill>
                  <a:schemeClr val="tx1"/>
                </a:solidFill>
                <a:latin typeface="Arial" charset="0"/>
              </a:defRPr>
            </a:lvl8pPr>
            <a:lvl9pPr marL="2527300" defTabSz="350838" fontAlgn="base">
              <a:spcBef>
                <a:spcPct val="0"/>
              </a:spcBef>
              <a:spcAft>
                <a:spcPct val="0"/>
              </a:spcAft>
              <a:defRPr>
                <a:solidFill>
                  <a:schemeClr val="tx1"/>
                </a:solidFill>
                <a:latin typeface="Arial" charset="0"/>
              </a:defRPr>
            </a:lvl9pPr>
          </a:lstStyle>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smtClean="0">
              <a:latin typeface="Times New Roman" pitchFamily="18" charset="0"/>
            </a:endParaRPr>
          </a:p>
          <a:p>
            <a:pPr eaLnBrk="0" hangingPunct="0">
              <a:lnSpc>
                <a:spcPct val="95000"/>
              </a:lnSpc>
            </a:pPr>
            <a:endParaRPr lang="en-US" altLang="en-US" sz="1800" dirty="0">
              <a:latin typeface="Times New Roman" pitchFamily="18" charset="0"/>
            </a:endParaRPr>
          </a:p>
          <a:p>
            <a:pPr eaLnBrk="0" hangingPunct="0">
              <a:lnSpc>
                <a:spcPct val="95000"/>
              </a:lnSpc>
            </a:pPr>
            <a:endParaRPr lang="en-US" altLang="en-US" sz="1800" dirty="0">
              <a:latin typeface="Times New Roman" pitchFamily="18" charset="0"/>
            </a:endParaRPr>
          </a:p>
        </p:txBody>
      </p:sp>
      <p:sp>
        <p:nvSpPr>
          <p:cNvPr id="26" name="Text Box 62"/>
          <p:cNvSpPr txBox="1">
            <a:spLocks noChangeArrowheads="1"/>
          </p:cNvSpPr>
          <p:nvPr/>
        </p:nvSpPr>
        <p:spPr bwMode="auto">
          <a:xfrm>
            <a:off x="1371600" y="25834523"/>
            <a:ext cx="6879771" cy="481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sz="2800" dirty="0">
                <a:latin typeface="Avant_G-Bold" pitchFamily="34" charset="0"/>
              </a:rPr>
              <a:t>Figure </a:t>
            </a:r>
            <a:r>
              <a:rPr lang="en-US" altLang="en-US" sz="2800" dirty="0" smtClean="0">
                <a:latin typeface="Avant_G-Bold" pitchFamily="34" charset="0"/>
              </a:rPr>
              <a:t>1: Scope </a:t>
            </a:r>
            <a:endParaRPr lang="en-US" altLang="en-US" sz="2800" dirty="0">
              <a:latin typeface="Avant_G-Bold"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748145" y="615142"/>
            <a:ext cx="2776452" cy="2909454"/>
          </a:xfrm>
          <a:prstGeom prst="rect">
            <a:avLst/>
          </a:prstGeom>
          <a:noFill/>
          <a:ln w="9525">
            <a:noFill/>
            <a:miter lim="800000"/>
            <a:headEnd/>
            <a:tailEnd/>
          </a:ln>
          <a:effectLst/>
        </p:spPr>
      </p:pic>
      <p:sp>
        <p:nvSpPr>
          <p:cNvPr id="58" name="Rounded Rectangle 57"/>
          <p:cNvSpPr/>
          <p:nvPr/>
        </p:nvSpPr>
        <p:spPr>
          <a:xfrm rot="10800000" flipV="1">
            <a:off x="9310253" y="12153206"/>
            <a:ext cx="1529541"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smtClean="0">
                <a:latin typeface="Times New Roman" pitchFamily="18" charset="0"/>
                <a:cs typeface="Times New Roman" pitchFamily="18" charset="0"/>
              </a:rPr>
              <a:t>studen</a:t>
            </a:r>
            <a:r>
              <a:rPr lang="en-IN" sz="1800" dirty="0" smtClean="0"/>
              <a:t>t</a:t>
            </a:r>
            <a:r>
              <a:rPr lang="en-IN" dirty="0" smtClean="0"/>
              <a:t> </a:t>
            </a:r>
            <a:endParaRPr lang="en-IN" dirty="0"/>
          </a:p>
        </p:txBody>
      </p:sp>
      <p:sp>
        <p:nvSpPr>
          <p:cNvPr id="59" name="Rounded Rectangle 58"/>
          <p:cNvSpPr/>
          <p:nvPr/>
        </p:nvSpPr>
        <p:spPr>
          <a:xfrm flipH="1">
            <a:off x="9305303" y="13091988"/>
            <a:ext cx="1612669" cy="1305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smtClean="0">
                <a:latin typeface="Times New Roman" pitchFamily="18" charset="0"/>
                <a:cs typeface="Times New Roman" pitchFamily="18" charset="0"/>
              </a:rPr>
              <a:t>Admin/</a:t>
            </a:r>
          </a:p>
          <a:p>
            <a:pPr algn="ctr"/>
            <a:r>
              <a:rPr lang="en-IN" sz="1800" dirty="0" smtClean="0">
                <a:latin typeface="Times New Roman" pitchFamily="18" charset="0"/>
                <a:cs typeface="Times New Roman" pitchFamily="18" charset="0"/>
              </a:rPr>
              <a:t>TPO</a:t>
            </a:r>
            <a:endParaRPr lang="en-IN" sz="1800" dirty="0">
              <a:latin typeface="Times New Roman" pitchFamily="18" charset="0"/>
              <a:cs typeface="Times New Roman" pitchFamily="18" charset="0"/>
            </a:endParaRPr>
          </a:p>
        </p:txBody>
      </p:sp>
      <p:sp>
        <p:nvSpPr>
          <p:cNvPr id="60" name="Rounded Rectangle 59"/>
          <p:cNvSpPr/>
          <p:nvPr/>
        </p:nvSpPr>
        <p:spPr>
          <a:xfrm>
            <a:off x="9237143" y="14645824"/>
            <a:ext cx="1509311" cy="947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smtClean="0"/>
              <a:t>company</a:t>
            </a:r>
            <a:endParaRPr lang="en-IN" sz="1800" dirty="0"/>
          </a:p>
        </p:txBody>
      </p:sp>
      <p:sp>
        <p:nvSpPr>
          <p:cNvPr id="61" name="Rectangle 60"/>
          <p:cNvSpPr/>
          <p:nvPr/>
        </p:nvSpPr>
        <p:spPr>
          <a:xfrm>
            <a:off x="11250225" y="12189464"/>
            <a:ext cx="1268742" cy="3547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smtClean="0">
                <a:solidFill>
                  <a:srgbClr val="FF0000"/>
                </a:solidFill>
              </a:rPr>
              <a:t>Online </a:t>
            </a:r>
          </a:p>
          <a:p>
            <a:pPr algn="ctr"/>
            <a:r>
              <a:rPr lang="en-IN" sz="1800" dirty="0" smtClean="0">
                <a:solidFill>
                  <a:srgbClr val="FF0000"/>
                </a:solidFill>
              </a:rPr>
              <a:t>Training</a:t>
            </a:r>
          </a:p>
          <a:p>
            <a:pPr algn="ctr"/>
            <a:r>
              <a:rPr lang="en-IN" sz="1800" dirty="0" smtClean="0">
                <a:solidFill>
                  <a:srgbClr val="FF0000"/>
                </a:solidFill>
              </a:rPr>
              <a:t>&amp;</a:t>
            </a:r>
          </a:p>
          <a:p>
            <a:r>
              <a:rPr lang="en-IN" sz="1800" dirty="0" smtClean="0">
                <a:solidFill>
                  <a:srgbClr val="FF0000"/>
                </a:solidFill>
              </a:rPr>
              <a:t>Placement System</a:t>
            </a:r>
          </a:p>
          <a:p>
            <a:pPr algn="ctr"/>
            <a:endParaRPr lang="en-IN" sz="1200" dirty="0" smtClean="0"/>
          </a:p>
        </p:txBody>
      </p:sp>
      <p:sp>
        <p:nvSpPr>
          <p:cNvPr id="62" name="Cube 61"/>
          <p:cNvSpPr/>
          <p:nvPr/>
        </p:nvSpPr>
        <p:spPr>
          <a:xfrm>
            <a:off x="12827640" y="12245149"/>
            <a:ext cx="1121117" cy="82245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smtClean="0"/>
              <a:t>Web Server</a:t>
            </a:r>
            <a:endParaRPr lang="en-IN" sz="1800" dirty="0"/>
          </a:p>
        </p:txBody>
      </p:sp>
      <p:sp>
        <p:nvSpPr>
          <p:cNvPr id="63" name="Flowchart: Magnetic Disk 62"/>
          <p:cNvSpPr/>
          <p:nvPr/>
        </p:nvSpPr>
        <p:spPr>
          <a:xfrm>
            <a:off x="12700246" y="13339422"/>
            <a:ext cx="1315011" cy="6592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smtClean="0"/>
              <a:t>Database</a:t>
            </a:r>
            <a:endParaRPr lang="en-IN" sz="1800" dirty="0"/>
          </a:p>
        </p:txBody>
      </p:sp>
      <p:sp>
        <p:nvSpPr>
          <p:cNvPr id="64" name="Rectangle 63"/>
          <p:cNvSpPr/>
          <p:nvPr/>
        </p:nvSpPr>
        <p:spPr>
          <a:xfrm>
            <a:off x="12695038" y="14330738"/>
            <a:ext cx="1286969" cy="1579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smtClean="0"/>
              <a:t>Automated SMS And Email</a:t>
            </a:r>
          </a:p>
          <a:p>
            <a:pPr algn="ctr"/>
            <a:r>
              <a:rPr lang="en-IN" sz="1800" dirty="0" smtClean="0"/>
              <a:t>System</a:t>
            </a:r>
            <a:endParaRPr lang="en-IN" sz="1800" dirty="0"/>
          </a:p>
        </p:txBody>
      </p:sp>
      <p:cxnSp>
        <p:nvCxnSpPr>
          <p:cNvPr id="65" name="Straight Arrow Connector 64"/>
          <p:cNvCxnSpPr/>
          <p:nvPr/>
        </p:nvCxnSpPr>
        <p:spPr>
          <a:xfrm>
            <a:off x="10839795" y="12402591"/>
            <a:ext cx="415638" cy="332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2535593" y="14613775"/>
            <a:ext cx="182880" cy="831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2485716" y="13765876"/>
            <a:ext cx="285804" cy="446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9" idx="0"/>
            <a:endCxn id="58" idx="2"/>
          </p:cNvCxnSpPr>
          <p:nvPr/>
        </p:nvCxnSpPr>
        <p:spPr>
          <a:xfrm flipH="1" flipV="1">
            <a:off x="10075023" y="12818225"/>
            <a:ext cx="36614" cy="2737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9" idx="1"/>
          </p:cNvCxnSpPr>
          <p:nvPr/>
        </p:nvCxnSpPr>
        <p:spPr>
          <a:xfrm>
            <a:off x="10917972" y="13744817"/>
            <a:ext cx="337461" cy="210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9" idx="2"/>
          </p:cNvCxnSpPr>
          <p:nvPr/>
        </p:nvCxnSpPr>
        <p:spPr>
          <a:xfrm flipH="1">
            <a:off x="10041775" y="14397646"/>
            <a:ext cx="69862" cy="1995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10706793" y="14896407"/>
            <a:ext cx="565265" cy="166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12469091" y="12701849"/>
            <a:ext cx="415637" cy="332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5" name="Google Shape;145;p20"/>
          <p:cNvPicPr preferRelativeResize="0"/>
          <p:nvPr/>
        </p:nvPicPr>
        <p:blipFill>
          <a:blip r:embed="rId4" cstate="print">
            <a:alphaModFix/>
          </a:blip>
          <a:stretch>
            <a:fillRect/>
          </a:stretch>
        </p:blipFill>
        <p:spPr>
          <a:xfrm>
            <a:off x="1035627" y="20792891"/>
            <a:ext cx="7165571" cy="4731683"/>
          </a:xfrm>
          <a:prstGeom prst="rect">
            <a:avLst/>
          </a:prstGeom>
          <a:noFill/>
          <a:ln>
            <a:noFill/>
          </a:ln>
        </p:spPr>
      </p:pic>
      <p:sp>
        <p:nvSpPr>
          <p:cNvPr id="125" name="Flowchart: Magnetic Disk 124"/>
          <p:cNvSpPr/>
          <p:nvPr/>
        </p:nvSpPr>
        <p:spPr>
          <a:xfrm>
            <a:off x="14428489" y="14913033"/>
            <a:ext cx="1083059" cy="16649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a:p>
            <a:pPr algn="ctr"/>
            <a:r>
              <a:rPr lang="en-IN" sz="1400" dirty="0" err="1" smtClean="0">
                <a:solidFill>
                  <a:schemeClr val="tx1"/>
                </a:solidFill>
              </a:rPr>
              <a:t>Sentimentwor</a:t>
            </a:r>
            <a:r>
              <a:rPr lang="en-IN" sz="1600" dirty="0" err="1" smtClean="0">
                <a:solidFill>
                  <a:schemeClr val="tx1"/>
                </a:solidFill>
              </a:rPr>
              <a:t>d</a:t>
            </a:r>
            <a:r>
              <a:rPr lang="en-IN" sz="1600" dirty="0" smtClean="0">
                <a:solidFill>
                  <a:schemeClr val="tx1"/>
                </a:solidFill>
              </a:rPr>
              <a:t> </a:t>
            </a:r>
          </a:p>
          <a:p>
            <a:pPr algn="ctr"/>
            <a:r>
              <a:rPr lang="en-IN" sz="1600" dirty="0" smtClean="0">
                <a:solidFill>
                  <a:schemeClr val="tx1"/>
                </a:solidFill>
              </a:rPr>
              <a:t>Database</a:t>
            </a:r>
          </a:p>
          <a:p>
            <a:pPr algn="ctr"/>
            <a:endParaRPr lang="en-IN" dirty="0"/>
          </a:p>
        </p:txBody>
      </p:sp>
      <p:sp>
        <p:nvSpPr>
          <p:cNvPr id="126" name="Text Box 63"/>
          <p:cNvSpPr txBox="1">
            <a:spLocks noChangeArrowheads="1"/>
          </p:cNvSpPr>
          <p:nvPr/>
        </p:nvSpPr>
        <p:spPr bwMode="auto">
          <a:xfrm>
            <a:off x="15049501" y="10820400"/>
            <a:ext cx="2797174" cy="1222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sz="2800" dirty="0" smtClean="0">
                <a:latin typeface="Avant_G-Bold" pitchFamily="34" charset="0"/>
              </a:rPr>
              <a:t>Figure 3: </a:t>
            </a:r>
            <a:r>
              <a:rPr lang="en-US" altLang="en-US" sz="2400" dirty="0" smtClean="0">
                <a:latin typeface="Avant_G-Bold" pitchFamily="34" charset="0"/>
              </a:rPr>
              <a:t>SENTIMENT ANALYSIS</a:t>
            </a:r>
            <a:endParaRPr lang="en-US" altLang="en-US" sz="2800" dirty="0">
              <a:latin typeface="Avant_G-Bold" pitchFamily="34" charset="0"/>
            </a:endParaRPr>
          </a:p>
        </p:txBody>
      </p:sp>
      <p:sp>
        <p:nvSpPr>
          <p:cNvPr id="127" name="Flowchart: Punched Tape 126"/>
          <p:cNvSpPr/>
          <p:nvPr/>
        </p:nvSpPr>
        <p:spPr>
          <a:xfrm>
            <a:off x="15560225" y="12352714"/>
            <a:ext cx="1983036" cy="664818"/>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smtClean="0">
                <a:solidFill>
                  <a:schemeClr val="tx1"/>
                </a:solidFill>
              </a:rPr>
              <a:t>Student’s feedback</a:t>
            </a:r>
            <a:endParaRPr lang="en-IN" sz="1800" dirty="0">
              <a:solidFill>
                <a:schemeClr val="tx1"/>
              </a:solidFill>
            </a:endParaRPr>
          </a:p>
        </p:txBody>
      </p:sp>
      <p:sp>
        <p:nvSpPr>
          <p:cNvPr id="128" name="Rectangle 127"/>
          <p:cNvSpPr/>
          <p:nvPr/>
        </p:nvSpPr>
        <p:spPr>
          <a:xfrm>
            <a:off x="15582658" y="13226850"/>
            <a:ext cx="1949986" cy="60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smtClean="0">
                <a:solidFill>
                  <a:schemeClr val="tx1"/>
                </a:solidFill>
              </a:rPr>
              <a:t>Pre-processing</a:t>
            </a:r>
            <a:endParaRPr lang="en-IN" sz="1800" dirty="0">
              <a:solidFill>
                <a:schemeClr val="tx1"/>
              </a:solidFill>
            </a:endParaRPr>
          </a:p>
        </p:txBody>
      </p:sp>
      <p:sp>
        <p:nvSpPr>
          <p:cNvPr id="129" name="Rectangle 128"/>
          <p:cNvSpPr/>
          <p:nvPr/>
        </p:nvSpPr>
        <p:spPr>
          <a:xfrm>
            <a:off x="15604692" y="13992425"/>
            <a:ext cx="1927951" cy="57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smtClean="0">
                <a:solidFill>
                  <a:schemeClr val="tx1"/>
                </a:solidFill>
              </a:rPr>
              <a:t>Opinion world</a:t>
            </a:r>
          </a:p>
          <a:p>
            <a:pPr algn="ctr"/>
            <a:r>
              <a:rPr lang="en-IN" sz="1800" dirty="0" smtClean="0">
                <a:solidFill>
                  <a:schemeClr val="tx1"/>
                </a:solidFill>
              </a:rPr>
              <a:t>identification</a:t>
            </a:r>
            <a:endParaRPr lang="en-IN" sz="1800" dirty="0">
              <a:solidFill>
                <a:schemeClr val="tx1"/>
              </a:solidFill>
            </a:endParaRPr>
          </a:p>
        </p:txBody>
      </p:sp>
      <p:sp>
        <p:nvSpPr>
          <p:cNvPr id="130" name="Rectangle 129"/>
          <p:cNvSpPr/>
          <p:nvPr/>
        </p:nvSpPr>
        <p:spPr>
          <a:xfrm>
            <a:off x="15621316" y="14796455"/>
            <a:ext cx="1927952" cy="49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smtClean="0">
                <a:solidFill>
                  <a:schemeClr val="tx1"/>
                </a:solidFill>
              </a:rPr>
              <a:t>Assign polarity scores</a:t>
            </a:r>
            <a:endParaRPr lang="en-IN" sz="1800" dirty="0">
              <a:solidFill>
                <a:schemeClr val="tx1"/>
              </a:solidFill>
            </a:endParaRPr>
          </a:p>
        </p:txBody>
      </p:sp>
      <p:sp>
        <p:nvSpPr>
          <p:cNvPr id="131" name="Rectangle 130"/>
          <p:cNvSpPr/>
          <p:nvPr/>
        </p:nvSpPr>
        <p:spPr>
          <a:xfrm>
            <a:off x="15749112" y="15556417"/>
            <a:ext cx="1961003" cy="57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smtClean="0">
                <a:solidFill>
                  <a:schemeClr val="tx1"/>
                </a:solidFill>
              </a:rPr>
              <a:t>Calculate total sentiment score</a:t>
            </a:r>
            <a:endParaRPr lang="en-IN" dirty="0">
              <a:solidFill>
                <a:schemeClr val="tx1"/>
              </a:solidFill>
            </a:endParaRPr>
          </a:p>
        </p:txBody>
      </p:sp>
      <p:sp>
        <p:nvSpPr>
          <p:cNvPr id="132" name="Rectangle 131"/>
          <p:cNvSpPr/>
          <p:nvPr/>
        </p:nvSpPr>
        <p:spPr>
          <a:xfrm>
            <a:off x="15749111" y="16371064"/>
            <a:ext cx="1961003" cy="57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smtClean="0">
                <a:solidFill>
                  <a:schemeClr val="tx1"/>
                </a:solidFill>
              </a:rPr>
              <a:t>Calculate total sentiment score</a:t>
            </a:r>
            <a:endParaRPr lang="en-IN" sz="1800" dirty="0">
              <a:solidFill>
                <a:schemeClr val="tx1"/>
              </a:solidFill>
            </a:endParaRPr>
          </a:p>
        </p:txBody>
      </p:sp>
      <p:sp>
        <p:nvSpPr>
          <p:cNvPr id="133" name="Flowchart: Data 132"/>
          <p:cNvSpPr/>
          <p:nvPr/>
        </p:nvSpPr>
        <p:spPr>
          <a:xfrm>
            <a:off x="15395172" y="17325526"/>
            <a:ext cx="2257856" cy="71309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smtClean="0">
                <a:solidFill>
                  <a:schemeClr val="tx1"/>
                </a:solidFill>
              </a:rPr>
              <a:t>Show the opinion result</a:t>
            </a:r>
            <a:endParaRPr lang="en-IN" sz="1800" dirty="0">
              <a:solidFill>
                <a:schemeClr val="tx1"/>
              </a:solidFill>
            </a:endParaRPr>
          </a:p>
        </p:txBody>
      </p:sp>
      <p:cxnSp>
        <p:nvCxnSpPr>
          <p:cNvPr id="134" name="Straight Arrow Connector 133"/>
          <p:cNvCxnSpPr>
            <a:endCxn id="128" idx="0"/>
          </p:cNvCxnSpPr>
          <p:nvPr/>
        </p:nvCxnSpPr>
        <p:spPr>
          <a:xfrm>
            <a:off x="16542327" y="12851476"/>
            <a:ext cx="15324" cy="3753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16608829" y="13765876"/>
            <a:ext cx="16625" cy="2660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endCxn id="130" idx="1"/>
          </p:cNvCxnSpPr>
          <p:nvPr/>
        </p:nvCxnSpPr>
        <p:spPr>
          <a:xfrm flipV="1">
            <a:off x="15350836" y="15044335"/>
            <a:ext cx="270480" cy="22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25" idx="1"/>
          </p:cNvCxnSpPr>
          <p:nvPr/>
        </p:nvCxnSpPr>
        <p:spPr>
          <a:xfrm rot="5400000" flipH="1" flipV="1">
            <a:off x="14916589" y="14201695"/>
            <a:ext cx="764768" cy="6579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16642081" y="16010313"/>
            <a:ext cx="19397" cy="4184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flipH="1">
            <a:off x="16564495" y="15245541"/>
            <a:ext cx="27709" cy="2881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H="1">
            <a:off x="16425949" y="14497396"/>
            <a:ext cx="33252" cy="3657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endCxn id="133" idx="1"/>
          </p:cNvCxnSpPr>
          <p:nvPr/>
        </p:nvCxnSpPr>
        <p:spPr>
          <a:xfrm flipH="1">
            <a:off x="16524100" y="16891462"/>
            <a:ext cx="134604" cy="434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altLang="en-US" sz="4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altLang="en-US" sz="4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TotalTime>
  <Words>619</Words>
  <Application>Microsoft Office PowerPoint</Application>
  <PresentationFormat>Custom</PresentationFormat>
  <Paragraphs>92</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CorelDRAW</vt:lpstr>
      <vt:lpstr>Slide 1</vt:lpstr>
    </vt:vector>
  </TitlesOfParts>
  <Company>MegaPrint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Vertical Template</dc:title>
  <dc:creator>Ethan Shulda</dc:creator>
  <dc:description>©MegaPrint Inc. 2009</dc:description>
  <cp:lastModifiedBy>Pulla Rao</cp:lastModifiedBy>
  <cp:revision>81</cp:revision>
  <dcterms:created xsi:type="dcterms:W3CDTF">2008-12-04T00:20:37Z</dcterms:created>
  <dcterms:modified xsi:type="dcterms:W3CDTF">2019-04-26T11:47:15Z</dcterms:modified>
  <cp:category>Research Poster</cp:category>
</cp:coreProperties>
</file>