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0.svg" ContentType="image/svg+xml"/>
  <Override PartName="/ppt/media/image12.svg" ContentType="image/svg+xml"/>
  <Override PartName="/ppt/media/image14.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8288000" cy="10287000"/>
  <p:notesSz cx="6858000" cy="9144000"/>
  <p:embeddedFontLst>
    <p:embeddedFont>
      <p:font typeface="Kollektif Bold" panose="020B0604020101010102"/>
      <p:bold r:id="rId33"/>
    </p:embeddedFont>
    <p:embeddedFont>
      <p:font typeface="Canva Sans" panose="020B0503030501040103"/>
      <p:regular r:id="rId34"/>
    </p:embeddedFont>
    <p:embeddedFont>
      <p:font typeface="DM Sans"/>
      <p:regular r:id="rId35"/>
    </p:embeddedFont>
    <p:embeddedFont>
      <p:font typeface="DM Sans Bold"/>
      <p:bold r:id="rId36"/>
    </p:embeddedFont>
    <p:embeddedFont>
      <p:font typeface="Calibri" panose="020F0502020204030204" charset="0"/>
      <p:regular r:id="rId37"/>
      <p:bold r:id="rId38"/>
      <p:italic r:id="rId39"/>
      <p:boldItalic r:id="rId40"/>
    </p:embeddedFont>
    <p:embeddedFont>
      <p:font typeface="Canva Sans Bold" panose="020B0803030501040103"/>
      <p:bold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8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slide" Target="slides/slide2.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svg"/><Relationship Id="rId7" Type="http://schemas.openxmlformats.org/officeDocument/2006/relationships/image" Target="../media/image13.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i.org/10.1109/TVCG.2022.3209457"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svg"/><Relationship Id="rId7" Type="http://schemas.openxmlformats.org/officeDocument/2006/relationships/image" Target="../media/image13.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svg"/><Relationship Id="rId7" Type="http://schemas.openxmlformats.org/officeDocument/2006/relationships/image" Target="../media/image13.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2.svg"/><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3" Type="http://schemas.openxmlformats.org/officeDocument/2006/relationships/image" Target="../media/image8.svg"/><Relationship Id="rId2" Type="http://schemas.openxmlformats.org/officeDocument/2006/relationships/image" Target="../media/image7.png"/><Relationship Id="rId10" Type="http://schemas.openxmlformats.org/officeDocument/2006/relationships/slideLayout" Target="../slideLayouts/slideLayout7.xml"/><Relationship Id="rId1" Type="http://schemas.openxmlformats.org/officeDocument/2006/relationships/hyperlink" Target="https://doi.org/10.1109/TVCG.2022.3209457" TargetMode="External"/></Relationships>
</file>

<file path=ppt/slides/_rels/slide7.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2.svg"/><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3" Type="http://schemas.openxmlformats.org/officeDocument/2006/relationships/image" Target="../media/image8.svg"/><Relationship Id="rId2" Type="http://schemas.openxmlformats.org/officeDocument/2006/relationships/image" Target="../media/image7.png"/><Relationship Id="rId10" Type="http://schemas.openxmlformats.org/officeDocument/2006/relationships/slideLayout" Target="../slideLayouts/slideLayout7.xml"/><Relationship Id="rId1" Type="http://schemas.openxmlformats.org/officeDocument/2006/relationships/hyperlink" Target="https://doi.org/10.1007/s41870-022-00973-2" TargetMode="Externa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1480212" y="-16026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0" name="Freeform 20"/>
          <p:cNvSpPr/>
          <p:nvPr/>
        </p:nvSpPr>
        <p:spPr>
          <a:xfrm rot="5400000">
            <a:off x="15094542" y="-10370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a:off x="15094542" y="8869697"/>
            <a:ext cx="1417303" cy="1417303"/>
          </a:xfrm>
          <a:custGeom>
            <a:avLst/>
            <a:gdLst/>
            <a:ahLst/>
            <a:cxnLst/>
            <a:rect l="l" t="t" r="r" b="b"/>
            <a:pathLst>
              <a:path w="1417303" h="1417303">
                <a:moveTo>
                  <a:pt x="0" y="0"/>
                </a:moveTo>
                <a:lnTo>
                  <a:pt x="1417303" y="0"/>
                </a:lnTo>
                <a:lnTo>
                  <a:pt x="1417303" y="1417303"/>
                </a:lnTo>
                <a:lnTo>
                  <a:pt x="0" y="141730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2"/>
          <p:cNvSpPr txBox="1"/>
          <p:nvPr/>
        </p:nvSpPr>
        <p:spPr>
          <a:xfrm>
            <a:off x="2985902" y="1791724"/>
            <a:ext cx="12044053" cy="3729990"/>
          </a:xfrm>
          <a:prstGeom prst="rect">
            <a:avLst/>
          </a:prstGeom>
        </p:spPr>
        <p:txBody>
          <a:bodyPr lIns="0" tIns="0" rIns="0" bIns="0" rtlCol="0" anchor="t">
            <a:spAutoFit/>
          </a:bodyPr>
          <a:lstStyle/>
          <a:p>
            <a:pPr algn="ctr">
              <a:lnSpc>
                <a:spcPts val="9600"/>
              </a:lnSpc>
            </a:pPr>
            <a:r>
              <a:rPr lang="en-US" sz="9600">
                <a:solidFill>
                  <a:srgbClr val="227C9D"/>
                </a:solidFill>
                <a:latin typeface="Kollektif Bold" panose="020B0604020101010102"/>
                <a:ea typeface="Kollektif Bold" panose="020B0604020101010102"/>
                <a:cs typeface="Kollektif Bold" panose="020B0604020101010102"/>
                <a:sym typeface="Kollektif Bold" panose="020B0604020101010102"/>
              </a:rPr>
              <a:t>PREDICTING THE COVID-19 MORTALITY RATE </a:t>
            </a:r>
            <a:endParaRPr lang="en-US" sz="9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23" name="TextBox 23"/>
          <p:cNvSpPr txBox="1"/>
          <p:nvPr/>
        </p:nvSpPr>
        <p:spPr>
          <a:xfrm>
            <a:off x="1844613" y="6900572"/>
            <a:ext cx="7951970" cy="1780540"/>
          </a:xfrm>
          <a:prstGeom prst="rect">
            <a:avLst/>
          </a:prstGeom>
        </p:spPr>
        <p:txBody>
          <a:bodyPr lIns="0" tIns="0" rIns="0" bIns="0" rtlCol="0" anchor="t">
            <a:spAutoFit/>
          </a:bodyPr>
          <a:lstStyle/>
          <a:p>
            <a:pPr algn="just">
              <a:lnSpc>
                <a:spcPts val="4760"/>
              </a:lnSpc>
            </a:pPr>
            <a:r>
              <a:rPr lang="en-US" sz="3400">
                <a:solidFill>
                  <a:srgbClr val="227C9D"/>
                </a:solidFill>
                <a:latin typeface="Canva Sans" panose="020B0503030501040103"/>
                <a:ea typeface="Canva Sans" panose="020B0503030501040103"/>
                <a:cs typeface="Canva Sans" panose="020B0503030501040103"/>
                <a:sym typeface="Canva Sans" panose="020B0503030501040103"/>
              </a:rPr>
              <a:t>20MIS1063  SARVESHWARAN B</a:t>
            </a:r>
            <a:endParaRPr lang="en-US" sz="3400">
              <a:solidFill>
                <a:srgbClr val="227C9D"/>
              </a:solidFill>
              <a:latin typeface="Canva Sans" panose="020B0503030501040103"/>
              <a:ea typeface="Canva Sans" panose="020B0503030501040103"/>
              <a:cs typeface="Canva Sans" panose="020B0503030501040103"/>
              <a:sym typeface="Canva Sans" panose="020B0503030501040103"/>
            </a:endParaRPr>
          </a:p>
          <a:p>
            <a:pPr algn="just">
              <a:lnSpc>
                <a:spcPts val="4760"/>
              </a:lnSpc>
            </a:pPr>
            <a:r>
              <a:rPr lang="en-US" sz="3400">
                <a:solidFill>
                  <a:srgbClr val="227C9D"/>
                </a:solidFill>
                <a:latin typeface="Canva Sans" panose="020B0503030501040103"/>
                <a:ea typeface="Canva Sans" panose="020B0503030501040103"/>
                <a:cs typeface="Canva Sans" panose="020B0503030501040103"/>
                <a:sym typeface="Canva Sans" panose="020B0503030501040103"/>
              </a:rPr>
              <a:t>20MIS1075 SHASHANK D</a:t>
            </a:r>
            <a:endParaRPr lang="en-US" sz="3400">
              <a:solidFill>
                <a:srgbClr val="227C9D"/>
              </a:solidFill>
              <a:latin typeface="Canva Sans" panose="020B0503030501040103"/>
              <a:ea typeface="Canva Sans" panose="020B0503030501040103"/>
              <a:cs typeface="Canva Sans" panose="020B0503030501040103"/>
              <a:sym typeface="Canva Sans" panose="020B0503030501040103"/>
            </a:endParaRPr>
          </a:p>
          <a:p>
            <a:pPr algn="just">
              <a:lnSpc>
                <a:spcPts val="4760"/>
              </a:lnSpc>
            </a:pPr>
            <a:r>
              <a:rPr lang="en-US" sz="3400">
                <a:solidFill>
                  <a:srgbClr val="227C9D"/>
                </a:solidFill>
                <a:latin typeface="Canva Sans" panose="020B0503030501040103"/>
                <a:ea typeface="Canva Sans" panose="020B0503030501040103"/>
                <a:cs typeface="Canva Sans" panose="020B0503030501040103"/>
                <a:sym typeface="Canva Sans" panose="020B0503030501040103"/>
              </a:rPr>
              <a:t>20MIS1173 JEGADEESH D</a:t>
            </a:r>
            <a:endParaRPr lang="en-US" sz="3400">
              <a:solidFill>
                <a:srgbClr val="227C9D"/>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Freeform 13"/>
          <p:cNvSpPr/>
          <p:nvPr/>
        </p:nvSpPr>
        <p:spPr>
          <a:xfrm>
            <a:off x="9144000" y="0"/>
            <a:ext cx="6381155" cy="10287000"/>
          </a:xfrm>
          <a:custGeom>
            <a:avLst/>
            <a:gdLst/>
            <a:ahLst/>
            <a:cxnLst/>
            <a:rect l="l" t="t" r="r" b="b"/>
            <a:pathLst>
              <a:path w="6381155" h="10287000">
                <a:moveTo>
                  <a:pt x="0" y="0"/>
                </a:moveTo>
                <a:lnTo>
                  <a:pt x="6381155" y="0"/>
                </a:lnTo>
                <a:lnTo>
                  <a:pt x="6381155" y="10287000"/>
                </a:lnTo>
                <a:lnTo>
                  <a:pt x="0" y="10287000"/>
                </a:lnTo>
                <a:lnTo>
                  <a:pt x="0" y="0"/>
                </a:lnTo>
                <a:close/>
              </a:path>
            </a:pathLst>
          </a:custGeom>
          <a:blipFill>
            <a:blip r:embed="rId1"/>
            <a:stretch>
              <a:fillRect/>
            </a:stretch>
          </a:blipFill>
        </p:spPr>
      </p:sp>
      <p:sp>
        <p:nvSpPr>
          <p:cNvPr id="14" name="TextBox 14"/>
          <p:cNvSpPr txBox="1"/>
          <p:nvPr/>
        </p:nvSpPr>
        <p:spPr>
          <a:xfrm>
            <a:off x="1713358" y="3975552"/>
            <a:ext cx="6967300" cy="1435227"/>
          </a:xfrm>
          <a:prstGeom prst="rect">
            <a:avLst/>
          </a:prstGeom>
        </p:spPr>
        <p:txBody>
          <a:bodyPr lIns="0" tIns="0" rIns="0" bIns="0" rtlCol="0" anchor="t">
            <a:spAutoFit/>
          </a:bodyPr>
          <a:lstStyle/>
          <a:p>
            <a:pPr algn="l">
              <a:lnSpc>
                <a:spcPts val="5545"/>
              </a:lnSpc>
            </a:pPr>
            <a:r>
              <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rPr>
              <a:t>PROPOSED ARCHITECTURE</a:t>
            </a:r>
            <a:endPar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980367" y="819425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5517754" y="9013804"/>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5303807" y="9326481"/>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5124205" y="9684951"/>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4997551" y="10071218"/>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10" name="Group 10"/>
          <p:cNvGrpSpPr/>
          <p:nvPr/>
        </p:nvGrpSpPr>
        <p:grpSpPr>
          <a:xfrm rot="2700000">
            <a:off x="-2154807" y="-3760310"/>
            <a:ext cx="7415398" cy="3565095"/>
            <a:chOff x="0" y="0"/>
            <a:chExt cx="660400" cy="317500"/>
          </a:xfrm>
        </p:grpSpPr>
        <p:sp>
          <p:nvSpPr>
            <p:cNvPr id="11" name="Freeform 1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2" name="TextBox 12"/>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13" name="AutoShape 13"/>
          <p:cNvSpPr/>
          <p:nvPr/>
        </p:nvSpPr>
        <p:spPr>
          <a:xfrm>
            <a:off x="-2617421" y="-2940760"/>
            <a:ext cx="5185216" cy="5132702"/>
          </a:xfrm>
          <a:prstGeom prst="line">
            <a:avLst/>
          </a:prstGeom>
          <a:ln w="28575" cap="flat">
            <a:solidFill>
              <a:srgbClr val="8CA9AD"/>
            </a:solidFill>
            <a:prstDash val="solid"/>
            <a:headEnd type="none" w="sm" len="sm"/>
            <a:tailEnd type="none" w="sm" len="sm"/>
          </a:ln>
        </p:spPr>
      </p:sp>
      <p:sp>
        <p:nvSpPr>
          <p:cNvPr id="14" name="AutoShape 14"/>
          <p:cNvSpPr/>
          <p:nvPr/>
        </p:nvSpPr>
        <p:spPr>
          <a:xfrm>
            <a:off x="-2831367" y="-2628084"/>
            <a:ext cx="5038853" cy="5038853"/>
          </a:xfrm>
          <a:prstGeom prst="line">
            <a:avLst/>
          </a:prstGeom>
          <a:ln w="28575" cap="flat">
            <a:solidFill>
              <a:srgbClr val="8CA9AD"/>
            </a:solidFill>
            <a:prstDash val="solid"/>
            <a:headEnd type="none" w="sm" len="sm"/>
            <a:tailEnd type="none" w="sm" len="sm"/>
          </a:ln>
        </p:spPr>
      </p:sp>
      <p:sp>
        <p:nvSpPr>
          <p:cNvPr id="15" name="AutoShape 15"/>
          <p:cNvSpPr/>
          <p:nvPr/>
        </p:nvSpPr>
        <p:spPr>
          <a:xfrm>
            <a:off x="-3010969" y="-2269613"/>
            <a:ext cx="4867141" cy="4867141"/>
          </a:xfrm>
          <a:prstGeom prst="line">
            <a:avLst/>
          </a:prstGeom>
          <a:ln w="28575" cap="flat">
            <a:solidFill>
              <a:srgbClr val="8CA9AD"/>
            </a:solidFill>
            <a:prstDash val="solid"/>
            <a:headEnd type="none" w="sm" len="sm"/>
            <a:tailEnd type="none" w="sm" len="sm"/>
          </a:ln>
        </p:spPr>
      </p:sp>
      <p:sp>
        <p:nvSpPr>
          <p:cNvPr id="16" name="AutoShape 16"/>
          <p:cNvSpPr/>
          <p:nvPr/>
        </p:nvSpPr>
        <p:spPr>
          <a:xfrm>
            <a:off x="-3137624" y="-1883346"/>
            <a:ext cx="4690515" cy="4690515"/>
          </a:xfrm>
          <a:prstGeom prst="line">
            <a:avLst/>
          </a:prstGeom>
          <a:ln w="28575" cap="flat">
            <a:solidFill>
              <a:srgbClr val="8CA9AD"/>
            </a:solidFill>
            <a:prstDash val="solid"/>
            <a:headEnd type="none" w="sm" len="sm"/>
            <a:tailEnd type="none" w="sm" len="sm"/>
          </a:ln>
        </p:spPr>
      </p:sp>
      <p:sp>
        <p:nvSpPr>
          <p:cNvPr id="17" name="AutoShape 17"/>
          <p:cNvSpPr/>
          <p:nvPr/>
        </p:nvSpPr>
        <p:spPr>
          <a:xfrm>
            <a:off x="-3281478" y="-1443669"/>
            <a:ext cx="4347674" cy="4347674"/>
          </a:xfrm>
          <a:prstGeom prst="line">
            <a:avLst/>
          </a:prstGeom>
          <a:ln w="28575" cap="flat">
            <a:solidFill>
              <a:srgbClr val="8CA9AD"/>
            </a:solidFill>
            <a:prstDash val="solid"/>
            <a:headEnd type="none" w="sm" len="sm"/>
            <a:tailEnd type="none" w="sm" len="sm"/>
          </a:ln>
        </p:spPr>
      </p:sp>
      <p:sp>
        <p:nvSpPr>
          <p:cNvPr id="18" name="AutoShape 18"/>
          <p:cNvSpPr/>
          <p:nvPr/>
        </p:nvSpPr>
        <p:spPr>
          <a:xfrm>
            <a:off x="-3402297" y="-999945"/>
            <a:ext cx="3963599" cy="3985594"/>
          </a:xfrm>
          <a:prstGeom prst="line">
            <a:avLst/>
          </a:prstGeom>
          <a:ln w="28575" cap="flat">
            <a:solidFill>
              <a:srgbClr val="8CA9AD"/>
            </a:solidFill>
            <a:prstDash val="solid"/>
            <a:headEnd type="none" w="sm" len="sm"/>
            <a:tailEnd type="none" w="sm" len="sm"/>
          </a:ln>
        </p:spPr>
      </p:sp>
      <p:sp>
        <p:nvSpPr>
          <p:cNvPr id="19" name="AutoShape 19"/>
          <p:cNvSpPr/>
          <p:nvPr/>
        </p:nvSpPr>
        <p:spPr>
          <a:xfrm>
            <a:off x="-3376530" y="-438312"/>
            <a:ext cx="3377485" cy="3360058"/>
          </a:xfrm>
          <a:prstGeom prst="line">
            <a:avLst/>
          </a:prstGeom>
          <a:ln w="28575" cap="flat">
            <a:solidFill>
              <a:srgbClr val="8CA9AD"/>
            </a:solidFill>
            <a:prstDash val="solid"/>
            <a:headEnd type="none" w="sm" len="sm"/>
            <a:tailEnd type="none" w="sm" len="sm"/>
          </a:ln>
        </p:spPr>
      </p:sp>
      <p:sp>
        <p:nvSpPr>
          <p:cNvPr id="20" name="Freeform 20"/>
          <p:cNvSpPr/>
          <p:nvPr/>
        </p:nvSpPr>
        <p:spPr>
          <a:xfrm>
            <a:off x="17480714" y="-53554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21" name="Freeform 21"/>
          <p:cNvSpPr/>
          <p:nvPr/>
        </p:nvSpPr>
        <p:spPr>
          <a:xfrm>
            <a:off x="17480714" y="5482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22" name="Freeform 22"/>
          <p:cNvSpPr/>
          <p:nvPr/>
        </p:nvSpPr>
        <p:spPr>
          <a:xfrm rot="5400000" flipH="1" flipV="1">
            <a:off x="17480714" y="1632075"/>
            <a:ext cx="1083809" cy="1083809"/>
          </a:xfrm>
          <a:custGeom>
            <a:avLst/>
            <a:gdLst/>
            <a:ahLst/>
            <a:cxnLst/>
            <a:rect l="l" t="t" r="r" b="b"/>
            <a:pathLst>
              <a:path w="1083809" h="1083809">
                <a:moveTo>
                  <a:pt x="1083809" y="1083808"/>
                </a:moveTo>
                <a:lnTo>
                  <a:pt x="0" y="1083808"/>
                </a:lnTo>
                <a:lnTo>
                  <a:pt x="0" y="0"/>
                </a:lnTo>
                <a:lnTo>
                  <a:pt x="1083809" y="0"/>
                </a:lnTo>
                <a:lnTo>
                  <a:pt x="1083809" y="1083808"/>
                </a:lnTo>
                <a:close/>
              </a:path>
            </a:pathLst>
          </a:custGeom>
          <a:blipFill>
            <a:blip r:embed="rId3"/>
            <a:stretch>
              <a:fillRect/>
            </a:stretch>
          </a:blipFill>
        </p:spPr>
      </p:sp>
      <p:sp>
        <p:nvSpPr>
          <p:cNvPr id="23" name="Freeform 23"/>
          <p:cNvSpPr/>
          <p:nvPr/>
        </p:nvSpPr>
        <p:spPr>
          <a:xfrm>
            <a:off x="16396905" y="-53554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24" name="Freeform 24"/>
          <p:cNvSpPr/>
          <p:nvPr/>
        </p:nvSpPr>
        <p:spPr>
          <a:xfrm rot="5400000">
            <a:off x="15313096" y="-658483"/>
            <a:ext cx="1083809" cy="1083809"/>
          </a:xfrm>
          <a:custGeom>
            <a:avLst/>
            <a:gdLst/>
            <a:ahLst/>
            <a:cxnLst/>
            <a:rect l="l" t="t" r="r" b="b"/>
            <a:pathLst>
              <a:path w="1083809" h="1083809">
                <a:moveTo>
                  <a:pt x="0" y="0"/>
                </a:moveTo>
                <a:lnTo>
                  <a:pt x="1083809" y="0"/>
                </a:lnTo>
                <a:lnTo>
                  <a:pt x="1083809" y="1083808"/>
                </a:lnTo>
                <a:lnTo>
                  <a:pt x="0" y="1083808"/>
                </a:lnTo>
                <a:lnTo>
                  <a:pt x="0" y="0"/>
                </a:lnTo>
                <a:close/>
              </a:path>
            </a:pathLst>
          </a:custGeom>
          <a:blipFill>
            <a:blip r:embed="rId3"/>
            <a:stretch>
              <a:fillRect/>
            </a:stretch>
          </a:blipFill>
        </p:spPr>
      </p:sp>
      <p:sp>
        <p:nvSpPr>
          <p:cNvPr id="25" name="Freeform 25"/>
          <p:cNvSpPr/>
          <p:nvPr/>
        </p:nvSpPr>
        <p:spPr>
          <a:xfrm rot="-10800000">
            <a:off x="16396905" y="1632075"/>
            <a:ext cx="1083809" cy="1083809"/>
          </a:xfrm>
          <a:custGeom>
            <a:avLst/>
            <a:gdLst/>
            <a:ahLst/>
            <a:cxnLst/>
            <a:rect l="l" t="t" r="r" b="b"/>
            <a:pathLst>
              <a:path w="1083809" h="1083809">
                <a:moveTo>
                  <a:pt x="0" y="0"/>
                </a:moveTo>
                <a:lnTo>
                  <a:pt x="1083809" y="0"/>
                </a:lnTo>
                <a:lnTo>
                  <a:pt x="1083809" y="1083808"/>
                </a:lnTo>
                <a:lnTo>
                  <a:pt x="0" y="1083808"/>
                </a:lnTo>
                <a:lnTo>
                  <a:pt x="0" y="0"/>
                </a:lnTo>
                <a:close/>
              </a:path>
            </a:pathLst>
          </a:custGeom>
          <a:blipFill>
            <a:blip r:embed="rId4"/>
            <a:stretch>
              <a:fillRect/>
            </a:stretch>
          </a:blipFill>
        </p:spPr>
      </p:sp>
      <p:sp>
        <p:nvSpPr>
          <p:cNvPr id="26" name="Freeform 26"/>
          <p:cNvSpPr/>
          <p:nvPr/>
        </p:nvSpPr>
        <p:spPr>
          <a:xfrm rot="-10800000" flipH="1" flipV="1">
            <a:off x="15263971" y="54826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sp>
        <p:nvSpPr>
          <p:cNvPr id="27" name="Freeform 27"/>
          <p:cNvSpPr/>
          <p:nvPr/>
        </p:nvSpPr>
        <p:spPr>
          <a:xfrm rot="5400000" flipH="1" flipV="1">
            <a:off x="13047228" y="-535543"/>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28" name="Freeform 28"/>
          <p:cNvSpPr/>
          <p:nvPr/>
        </p:nvSpPr>
        <p:spPr>
          <a:xfrm rot="-10800000" flipH="1" flipV="1">
            <a:off x="13047228" y="54826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29" name="Freeform 29"/>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30" name="Freeform 30"/>
          <p:cNvSpPr/>
          <p:nvPr/>
        </p:nvSpPr>
        <p:spPr>
          <a:xfrm>
            <a:off x="1550779" y="989132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31" name="Freeform 31"/>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32" name="Freeform 32"/>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33" name="Freeform 33"/>
          <p:cNvSpPr/>
          <p:nvPr/>
        </p:nvSpPr>
        <p:spPr>
          <a:xfrm rot="5400000">
            <a:off x="4351274" y="989132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1"/>
            <a:stretch>
              <a:fillRect/>
            </a:stretch>
          </a:blipFill>
        </p:spPr>
      </p:sp>
      <p:sp>
        <p:nvSpPr>
          <p:cNvPr id="34" name="TextBox 34"/>
          <p:cNvSpPr txBox="1"/>
          <p:nvPr/>
        </p:nvSpPr>
        <p:spPr>
          <a:xfrm>
            <a:off x="2767750" y="1649730"/>
            <a:ext cx="13439252" cy="7608570"/>
          </a:xfrm>
          <a:prstGeom prst="rect">
            <a:avLst/>
          </a:prstGeom>
        </p:spPr>
        <p:txBody>
          <a:bodyPr lIns="0" tIns="0" rIns="0" bIns="0" rtlCol="0" anchor="t">
            <a:spAutoFit/>
          </a:bodyPr>
          <a:lstStyle/>
          <a:p>
            <a:pPr marL="647700" lvl="1" indent="-323850" algn="l">
              <a:lnSpc>
                <a:spcPts val="5040"/>
              </a:lnSpc>
              <a:buFont typeface="Arial" panose="020B0604020202020204"/>
              <a:buChar char="•"/>
            </a:pPr>
            <a:r>
              <a:rPr lang="en-US" sz="3000">
                <a:solidFill>
                  <a:srgbClr val="227C9D"/>
                </a:solidFill>
                <a:latin typeface="Canva Sans" panose="020B0503030501040103"/>
                <a:ea typeface="Canva Sans" panose="020B0503030501040103"/>
                <a:cs typeface="Canva Sans" panose="020B0503030501040103"/>
                <a:sym typeface="Canva Sans" panose="020B0503030501040103"/>
              </a:rPr>
              <a:t>First step , loading the OWID covid dataset </a:t>
            </a:r>
            <a:endParaRPr lang="en-US" sz="3000">
              <a:solidFill>
                <a:srgbClr val="227C9D"/>
              </a:solidFill>
              <a:latin typeface="Canva Sans" panose="020B0503030501040103"/>
              <a:ea typeface="Canva Sans" panose="020B0503030501040103"/>
              <a:cs typeface="Canva Sans" panose="020B0503030501040103"/>
              <a:sym typeface="Canva Sans" panose="020B0503030501040103"/>
            </a:endParaRPr>
          </a:p>
          <a:p>
            <a:pPr marL="647700" lvl="1" indent="-323850" algn="l">
              <a:lnSpc>
                <a:spcPts val="5040"/>
              </a:lnSpc>
              <a:buFont typeface="Arial" panose="020B0604020202020204"/>
              <a:buChar char="•"/>
            </a:pPr>
            <a:r>
              <a:rPr lang="en-US" sz="3000">
                <a:solidFill>
                  <a:srgbClr val="227C9D"/>
                </a:solidFill>
                <a:latin typeface="Canva Sans" panose="020B0503030501040103"/>
                <a:ea typeface="Canva Sans" panose="020B0503030501040103"/>
                <a:cs typeface="Canva Sans" panose="020B0503030501040103"/>
                <a:sym typeface="Canva Sans" panose="020B0503030501040103"/>
              </a:rPr>
              <a:t>N</a:t>
            </a:r>
            <a:r>
              <a:rPr lang="en-US" sz="3000">
                <a:solidFill>
                  <a:srgbClr val="227C9D"/>
                </a:solidFill>
                <a:latin typeface="Canva Sans" panose="020B0503030501040103"/>
                <a:ea typeface="Canva Sans" panose="020B0503030501040103"/>
                <a:cs typeface="Canva Sans" panose="020B0503030501040103"/>
                <a:sym typeface="Canva Sans" panose="020B0503030501040103"/>
              </a:rPr>
              <a:t>ow  preprocess the data by cleaning sorting and standardizing the data format and removing the null values and using imputer functions </a:t>
            </a:r>
            <a:endParaRPr lang="en-US" sz="3000">
              <a:solidFill>
                <a:srgbClr val="227C9D"/>
              </a:solidFill>
              <a:latin typeface="Canva Sans" panose="020B0503030501040103"/>
              <a:ea typeface="Canva Sans" panose="020B0503030501040103"/>
              <a:cs typeface="Canva Sans" panose="020B0503030501040103"/>
              <a:sym typeface="Canva Sans" panose="020B0503030501040103"/>
            </a:endParaRPr>
          </a:p>
          <a:p>
            <a:pPr marL="647700" lvl="1" indent="-323850" algn="l">
              <a:lnSpc>
                <a:spcPts val="5040"/>
              </a:lnSpc>
              <a:buFont typeface="Arial" panose="020B0604020202020204"/>
              <a:buChar char="•"/>
            </a:pPr>
            <a:r>
              <a:rPr lang="en-US" sz="3000">
                <a:solidFill>
                  <a:srgbClr val="227C9D"/>
                </a:solidFill>
                <a:latin typeface="Canva Sans" panose="020B0503030501040103"/>
                <a:ea typeface="Canva Sans" panose="020B0503030501040103"/>
                <a:cs typeface="Canva Sans" panose="020B0503030501040103"/>
                <a:sym typeface="Canva Sans" panose="020B0503030501040103"/>
              </a:rPr>
              <a:t>After preprocessing the data is split into training and testing samples in the ratio of 70:30</a:t>
            </a:r>
            <a:endParaRPr lang="en-US" sz="3000">
              <a:solidFill>
                <a:srgbClr val="227C9D"/>
              </a:solidFill>
              <a:latin typeface="Canva Sans" panose="020B0503030501040103"/>
              <a:ea typeface="Canva Sans" panose="020B0503030501040103"/>
              <a:cs typeface="Canva Sans" panose="020B0503030501040103"/>
              <a:sym typeface="Canva Sans" panose="020B0503030501040103"/>
            </a:endParaRPr>
          </a:p>
          <a:p>
            <a:pPr marL="647700" lvl="1" indent="-323850" algn="l">
              <a:lnSpc>
                <a:spcPts val="5040"/>
              </a:lnSpc>
              <a:buFont typeface="Arial" panose="020B0604020202020204"/>
              <a:buChar char="•"/>
            </a:pPr>
            <a:r>
              <a:rPr lang="en-US" sz="3000">
                <a:solidFill>
                  <a:srgbClr val="227C9D"/>
                </a:solidFill>
                <a:latin typeface="Canva Sans" panose="020B0503030501040103"/>
                <a:ea typeface="Canva Sans" panose="020B0503030501040103"/>
                <a:cs typeface="Canva Sans" panose="020B0503030501040103"/>
                <a:sym typeface="Canva Sans" panose="020B0503030501040103"/>
              </a:rPr>
              <a:t>Now the models (Linear regression, Decision Tree and Random Forest) are trained </a:t>
            </a:r>
            <a:endParaRPr lang="en-US" sz="3000">
              <a:solidFill>
                <a:srgbClr val="227C9D"/>
              </a:solidFill>
              <a:latin typeface="Canva Sans" panose="020B0503030501040103"/>
              <a:ea typeface="Canva Sans" panose="020B0503030501040103"/>
              <a:cs typeface="Canva Sans" panose="020B0503030501040103"/>
              <a:sym typeface="Canva Sans" panose="020B0503030501040103"/>
            </a:endParaRPr>
          </a:p>
          <a:p>
            <a:pPr marL="647700" lvl="1" indent="-323850" algn="l">
              <a:lnSpc>
                <a:spcPts val="5040"/>
              </a:lnSpc>
              <a:buFont typeface="Arial" panose="020B0604020202020204"/>
              <a:buChar char="•"/>
            </a:pPr>
            <a:r>
              <a:rPr lang="en-US" sz="3000">
                <a:solidFill>
                  <a:srgbClr val="227C9D"/>
                </a:solidFill>
                <a:latin typeface="Canva Sans" panose="020B0503030501040103"/>
                <a:ea typeface="Canva Sans" panose="020B0503030501040103"/>
                <a:cs typeface="Canva Sans" panose="020B0503030501040103"/>
                <a:sym typeface="Canva Sans" panose="020B0503030501040103"/>
              </a:rPr>
              <a:t>The Performance is assed using performace metrics such AS MAE,MSE,R2,RMSE</a:t>
            </a:r>
            <a:endParaRPr lang="en-US" sz="3000">
              <a:solidFill>
                <a:srgbClr val="227C9D"/>
              </a:solidFill>
              <a:latin typeface="Canva Sans" panose="020B0503030501040103"/>
              <a:ea typeface="Canva Sans" panose="020B0503030501040103"/>
              <a:cs typeface="Canva Sans" panose="020B0503030501040103"/>
              <a:sym typeface="Canva Sans" panose="020B0503030501040103"/>
            </a:endParaRPr>
          </a:p>
          <a:p>
            <a:pPr marL="647700" lvl="1" indent="-323850" algn="l">
              <a:lnSpc>
                <a:spcPts val="5040"/>
              </a:lnSpc>
              <a:buFont typeface="Arial" panose="020B0604020202020204"/>
              <a:buChar char="•"/>
            </a:pPr>
            <a:r>
              <a:rPr lang="en-US" sz="3000">
                <a:solidFill>
                  <a:srgbClr val="227C9D"/>
                </a:solidFill>
                <a:latin typeface="Canva Sans" panose="020B0503030501040103"/>
                <a:ea typeface="Canva Sans" panose="020B0503030501040103"/>
                <a:cs typeface="Canva Sans" panose="020B0503030501040103"/>
                <a:sym typeface="Canva Sans" panose="020B0503030501040103"/>
              </a:rPr>
              <a:t>Now the best model in terms of score  is used to predict the result for the test data</a:t>
            </a:r>
            <a:endParaRPr lang="en-US" sz="3000">
              <a:solidFill>
                <a:srgbClr val="227C9D"/>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10" name="Group 10"/>
          <p:cNvGrpSpPr/>
          <p:nvPr/>
        </p:nvGrpSpPr>
        <p:grpSpPr>
          <a:xfrm rot="2700000">
            <a:off x="-2696712" y="-3559715"/>
            <a:ext cx="7415398" cy="3565095"/>
            <a:chOff x="0" y="0"/>
            <a:chExt cx="660400" cy="317500"/>
          </a:xfrm>
        </p:grpSpPr>
        <p:sp>
          <p:nvSpPr>
            <p:cNvPr id="11" name="Freeform 1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2" name="TextBox 12"/>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13" name="AutoShape 13"/>
          <p:cNvSpPr/>
          <p:nvPr/>
        </p:nvSpPr>
        <p:spPr>
          <a:xfrm>
            <a:off x="-3159325" y="-2740166"/>
            <a:ext cx="5185216" cy="5132702"/>
          </a:xfrm>
          <a:prstGeom prst="line">
            <a:avLst/>
          </a:prstGeom>
          <a:ln w="28575" cap="flat">
            <a:solidFill>
              <a:srgbClr val="8CA9AD"/>
            </a:solidFill>
            <a:prstDash val="solid"/>
            <a:headEnd type="none" w="sm" len="sm"/>
            <a:tailEnd type="none" w="sm" len="sm"/>
          </a:ln>
        </p:spPr>
      </p:sp>
      <p:sp>
        <p:nvSpPr>
          <p:cNvPr id="14" name="AutoShape 14"/>
          <p:cNvSpPr/>
          <p:nvPr/>
        </p:nvSpPr>
        <p:spPr>
          <a:xfrm>
            <a:off x="-3373272" y="-2427489"/>
            <a:ext cx="5038853" cy="5038853"/>
          </a:xfrm>
          <a:prstGeom prst="line">
            <a:avLst/>
          </a:prstGeom>
          <a:ln w="28575" cap="flat">
            <a:solidFill>
              <a:srgbClr val="8CA9AD"/>
            </a:solidFill>
            <a:prstDash val="solid"/>
            <a:headEnd type="none" w="sm" len="sm"/>
            <a:tailEnd type="none" w="sm" len="sm"/>
          </a:ln>
        </p:spPr>
      </p:sp>
      <p:sp>
        <p:nvSpPr>
          <p:cNvPr id="15" name="AutoShape 15"/>
          <p:cNvSpPr/>
          <p:nvPr/>
        </p:nvSpPr>
        <p:spPr>
          <a:xfrm>
            <a:off x="-3552873" y="-2069019"/>
            <a:ext cx="4867141" cy="4867141"/>
          </a:xfrm>
          <a:prstGeom prst="line">
            <a:avLst/>
          </a:prstGeom>
          <a:ln w="28575" cap="flat">
            <a:solidFill>
              <a:srgbClr val="8CA9AD"/>
            </a:solidFill>
            <a:prstDash val="solid"/>
            <a:headEnd type="none" w="sm" len="sm"/>
            <a:tailEnd type="none" w="sm" len="sm"/>
          </a:ln>
        </p:spPr>
      </p:sp>
      <p:sp>
        <p:nvSpPr>
          <p:cNvPr id="16" name="AutoShape 16"/>
          <p:cNvSpPr/>
          <p:nvPr/>
        </p:nvSpPr>
        <p:spPr>
          <a:xfrm>
            <a:off x="-3679528" y="-1682751"/>
            <a:ext cx="4690515" cy="4690515"/>
          </a:xfrm>
          <a:prstGeom prst="line">
            <a:avLst/>
          </a:prstGeom>
          <a:ln w="28575" cap="flat">
            <a:solidFill>
              <a:srgbClr val="8CA9AD"/>
            </a:solidFill>
            <a:prstDash val="solid"/>
            <a:headEnd type="none" w="sm" len="sm"/>
            <a:tailEnd type="none" w="sm" len="sm"/>
          </a:ln>
        </p:spPr>
      </p:sp>
      <p:sp>
        <p:nvSpPr>
          <p:cNvPr id="17" name="AutoShape 17"/>
          <p:cNvSpPr/>
          <p:nvPr/>
        </p:nvSpPr>
        <p:spPr>
          <a:xfrm>
            <a:off x="-3823382" y="-1243075"/>
            <a:ext cx="4347674" cy="4347674"/>
          </a:xfrm>
          <a:prstGeom prst="line">
            <a:avLst/>
          </a:prstGeom>
          <a:ln w="28575" cap="flat">
            <a:solidFill>
              <a:srgbClr val="8CA9AD"/>
            </a:solidFill>
            <a:prstDash val="solid"/>
            <a:headEnd type="none" w="sm" len="sm"/>
            <a:tailEnd type="none" w="sm" len="sm"/>
          </a:ln>
        </p:spPr>
      </p:sp>
      <p:sp>
        <p:nvSpPr>
          <p:cNvPr id="18" name="AutoShape 18"/>
          <p:cNvSpPr/>
          <p:nvPr/>
        </p:nvSpPr>
        <p:spPr>
          <a:xfrm>
            <a:off x="-3944202" y="-799351"/>
            <a:ext cx="3963599" cy="3985594"/>
          </a:xfrm>
          <a:prstGeom prst="line">
            <a:avLst/>
          </a:prstGeom>
          <a:ln w="28575" cap="flat">
            <a:solidFill>
              <a:srgbClr val="8CA9AD"/>
            </a:solidFill>
            <a:prstDash val="solid"/>
            <a:headEnd type="none" w="sm" len="sm"/>
            <a:tailEnd type="none" w="sm" len="sm"/>
          </a:ln>
        </p:spPr>
      </p:sp>
      <p:sp>
        <p:nvSpPr>
          <p:cNvPr id="19" name="Freeform 19"/>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20" name="Freeform 20"/>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21" name="Freeform 21"/>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22" name="Freeform 22"/>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23" name="Freeform 23"/>
          <p:cNvSpPr/>
          <p:nvPr/>
        </p:nvSpPr>
        <p:spPr>
          <a:xfrm rot="5400000">
            <a:off x="15036573" y="-17804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24" name="Freeform 24"/>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25" name="Freeform 25"/>
          <p:cNvSpPr/>
          <p:nvPr/>
        </p:nvSpPr>
        <p:spPr>
          <a:xfrm rot="-10800000" flipH="1" flipV="1">
            <a:off x="14987448"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sp>
        <p:nvSpPr>
          <p:cNvPr id="26" name="Freeform 26"/>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28" name="Freeform 28"/>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29" name="Freeform 29"/>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31" name="TextBox 31"/>
          <p:cNvSpPr txBox="1"/>
          <p:nvPr/>
        </p:nvSpPr>
        <p:spPr>
          <a:xfrm>
            <a:off x="2416307" y="2448063"/>
            <a:ext cx="12963453" cy="6792285"/>
          </a:xfrm>
          <a:prstGeom prst="rect">
            <a:avLst/>
          </a:prstGeom>
        </p:spPr>
        <p:txBody>
          <a:bodyPr lIns="0" tIns="0" rIns="0" bIns="0" rtlCol="0" anchor="t">
            <a:spAutoFit/>
          </a:bodyPr>
          <a:lstStyle/>
          <a:p>
            <a:pPr marL="639445" lvl="1" indent="-320040" algn="l">
              <a:lnSpc>
                <a:spcPts val="4145"/>
              </a:lnSpc>
              <a:buFont typeface="Arial" panose="020B0604020202020204"/>
              <a:buChar char="•"/>
            </a:pPr>
            <a:r>
              <a:rPr lang="en-US" sz="2960">
                <a:solidFill>
                  <a:srgbClr val="227C9D"/>
                </a:solidFill>
                <a:latin typeface="Canva Sans" panose="020B0503030501040103"/>
                <a:ea typeface="Canva Sans" panose="020B0503030501040103"/>
                <a:cs typeface="Canva Sans" panose="020B0503030501040103"/>
                <a:sym typeface="Canva Sans" panose="020B0503030501040103"/>
              </a:rPr>
              <a:t>The dataset provides detailed COVID-19 data for India, spanning 1,390 records and containing 67 columns. Key columns include:</a:t>
            </a:r>
            <a:endParaRPr lang="en-US" sz="2960">
              <a:solidFill>
                <a:srgbClr val="227C9D"/>
              </a:solidFill>
              <a:latin typeface="Canva Sans" panose="020B0503030501040103"/>
              <a:ea typeface="Canva Sans" panose="020B0503030501040103"/>
              <a:cs typeface="Canva Sans" panose="020B0503030501040103"/>
              <a:sym typeface="Canva Sans" panose="020B0503030501040103"/>
            </a:endParaRPr>
          </a:p>
          <a:p>
            <a:pPr marL="639445" lvl="1" indent="-320040" algn="l">
              <a:lnSpc>
                <a:spcPts val="4145"/>
              </a:lnSpc>
              <a:buFont typeface="Arial" panose="020B0604020202020204"/>
              <a:buChar char="•"/>
            </a:pPr>
            <a:r>
              <a:rPr lang="en-US" sz="2960">
                <a:solidFill>
                  <a:srgbClr val="227C9D"/>
                </a:solidFill>
                <a:latin typeface="Canva Sans Bold" panose="020B0803030501040103"/>
                <a:ea typeface="Canva Sans Bold" panose="020B0803030501040103"/>
                <a:cs typeface="Canva Sans Bold" panose="020B0803030501040103"/>
                <a:sym typeface="Canva Sans Bold" panose="020B0803030501040103"/>
              </a:rPr>
              <a:t>Date and Location Information</a:t>
            </a:r>
            <a:r>
              <a:rPr lang="en-US" sz="2960">
                <a:solidFill>
                  <a:srgbClr val="227C9D"/>
                </a:solidFill>
                <a:latin typeface="Canva Sans" panose="020B0503030501040103"/>
                <a:ea typeface="Canva Sans" panose="020B0503030501040103"/>
                <a:cs typeface="Canva Sans" panose="020B0503030501040103"/>
                <a:sym typeface="Canva Sans" panose="020B0503030501040103"/>
              </a:rPr>
              <a:t>: iso_code, continent, location, date</a:t>
            </a:r>
            <a:endParaRPr lang="en-US" sz="2960">
              <a:solidFill>
                <a:srgbClr val="227C9D"/>
              </a:solidFill>
              <a:latin typeface="Canva Sans" panose="020B0503030501040103"/>
              <a:ea typeface="Canva Sans" panose="020B0503030501040103"/>
              <a:cs typeface="Canva Sans" panose="020B0503030501040103"/>
              <a:sym typeface="Canva Sans" panose="020B0503030501040103"/>
            </a:endParaRPr>
          </a:p>
          <a:p>
            <a:pPr marL="639445" lvl="1" indent="-320040" algn="l">
              <a:lnSpc>
                <a:spcPts val="4145"/>
              </a:lnSpc>
              <a:buFont typeface="Arial" panose="020B0604020202020204"/>
              <a:buChar char="•"/>
            </a:pPr>
            <a:r>
              <a:rPr lang="en-US" sz="2960">
                <a:solidFill>
                  <a:srgbClr val="227C9D"/>
                </a:solidFill>
                <a:latin typeface="Canva Sans Bold" panose="020B0803030501040103"/>
                <a:ea typeface="Canva Sans Bold" panose="020B0803030501040103"/>
                <a:cs typeface="Canva Sans Bold" panose="020B0803030501040103"/>
                <a:sym typeface="Canva Sans Bold" panose="020B0803030501040103"/>
              </a:rPr>
              <a:t>Case and Death Statistics</a:t>
            </a:r>
            <a:r>
              <a:rPr lang="en-US" sz="2960">
                <a:solidFill>
                  <a:srgbClr val="227C9D"/>
                </a:solidFill>
                <a:latin typeface="Canva Sans" panose="020B0503030501040103"/>
                <a:ea typeface="Canva Sans" panose="020B0503030501040103"/>
                <a:cs typeface="Canva Sans" panose="020B0503030501040103"/>
                <a:sym typeface="Canva Sans" panose="020B0503030501040103"/>
              </a:rPr>
              <a:t>: total_cases, new_cases, new_cases_smoothed, total_deaths, new_deaths, new_deaths_smoothed</a:t>
            </a:r>
            <a:endParaRPr lang="en-US" sz="2960">
              <a:solidFill>
                <a:srgbClr val="227C9D"/>
              </a:solidFill>
              <a:latin typeface="Canva Sans" panose="020B0503030501040103"/>
              <a:ea typeface="Canva Sans" panose="020B0503030501040103"/>
              <a:cs typeface="Canva Sans" panose="020B0503030501040103"/>
              <a:sym typeface="Canva Sans" panose="020B0503030501040103"/>
            </a:endParaRPr>
          </a:p>
          <a:p>
            <a:pPr marL="639445" lvl="1" indent="-320040" algn="l">
              <a:lnSpc>
                <a:spcPts val="4145"/>
              </a:lnSpc>
              <a:buFont typeface="Arial" panose="020B0604020202020204"/>
              <a:buChar char="•"/>
            </a:pPr>
            <a:r>
              <a:rPr lang="en-US" sz="2960">
                <a:solidFill>
                  <a:srgbClr val="227C9D"/>
                </a:solidFill>
                <a:latin typeface="Canva Sans Bold" panose="020B0803030501040103"/>
                <a:ea typeface="Canva Sans Bold" panose="020B0803030501040103"/>
                <a:cs typeface="Canva Sans Bold" panose="020B0803030501040103"/>
                <a:sym typeface="Canva Sans Bold" panose="020B0803030501040103"/>
              </a:rPr>
              <a:t>Per Million Statistics</a:t>
            </a:r>
            <a:r>
              <a:rPr lang="en-US" sz="2960">
                <a:solidFill>
                  <a:srgbClr val="227C9D"/>
                </a:solidFill>
                <a:latin typeface="Canva Sans" panose="020B0503030501040103"/>
                <a:ea typeface="Canva Sans" panose="020B0503030501040103"/>
                <a:cs typeface="Canva Sans" panose="020B0503030501040103"/>
                <a:sym typeface="Canva Sans" panose="020B0503030501040103"/>
              </a:rPr>
              <a:t>: total_cases_per_million, new_cases_per_million, new_cases_smoothed_per_million, total_deaths_per_million, new_deaths_per_million, new_deaths_smoothed_per_million</a:t>
            </a:r>
            <a:endParaRPr lang="en-US" sz="2960">
              <a:solidFill>
                <a:srgbClr val="227C9D"/>
              </a:solidFill>
              <a:latin typeface="Canva Sans" panose="020B0503030501040103"/>
              <a:ea typeface="Canva Sans" panose="020B0503030501040103"/>
              <a:cs typeface="Canva Sans" panose="020B0503030501040103"/>
              <a:sym typeface="Canva Sans" panose="020B0503030501040103"/>
            </a:endParaRPr>
          </a:p>
          <a:p>
            <a:pPr marL="639445" lvl="1" indent="-320040" algn="l">
              <a:lnSpc>
                <a:spcPts val="4145"/>
              </a:lnSpc>
              <a:buFont typeface="Arial" panose="020B0604020202020204"/>
              <a:buChar char="•"/>
            </a:pPr>
            <a:r>
              <a:rPr lang="en-US" sz="2960">
                <a:solidFill>
                  <a:srgbClr val="227C9D"/>
                </a:solidFill>
                <a:latin typeface="Canva Sans Bold" panose="020B0803030501040103"/>
                <a:ea typeface="Canva Sans Bold" panose="020B0803030501040103"/>
                <a:cs typeface="Canva Sans Bold" panose="020B0803030501040103"/>
                <a:sym typeface="Canva Sans Bold" panose="020B0803030501040103"/>
              </a:rPr>
              <a:t>Healthcare Data</a:t>
            </a:r>
            <a:r>
              <a:rPr lang="en-US" sz="2960">
                <a:solidFill>
                  <a:srgbClr val="227C9D"/>
                </a:solidFill>
                <a:latin typeface="Canva Sans" panose="020B0503030501040103"/>
                <a:ea typeface="Canva Sans" panose="020B0503030501040103"/>
                <a:cs typeface="Canva Sans" panose="020B0503030501040103"/>
                <a:sym typeface="Canva Sans" panose="020B0503030501040103"/>
              </a:rPr>
              <a:t>: icu_patients, icu_patients_per_million, hosp_patients, hosp_patients_per_million</a:t>
            </a:r>
            <a:endParaRPr lang="en-US" sz="2960">
              <a:solidFill>
                <a:srgbClr val="227C9D"/>
              </a:solidFill>
              <a:latin typeface="Canva Sans" panose="020B0503030501040103"/>
              <a:ea typeface="Canva Sans" panose="020B0503030501040103"/>
              <a:cs typeface="Canva Sans" panose="020B0503030501040103"/>
              <a:sym typeface="Canva Sans" panose="020B0503030501040103"/>
            </a:endParaRPr>
          </a:p>
          <a:p>
            <a:pPr algn="l">
              <a:lnSpc>
                <a:spcPts val="4145"/>
              </a:lnSpc>
            </a:pPr>
          </a:p>
        </p:txBody>
      </p:sp>
      <p:sp>
        <p:nvSpPr>
          <p:cNvPr id="32" name="TextBox 32"/>
          <p:cNvSpPr txBox="1"/>
          <p:nvPr/>
        </p:nvSpPr>
        <p:spPr>
          <a:xfrm>
            <a:off x="3325424" y="816858"/>
            <a:ext cx="11444404" cy="1295651"/>
          </a:xfrm>
          <a:prstGeom prst="rect">
            <a:avLst/>
          </a:prstGeom>
        </p:spPr>
        <p:txBody>
          <a:bodyPr lIns="0" tIns="0" rIns="0" bIns="0" rtlCol="0" anchor="t">
            <a:spAutoFit/>
          </a:bodyPr>
          <a:lstStyle/>
          <a:p>
            <a:pPr algn="ctr">
              <a:lnSpc>
                <a:spcPts val="10640"/>
              </a:lnSpc>
            </a:pPr>
            <a:r>
              <a:rPr lang="en-US" sz="7600">
                <a:solidFill>
                  <a:srgbClr val="227C9D"/>
                </a:solidFill>
                <a:latin typeface="Canva Sans Bold" panose="020B0803030501040103"/>
                <a:ea typeface="Canva Sans Bold" panose="020B0803030501040103"/>
                <a:cs typeface="Canva Sans Bold" panose="020B0803030501040103"/>
                <a:sym typeface="Canva Sans Bold" panose="020B0803030501040103"/>
              </a:rPr>
              <a:t>DATASET DESCRIPTION </a:t>
            </a:r>
            <a:endParaRPr lang="en-US" sz="7600">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10" name="Group 10"/>
          <p:cNvGrpSpPr/>
          <p:nvPr/>
        </p:nvGrpSpPr>
        <p:grpSpPr>
          <a:xfrm rot="2700000">
            <a:off x="-2696712" y="-3559715"/>
            <a:ext cx="7415398" cy="3565095"/>
            <a:chOff x="0" y="0"/>
            <a:chExt cx="660400" cy="317500"/>
          </a:xfrm>
        </p:grpSpPr>
        <p:sp>
          <p:nvSpPr>
            <p:cNvPr id="11" name="Freeform 1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2" name="TextBox 12"/>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13" name="AutoShape 13"/>
          <p:cNvSpPr/>
          <p:nvPr/>
        </p:nvSpPr>
        <p:spPr>
          <a:xfrm>
            <a:off x="-3159325" y="-2740166"/>
            <a:ext cx="5185216" cy="5132702"/>
          </a:xfrm>
          <a:prstGeom prst="line">
            <a:avLst/>
          </a:prstGeom>
          <a:ln w="28575" cap="flat">
            <a:solidFill>
              <a:srgbClr val="8CA9AD"/>
            </a:solidFill>
            <a:prstDash val="solid"/>
            <a:headEnd type="none" w="sm" len="sm"/>
            <a:tailEnd type="none" w="sm" len="sm"/>
          </a:ln>
        </p:spPr>
      </p:sp>
      <p:sp>
        <p:nvSpPr>
          <p:cNvPr id="14" name="AutoShape 14"/>
          <p:cNvSpPr/>
          <p:nvPr/>
        </p:nvSpPr>
        <p:spPr>
          <a:xfrm>
            <a:off x="-3373272" y="-2427489"/>
            <a:ext cx="5038853" cy="5038853"/>
          </a:xfrm>
          <a:prstGeom prst="line">
            <a:avLst/>
          </a:prstGeom>
          <a:ln w="28575" cap="flat">
            <a:solidFill>
              <a:srgbClr val="8CA9AD"/>
            </a:solidFill>
            <a:prstDash val="solid"/>
            <a:headEnd type="none" w="sm" len="sm"/>
            <a:tailEnd type="none" w="sm" len="sm"/>
          </a:ln>
        </p:spPr>
      </p:sp>
      <p:sp>
        <p:nvSpPr>
          <p:cNvPr id="15" name="AutoShape 15"/>
          <p:cNvSpPr/>
          <p:nvPr/>
        </p:nvSpPr>
        <p:spPr>
          <a:xfrm>
            <a:off x="-3552873" y="-2069019"/>
            <a:ext cx="4867141" cy="4867141"/>
          </a:xfrm>
          <a:prstGeom prst="line">
            <a:avLst/>
          </a:prstGeom>
          <a:ln w="28575" cap="flat">
            <a:solidFill>
              <a:srgbClr val="8CA9AD"/>
            </a:solidFill>
            <a:prstDash val="solid"/>
            <a:headEnd type="none" w="sm" len="sm"/>
            <a:tailEnd type="none" w="sm" len="sm"/>
          </a:ln>
        </p:spPr>
      </p:sp>
      <p:sp>
        <p:nvSpPr>
          <p:cNvPr id="16" name="AutoShape 16"/>
          <p:cNvSpPr/>
          <p:nvPr/>
        </p:nvSpPr>
        <p:spPr>
          <a:xfrm>
            <a:off x="-3679528" y="-1682751"/>
            <a:ext cx="4690515" cy="4690515"/>
          </a:xfrm>
          <a:prstGeom prst="line">
            <a:avLst/>
          </a:prstGeom>
          <a:ln w="28575" cap="flat">
            <a:solidFill>
              <a:srgbClr val="8CA9AD"/>
            </a:solidFill>
            <a:prstDash val="solid"/>
            <a:headEnd type="none" w="sm" len="sm"/>
            <a:tailEnd type="none" w="sm" len="sm"/>
          </a:ln>
        </p:spPr>
      </p:sp>
      <p:sp>
        <p:nvSpPr>
          <p:cNvPr id="17" name="AutoShape 17"/>
          <p:cNvSpPr/>
          <p:nvPr/>
        </p:nvSpPr>
        <p:spPr>
          <a:xfrm>
            <a:off x="-3823382" y="-1243075"/>
            <a:ext cx="4347674" cy="4347674"/>
          </a:xfrm>
          <a:prstGeom prst="line">
            <a:avLst/>
          </a:prstGeom>
          <a:ln w="28575" cap="flat">
            <a:solidFill>
              <a:srgbClr val="8CA9AD"/>
            </a:solidFill>
            <a:prstDash val="solid"/>
            <a:headEnd type="none" w="sm" len="sm"/>
            <a:tailEnd type="none" w="sm" len="sm"/>
          </a:ln>
        </p:spPr>
      </p:sp>
      <p:sp>
        <p:nvSpPr>
          <p:cNvPr id="18" name="AutoShape 18"/>
          <p:cNvSpPr/>
          <p:nvPr/>
        </p:nvSpPr>
        <p:spPr>
          <a:xfrm>
            <a:off x="-3944202" y="-799351"/>
            <a:ext cx="3963599" cy="3985594"/>
          </a:xfrm>
          <a:prstGeom prst="line">
            <a:avLst/>
          </a:prstGeom>
          <a:ln w="28575" cap="flat">
            <a:solidFill>
              <a:srgbClr val="8CA9AD"/>
            </a:solidFill>
            <a:prstDash val="solid"/>
            <a:headEnd type="none" w="sm" len="sm"/>
            <a:tailEnd type="none" w="sm" len="sm"/>
          </a:ln>
        </p:spPr>
      </p:sp>
      <p:sp>
        <p:nvSpPr>
          <p:cNvPr id="19" name="Freeform 19"/>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20" name="Freeform 20"/>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21" name="Freeform 21"/>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22" name="Freeform 22"/>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23" name="Freeform 23"/>
          <p:cNvSpPr/>
          <p:nvPr/>
        </p:nvSpPr>
        <p:spPr>
          <a:xfrm rot="5400000">
            <a:off x="15036573" y="-17804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24" name="Freeform 24"/>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25" name="Freeform 25"/>
          <p:cNvSpPr/>
          <p:nvPr/>
        </p:nvSpPr>
        <p:spPr>
          <a:xfrm rot="-10800000" flipH="1" flipV="1">
            <a:off x="14987448"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sp>
        <p:nvSpPr>
          <p:cNvPr id="26" name="Freeform 26"/>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27" name="Freeform 27"/>
          <p:cNvSpPr/>
          <p:nvPr/>
        </p:nvSpPr>
        <p:spPr>
          <a:xfrm>
            <a:off x="1550779" y="989132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28" name="Freeform 28"/>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29" name="Freeform 29"/>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30" name="Freeform 30"/>
          <p:cNvSpPr/>
          <p:nvPr/>
        </p:nvSpPr>
        <p:spPr>
          <a:xfrm rot="5400000">
            <a:off x="4351274" y="989132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1"/>
            <a:stretch>
              <a:fillRect/>
            </a:stretch>
          </a:blipFill>
        </p:spPr>
      </p:sp>
      <p:sp>
        <p:nvSpPr>
          <p:cNvPr id="31" name="TextBox 31"/>
          <p:cNvSpPr txBox="1"/>
          <p:nvPr/>
        </p:nvSpPr>
        <p:spPr>
          <a:xfrm>
            <a:off x="2718137" y="2571418"/>
            <a:ext cx="13649729" cy="6054297"/>
          </a:xfrm>
          <a:prstGeom prst="rect">
            <a:avLst/>
          </a:prstGeom>
        </p:spPr>
        <p:txBody>
          <a:bodyPr lIns="0" tIns="0" rIns="0" bIns="0" rtlCol="0" anchor="t">
            <a:spAutoFit/>
          </a:bodyPr>
          <a:lstStyle/>
          <a:p>
            <a:pPr algn="l">
              <a:lnSpc>
                <a:spcPts val="4860"/>
              </a:lnSpc>
            </a:pPr>
          </a:p>
          <a:p>
            <a:pPr marL="639445" lvl="1" indent="-320040" algn="l">
              <a:lnSpc>
                <a:spcPts val="4860"/>
              </a:lnSpc>
              <a:buFont typeface="Arial" panose="020B0604020202020204"/>
              <a:buChar char="•"/>
            </a:pPr>
            <a:r>
              <a:rPr lang="en-US" sz="2960">
                <a:solidFill>
                  <a:srgbClr val="227C9D"/>
                </a:solidFill>
                <a:latin typeface="Canva Sans Bold" panose="020B0803030501040103"/>
                <a:ea typeface="Canva Sans Bold" panose="020B0803030501040103"/>
                <a:cs typeface="Canva Sans Bold" panose="020B0803030501040103"/>
                <a:sym typeface="Canva Sans Bold" panose="020B0803030501040103"/>
              </a:rPr>
              <a:t> Vaccination Data</a:t>
            </a:r>
            <a:r>
              <a:rPr lang="en-US" sz="2960">
                <a:solidFill>
                  <a:srgbClr val="227C9D"/>
                </a:solidFill>
                <a:latin typeface="Canva Sans" panose="020B0503030501040103"/>
                <a:ea typeface="Canva Sans" panose="020B0503030501040103"/>
                <a:cs typeface="Canva Sans" panose="020B0503030501040103"/>
                <a:sym typeface="Canva Sans" panose="020B0503030501040103"/>
              </a:rPr>
              <a:t>: total_vaccinations, people_vaccinated, people_fully_vaccinated, new_vaccinations, total_boosters</a:t>
            </a:r>
            <a:endParaRPr lang="en-US" sz="2960">
              <a:solidFill>
                <a:srgbClr val="227C9D"/>
              </a:solidFill>
              <a:latin typeface="Canva Sans" panose="020B0503030501040103"/>
              <a:ea typeface="Canva Sans" panose="020B0503030501040103"/>
              <a:cs typeface="Canva Sans" panose="020B0503030501040103"/>
              <a:sym typeface="Canva Sans" panose="020B0503030501040103"/>
            </a:endParaRPr>
          </a:p>
          <a:p>
            <a:pPr marL="639445" lvl="1" indent="-320040" algn="l">
              <a:lnSpc>
                <a:spcPts val="4860"/>
              </a:lnSpc>
              <a:buFont typeface="Arial" panose="020B0604020202020204"/>
              <a:buChar char="•"/>
            </a:pPr>
            <a:r>
              <a:rPr lang="en-US" sz="2960">
                <a:solidFill>
                  <a:srgbClr val="227C9D"/>
                </a:solidFill>
                <a:latin typeface="Canva Sans Bold" panose="020B0803030501040103"/>
                <a:ea typeface="Canva Sans Bold" panose="020B0803030501040103"/>
                <a:cs typeface="Canva Sans Bold" panose="020B0803030501040103"/>
                <a:sym typeface="Canva Sans Bold" panose="020B0803030501040103"/>
              </a:rPr>
              <a:t> Testing Data</a:t>
            </a:r>
            <a:r>
              <a:rPr lang="en-US" sz="2960">
                <a:solidFill>
                  <a:srgbClr val="227C9D"/>
                </a:solidFill>
                <a:latin typeface="Canva Sans" panose="020B0503030501040103"/>
                <a:ea typeface="Canva Sans" panose="020B0503030501040103"/>
                <a:cs typeface="Canva Sans" panose="020B0503030501040103"/>
                <a:sym typeface="Canva Sans" panose="020B0503030501040103"/>
              </a:rPr>
              <a:t>: total_tests, new_tests, positive_rate, tests_per_case</a:t>
            </a:r>
            <a:endParaRPr lang="en-US" sz="2960">
              <a:solidFill>
                <a:srgbClr val="227C9D"/>
              </a:solidFill>
              <a:latin typeface="Canva Sans" panose="020B0503030501040103"/>
              <a:ea typeface="Canva Sans" panose="020B0503030501040103"/>
              <a:cs typeface="Canva Sans" panose="020B0503030501040103"/>
              <a:sym typeface="Canva Sans" panose="020B0503030501040103"/>
            </a:endParaRPr>
          </a:p>
          <a:p>
            <a:pPr marL="639445" lvl="1" indent="-320040" algn="l">
              <a:lnSpc>
                <a:spcPts val="4860"/>
              </a:lnSpc>
              <a:buFont typeface="Arial" panose="020B0604020202020204"/>
              <a:buChar char="•"/>
            </a:pPr>
            <a:r>
              <a:rPr lang="en-US" sz="2960">
                <a:solidFill>
                  <a:srgbClr val="227C9D"/>
                </a:solidFill>
                <a:latin typeface="Canva Sans Bold" panose="020B0803030501040103"/>
                <a:ea typeface="Canva Sans Bold" panose="020B0803030501040103"/>
                <a:cs typeface="Canva Sans Bold" panose="020B0803030501040103"/>
                <a:sym typeface="Canva Sans Bold" panose="020B0803030501040103"/>
              </a:rPr>
              <a:t> Other Indicators</a:t>
            </a:r>
            <a:r>
              <a:rPr lang="en-US" sz="2960">
                <a:solidFill>
                  <a:srgbClr val="227C9D"/>
                </a:solidFill>
                <a:latin typeface="Canva Sans" panose="020B0503030501040103"/>
                <a:ea typeface="Canva Sans" panose="020B0503030501040103"/>
                <a:cs typeface="Canva Sans" panose="020B0503030501040103"/>
                <a:sym typeface="Canva Sans" panose="020B0503030501040103"/>
              </a:rPr>
              <a:t>: reproduction_rate, stringency_index, population</a:t>
            </a:r>
            <a:endParaRPr lang="en-US" sz="2960">
              <a:solidFill>
                <a:srgbClr val="227C9D"/>
              </a:solidFill>
              <a:latin typeface="Canva Sans" panose="020B0503030501040103"/>
              <a:ea typeface="Canva Sans" panose="020B0503030501040103"/>
              <a:cs typeface="Canva Sans" panose="020B0503030501040103"/>
              <a:sym typeface="Canva Sans" panose="020B0503030501040103"/>
            </a:endParaRPr>
          </a:p>
          <a:p>
            <a:pPr marL="639445" lvl="1" indent="-320040" algn="l">
              <a:lnSpc>
                <a:spcPts val="4860"/>
              </a:lnSpc>
              <a:buFont typeface="Arial" panose="020B0604020202020204"/>
              <a:buChar char="•"/>
            </a:pPr>
            <a:r>
              <a:rPr lang="en-US" sz="2960">
                <a:solidFill>
                  <a:srgbClr val="227C9D"/>
                </a:solidFill>
                <a:latin typeface="Canva Sans" panose="020B0503030501040103"/>
                <a:ea typeface="Canva Sans" panose="020B0503030501040103"/>
                <a:cs typeface="Canva Sans" panose="020B0503030501040103"/>
                <a:sym typeface="Canva Sans" panose="020B0503030501040103"/>
              </a:rPr>
              <a:t>Certain columns have a significant number of missing values, such as ICU and hospital patients data. The dataset includes additional demographic and health system indicators like life_expectancy, human_development_index, and population.</a:t>
            </a:r>
            <a:endParaRPr lang="en-US" sz="2960">
              <a:solidFill>
                <a:srgbClr val="227C9D"/>
              </a:solidFill>
              <a:latin typeface="Canva Sans" panose="020B0503030501040103"/>
              <a:ea typeface="Canva Sans" panose="020B0503030501040103"/>
              <a:cs typeface="Canva Sans" panose="020B0503030501040103"/>
              <a:sym typeface="Canva Sans" panose="020B0503030501040103"/>
            </a:endParaRPr>
          </a:p>
          <a:p>
            <a:pPr algn="l">
              <a:lnSpc>
                <a:spcPts val="4860"/>
              </a:lnSpc>
            </a:pPr>
          </a:p>
        </p:txBody>
      </p:sp>
      <p:sp>
        <p:nvSpPr>
          <p:cNvPr id="32" name="TextBox 32"/>
          <p:cNvSpPr txBox="1"/>
          <p:nvPr/>
        </p:nvSpPr>
        <p:spPr>
          <a:xfrm>
            <a:off x="3421798" y="762885"/>
            <a:ext cx="11444404" cy="1295651"/>
          </a:xfrm>
          <a:prstGeom prst="rect">
            <a:avLst/>
          </a:prstGeom>
        </p:spPr>
        <p:txBody>
          <a:bodyPr lIns="0" tIns="0" rIns="0" bIns="0" rtlCol="0" anchor="t">
            <a:spAutoFit/>
          </a:bodyPr>
          <a:lstStyle/>
          <a:p>
            <a:pPr algn="ctr">
              <a:lnSpc>
                <a:spcPts val="10640"/>
              </a:lnSpc>
            </a:pPr>
            <a:r>
              <a:rPr lang="en-US" sz="7600">
                <a:solidFill>
                  <a:srgbClr val="227C9D"/>
                </a:solidFill>
                <a:latin typeface="Canva Sans Bold" panose="020B0803030501040103"/>
                <a:ea typeface="Canva Sans Bold" panose="020B0803030501040103"/>
                <a:cs typeface="Canva Sans Bold" panose="020B0803030501040103"/>
                <a:sym typeface="Canva Sans Bold" panose="020B0803030501040103"/>
              </a:rPr>
              <a:t>DATASET DESCRIPTION </a:t>
            </a:r>
            <a:endParaRPr lang="en-US" sz="7600">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Freeform 13"/>
          <p:cNvSpPr/>
          <p:nvPr/>
        </p:nvSpPr>
        <p:spPr>
          <a:xfrm>
            <a:off x="4471806" y="1873377"/>
            <a:ext cx="9199278" cy="8303051"/>
          </a:xfrm>
          <a:custGeom>
            <a:avLst/>
            <a:gdLst/>
            <a:ahLst/>
            <a:cxnLst/>
            <a:rect l="l" t="t" r="r" b="b"/>
            <a:pathLst>
              <a:path w="9199278" h="8303051">
                <a:moveTo>
                  <a:pt x="0" y="0"/>
                </a:moveTo>
                <a:lnTo>
                  <a:pt x="9199278" y="0"/>
                </a:lnTo>
                <a:lnTo>
                  <a:pt x="9199278" y="8303051"/>
                </a:lnTo>
                <a:lnTo>
                  <a:pt x="0" y="8303051"/>
                </a:lnTo>
                <a:lnTo>
                  <a:pt x="0" y="0"/>
                </a:lnTo>
                <a:close/>
              </a:path>
            </a:pathLst>
          </a:custGeom>
          <a:blipFill>
            <a:blip r:embed="rId1"/>
            <a:stretch>
              <a:fillRect r="-4291"/>
            </a:stretch>
          </a:blipFill>
        </p:spPr>
      </p:sp>
      <p:sp>
        <p:nvSpPr>
          <p:cNvPr id="14" name="TextBox 14"/>
          <p:cNvSpPr txBox="1"/>
          <p:nvPr/>
        </p:nvSpPr>
        <p:spPr>
          <a:xfrm>
            <a:off x="1302545" y="1133475"/>
            <a:ext cx="15115080" cy="739902"/>
          </a:xfrm>
          <a:prstGeom prst="rect">
            <a:avLst/>
          </a:prstGeom>
        </p:spPr>
        <p:txBody>
          <a:bodyPr lIns="0" tIns="0" rIns="0" bIns="0" rtlCol="0" anchor="t">
            <a:spAutoFit/>
          </a:bodyPr>
          <a:lstStyle/>
          <a:p>
            <a:pPr algn="l">
              <a:lnSpc>
                <a:spcPts val="5545"/>
              </a:lnSpc>
            </a:pPr>
            <a:r>
              <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rPr>
              <a:t>VISUALIZATION</a:t>
            </a:r>
            <a:endPar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5" name="TextBox 15"/>
          <p:cNvSpPr txBox="1"/>
          <p:nvPr/>
        </p:nvSpPr>
        <p:spPr>
          <a:xfrm>
            <a:off x="12757749" y="5025572"/>
            <a:ext cx="6237675" cy="1903412"/>
          </a:xfrm>
          <a:prstGeom prst="rect">
            <a:avLst/>
          </a:prstGeom>
        </p:spPr>
        <p:txBody>
          <a:bodyPr lIns="0" tIns="0" rIns="0" bIns="0" rtlCol="0" anchor="t">
            <a:spAutoFit/>
          </a:bodyPr>
          <a:lstStyle/>
          <a:p>
            <a:pPr algn="ctr">
              <a:lnSpc>
                <a:spcPts val="7670"/>
              </a:lnSpc>
            </a:pPr>
            <a:r>
              <a:rPr lang="en-US" sz="5480">
                <a:solidFill>
                  <a:srgbClr val="227C9D"/>
                </a:solidFill>
                <a:latin typeface="Canva Sans Bold" panose="020B0803030501040103"/>
                <a:ea typeface="Canva Sans Bold" panose="020B0803030501040103"/>
                <a:cs typeface="Canva Sans Bold" panose="020B0803030501040103"/>
                <a:sym typeface="Canva Sans Bold" panose="020B0803030501040103"/>
              </a:rPr>
              <a:t>K-means Clustering</a:t>
            </a:r>
            <a:endParaRPr lang="en-US" sz="5480">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Freeform 13"/>
          <p:cNvSpPr/>
          <p:nvPr/>
        </p:nvSpPr>
        <p:spPr>
          <a:xfrm>
            <a:off x="3368220" y="1873377"/>
            <a:ext cx="9527860" cy="8205626"/>
          </a:xfrm>
          <a:custGeom>
            <a:avLst/>
            <a:gdLst/>
            <a:ahLst/>
            <a:cxnLst/>
            <a:rect l="l" t="t" r="r" b="b"/>
            <a:pathLst>
              <a:path w="9527860" h="8205626">
                <a:moveTo>
                  <a:pt x="0" y="0"/>
                </a:moveTo>
                <a:lnTo>
                  <a:pt x="9527860" y="0"/>
                </a:lnTo>
                <a:lnTo>
                  <a:pt x="9527860" y="8205626"/>
                </a:lnTo>
                <a:lnTo>
                  <a:pt x="0" y="8205626"/>
                </a:lnTo>
                <a:lnTo>
                  <a:pt x="0" y="0"/>
                </a:lnTo>
                <a:close/>
              </a:path>
            </a:pathLst>
          </a:custGeom>
          <a:blipFill>
            <a:blip r:embed="rId1"/>
            <a:stretch>
              <a:fillRect/>
            </a:stretch>
          </a:blipFill>
        </p:spPr>
      </p:sp>
      <p:sp>
        <p:nvSpPr>
          <p:cNvPr id="14" name="TextBox 14"/>
          <p:cNvSpPr txBox="1"/>
          <p:nvPr/>
        </p:nvSpPr>
        <p:spPr>
          <a:xfrm>
            <a:off x="1302545" y="1133475"/>
            <a:ext cx="15115080" cy="739902"/>
          </a:xfrm>
          <a:prstGeom prst="rect">
            <a:avLst/>
          </a:prstGeom>
        </p:spPr>
        <p:txBody>
          <a:bodyPr lIns="0" tIns="0" rIns="0" bIns="0" rtlCol="0" anchor="t">
            <a:spAutoFit/>
          </a:bodyPr>
          <a:lstStyle/>
          <a:p>
            <a:pPr algn="l">
              <a:lnSpc>
                <a:spcPts val="5545"/>
              </a:lnSpc>
            </a:pPr>
            <a:r>
              <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rPr>
              <a:t>SAMPLE OUTPUT OBTAINED</a:t>
            </a:r>
            <a:endPar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5" name="TextBox 15"/>
          <p:cNvSpPr txBox="1"/>
          <p:nvPr/>
        </p:nvSpPr>
        <p:spPr>
          <a:xfrm>
            <a:off x="13719215" y="4801703"/>
            <a:ext cx="3540085" cy="1811020"/>
          </a:xfrm>
          <a:prstGeom prst="rect">
            <a:avLst/>
          </a:prstGeom>
        </p:spPr>
        <p:txBody>
          <a:bodyPr lIns="0" tIns="0" rIns="0" bIns="0" rtlCol="0" anchor="t">
            <a:spAutoFit/>
          </a:bodyPr>
          <a:lstStyle/>
          <a:p>
            <a:pPr algn="ctr">
              <a:lnSpc>
                <a:spcPts val="7280"/>
              </a:lnSpc>
            </a:pPr>
            <a:r>
              <a:rPr lang="en-US" sz="5200">
                <a:solidFill>
                  <a:srgbClr val="227C9D"/>
                </a:solidFill>
                <a:latin typeface="Canva Sans Bold" panose="020B0803030501040103"/>
                <a:ea typeface="Canva Sans Bold" panose="020B0803030501040103"/>
                <a:cs typeface="Canva Sans Bold" panose="020B0803030501040103"/>
                <a:sym typeface="Canva Sans Bold" panose="020B0803030501040103"/>
              </a:rPr>
              <a:t>Linear </a:t>
            </a:r>
            <a:endParaRPr lang="en-US" sz="5200">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7280"/>
              </a:lnSpc>
            </a:pPr>
            <a:r>
              <a:rPr lang="en-US" sz="5200">
                <a:solidFill>
                  <a:srgbClr val="227C9D"/>
                </a:solidFill>
                <a:latin typeface="Canva Sans Bold" panose="020B0803030501040103"/>
                <a:ea typeface="Canva Sans Bold" panose="020B0803030501040103"/>
                <a:cs typeface="Canva Sans Bold" panose="020B0803030501040103"/>
                <a:sym typeface="Canva Sans Bold" panose="020B0803030501040103"/>
              </a:rPr>
              <a:t>Regression</a:t>
            </a:r>
            <a:endParaRPr lang="en-US" sz="5200">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Freeform 13"/>
          <p:cNvSpPr/>
          <p:nvPr/>
        </p:nvSpPr>
        <p:spPr>
          <a:xfrm>
            <a:off x="3545830" y="2075312"/>
            <a:ext cx="9007998" cy="7929490"/>
          </a:xfrm>
          <a:custGeom>
            <a:avLst/>
            <a:gdLst/>
            <a:ahLst/>
            <a:cxnLst/>
            <a:rect l="l" t="t" r="r" b="b"/>
            <a:pathLst>
              <a:path w="9007998" h="7929490">
                <a:moveTo>
                  <a:pt x="0" y="0"/>
                </a:moveTo>
                <a:lnTo>
                  <a:pt x="9007998" y="0"/>
                </a:lnTo>
                <a:lnTo>
                  <a:pt x="9007998" y="7929489"/>
                </a:lnTo>
                <a:lnTo>
                  <a:pt x="0" y="7929489"/>
                </a:lnTo>
                <a:lnTo>
                  <a:pt x="0" y="0"/>
                </a:lnTo>
                <a:close/>
              </a:path>
            </a:pathLst>
          </a:custGeom>
          <a:blipFill>
            <a:blip r:embed="rId1"/>
            <a:stretch>
              <a:fillRect/>
            </a:stretch>
          </a:blipFill>
        </p:spPr>
      </p:sp>
      <p:sp>
        <p:nvSpPr>
          <p:cNvPr id="14" name="TextBox 14"/>
          <p:cNvSpPr txBox="1"/>
          <p:nvPr/>
        </p:nvSpPr>
        <p:spPr>
          <a:xfrm>
            <a:off x="1302545" y="1133475"/>
            <a:ext cx="15115080" cy="739902"/>
          </a:xfrm>
          <a:prstGeom prst="rect">
            <a:avLst/>
          </a:prstGeom>
        </p:spPr>
        <p:txBody>
          <a:bodyPr lIns="0" tIns="0" rIns="0" bIns="0" rtlCol="0" anchor="t">
            <a:spAutoFit/>
          </a:bodyPr>
          <a:lstStyle/>
          <a:p>
            <a:pPr algn="l">
              <a:lnSpc>
                <a:spcPts val="5545"/>
              </a:lnSpc>
            </a:pPr>
            <a:r>
              <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rPr>
              <a:t>SAMPLE OUTPUT OBTAINED</a:t>
            </a:r>
            <a:endPar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5" name="TextBox 15"/>
          <p:cNvSpPr txBox="1"/>
          <p:nvPr/>
        </p:nvSpPr>
        <p:spPr>
          <a:xfrm>
            <a:off x="13574531" y="4682704"/>
            <a:ext cx="3684769" cy="2347535"/>
          </a:xfrm>
          <a:prstGeom prst="rect">
            <a:avLst/>
          </a:prstGeom>
        </p:spPr>
        <p:txBody>
          <a:bodyPr lIns="0" tIns="0" rIns="0" bIns="0" rtlCol="0" anchor="t">
            <a:spAutoFit/>
          </a:bodyPr>
          <a:lstStyle/>
          <a:p>
            <a:pPr algn="ctr">
              <a:lnSpc>
                <a:spcPts val="9435"/>
              </a:lnSpc>
            </a:pPr>
            <a:r>
              <a:rPr lang="en-US" sz="6740">
                <a:solidFill>
                  <a:srgbClr val="227C9D"/>
                </a:solidFill>
                <a:latin typeface="Canva Sans Bold" panose="020B0803030501040103"/>
                <a:ea typeface="Canva Sans Bold" panose="020B0803030501040103"/>
                <a:cs typeface="Canva Sans Bold" panose="020B0803030501040103"/>
                <a:sym typeface="Canva Sans Bold" panose="020B0803030501040103"/>
              </a:rPr>
              <a:t>Random </a:t>
            </a:r>
            <a:endParaRPr lang="en-US" sz="6740">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9435"/>
              </a:lnSpc>
            </a:pPr>
            <a:r>
              <a:rPr lang="en-US" sz="6740">
                <a:solidFill>
                  <a:srgbClr val="227C9D"/>
                </a:solidFill>
                <a:latin typeface="Canva Sans Bold" panose="020B0803030501040103"/>
                <a:ea typeface="Canva Sans Bold" panose="020B0803030501040103"/>
                <a:cs typeface="Canva Sans Bold" panose="020B0803030501040103"/>
                <a:sym typeface="Canva Sans Bold" panose="020B0803030501040103"/>
              </a:rPr>
              <a:t>Forest</a:t>
            </a:r>
            <a:endParaRPr lang="en-US" sz="6740">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Freeform 13"/>
          <p:cNvSpPr/>
          <p:nvPr/>
        </p:nvSpPr>
        <p:spPr>
          <a:xfrm>
            <a:off x="1828800" y="2095500"/>
            <a:ext cx="9687560" cy="7352665"/>
          </a:xfrm>
          <a:custGeom>
            <a:avLst/>
            <a:gdLst/>
            <a:ahLst/>
            <a:cxnLst/>
            <a:rect l="l" t="t" r="r" b="b"/>
            <a:pathLst>
              <a:path w="11909482" h="8421495">
                <a:moveTo>
                  <a:pt x="0" y="0"/>
                </a:moveTo>
                <a:lnTo>
                  <a:pt x="11909482" y="0"/>
                </a:lnTo>
                <a:lnTo>
                  <a:pt x="11909482" y="8421495"/>
                </a:lnTo>
                <a:lnTo>
                  <a:pt x="0" y="8421495"/>
                </a:lnTo>
                <a:lnTo>
                  <a:pt x="0" y="0"/>
                </a:lnTo>
                <a:close/>
              </a:path>
            </a:pathLst>
          </a:custGeom>
          <a:blipFill>
            <a:blip r:embed="rId1"/>
            <a:stretch>
              <a:fillRect t="-6947" b="-6947"/>
            </a:stretch>
          </a:blipFill>
        </p:spPr>
      </p:sp>
      <p:sp>
        <p:nvSpPr>
          <p:cNvPr id="14" name="Freeform 14"/>
          <p:cNvSpPr/>
          <p:nvPr/>
        </p:nvSpPr>
        <p:spPr>
          <a:xfrm>
            <a:off x="11965958" y="2381568"/>
            <a:ext cx="5484543" cy="2301710"/>
          </a:xfrm>
          <a:custGeom>
            <a:avLst/>
            <a:gdLst/>
            <a:ahLst/>
            <a:cxnLst/>
            <a:rect l="l" t="t" r="r" b="b"/>
            <a:pathLst>
              <a:path w="5484543" h="2301710">
                <a:moveTo>
                  <a:pt x="0" y="0"/>
                </a:moveTo>
                <a:lnTo>
                  <a:pt x="5484543" y="0"/>
                </a:lnTo>
                <a:lnTo>
                  <a:pt x="5484543" y="2301710"/>
                </a:lnTo>
                <a:lnTo>
                  <a:pt x="0" y="2301710"/>
                </a:lnTo>
                <a:lnTo>
                  <a:pt x="0" y="0"/>
                </a:lnTo>
                <a:close/>
              </a:path>
            </a:pathLst>
          </a:custGeom>
          <a:blipFill>
            <a:blip r:embed="rId2"/>
            <a:stretch>
              <a:fillRect/>
            </a:stretch>
          </a:blipFill>
        </p:spPr>
      </p:sp>
      <p:sp>
        <p:nvSpPr>
          <p:cNvPr id="15" name="TextBox 15"/>
          <p:cNvSpPr txBox="1"/>
          <p:nvPr/>
        </p:nvSpPr>
        <p:spPr>
          <a:xfrm>
            <a:off x="1302545" y="1133475"/>
            <a:ext cx="15115080" cy="739902"/>
          </a:xfrm>
          <a:prstGeom prst="rect">
            <a:avLst/>
          </a:prstGeom>
        </p:spPr>
        <p:txBody>
          <a:bodyPr lIns="0" tIns="0" rIns="0" bIns="0" rtlCol="0" anchor="t">
            <a:spAutoFit/>
          </a:bodyPr>
          <a:lstStyle/>
          <a:p>
            <a:pPr algn="l">
              <a:lnSpc>
                <a:spcPts val="5545"/>
              </a:lnSpc>
            </a:pPr>
            <a:r>
              <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rPr>
              <a:t>SAMPLE OUTPUT OBTAINED</a:t>
            </a:r>
            <a:endPar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6" name="TextBox 16"/>
          <p:cNvSpPr txBox="1"/>
          <p:nvPr/>
        </p:nvSpPr>
        <p:spPr>
          <a:xfrm>
            <a:off x="13772030" y="5663053"/>
            <a:ext cx="3320001" cy="2150018"/>
          </a:xfrm>
          <a:prstGeom prst="rect">
            <a:avLst/>
          </a:prstGeom>
        </p:spPr>
        <p:txBody>
          <a:bodyPr lIns="0" tIns="0" rIns="0" bIns="0" rtlCol="0" anchor="t">
            <a:spAutoFit/>
          </a:bodyPr>
          <a:lstStyle/>
          <a:p>
            <a:pPr algn="ctr">
              <a:lnSpc>
                <a:spcPts val="8635"/>
              </a:lnSpc>
            </a:pPr>
            <a:r>
              <a:rPr lang="en-US" sz="6170">
                <a:solidFill>
                  <a:srgbClr val="227C9D"/>
                </a:solidFill>
                <a:latin typeface="Canva Sans Bold" panose="020B0803030501040103"/>
                <a:ea typeface="Canva Sans Bold" panose="020B0803030501040103"/>
                <a:cs typeface="Canva Sans Bold" panose="020B0803030501040103"/>
                <a:sym typeface="Canva Sans Bold" panose="020B0803030501040103"/>
              </a:rPr>
              <a:t>Decision</a:t>
            </a:r>
            <a:endParaRPr lang="en-US" sz="6170">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8635"/>
              </a:lnSpc>
            </a:pPr>
            <a:r>
              <a:rPr lang="en-US" sz="6170">
                <a:solidFill>
                  <a:srgbClr val="227C9D"/>
                </a:solidFill>
                <a:latin typeface="Canva Sans Bold" panose="020B0803030501040103"/>
                <a:ea typeface="Canva Sans Bold" panose="020B0803030501040103"/>
                <a:cs typeface="Canva Sans Bold" panose="020B0803030501040103"/>
                <a:sym typeface="Canva Sans Bold" panose="020B0803030501040103"/>
              </a:rPr>
              <a:t> Tree</a:t>
            </a:r>
            <a:endParaRPr lang="en-US" sz="6170">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3401216" y="814372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TextBox 13"/>
          <p:cNvSpPr txBox="1"/>
          <p:nvPr/>
        </p:nvSpPr>
        <p:spPr>
          <a:xfrm>
            <a:off x="3042650" y="931726"/>
            <a:ext cx="10871934" cy="929639"/>
          </a:xfrm>
          <a:prstGeom prst="rect">
            <a:avLst/>
          </a:prstGeom>
        </p:spPr>
        <p:txBody>
          <a:bodyPr lIns="0" tIns="0" rIns="0" bIns="0" rtlCol="0" anchor="t">
            <a:spAutoFit/>
          </a:bodyPr>
          <a:lstStyle/>
          <a:p>
            <a:pPr algn="ctr">
              <a:lnSpc>
                <a:spcPts val="6930"/>
              </a:lnSpc>
            </a:pPr>
            <a:r>
              <a:rPr lang="en-US" sz="7000">
                <a:solidFill>
                  <a:srgbClr val="227C9D"/>
                </a:solidFill>
                <a:latin typeface="Kollektif Bold" panose="020B0604020101010102"/>
                <a:ea typeface="Kollektif Bold" panose="020B0604020101010102"/>
                <a:cs typeface="Kollektif Bold" panose="020B0604020101010102"/>
                <a:sym typeface="Kollektif Bold" panose="020B0604020101010102"/>
              </a:rPr>
              <a:t>EVALUATION METRICS</a:t>
            </a:r>
            <a:endParaRPr lang="en-US" sz="70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4" name="TextBox 14"/>
          <p:cNvSpPr txBox="1"/>
          <p:nvPr/>
        </p:nvSpPr>
        <p:spPr>
          <a:xfrm>
            <a:off x="2385542" y="2287313"/>
            <a:ext cx="13516916" cy="7638954"/>
          </a:xfrm>
          <a:prstGeom prst="rect">
            <a:avLst/>
          </a:prstGeom>
        </p:spPr>
        <p:txBody>
          <a:bodyPr lIns="0" tIns="0" rIns="0" bIns="0" rtlCol="0" anchor="t">
            <a:spAutoFit/>
          </a:bodyPr>
          <a:lstStyle/>
          <a:p>
            <a:pPr algn="ctr">
              <a:lnSpc>
                <a:spcPts val="3995"/>
              </a:lnSpc>
            </a:pPr>
            <a:r>
              <a:rPr lang="en-US" sz="2855">
                <a:solidFill>
                  <a:srgbClr val="227C9D"/>
                </a:solidFill>
                <a:latin typeface="Canva Sans Bold" panose="020B0803030501040103"/>
                <a:ea typeface="Canva Sans Bold" panose="020B0803030501040103"/>
                <a:cs typeface="Canva Sans Bold" panose="020B0803030501040103"/>
                <a:sym typeface="Canva Sans Bold" panose="020B0803030501040103"/>
              </a:rPr>
              <a:t>Mean Absolute Error (MAE)</a:t>
            </a:r>
            <a:endParaRPr lang="en-US" sz="2855">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a:p>
            <a:pPr algn="l">
              <a:lnSpc>
                <a:spcPts val="3995"/>
              </a:lnSpc>
            </a:pPr>
          </a:p>
          <a:p>
            <a:pPr algn="l">
              <a:lnSpc>
                <a:spcPts val="3995"/>
              </a:lnSpc>
            </a:pPr>
            <a:r>
              <a:rPr lang="en-US" sz="2855">
                <a:solidFill>
                  <a:srgbClr val="227C9D"/>
                </a:solidFill>
                <a:latin typeface="Canva Sans" panose="020B0503030501040103"/>
                <a:ea typeface="Canva Sans" panose="020B0503030501040103"/>
                <a:cs typeface="Canva Sans" panose="020B0503030501040103"/>
                <a:sym typeface="Canva Sans" panose="020B0503030501040103"/>
              </a:rPr>
              <a:t>Measures the average magnitude of the errors between predicted and actual values.</a:t>
            </a:r>
            <a:endParaRPr lang="en-US" sz="2855">
              <a:solidFill>
                <a:srgbClr val="227C9D"/>
              </a:solidFill>
              <a:latin typeface="Canva Sans" panose="020B0503030501040103"/>
              <a:ea typeface="Canva Sans" panose="020B0503030501040103"/>
              <a:cs typeface="Canva Sans" panose="020B0503030501040103"/>
              <a:sym typeface="Canva Sans" panose="020B0503030501040103"/>
            </a:endParaRPr>
          </a:p>
          <a:p>
            <a:pPr algn="l">
              <a:lnSpc>
                <a:spcPts val="3995"/>
              </a:lnSpc>
            </a:pPr>
            <a:r>
              <a:rPr lang="en-US" sz="2855">
                <a:solidFill>
                  <a:srgbClr val="227C9D"/>
                </a:solidFill>
                <a:latin typeface="Canva Sans" panose="020B0503030501040103"/>
                <a:ea typeface="Canva Sans" panose="020B0503030501040103"/>
                <a:cs typeface="Canva Sans" panose="020B0503030501040103"/>
                <a:sym typeface="Canva Sans" panose="020B0503030501040103"/>
              </a:rPr>
              <a:t>Represents the average absolute difference between predicted and actual values.</a:t>
            </a:r>
            <a:endParaRPr lang="en-US" sz="2855">
              <a:solidFill>
                <a:srgbClr val="227C9D"/>
              </a:solidFill>
              <a:latin typeface="Canva Sans" panose="020B0503030501040103"/>
              <a:ea typeface="Canva Sans" panose="020B0503030501040103"/>
              <a:cs typeface="Canva Sans" panose="020B0503030501040103"/>
              <a:sym typeface="Canva Sans" panose="020B0503030501040103"/>
            </a:endParaRPr>
          </a:p>
          <a:p>
            <a:pPr algn="l">
              <a:lnSpc>
                <a:spcPts val="3995"/>
              </a:lnSpc>
            </a:pPr>
          </a:p>
          <a:p>
            <a:pPr algn="ctr">
              <a:lnSpc>
                <a:spcPts val="3995"/>
              </a:lnSpc>
            </a:pPr>
            <a:r>
              <a:rPr lang="en-US" sz="2855">
                <a:solidFill>
                  <a:srgbClr val="227C9D"/>
                </a:solidFill>
                <a:latin typeface="Canva Sans Bold" panose="020B0803030501040103"/>
                <a:ea typeface="Canva Sans Bold" panose="020B0803030501040103"/>
                <a:cs typeface="Canva Sans Bold" panose="020B0803030501040103"/>
                <a:sym typeface="Canva Sans Bold" panose="020B0803030501040103"/>
              </a:rPr>
              <a:t>Mean Squared Error (MSE)</a:t>
            </a:r>
            <a:endParaRPr lang="en-US" sz="2855">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a:p>
            <a:pPr algn="l">
              <a:lnSpc>
                <a:spcPts val="3995"/>
              </a:lnSpc>
            </a:pPr>
          </a:p>
          <a:p>
            <a:pPr algn="l">
              <a:lnSpc>
                <a:spcPts val="3995"/>
              </a:lnSpc>
            </a:pPr>
            <a:r>
              <a:rPr lang="en-US" sz="2855">
                <a:solidFill>
                  <a:srgbClr val="227C9D"/>
                </a:solidFill>
                <a:latin typeface="Canva Sans" panose="020B0503030501040103"/>
                <a:ea typeface="Canva Sans" panose="020B0503030501040103"/>
                <a:cs typeface="Canva Sans" panose="020B0503030501040103"/>
                <a:sym typeface="Canva Sans" panose="020B0503030501040103"/>
              </a:rPr>
              <a:t>Measures the average of the squares of the errors between predicted and actual values.</a:t>
            </a:r>
            <a:endParaRPr lang="en-US" sz="2855">
              <a:solidFill>
                <a:srgbClr val="227C9D"/>
              </a:solidFill>
              <a:latin typeface="Canva Sans" panose="020B0503030501040103"/>
              <a:ea typeface="Canva Sans" panose="020B0503030501040103"/>
              <a:cs typeface="Canva Sans" panose="020B0503030501040103"/>
              <a:sym typeface="Canva Sans" panose="020B0503030501040103"/>
            </a:endParaRPr>
          </a:p>
          <a:p>
            <a:pPr algn="l">
              <a:lnSpc>
                <a:spcPts val="3995"/>
              </a:lnSpc>
            </a:pPr>
            <a:r>
              <a:rPr lang="en-US" sz="2855">
                <a:solidFill>
                  <a:srgbClr val="227C9D"/>
                </a:solidFill>
                <a:latin typeface="Canva Sans" panose="020B0503030501040103"/>
                <a:ea typeface="Canva Sans" panose="020B0503030501040103"/>
                <a:cs typeface="Canva Sans" panose="020B0503030501040103"/>
                <a:sym typeface="Canva Sans" panose="020B0503030501040103"/>
              </a:rPr>
              <a:t>Squares the differences between predicted and actual values to emphasize larger errors.</a:t>
            </a:r>
            <a:endParaRPr lang="en-US" sz="2855">
              <a:solidFill>
                <a:srgbClr val="227C9D"/>
              </a:solidFill>
              <a:latin typeface="Canva Sans" panose="020B0503030501040103"/>
              <a:ea typeface="Canva Sans" panose="020B0503030501040103"/>
              <a:cs typeface="Canva Sans" panose="020B0503030501040103"/>
              <a:sym typeface="Canva Sans" panose="020B0503030501040103"/>
            </a:endParaRPr>
          </a:p>
          <a:p>
            <a:pPr algn="ctr">
              <a:lnSpc>
                <a:spcPts val="4415"/>
              </a:lnSpc>
            </a:pPr>
          </a:p>
          <a:p>
            <a:pPr algn="ctr">
              <a:lnSpc>
                <a:spcPts val="4415"/>
              </a:lnSpc>
            </a:pPr>
            <a:r>
              <a:rPr lang="en-US" sz="3155">
                <a:solidFill>
                  <a:srgbClr val="227C9D"/>
                </a:solidFill>
                <a:latin typeface="Canva Sans" panose="020B0503030501040103"/>
                <a:ea typeface="Canva Sans" panose="020B0503030501040103"/>
                <a:cs typeface="Canva Sans" panose="020B0503030501040103"/>
                <a:sym typeface="Canva Sans" panose="020B0503030501040103"/>
              </a:rPr>
              <a:t>.</a:t>
            </a:r>
            <a:endParaRPr lang="en-US" sz="3155">
              <a:solidFill>
                <a:srgbClr val="227C9D"/>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3401216" y="814372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TextBox 13"/>
          <p:cNvSpPr txBox="1"/>
          <p:nvPr/>
        </p:nvSpPr>
        <p:spPr>
          <a:xfrm>
            <a:off x="3480098" y="643604"/>
            <a:ext cx="11327804" cy="929639"/>
          </a:xfrm>
          <a:prstGeom prst="rect">
            <a:avLst/>
          </a:prstGeom>
        </p:spPr>
        <p:txBody>
          <a:bodyPr lIns="0" tIns="0" rIns="0" bIns="0" rtlCol="0" anchor="t">
            <a:spAutoFit/>
          </a:bodyPr>
          <a:lstStyle/>
          <a:p>
            <a:pPr algn="ctr">
              <a:lnSpc>
                <a:spcPts val="6930"/>
              </a:lnSpc>
            </a:pPr>
            <a:r>
              <a:rPr lang="en-US" sz="7000">
                <a:solidFill>
                  <a:srgbClr val="227C9D"/>
                </a:solidFill>
                <a:latin typeface="Kollektif Bold" panose="020B0604020101010102"/>
                <a:ea typeface="Kollektif Bold" panose="020B0604020101010102"/>
                <a:cs typeface="Kollektif Bold" panose="020B0604020101010102"/>
                <a:sym typeface="Kollektif Bold" panose="020B0604020101010102"/>
              </a:rPr>
              <a:t>EVALUATION METRICS</a:t>
            </a:r>
            <a:endParaRPr lang="en-US" sz="70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4" name="TextBox 14"/>
          <p:cNvSpPr txBox="1"/>
          <p:nvPr/>
        </p:nvSpPr>
        <p:spPr>
          <a:xfrm>
            <a:off x="2116407" y="2197763"/>
            <a:ext cx="13626584" cy="6380815"/>
          </a:xfrm>
          <a:prstGeom prst="rect">
            <a:avLst/>
          </a:prstGeom>
        </p:spPr>
        <p:txBody>
          <a:bodyPr lIns="0" tIns="0" rIns="0" bIns="0" rtlCol="0" anchor="t">
            <a:spAutoFit/>
          </a:bodyPr>
          <a:lstStyle/>
          <a:p>
            <a:pPr algn="ctr">
              <a:lnSpc>
                <a:spcPts val="4250"/>
              </a:lnSpc>
            </a:pPr>
            <a:r>
              <a:rPr lang="en-US" sz="3035">
                <a:solidFill>
                  <a:srgbClr val="227C9D"/>
                </a:solidFill>
                <a:latin typeface="Canva Sans Bold" panose="020B0803030501040103"/>
                <a:ea typeface="Canva Sans Bold" panose="020B0803030501040103"/>
                <a:cs typeface="Canva Sans Bold" panose="020B0803030501040103"/>
                <a:sym typeface="Canva Sans Bold" panose="020B0803030501040103"/>
              </a:rPr>
              <a:t>Root Mean Squared Error (RMSE)</a:t>
            </a:r>
            <a:endParaRPr lang="en-US" sz="3035">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a:p>
            <a:pPr algn="l">
              <a:lnSpc>
                <a:spcPts val="4250"/>
              </a:lnSpc>
            </a:pPr>
          </a:p>
          <a:p>
            <a:pPr algn="l">
              <a:lnSpc>
                <a:spcPts val="4250"/>
              </a:lnSpc>
            </a:pPr>
            <a:r>
              <a:rPr lang="en-US" sz="3035">
                <a:solidFill>
                  <a:srgbClr val="227C9D"/>
                </a:solidFill>
                <a:latin typeface="Canva Sans" panose="020B0503030501040103"/>
                <a:ea typeface="Canva Sans" panose="020B0503030501040103"/>
                <a:cs typeface="Canva Sans" panose="020B0503030501040103"/>
                <a:sym typeface="Canva Sans" panose="020B0503030501040103"/>
              </a:rPr>
              <a:t>The square root of MSE.</a:t>
            </a:r>
            <a:endParaRPr lang="en-US" sz="3035">
              <a:solidFill>
                <a:srgbClr val="227C9D"/>
              </a:solidFill>
              <a:latin typeface="Canva Sans" panose="020B0503030501040103"/>
              <a:ea typeface="Canva Sans" panose="020B0503030501040103"/>
              <a:cs typeface="Canva Sans" panose="020B0503030501040103"/>
              <a:sym typeface="Canva Sans" panose="020B0503030501040103"/>
            </a:endParaRPr>
          </a:p>
          <a:p>
            <a:pPr algn="l">
              <a:lnSpc>
                <a:spcPts val="4250"/>
              </a:lnSpc>
            </a:pPr>
            <a:r>
              <a:rPr lang="en-US" sz="3035">
                <a:solidFill>
                  <a:srgbClr val="227C9D"/>
                </a:solidFill>
                <a:latin typeface="Canva Sans" panose="020B0503030501040103"/>
                <a:ea typeface="Canva Sans" panose="020B0503030501040103"/>
                <a:cs typeface="Canva Sans" panose="020B0503030501040103"/>
                <a:sym typeface="Canva Sans" panose="020B0503030501040103"/>
              </a:rPr>
              <a:t>Provides a measure of the average magnitude of the errors in the same units as the predicted and actual values.</a:t>
            </a:r>
            <a:endParaRPr lang="en-US" sz="3035">
              <a:solidFill>
                <a:srgbClr val="227C9D"/>
              </a:solidFill>
              <a:latin typeface="Canva Sans" panose="020B0503030501040103"/>
              <a:ea typeface="Canva Sans" panose="020B0503030501040103"/>
              <a:cs typeface="Canva Sans" panose="020B0503030501040103"/>
              <a:sym typeface="Canva Sans" panose="020B0503030501040103"/>
            </a:endParaRPr>
          </a:p>
          <a:p>
            <a:pPr algn="l">
              <a:lnSpc>
                <a:spcPts val="4250"/>
              </a:lnSpc>
            </a:pPr>
          </a:p>
          <a:p>
            <a:pPr algn="ctr">
              <a:lnSpc>
                <a:spcPts val="4250"/>
              </a:lnSpc>
            </a:pPr>
            <a:r>
              <a:rPr lang="en-US" sz="3035">
                <a:solidFill>
                  <a:srgbClr val="227C9D"/>
                </a:solidFill>
                <a:latin typeface="Canva Sans Bold" panose="020B0803030501040103"/>
                <a:ea typeface="Canva Sans Bold" panose="020B0803030501040103"/>
                <a:cs typeface="Canva Sans Bold" panose="020B0803030501040103"/>
                <a:sym typeface="Canva Sans Bold" panose="020B0803030501040103"/>
              </a:rPr>
              <a:t>R-squared (Coefficient of Determination)</a:t>
            </a:r>
            <a:endParaRPr lang="en-US" sz="3035">
              <a:solidFill>
                <a:srgbClr val="227C9D"/>
              </a:solidFill>
              <a:latin typeface="Canva Sans Bold" panose="020B0803030501040103"/>
              <a:ea typeface="Canva Sans Bold" panose="020B0803030501040103"/>
              <a:cs typeface="Canva Sans Bold" panose="020B0803030501040103"/>
              <a:sym typeface="Canva Sans Bold" panose="020B0803030501040103"/>
            </a:endParaRPr>
          </a:p>
          <a:p>
            <a:pPr algn="l">
              <a:lnSpc>
                <a:spcPts val="4250"/>
              </a:lnSpc>
            </a:pPr>
          </a:p>
          <a:p>
            <a:pPr algn="l">
              <a:lnSpc>
                <a:spcPts val="4250"/>
              </a:lnSpc>
            </a:pPr>
            <a:r>
              <a:rPr lang="en-US" sz="3035">
                <a:solidFill>
                  <a:srgbClr val="227C9D"/>
                </a:solidFill>
                <a:latin typeface="Canva Sans" panose="020B0503030501040103"/>
                <a:ea typeface="Canva Sans" panose="020B0503030501040103"/>
                <a:cs typeface="Canva Sans" panose="020B0503030501040103"/>
                <a:sym typeface="Canva Sans" panose="020B0503030501040103"/>
              </a:rPr>
              <a:t>Indicates how well the regression predictions approximate the real data points.</a:t>
            </a:r>
            <a:endParaRPr lang="en-US" sz="3035">
              <a:solidFill>
                <a:srgbClr val="227C9D"/>
              </a:solidFill>
              <a:latin typeface="Canva Sans" panose="020B0503030501040103"/>
              <a:ea typeface="Canva Sans" panose="020B0503030501040103"/>
              <a:cs typeface="Canva Sans" panose="020B0503030501040103"/>
              <a:sym typeface="Canva Sans" panose="020B0503030501040103"/>
            </a:endParaRPr>
          </a:p>
          <a:p>
            <a:pPr algn="l">
              <a:lnSpc>
                <a:spcPts val="4250"/>
              </a:lnSpc>
            </a:pPr>
            <a:r>
              <a:rPr lang="en-US" sz="3035">
                <a:solidFill>
                  <a:srgbClr val="227C9D"/>
                </a:solidFill>
                <a:latin typeface="Canva Sans" panose="020B0503030501040103"/>
                <a:ea typeface="Canva Sans" panose="020B0503030501040103"/>
                <a:cs typeface="Canva Sans" panose="020B0503030501040103"/>
                <a:sym typeface="Canva Sans" panose="020B0503030501040103"/>
              </a:rPr>
              <a:t>Measures the proportion of the variance in the dependent variable that is predictable from the independent variables.</a:t>
            </a:r>
            <a:endParaRPr lang="en-US" sz="3035">
              <a:solidFill>
                <a:srgbClr val="227C9D"/>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6739338" y="837638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6252637" y="9056698"/>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6038691" y="936937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5859089" y="972784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5732434" y="10114113"/>
            <a:ext cx="4690515" cy="4690515"/>
          </a:xfrm>
          <a:prstGeom prst="line">
            <a:avLst/>
          </a:prstGeom>
          <a:ln w="28575" cap="flat">
            <a:solidFill>
              <a:srgbClr val="8CA9AD"/>
            </a:solidFill>
            <a:prstDash val="solid"/>
            <a:headEnd type="none" w="sm" len="sm"/>
            <a:tailEnd type="none" w="sm" len="sm"/>
          </a:ln>
        </p:spPr>
      </p:sp>
      <p:sp>
        <p:nvSpPr>
          <p:cNvPr id="9" name="TextBox 9"/>
          <p:cNvSpPr txBox="1"/>
          <p:nvPr/>
        </p:nvSpPr>
        <p:spPr>
          <a:xfrm>
            <a:off x="2875055" y="1302118"/>
            <a:ext cx="10075912" cy="1010448"/>
          </a:xfrm>
          <a:prstGeom prst="rect">
            <a:avLst/>
          </a:prstGeom>
        </p:spPr>
        <p:txBody>
          <a:bodyPr lIns="0" tIns="0" rIns="0" bIns="0" rtlCol="0" anchor="t">
            <a:spAutoFit/>
          </a:bodyPr>
          <a:lstStyle/>
          <a:p>
            <a:pPr algn="ctr">
              <a:lnSpc>
                <a:spcPts val="7530"/>
              </a:lnSpc>
            </a:pPr>
            <a:r>
              <a:rPr lang="en-US" sz="7530">
                <a:solidFill>
                  <a:srgbClr val="227C9D"/>
                </a:solidFill>
                <a:latin typeface="Kollektif Bold" panose="020B0604020101010102"/>
                <a:ea typeface="Kollektif Bold" panose="020B0604020101010102"/>
                <a:cs typeface="Kollektif Bold" panose="020B0604020101010102"/>
                <a:sym typeface="Kollektif Bold" panose="020B0604020101010102"/>
              </a:rPr>
              <a:t>ABSTRACT</a:t>
            </a:r>
            <a:endParaRPr lang="en-US" sz="753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0" name="TextBox 10"/>
          <p:cNvSpPr txBox="1"/>
          <p:nvPr/>
        </p:nvSpPr>
        <p:spPr>
          <a:xfrm>
            <a:off x="1528274" y="2818863"/>
            <a:ext cx="13108250" cy="6953250"/>
          </a:xfrm>
          <a:prstGeom prst="rect">
            <a:avLst/>
          </a:prstGeom>
        </p:spPr>
        <p:txBody>
          <a:bodyPr lIns="0" tIns="0" rIns="0" bIns="0" rtlCol="0" anchor="t">
            <a:spAutoFit/>
          </a:bodyPr>
          <a:lstStyle/>
          <a:p>
            <a:pPr marL="647700" lvl="1" indent="-323850" algn="l">
              <a:lnSpc>
                <a:spcPts val="4200"/>
              </a:lnSpc>
              <a:buFont typeface="Arial" panose="020B0604020202020204"/>
              <a:buChar char="•"/>
            </a:pPr>
            <a:r>
              <a:rPr lang="en-US" sz="3000">
                <a:solidFill>
                  <a:srgbClr val="227C9D"/>
                </a:solidFill>
                <a:latin typeface="DM Sans"/>
                <a:ea typeface="DM Sans"/>
                <a:cs typeface="DM Sans"/>
                <a:sym typeface="DM Sans"/>
              </a:rPr>
              <a:t>The COVID-19 pandemic has caused widespread devastation, affecting millions and causing countless deaths.</a:t>
            </a:r>
            <a:endParaRPr lang="en-US" sz="3000">
              <a:solidFill>
                <a:srgbClr val="227C9D"/>
              </a:solidFill>
              <a:latin typeface="DM Sans"/>
              <a:ea typeface="DM Sans"/>
              <a:cs typeface="DM Sans"/>
              <a:sym typeface="DM Sans"/>
            </a:endParaRPr>
          </a:p>
          <a:p>
            <a:pPr marL="647700" lvl="1" indent="-323850" algn="l">
              <a:lnSpc>
                <a:spcPts val="4200"/>
              </a:lnSpc>
              <a:buFont typeface="Arial" panose="020B0604020202020204"/>
              <a:buChar char="•"/>
            </a:pPr>
            <a:r>
              <a:rPr lang="en-US" sz="3000">
                <a:solidFill>
                  <a:srgbClr val="227C9D"/>
                </a:solidFill>
                <a:latin typeface="DM Sans"/>
                <a:ea typeface="DM Sans"/>
                <a:cs typeface="DM Sans"/>
                <a:sym typeface="DM Sans"/>
              </a:rPr>
              <a:t>Accurate prediction of patient mortality is crucial for effective disease management and resource allocation, especially in hard-hit areas.</a:t>
            </a:r>
            <a:endParaRPr lang="en-US" sz="3000">
              <a:solidFill>
                <a:srgbClr val="227C9D"/>
              </a:solidFill>
              <a:latin typeface="DM Sans"/>
              <a:ea typeface="DM Sans"/>
              <a:cs typeface="DM Sans"/>
              <a:sym typeface="DM Sans"/>
            </a:endParaRPr>
          </a:p>
          <a:p>
            <a:pPr marL="647700" lvl="1" indent="-323850" algn="l">
              <a:lnSpc>
                <a:spcPts val="4200"/>
              </a:lnSpc>
              <a:buFont typeface="Arial" panose="020B0604020202020204"/>
              <a:buChar char="•"/>
            </a:pPr>
            <a:r>
              <a:rPr lang="en-US" sz="3000">
                <a:solidFill>
                  <a:srgbClr val="227C9D"/>
                </a:solidFill>
                <a:latin typeface="DM Sans"/>
                <a:ea typeface="DM Sans"/>
                <a:cs typeface="DM Sans"/>
                <a:sym typeface="DM Sans"/>
              </a:rPr>
              <a:t>Machine learning and big data analytics have proven significant in addressing the pandemic in healthcare, public health, and policy-making.</a:t>
            </a:r>
            <a:endParaRPr lang="en-US" sz="3000">
              <a:solidFill>
                <a:srgbClr val="227C9D"/>
              </a:solidFill>
              <a:latin typeface="DM Sans"/>
              <a:ea typeface="DM Sans"/>
              <a:cs typeface="DM Sans"/>
              <a:sym typeface="DM Sans"/>
            </a:endParaRPr>
          </a:p>
          <a:p>
            <a:pPr marL="647700" lvl="1" indent="-323850" algn="l">
              <a:lnSpc>
                <a:spcPts val="4200"/>
              </a:lnSpc>
              <a:buFont typeface="Arial" panose="020B0604020202020204"/>
              <a:buChar char="•"/>
            </a:pPr>
            <a:r>
              <a:rPr lang="en-US" sz="3000">
                <a:solidFill>
                  <a:srgbClr val="227C9D"/>
                </a:solidFill>
                <a:latin typeface="DM Sans"/>
                <a:ea typeface="DM Sans"/>
                <a:cs typeface="DM Sans"/>
                <a:sym typeface="DM Sans"/>
              </a:rPr>
              <a:t>Insights from predictions help policymakers and healthcare providers make informed decisions to mitigate the pandemic's impact.</a:t>
            </a:r>
            <a:endParaRPr lang="en-US" sz="3000">
              <a:solidFill>
                <a:srgbClr val="227C9D"/>
              </a:solidFill>
              <a:latin typeface="DM Sans"/>
              <a:ea typeface="DM Sans"/>
              <a:cs typeface="DM Sans"/>
              <a:sym typeface="DM Sans"/>
            </a:endParaRPr>
          </a:p>
          <a:p>
            <a:pPr algn="l">
              <a:lnSpc>
                <a:spcPts val="4200"/>
              </a:lnSpc>
            </a:pPr>
          </a:p>
          <a:p>
            <a:pPr algn="l">
              <a:lnSpc>
                <a:spcPts val="4200"/>
              </a:lnSpc>
            </a:pPr>
          </a:p>
          <a:p>
            <a:pPr algn="l">
              <a:lnSpc>
                <a:spcPts val="4480"/>
              </a:lnSpc>
            </a:pPr>
          </a:p>
          <a:p>
            <a:pPr algn="l">
              <a:lnSpc>
                <a:spcPts val="4200"/>
              </a:lnSpc>
            </a:pPr>
          </a:p>
        </p:txBody>
      </p:sp>
      <p:grpSp>
        <p:nvGrpSpPr>
          <p:cNvPr id="11" name="Group 11"/>
          <p:cNvGrpSpPr/>
          <p:nvPr/>
        </p:nvGrpSpPr>
        <p:grpSpPr>
          <a:xfrm rot="2700000">
            <a:off x="-1684015" y="-4505189"/>
            <a:ext cx="6273930" cy="3565095"/>
            <a:chOff x="0" y="0"/>
            <a:chExt cx="558743" cy="317500"/>
          </a:xfrm>
        </p:grpSpPr>
        <p:sp>
          <p:nvSpPr>
            <p:cNvPr id="12" name="Freeform 12"/>
            <p:cNvSpPr/>
            <p:nvPr/>
          </p:nvSpPr>
          <p:spPr>
            <a:xfrm>
              <a:off x="0" y="0"/>
              <a:ext cx="558743" cy="317500"/>
            </a:xfrm>
            <a:custGeom>
              <a:avLst/>
              <a:gdLst/>
              <a:ahLst/>
              <a:cxnLst/>
              <a:rect l="l" t="t" r="r" b="b"/>
              <a:pathLst>
                <a:path w="558743" h="317500">
                  <a:moveTo>
                    <a:pt x="186348" y="19070"/>
                  </a:moveTo>
                  <a:cubicBezTo>
                    <a:pt x="214901" y="7556"/>
                    <a:pt x="247560" y="0"/>
                    <a:pt x="279522" y="0"/>
                  </a:cubicBezTo>
                  <a:cubicBezTo>
                    <a:pt x="311485" y="0"/>
                    <a:pt x="342242" y="6476"/>
                    <a:pt x="370585" y="17990"/>
                  </a:cubicBezTo>
                  <a:cubicBezTo>
                    <a:pt x="371189" y="18350"/>
                    <a:pt x="371792" y="18350"/>
                    <a:pt x="372395" y="18710"/>
                  </a:cubicBezTo>
                  <a:cubicBezTo>
                    <a:pt x="478836" y="64765"/>
                    <a:pt x="557236" y="186379"/>
                    <a:pt x="558743" y="317500"/>
                  </a:cubicBezTo>
                  <a:lnTo>
                    <a:pt x="558743" y="317500"/>
                  </a:lnTo>
                  <a:lnTo>
                    <a:pt x="0" y="317500"/>
                  </a:lnTo>
                  <a:lnTo>
                    <a:pt x="0" y="317500"/>
                  </a:lnTo>
                  <a:cubicBezTo>
                    <a:pt x="1508" y="185660"/>
                    <a:pt x="78700" y="64045"/>
                    <a:pt x="186348"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558743" cy="171450"/>
            </a:xfrm>
            <a:prstGeom prst="rect">
              <a:avLst/>
            </a:prstGeom>
          </p:spPr>
          <p:txBody>
            <a:bodyPr lIns="50800" tIns="50800" rIns="50800" bIns="50800" rtlCol="0" anchor="ctr"/>
            <a:lstStyle/>
            <a:p>
              <a:pPr algn="ctr">
                <a:lnSpc>
                  <a:spcPts val="2555"/>
                </a:lnSpc>
              </a:pPr>
            </a:p>
          </p:txBody>
        </p:sp>
      </p:grpSp>
      <p:sp>
        <p:nvSpPr>
          <p:cNvPr id="14" name="AutoShape 14"/>
          <p:cNvSpPr/>
          <p:nvPr/>
        </p:nvSpPr>
        <p:spPr>
          <a:xfrm>
            <a:off x="-2313793" y="-3282070"/>
            <a:ext cx="5185216" cy="5132702"/>
          </a:xfrm>
          <a:prstGeom prst="line">
            <a:avLst/>
          </a:prstGeom>
          <a:ln w="28575" cap="flat">
            <a:solidFill>
              <a:srgbClr val="8CA9AD"/>
            </a:solidFill>
            <a:prstDash val="solid"/>
            <a:headEnd type="none" w="sm" len="sm"/>
            <a:tailEnd type="none" w="sm" len="sm"/>
          </a:ln>
        </p:spPr>
      </p:sp>
      <p:sp>
        <p:nvSpPr>
          <p:cNvPr id="15" name="AutoShape 15"/>
          <p:cNvSpPr/>
          <p:nvPr/>
        </p:nvSpPr>
        <p:spPr>
          <a:xfrm>
            <a:off x="-2527740" y="-2969393"/>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a:off x="-2707341" y="-2610923"/>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a:off x="-2833996" y="-2224656"/>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a:off x="-2977850" y="-1784979"/>
            <a:ext cx="4347674" cy="4347674"/>
          </a:xfrm>
          <a:prstGeom prst="line">
            <a:avLst/>
          </a:prstGeom>
          <a:ln w="28575" cap="flat">
            <a:solidFill>
              <a:srgbClr val="8CA9AD"/>
            </a:solidFill>
            <a:prstDash val="solid"/>
            <a:headEnd type="none" w="sm" len="sm"/>
            <a:tailEnd type="none" w="sm" len="sm"/>
          </a:ln>
        </p:spPr>
      </p:sp>
      <p:sp>
        <p:nvSpPr>
          <p:cNvPr id="19" name="AutoShape 19"/>
          <p:cNvSpPr/>
          <p:nvPr/>
        </p:nvSpPr>
        <p:spPr>
          <a:xfrm>
            <a:off x="-3098670" y="-1341255"/>
            <a:ext cx="3963599" cy="3985594"/>
          </a:xfrm>
          <a:prstGeom prst="line">
            <a:avLst/>
          </a:prstGeom>
          <a:ln w="28575" cap="flat">
            <a:solidFill>
              <a:srgbClr val="8CA9AD"/>
            </a:solidFill>
            <a:prstDash val="solid"/>
            <a:headEnd type="none" w="sm" len="sm"/>
            <a:tailEnd type="none" w="sm" len="sm"/>
          </a:ln>
        </p:spPr>
      </p:sp>
      <p:sp>
        <p:nvSpPr>
          <p:cNvPr id="20" name="AutoShape 20"/>
          <p:cNvSpPr/>
          <p:nvPr/>
        </p:nvSpPr>
        <p:spPr>
          <a:xfrm>
            <a:off x="-3072902" y="-779622"/>
            <a:ext cx="3377485" cy="3360058"/>
          </a:xfrm>
          <a:prstGeom prst="line">
            <a:avLst/>
          </a:prstGeom>
          <a:ln w="28575" cap="flat">
            <a:solidFill>
              <a:srgbClr val="8CA9AD"/>
            </a:solidFill>
            <a:prstDash val="solid"/>
            <a:headEnd type="none" w="sm" len="sm"/>
            <a:tailEnd type="none" w="sm" len="sm"/>
          </a:ln>
        </p:spPr>
      </p:sp>
      <p:sp>
        <p:nvSpPr>
          <p:cNvPr id="21" name="Freeform 21"/>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2" name="Freeform 22"/>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24"/>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5" name="Freeform 25"/>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6" name="Freeform 26"/>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27"/>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8" name="Freeform 28"/>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9" name="Freeform 29"/>
          <p:cNvSpPr/>
          <p:nvPr/>
        </p:nvSpPr>
        <p:spPr>
          <a:xfrm rot="-10800000" flipH="1" flipV="1">
            <a:off x="13952764"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Freeform 30"/>
          <p:cNvSpPr/>
          <p:nvPr/>
        </p:nvSpPr>
        <p:spPr>
          <a:xfrm rot="5400000">
            <a:off x="760804" y="93693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1" name="Freeform 31"/>
          <p:cNvSpPr/>
          <p:nvPr/>
        </p:nvSpPr>
        <p:spPr>
          <a:xfrm>
            <a:off x="-309200" y="93693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2" name="Freeform 32"/>
          <p:cNvSpPr/>
          <p:nvPr/>
        </p:nvSpPr>
        <p:spPr>
          <a:xfrm rot="-10800000">
            <a:off x="17602228" y="945164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3" name="Freeform 33"/>
          <p:cNvSpPr/>
          <p:nvPr/>
        </p:nvSpPr>
        <p:spPr>
          <a:xfrm>
            <a:off x="17602228" y="839422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Freeform 13"/>
          <p:cNvSpPr/>
          <p:nvPr/>
        </p:nvSpPr>
        <p:spPr>
          <a:xfrm>
            <a:off x="2365861" y="3235659"/>
            <a:ext cx="5113638" cy="1907841"/>
          </a:xfrm>
          <a:custGeom>
            <a:avLst/>
            <a:gdLst/>
            <a:ahLst/>
            <a:cxnLst/>
            <a:rect l="l" t="t" r="r" b="b"/>
            <a:pathLst>
              <a:path w="5113638" h="1907841">
                <a:moveTo>
                  <a:pt x="0" y="0"/>
                </a:moveTo>
                <a:lnTo>
                  <a:pt x="5113638" y="0"/>
                </a:lnTo>
                <a:lnTo>
                  <a:pt x="5113638" y="1907841"/>
                </a:lnTo>
                <a:lnTo>
                  <a:pt x="0" y="1907841"/>
                </a:lnTo>
                <a:lnTo>
                  <a:pt x="0" y="0"/>
                </a:lnTo>
                <a:close/>
              </a:path>
            </a:pathLst>
          </a:custGeom>
          <a:blipFill>
            <a:blip r:embed="rId1"/>
            <a:stretch>
              <a:fillRect/>
            </a:stretch>
          </a:blipFill>
        </p:spPr>
      </p:sp>
      <p:sp>
        <p:nvSpPr>
          <p:cNvPr id="14" name="Freeform 14"/>
          <p:cNvSpPr/>
          <p:nvPr/>
        </p:nvSpPr>
        <p:spPr>
          <a:xfrm>
            <a:off x="9805351" y="3235659"/>
            <a:ext cx="5295671" cy="1907841"/>
          </a:xfrm>
          <a:custGeom>
            <a:avLst/>
            <a:gdLst/>
            <a:ahLst/>
            <a:cxnLst/>
            <a:rect l="l" t="t" r="r" b="b"/>
            <a:pathLst>
              <a:path w="5295671" h="1907841">
                <a:moveTo>
                  <a:pt x="0" y="0"/>
                </a:moveTo>
                <a:lnTo>
                  <a:pt x="5295671" y="0"/>
                </a:lnTo>
                <a:lnTo>
                  <a:pt x="5295671" y="1907841"/>
                </a:lnTo>
                <a:lnTo>
                  <a:pt x="0" y="1907841"/>
                </a:lnTo>
                <a:lnTo>
                  <a:pt x="0" y="0"/>
                </a:lnTo>
                <a:close/>
              </a:path>
            </a:pathLst>
          </a:custGeom>
          <a:blipFill>
            <a:blip r:embed="rId2"/>
            <a:stretch>
              <a:fillRect l="-5051" r="-1614"/>
            </a:stretch>
          </a:blipFill>
        </p:spPr>
      </p:sp>
      <p:sp>
        <p:nvSpPr>
          <p:cNvPr id="15" name="Freeform 15"/>
          <p:cNvSpPr/>
          <p:nvPr/>
        </p:nvSpPr>
        <p:spPr>
          <a:xfrm>
            <a:off x="2365861" y="6243633"/>
            <a:ext cx="5113638" cy="1810778"/>
          </a:xfrm>
          <a:custGeom>
            <a:avLst/>
            <a:gdLst/>
            <a:ahLst/>
            <a:cxnLst/>
            <a:rect l="l" t="t" r="r" b="b"/>
            <a:pathLst>
              <a:path w="5113638" h="1810778">
                <a:moveTo>
                  <a:pt x="0" y="0"/>
                </a:moveTo>
                <a:lnTo>
                  <a:pt x="5113638" y="0"/>
                </a:lnTo>
                <a:lnTo>
                  <a:pt x="5113638" y="1810778"/>
                </a:lnTo>
                <a:lnTo>
                  <a:pt x="0" y="1810778"/>
                </a:lnTo>
                <a:lnTo>
                  <a:pt x="0" y="0"/>
                </a:lnTo>
                <a:close/>
              </a:path>
            </a:pathLst>
          </a:custGeom>
          <a:blipFill>
            <a:blip r:embed="rId3"/>
            <a:stretch>
              <a:fillRect/>
            </a:stretch>
          </a:blipFill>
        </p:spPr>
      </p:sp>
      <p:sp>
        <p:nvSpPr>
          <p:cNvPr id="16" name="Freeform 16"/>
          <p:cNvSpPr/>
          <p:nvPr/>
        </p:nvSpPr>
        <p:spPr>
          <a:xfrm>
            <a:off x="9805351" y="6243633"/>
            <a:ext cx="5295671" cy="1810778"/>
          </a:xfrm>
          <a:custGeom>
            <a:avLst/>
            <a:gdLst/>
            <a:ahLst/>
            <a:cxnLst/>
            <a:rect l="l" t="t" r="r" b="b"/>
            <a:pathLst>
              <a:path w="5295671" h="1810778">
                <a:moveTo>
                  <a:pt x="0" y="0"/>
                </a:moveTo>
                <a:lnTo>
                  <a:pt x="5295671" y="0"/>
                </a:lnTo>
                <a:lnTo>
                  <a:pt x="5295671" y="1810778"/>
                </a:lnTo>
                <a:lnTo>
                  <a:pt x="0" y="1810778"/>
                </a:lnTo>
                <a:lnTo>
                  <a:pt x="0" y="0"/>
                </a:lnTo>
                <a:close/>
              </a:path>
            </a:pathLst>
          </a:custGeom>
          <a:blipFill>
            <a:blip r:embed="rId4"/>
            <a:stretch>
              <a:fillRect t="-9182"/>
            </a:stretch>
          </a:blipFill>
        </p:spPr>
      </p:sp>
      <p:sp>
        <p:nvSpPr>
          <p:cNvPr id="17" name="TextBox 17"/>
          <p:cNvSpPr txBox="1"/>
          <p:nvPr/>
        </p:nvSpPr>
        <p:spPr>
          <a:xfrm>
            <a:off x="3594042" y="1133480"/>
            <a:ext cx="10562918" cy="941831"/>
          </a:xfrm>
          <a:prstGeom prst="rect">
            <a:avLst/>
          </a:prstGeom>
        </p:spPr>
        <p:txBody>
          <a:bodyPr lIns="0" tIns="0" rIns="0" bIns="0" rtlCol="0" anchor="t">
            <a:spAutoFit/>
          </a:bodyPr>
          <a:lstStyle/>
          <a:p>
            <a:pPr algn="l">
              <a:lnSpc>
                <a:spcPts val="7030"/>
              </a:lnSpc>
            </a:pPr>
            <a:r>
              <a:rPr lang="en-US" sz="7100">
                <a:solidFill>
                  <a:srgbClr val="227C9D"/>
                </a:solidFill>
                <a:latin typeface="Kollektif Bold" panose="020B0604020101010102"/>
                <a:ea typeface="Kollektif Bold" panose="020B0604020101010102"/>
                <a:cs typeface="Kollektif Bold" panose="020B0604020101010102"/>
                <a:sym typeface="Kollektif Bold" panose="020B0604020101010102"/>
              </a:rPr>
              <a:t>EVALUATION METRICS</a:t>
            </a:r>
            <a:endParaRPr lang="en-US" sz="71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graphicFrame>
        <p:nvGraphicFramePr>
          <p:cNvPr id="13" name="Table 13"/>
          <p:cNvGraphicFramePr>
            <a:graphicFrameLocks noGrp="1"/>
          </p:cNvGraphicFramePr>
          <p:nvPr/>
        </p:nvGraphicFramePr>
        <p:xfrm>
          <a:off x="3690661" y="2254913"/>
          <a:ext cx="10487843" cy="5867400"/>
        </p:xfrm>
        <a:graphic>
          <a:graphicData uri="http://schemas.openxmlformats.org/drawingml/2006/table">
            <a:tbl>
              <a:tblPr/>
              <a:tblGrid>
                <a:gridCol w="1722676"/>
                <a:gridCol w="3093336"/>
                <a:gridCol w="2727541"/>
                <a:gridCol w="2944290"/>
              </a:tblGrid>
              <a:tr h="1483600">
                <a:tc>
                  <a:txBody>
                    <a:bodyPr rtlCol="0"/>
                    <a:lstStyle/>
                    <a:p>
                      <a:pPr algn="l">
                        <a:lnSpc>
                          <a:spcPts val="4060"/>
                        </a:lnSpc>
                        <a:defRPr/>
                      </a:pPr>
                      <a:r>
                        <a:rPr lang="en-US" sz="2900">
                          <a:solidFill>
                            <a:srgbClr val="000000"/>
                          </a:solidFill>
                          <a:latin typeface="DM Sans"/>
                          <a:ea typeface="DM Sans"/>
                          <a:cs typeface="DM Sans"/>
                          <a:sym typeface="DM Sans"/>
                        </a:rPr>
                        <a:t>Metric</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Linear Regression</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Random Forest</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Decision Tree</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966733">
                <a:tc>
                  <a:txBody>
                    <a:bodyPr rtlCol="0"/>
                    <a:lstStyle/>
                    <a:p>
                      <a:pPr algn="l">
                        <a:lnSpc>
                          <a:spcPts val="4060"/>
                        </a:lnSpc>
                        <a:defRPr/>
                      </a:pPr>
                      <a:r>
                        <a:rPr lang="en-US" sz="2900">
                          <a:solidFill>
                            <a:srgbClr val="000000"/>
                          </a:solidFill>
                          <a:latin typeface="DM Sans"/>
                          <a:ea typeface="DM Sans"/>
                          <a:cs typeface="DM Sans"/>
                          <a:sym typeface="DM Sans"/>
                        </a:rPr>
                        <a:t>MAE</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0.117</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0.006</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0.007</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966733">
                <a:tc>
                  <a:txBody>
                    <a:bodyPr rtlCol="0"/>
                    <a:lstStyle/>
                    <a:p>
                      <a:pPr algn="l">
                        <a:lnSpc>
                          <a:spcPts val="4060"/>
                        </a:lnSpc>
                        <a:defRPr/>
                      </a:pPr>
                      <a:r>
                        <a:rPr lang="en-US" sz="2900">
                          <a:solidFill>
                            <a:srgbClr val="000000"/>
                          </a:solidFill>
                          <a:latin typeface="DM Sans"/>
                          <a:ea typeface="DM Sans"/>
                          <a:cs typeface="DM Sans"/>
                          <a:sym typeface="DM Sans"/>
                        </a:rPr>
                        <a:t>MSE</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0.051</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0.004</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0.007</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966733">
                <a:tc>
                  <a:txBody>
                    <a:bodyPr rtlCol="0"/>
                    <a:lstStyle/>
                    <a:p>
                      <a:pPr algn="l">
                        <a:lnSpc>
                          <a:spcPts val="4060"/>
                        </a:lnSpc>
                        <a:defRPr/>
                      </a:pPr>
                      <a:r>
                        <a:rPr lang="en-US" sz="2900">
                          <a:solidFill>
                            <a:srgbClr val="000000"/>
                          </a:solidFill>
                          <a:latin typeface="DM Sans"/>
                          <a:ea typeface="DM Sans"/>
                          <a:cs typeface="DM Sans"/>
                          <a:sym typeface="DM Sans"/>
                        </a:rPr>
                        <a:t>RMSE</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0.227</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0.064</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0.084</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1483600">
                <a:tc>
                  <a:txBody>
                    <a:bodyPr rtlCol="0"/>
                    <a:lstStyle/>
                    <a:p>
                      <a:pPr algn="l">
                        <a:lnSpc>
                          <a:spcPts val="4060"/>
                        </a:lnSpc>
                        <a:defRPr/>
                      </a:pPr>
                      <a:r>
                        <a:rPr lang="en-US" sz="2900">
                          <a:solidFill>
                            <a:srgbClr val="000000"/>
                          </a:solidFill>
                          <a:latin typeface="DM Sans"/>
                          <a:ea typeface="DM Sans"/>
                          <a:cs typeface="DM Sans"/>
                          <a:sym typeface="DM Sans"/>
                        </a:rPr>
                        <a:t>R2 Score</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0.098</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0.927</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lstStyle/>
                    <a:p>
                      <a:pPr algn="l">
                        <a:lnSpc>
                          <a:spcPts val="4060"/>
                        </a:lnSpc>
                        <a:defRPr/>
                      </a:pPr>
                      <a:r>
                        <a:rPr lang="en-US" sz="2900">
                          <a:solidFill>
                            <a:srgbClr val="000000"/>
                          </a:solidFill>
                          <a:latin typeface="DM Sans"/>
                          <a:ea typeface="DM Sans"/>
                          <a:cs typeface="DM Sans"/>
                          <a:sym typeface="DM Sans"/>
                        </a:rPr>
                        <a:t>0.874</a:t>
                      </a:r>
                      <a:endParaRPr lang="en-US" sz="1100"/>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14" name="TextBox 14"/>
          <p:cNvSpPr txBox="1"/>
          <p:nvPr/>
        </p:nvSpPr>
        <p:spPr>
          <a:xfrm>
            <a:off x="1586460" y="861916"/>
            <a:ext cx="15115080" cy="929639"/>
          </a:xfrm>
          <a:prstGeom prst="rect">
            <a:avLst/>
          </a:prstGeom>
        </p:spPr>
        <p:txBody>
          <a:bodyPr lIns="0" tIns="0" rIns="0" bIns="0" rtlCol="0" anchor="t">
            <a:spAutoFit/>
          </a:bodyPr>
          <a:lstStyle/>
          <a:p>
            <a:pPr algn="ctr">
              <a:lnSpc>
                <a:spcPts val="6930"/>
              </a:lnSpc>
            </a:pPr>
            <a:r>
              <a:rPr lang="en-US" sz="7000">
                <a:solidFill>
                  <a:srgbClr val="227C9D"/>
                </a:solidFill>
                <a:latin typeface="Kollektif Bold" panose="020B0604020101010102"/>
                <a:ea typeface="Kollektif Bold" panose="020B0604020101010102"/>
                <a:cs typeface="Kollektif Bold" panose="020B0604020101010102"/>
                <a:sym typeface="Kollektif Bold" panose="020B0604020101010102"/>
              </a:rPr>
              <a:t>RESULT</a:t>
            </a:r>
            <a:endParaRPr lang="en-US" sz="70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3401216" y="814372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TextBox 13"/>
          <p:cNvSpPr txBox="1"/>
          <p:nvPr/>
        </p:nvSpPr>
        <p:spPr>
          <a:xfrm>
            <a:off x="1598738" y="847725"/>
            <a:ext cx="15090523" cy="9270111"/>
          </a:xfrm>
          <a:prstGeom prst="rect">
            <a:avLst/>
          </a:prstGeom>
        </p:spPr>
        <p:txBody>
          <a:bodyPr lIns="0" tIns="0" rIns="0" bIns="0" rtlCol="0" anchor="t">
            <a:spAutoFit/>
          </a:bodyPr>
          <a:lstStyle/>
          <a:p>
            <a:pPr marL="604520" lvl="1" indent="-302260" algn="l">
              <a:lnSpc>
                <a:spcPts val="5290"/>
              </a:lnSpc>
              <a:buFont typeface="Arial" panose="020B0604020202020204"/>
              <a:buChar char="•"/>
            </a:pPr>
            <a:r>
              <a:rPr lang="en-US" sz="2800">
                <a:solidFill>
                  <a:srgbClr val="227C9D"/>
                </a:solidFill>
                <a:latin typeface="Canva Sans" panose="020B0503030501040103"/>
                <a:ea typeface="Canva Sans" panose="020B0503030501040103"/>
                <a:cs typeface="Canva Sans" panose="020B0503030501040103"/>
                <a:sym typeface="Canva Sans" panose="020B0503030501040103"/>
              </a:rPr>
              <a:t>Among the three models evaluated, the Random Forest model emerges as the most accurate and reliable for the given dataset. It exhibits the lowest error metrics (MAE, MSE, and RMSE) and a very high R² score, indicating its exceptional ability to capture nearly all the variability in the data with minimal errors. This makes it the best choice for predicting outcomes in this context.</a:t>
            </a:r>
            <a:endParaRPr lang="en-US" sz="2800">
              <a:solidFill>
                <a:srgbClr val="227C9D"/>
              </a:solidFill>
              <a:latin typeface="Canva Sans" panose="020B0503030501040103"/>
              <a:ea typeface="Canva Sans" panose="020B0503030501040103"/>
              <a:cs typeface="Canva Sans" panose="020B0503030501040103"/>
              <a:sym typeface="Canva Sans" panose="020B0503030501040103"/>
            </a:endParaRPr>
          </a:p>
          <a:p>
            <a:pPr marL="604520" lvl="1" indent="-302260" algn="l">
              <a:lnSpc>
                <a:spcPts val="5290"/>
              </a:lnSpc>
              <a:buFont typeface="Arial" panose="020B0604020202020204"/>
              <a:buChar char="•"/>
            </a:pPr>
            <a:r>
              <a:rPr lang="en-US" sz="2800">
                <a:solidFill>
                  <a:srgbClr val="227C9D"/>
                </a:solidFill>
                <a:latin typeface="Canva Sans" panose="020B0503030501040103"/>
                <a:ea typeface="Canva Sans" panose="020B0503030501040103"/>
                <a:cs typeface="Canva Sans" panose="020B0503030501040103"/>
                <a:sym typeface="Canva Sans" panose="020B0503030501040103"/>
              </a:rPr>
              <a:t>The Decision Tree model also shows good performance with low error metrics and a strong R² score. While it is slightly less precise than the Random Forest model, it still provides a high level of accuracy and reliability, making it a viable alternative.</a:t>
            </a:r>
            <a:endParaRPr lang="en-US" sz="2800">
              <a:solidFill>
                <a:srgbClr val="227C9D"/>
              </a:solidFill>
              <a:latin typeface="Canva Sans" panose="020B0503030501040103"/>
              <a:ea typeface="Canva Sans" panose="020B0503030501040103"/>
              <a:cs typeface="Canva Sans" panose="020B0503030501040103"/>
              <a:sym typeface="Canva Sans" panose="020B0503030501040103"/>
            </a:endParaRPr>
          </a:p>
          <a:p>
            <a:pPr marL="604520" lvl="1" indent="-302260" algn="l">
              <a:lnSpc>
                <a:spcPts val="5290"/>
              </a:lnSpc>
              <a:buFont typeface="Arial" panose="020B0604020202020204"/>
              <a:buChar char="•"/>
            </a:pPr>
            <a:r>
              <a:rPr lang="en-US" sz="2800">
                <a:solidFill>
                  <a:srgbClr val="227C9D"/>
                </a:solidFill>
                <a:latin typeface="Canva Sans" panose="020B0503030501040103"/>
                <a:ea typeface="Canva Sans" panose="020B0503030501040103"/>
                <a:cs typeface="Canva Sans" panose="020B0503030501040103"/>
                <a:sym typeface="Canva Sans" panose="020B0503030501040103"/>
              </a:rPr>
              <a:t>T</a:t>
            </a:r>
            <a:r>
              <a:rPr lang="en-US" sz="2800">
                <a:solidFill>
                  <a:srgbClr val="227C9D"/>
                </a:solidFill>
                <a:latin typeface="Canva Sans" panose="020B0503030501040103"/>
                <a:ea typeface="Canva Sans" panose="020B0503030501040103"/>
                <a:cs typeface="Canva Sans" panose="020B0503030501040103"/>
                <a:sym typeface="Canva Sans" panose="020B0503030501040103"/>
              </a:rPr>
              <a:t>he Linear Regression model struggles significantly with higher error metrics and a low R² score, indicating poor fit and limited explanatory power. This model is not suitable for the given dataset due to its inability to accurately predict the outcomes and capture the variability in the data.</a:t>
            </a:r>
            <a:endParaRPr lang="en-US" sz="2800">
              <a:solidFill>
                <a:srgbClr val="227C9D"/>
              </a:solidFill>
              <a:latin typeface="Canva Sans" panose="020B0503030501040103"/>
              <a:ea typeface="Canva Sans" panose="020B0503030501040103"/>
              <a:cs typeface="Canva Sans" panose="020B0503030501040103"/>
              <a:sym typeface="Canva Sans" panose="020B0503030501040103"/>
            </a:endParaRPr>
          </a:p>
          <a:p>
            <a:pPr algn="l">
              <a:lnSpc>
                <a:spcPts val="5290"/>
              </a:lnSpc>
            </a:pPr>
          </a:p>
          <a:p>
            <a:pPr algn="just">
              <a:lnSpc>
                <a:spcPts val="5290"/>
              </a:lnSpc>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3401216" y="814372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TextBox 13"/>
          <p:cNvSpPr txBox="1"/>
          <p:nvPr/>
        </p:nvSpPr>
        <p:spPr>
          <a:xfrm>
            <a:off x="6411352" y="833341"/>
            <a:ext cx="4940104" cy="739902"/>
          </a:xfrm>
          <a:prstGeom prst="rect">
            <a:avLst/>
          </a:prstGeom>
        </p:spPr>
        <p:txBody>
          <a:bodyPr lIns="0" tIns="0" rIns="0" bIns="0" rtlCol="0" anchor="t">
            <a:spAutoFit/>
          </a:bodyPr>
          <a:lstStyle/>
          <a:p>
            <a:pPr algn="ctr">
              <a:lnSpc>
                <a:spcPts val="5545"/>
              </a:lnSpc>
            </a:pPr>
            <a:r>
              <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rPr>
              <a:t>CONCLUSION</a:t>
            </a:r>
            <a:endPar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4" name="TextBox 14"/>
          <p:cNvSpPr txBox="1"/>
          <p:nvPr/>
        </p:nvSpPr>
        <p:spPr>
          <a:xfrm>
            <a:off x="1282671" y="1970537"/>
            <a:ext cx="14927402" cy="6459855"/>
          </a:xfrm>
          <a:prstGeom prst="rect">
            <a:avLst/>
          </a:prstGeom>
        </p:spPr>
        <p:txBody>
          <a:bodyPr lIns="0" tIns="0" rIns="0" bIns="0" rtlCol="0" anchor="t">
            <a:spAutoFit/>
          </a:bodyPr>
          <a:lstStyle/>
          <a:p>
            <a:pPr marL="647700" lvl="1" indent="-323850" algn="l">
              <a:lnSpc>
                <a:spcPts val="4710"/>
              </a:lnSpc>
              <a:buFont typeface="Arial" panose="020B0604020202020204"/>
              <a:buChar char="•"/>
            </a:pPr>
            <a:r>
              <a:rPr lang="en-US" sz="3000">
                <a:solidFill>
                  <a:srgbClr val="227C9D"/>
                </a:solidFill>
                <a:latin typeface="Canva Sans" panose="020B0503030501040103"/>
                <a:ea typeface="Canva Sans" panose="020B0503030501040103"/>
                <a:cs typeface="Canva Sans" panose="020B0503030501040103"/>
                <a:sym typeface="Canva Sans" panose="020B0503030501040103"/>
              </a:rPr>
              <a:t>The COVID-19 pandemic has significantly impacted millions globally, making accurate mortality predictions crucial for effective disease management and resource allocation. Leveraging machine learning and big data analytics has shown potential in combating the pandemic across healthcare, public health, and policy-making sectors.</a:t>
            </a:r>
            <a:endParaRPr lang="en-US" sz="3000">
              <a:solidFill>
                <a:srgbClr val="227C9D"/>
              </a:solidFill>
              <a:latin typeface="Canva Sans" panose="020B0503030501040103"/>
              <a:ea typeface="Canva Sans" panose="020B0503030501040103"/>
              <a:cs typeface="Canva Sans" panose="020B0503030501040103"/>
              <a:sym typeface="Canva Sans" panose="020B0503030501040103"/>
            </a:endParaRPr>
          </a:p>
          <a:p>
            <a:pPr marL="647700" lvl="1" indent="-323850" algn="l">
              <a:lnSpc>
                <a:spcPts val="4710"/>
              </a:lnSpc>
              <a:buFont typeface="Arial" panose="020B0604020202020204"/>
              <a:buChar char="•"/>
            </a:pPr>
            <a:r>
              <a:rPr lang="en-US" sz="3000">
                <a:solidFill>
                  <a:srgbClr val="227C9D"/>
                </a:solidFill>
                <a:latin typeface="Canva Sans" panose="020B0503030501040103"/>
                <a:ea typeface="Canva Sans" panose="020B0503030501040103"/>
                <a:cs typeface="Canva Sans" panose="020B0503030501040103"/>
                <a:sym typeface="Canva Sans" panose="020B0503030501040103"/>
              </a:rPr>
              <a:t>This study uses PySpark, a Python API for Apache Spark, to predict COVID-19 mortality rates using the OWID dataset and various machine learning algorithms. PySpark's features include large-scale data processing, integration with Python, and rich libraries for SQL, machine learning, graph processing, and streaming data.</a:t>
            </a:r>
            <a:endParaRPr lang="en-US" sz="3000">
              <a:solidFill>
                <a:srgbClr val="227C9D"/>
              </a:solidFill>
              <a:latin typeface="Canva Sans" panose="020B0503030501040103"/>
              <a:ea typeface="Canva Sans" panose="020B0503030501040103"/>
              <a:cs typeface="Canva Sans" panose="020B0503030501040103"/>
              <a:sym typeface="Canva Sans" panose="020B0503030501040103"/>
            </a:endParaRPr>
          </a:p>
          <a:p>
            <a:pPr algn="ctr">
              <a:lnSpc>
                <a:spcPts val="4710"/>
              </a:lnSpc>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4252563" y="8663988"/>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460327" y="-4469872"/>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7205028" y="-3702228"/>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517705" y="-3341918"/>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876175" y="-2990605"/>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8262442" y="-2687324"/>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TextBox 13"/>
          <p:cNvSpPr txBox="1"/>
          <p:nvPr/>
        </p:nvSpPr>
        <p:spPr>
          <a:xfrm>
            <a:off x="6411352" y="833341"/>
            <a:ext cx="4940104" cy="739902"/>
          </a:xfrm>
          <a:prstGeom prst="rect">
            <a:avLst/>
          </a:prstGeom>
        </p:spPr>
        <p:txBody>
          <a:bodyPr lIns="0" tIns="0" rIns="0" bIns="0" rtlCol="0" anchor="t">
            <a:spAutoFit/>
          </a:bodyPr>
          <a:lstStyle/>
          <a:p>
            <a:pPr algn="ctr">
              <a:lnSpc>
                <a:spcPts val="5545"/>
              </a:lnSpc>
            </a:pPr>
            <a:r>
              <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rPr>
              <a:t>CONCLUSION</a:t>
            </a:r>
            <a:endPar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4" name="TextBox 14"/>
          <p:cNvSpPr txBox="1"/>
          <p:nvPr/>
        </p:nvSpPr>
        <p:spPr>
          <a:xfrm>
            <a:off x="1518980" y="2102659"/>
            <a:ext cx="15250040" cy="5448300"/>
          </a:xfrm>
          <a:prstGeom prst="rect">
            <a:avLst/>
          </a:prstGeom>
        </p:spPr>
        <p:txBody>
          <a:bodyPr lIns="0" tIns="0" rIns="0" bIns="0" rtlCol="0" anchor="t">
            <a:spAutoFit/>
          </a:bodyPr>
          <a:lstStyle/>
          <a:p>
            <a:pPr marL="647700" lvl="1" indent="-323850" algn="l">
              <a:lnSpc>
                <a:spcPts val="4800"/>
              </a:lnSpc>
              <a:buFont typeface="Arial" panose="020B0604020202020204"/>
              <a:buChar char="•"/>
            </a:pPr>
            <a:r>
              <a:rPr lang="en-US" sz="3000">
                <a:solidFill>
                  <a:srgbClr val="227C9D"/>
                </a:solidFill>
                <a:latin typeface="Canva Sans" panose="020B0503030501040103"/>
                <a:ea typeface="Canva Sans" panose="020B0503030501040103"/>
                <a:cs typeface="Canva Sans" panose="020B0503030501040103"/>
                <a:sym typeface="Canva Sans" panose="020B0503030501040103"/>
              </a:rPr>
              <a:t>The study evaluates several machine learning models, including K-means Clustering, Linear Regression, Random Forest, and Decision Tree, using metrics such as Mean Absolute Error (MAE), Mean Squared Error (MSE), Root Mean Squared Error (RMSE), and R-squared (R²).</a:t>
            </a:r>
            <a:endParaRPr lang="en-US" sz="3000">
              <a:solidFill>
                <a:srgbClr val="227C9D"/>
              </a:solidFill>
              <a:latin typeface="Canva Sans" panose="020B0503030501040103"/>
              <a:ea typeface="Canva Sans" panose="020B0503030501040103"/>
              <a:cs typeface="Canva Sans" panose="020B0503030501040103"/>
              <a:sym typeface="Canva Sans" panose="020B0503030501040103"/>
            </a:endParaRPr>
          </a:p>
          <a:p>
            <a:pPr marL="647700" lvl="1" indent="-323850" algn="l">
              <a:lnSpc>
                <a:spcPts val="4800"/>
              </a:lnSpc>
              <a:buFont typeface="Arial" panose="020B0604020202020204"/>
              <a:buChar char="•"/>
            </a:pPr>
            <a:r>
              <a:rPr lang="en-US" sz="3000">
                <a:solidFill>
                  <a:srgbClr val="227C9D"/>
                </a:solidFill>
                <a:latin typeface="Canva Sans" panose="020B0503030501040103"/>
                <a:ea typeface="Canva Sans" panose="020B0503030501040103"/>
                <a:cs typeface="Canva Sans" panose="020B0503030501040103"/>
                <a:sym typeface="Canva Sans" panose="020B0503030501040103"/>
              </a:rPr>
              <a:t>The Random Forest model outperforms Linear Regression and Decision Tree, having the lowest MAE, MSE, and RMSE, and the highest R² score, indicating it is the best-performing algorithm for predicting COVID-19 mortality.</a:t>
            </a:r>
            <a:endParaRPr lang="en-US" sz="3000">
              <a:solidFill>
                <a:srgbClr val="227C9D"/>
              </a:solidFill>
              <a:latin typeface="Canva Sans" panose="020B0503030501040103"/>
              <a:ea typeface="Canva Sans" panose="020B0503030501040103"/>
              <a:cs typeface="Canva Sans" panose="020B0503030501040103"/>
              <a:sym typeface="Canva Sans" panose="020B0503030501040103"/>
            </a:endParaRPr>
          </a:p>
          <a:p>
            <a:pPr algn="l">
              <a:lnSpc>
                <a:spcPts val="4800"/>
              </a:lnSpc>
            </a:pPr>
          </a:p>
          <a:p>
            <a:pPr algn="ctr">
              <a:lnSpc>
                <a:spcPts val="4800"/>
              </a:lnSpc>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3401216" y="814372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TextBox 13"/>
          <p:cNvSpPr txBox="1"/>
          <p:nvPr/>
        </p:nvSpPr>
        <p:spPr>
          <a:xfrm>
            <a:off x="6411352" y="833341"/>
            <a:ext cx="4940104" cy="739902"/>
          </a:xfrm>
          <a:prstGeom prst="rect">
            <a:avLst/>
          </a:prstGeom>
        </p:spPr>
        <p:txBody>
          <a:bodyPr lIns="0" tIns="0" rIns="0" bIns="0" rtlCol="0" anchor="t">
            <a:spAutoFit/>
          </a:bodyPr>
          <a:lstStyle/>
          <a:p>
            <a:pPr algn="ctr">
              <a:lnSpc>
                <a:spcPts val="5545"/>
              </a:lnSpc>
            </a:pPr>
            <a:r>
              <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rPr>
              <a:t>REFERENCES</a:t>
            </a:r>
            <a:endPar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4" name="TextBox 14"/>
          <p:cNvSpPr txBox="1"/>
          <p:nvPr/>
        </p:nvSpPr>
        <p:spPr>
          <a:xfrm>
            <a:off x="1688831" y="2073938"/>
            <a:ext cx="15090523" cy="6780668"/>
          </a:xfrm>
          <a:prstGeom prst="rect">
            <a:avLst/>
          </a:prstGeom>
        </p:spPr>
        <p:txBody>
          <a:bodyPr lIns="0" tIns="0" rIns="0" bIns="0" rtlCol="0" anchor="t">
            <a:spAutoFit/>
          </a:bodyPr>
          <a:lstStyle/>
          <a:p>
            <a:pPr marL="614680" lvl="1" indent="-307340" algn="just">
              <a:lnSpc>
                <a:spcPts val="5380"/>
              </a:lnSpc>
              <a:buFont typeface="Arial" panose="020B0604020202020204"/>
              <a:buChar char="•"/>
            </a:pPr>
            <a:r>
              <a:rPr lang="en-US" sz="2845">
                <a:solidFill>
                  <a:srgbClr val="227C9D"/>
                </a:solidFill>
                <a:latin typeface="Canva Sans" panose="020B0503030501040103"/>
                <a:ea typeface="Canva Sans" panose="020B0503030501040103"/>
                <a:cs typeface="Canva Sans" panose="020B0503030501040103"/>
                <a:sym typeface="Canva Sans" panose="020B0503030501040103"/>
              </a:rPr>
              <a:t>Padilla, L., Fygenson, R., Castro, S. C., &amp; Bertini, E. (2023). Multiple Forecast Visualizations (MFVs): Trade-offs in Trust and Performance in Multiple COVID-19 Forecast Visualizations. IEEE transactions on visualization and computer graphics, 29(1), 12–22. </a:t>
            </a:r>
            <a:r>
              <a:rPr lang="en-US" sz="2845">
                <a:solidFill>
                  <a:srgbClr val="227C9D"/>
                </a:solidFill>
                <a:latin typeface="Canva Sans" panose="020B0503030501040103"/>
                <a:ea typeface="Canva Sans" panose="020B0503030501040103"/>
                <a:cs typeface="Canva Sans" panose="020B0503030501040103"/>
                <a:sym typeface="Canva Sans" panose="020B0503030501040103"/>
                <a:hlinkClick r:id="rId1" tooltip="https://doi.org/10.1109/TVCG.2022.3209457"/>
              </a:rPr>
              <a:t>https://doi.org/10.1109/TVCG.2022.3209457</a:t>
            </a:r>
            <a:endParaRPr lang="en-US" sz="2845">
              <a:solidFill>
                <a:srgbClr val="227C9D"/>
              </a:solidFill>
              <a:latin typeface="Canva Sans" panose="020B0503030501040103"/>
              <a:ea typeface="Canva Sans" panose="020B0503030501040103"/>
              <a:cs typeface="Canva Sans" panose="020B0503030501040103"/>
              <a:sym typeface="Canva Sans" panose="020B0503030501040103"/>
            </a:endParaRPr>
          </a:p>
          <a:p>
            <a:pPr marL="614680" lvl="1" indent="-307340" algn="just">
              <a:lnSpc>
                <a:spcPts val="5380"/>
              </a:lnSpc>
              <a:buFont typeface="Arial" panose="020B0604020202020204"/>
              <a:buChar char="•"/>
            </a:pPr>
            <a:r>
              <a:rPr lang="en-US" sz="2845">
                <a:solidFill>
                  <a:srgbClr val="227C9D"/>
                </a:solidFill>
                <a:latin typeface="Canva Sans" panose="020B0503030501040103"/>
                <a:ea typeface="Canva Sans" panose="020B0503030501040103"/>
                <a:cs typeface="Canva Sans" panose="020B0503030501040103"/>
                <a:sym typeface="Canva Sans" panose="020B0503030501040103"/>
              </a:rPr>
              <a:t>S. Dash, C. Chakraborty, S. K. Giri, S. K. Pani and J. Frnda, "BIFM: Big-Data Driven Intelligent Forecasting Model for COVID-19," in IEEE Access, vol. 9, pp. 97505-97517, 2021, doi: 10.1109/ACCESS.2021.3094658.</a:t>
            </a:r>
            <a:endParaRPr lang="en-US" sz="2845">
              <a:solidFill>
                <a:srgbClr val="227C9D"/>
              </a:solidFill>
              <a:latin typeface="Canva Sans" panose="020B0503030501040103"/>
              <a:ea typeface="Canva Sans" panose="020B0503030501040103"/>
              <a:cs typeface="Canva Sans" panose="020B0503030501040103"/>
              <a:sym typeface="Canva Sans" panose="020B0503030501040103"/>
            </a:endParaRPr>
          </a:p>
          <a:p>
            <a:pPr algn="just">
              <a:lnSpc>
                <a:spcPts val="5380"/>
              </a:lnSpc>
            </a:pPr>
            <a:r>
              <a:rPr lang="en-US" sz="2845">
                <a:solidFill>
                  <a:srgbClr val="227C9D"/>
                </a:solidFill>
                <a:latin typeface="Canva Sans" panose="020B0503030501040103"/>
                <a:ea typeface="Canva Sans" panose="020B0503030501040103"/>
                <a:cs typeface="Canva Sans" panose="020B0503030501040103"/>
                <a:sym typeface="Canva Sans" panose="020B0503030501040103"/>
              </a:rPr>
              <a:t> </a:t>
            </a:r>
            <a:endParaRPr lang="en-US" sz="2845">
              <a:solidFill>
                <a:srgbClr val="227C9D"/>
              </a:solidFill>
              <a:latin typeface="Canva Sans" panose="020B0503030501040103"/>
              <a:ea typeface="Canva Sans" panose="020B0503030501040103"/>
              <a:cs typeface="Canva Sans" panose="020B0503030501040103"/>
              <a:sym typeface="Canva Sans" panose="020B0503030501040103"/>
            </a:endParaRPr>
          </a:p>
          <a:p>
            <a:pPr algn="just">
              <a:lnSpc>
                <a:spcPts val="5760"/>
              </a:lnSpc>
            </a:pPr>
          </a:p>
          <a:p>
            <a:pPr algn="just">
              <a:lnSpc>
                <a:spcPts val="5760"/>
              </a:lnSpc>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3401216" y="814372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TextBox 13"/>
          <p:cNvSpPr txBox="1"/>
          <p:nvPr/>
        </p:nvSpPr>
        <p:spPr>
          <a:xfrm>
            <a:off x="6411352" y="833341"/>
            <a:ext cx="4940104" cy="739902"/>
          </a:xfrm>
          <a:prstGeom prst="rect">
            <a:avLst/>
          </a:prstGeom>
        </p:spPr>
        <p:txBody>
          <a:bodyPr lIns="0" tIns="0" rIns="0" bIns="0" rtlCol="0" anchor="t">
            <a:spAutoFit/>
          </a:bodyPr>
          <a:lstStyle/>
          <a:p>
            <a:pPr algn="ctr">
              <a:lnSpc>
                <a:spcPts val="5545"/>
              </a:lnSpc>
            </a:pPr>
            <a:r>
              <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rPr>
              <a:t>REFERENCES</a:t>
            </a:r>
            <a:endPar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4" name="TextBox 14"/>
          <p:cNvSpPr txBox="1"/>
          <p:nvPr/>
        </p:nvSpPr>
        <p:spPr>
          <a:xfrm>
            <a:off x="1830722" y="2344447"/>
            <a:ext cx="15090523" cy="6104393"/>
          </a:xfrm>
          <a:prstGeom prst="rect">
            <a:avLst/>
          </a:prstGeom>
        </p:spPr>
        <p:txBody>
          <a:bodyPr lIns="0" tIns="0" rIns="0" bIns="0" rtlCol="0" anchor="t">
            <a:spAutoFit/>
          </a:bodyPr>
          <a:lstStyle/>
          <a:p>
            <a:pPr marL="614680" lvl="1" indent="-307340" algn="just">
              <a:lnSpc>
                <a:spcPts val="5380"/>
              </a:lnSpc>
              <a:buFont typeface="Arial" panose="020B0604020202020204"/>
              <a:buChar char="•"/>
            </a:pPr>
            <a:r>
              <a:rPr lang="en-US" sz="2845">
                <a:solidFill>
                  <a:srgbClr val="227C9D"/>
                </a:solidFill>
                <a:latin typeface="Canva Sans" panose="020B0503030501040103"/>
                <a:ea typeface="Canva Sans" panose="020B0503030501040103"/>
                <a:cs typeface="Canva Sans" panose="020B0503030501040103"/>
                <a:sym typeface="Canva Sans" panose="020B0503030501040103"/>
              </a:rPr>
              <a:t> N. Braig, A. Benz, S. Voth, J. Breitenbach and R. Buettner, "Machine Learning Techniques for Sentiment Analysis of COVID-19-Related Twitter Data," in IEEE Access, vol. 11, pp. 14778-14803, 2023, doi: 10.1109/ACCESS.2023.3242234</a:t>
            </a:r>
            <a:endParaRPr lang="en-US" sz="2845">
              <a:solidFill>
                <a:srgbClr val="227C9D"/>
              </a:solidFill>
              <a:latin typeface="Canva Sans" panose="020B0503030501040103"/>
              <a:ea typeface="Canva Sans" panose="020B0503030501040103"/>
              <a:cs typeface="Canva Sans" panose="020B0503030501040103"/>
              <a:sym typeface="Canva Sans" panose="020B0503030501040103"/>
            </a:endParaRPr>
          </a:p>
          <a:p>
            <a:pPr marL="614680" lvl="1" indent="-307340" algn="just">
              <a:lnSpc>
                <a:spcPts val="5380"/>
              </a:lnSpc>
              <a:buFont typeface="Arial" panose="020B0604020202020204"/>
              <a:buChar char="•"/>
            </a:pPr>
            <a:r>
              <a:rPr lang="en-US" sz="2845">
                <a:solidFill>
                  <a:srgbClr val="227C9D"/>
                </a:solidFill>
                <a:latin typeface="Canva Sans" panose="020B0503030501040103"/>
                <a:ea typeface="Canva Sans" panose="020B0503030501040103"/>
                <a:cs typeface="Canva Sans" panose="020B0503030501040103"/>
                <a:sym typeface="Canva Sans" panose="020B0503030501040103"/>
              </a:rPr>
              <a:t>V. K. Gupta, A. Gupta, D. Kumar and A. Sardana, "Prediction of COVID-19 confirmed, death, and cured cases in India using random forest model," in Big Data Mining and Analytics, vol. 4, no. 2, pp. 116-123, June 2021, doi: 10.26599/BDMA.2020.9020016.</a:t>
            </a:r>
            <a:endParaRPr lang="en-US" sz="2845">
              <a:solidFill>
                <a:srgbClr val="227C9D"/>
              </a:solidFill>
              <a:latin typeface="Canva Sans" panose="020B0503030501040103"/>
              <a:ea typeface="Canva Sans" panose="020B0503030501040103"/>
              <a:cs typeface="Canva Sans" panose="020B0503030501040103"/>
              <a:sym typeface="Canva Sans" panose="020B0503030501040103"/>
            </a:endParaRPr>
          </a:p>
          <a:p>
            <a:pPr algn="just">
              <a:lnSpc>
                <a:spcPts val="5760"/>
              </a:lnSpc>
            </a:pPr>
          </a:p>
          <a:p>
            <a:pPr algn="just">
              <a:lnSpc>
                <a:spcPts val="5760"/>
              </a:lnSpc>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3401216" y="814372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TextBox 13"/>
          <p:cNvSpPr txBox="1"/>
          <p:nvPr/>
        </p:nvSpPr>
        <p:spPr>
          <a:xfrm>
            <a:off x="6411352" y="833341"/>
            <a:ext cx="4940104" cy="739902"/>
          </a:xfrm>
          <a:prstGeom prst="rect">
            <a:avLst/>
          </a:prstGeom>
        </p:spPr>
        <p:txBody>
          <a:bodyPr lIns="0" tIns="0" rIns="0" bIns="0" rtlCol="0" anchor="t">
            <a:spAutoFit/>
          </a:bodyPr>
          <a:lstStyle/>
          <a:p>
            <a:pPr algn="ctr">
              <a:lnSpc>
                <a:spcPts val="5545"/>
              </a:lnSpc>
            </a:pPr>
            <a:r>
              <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rPr>
              <a:t>REFERENCES</a:t>
            </a:r>
            <a:endParaRPr lang="en-US" sz="5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4" name="TextBox 14"/>
          <p:cNvSpPr txBox="1"/>
          <p:nvPr/>
        </p:nvSpPr>
        <p:spPr>
          <a:xfrm>
            <a:off x="1498272" y="2073938"/>
            <a:ext cx="15291456" cy="3381364"/>
          </a:xfrm>
          <a:prstGeom prst="rect">
            <a:avLst/>
          </a:prstGeom>
        </p:spPr>
        <p:txBody>
          <a:bodyPr lIns="0" tIns="0" rIns="0" bIns="0" rtlCol="0" anchor="t">
            <a:spAutoFit/>
          </a:bodyPr>
          <a:lstStyle/>
          <a:p>
            <a:pPr marL="647700" lvl="1" indent="-323850" algn="just">
              <a:lnSpc>
                <a:spcPts val="5400"/>
              </a:lnSpc>
              <a:buFont typeface="Arial" panose="020B0604020202020204"/>
              <a:buChar char="•"/>
            </a:pPr>
            <a:r>
              <a:rPr lang="en-US" sz="3000">
                <a:solidFill>
                  <a:srgbClr val="227C9D"/>
                </a:solidFill>
                <a:latin typeface="DM Sans"/>
                <a:ea typeface="DM Sans"/>
                <a:cs typeface="DM Sans"/>
                <a:sym typeface="DM Sans"/>
              </a:rPr>
              <a:t>Alafif, T., Etaiwi, A., Hawsawi, Y., Alrefaei, A., Albassam, A., &amp; Althobaiti, H. (2022). DISCOVID: discovering patterns of COVID-19 infection from recovered patients: a case study in Saudi Arabia. International journal of information technology : an official journal of Bharati Vidyapeeth's Institute of Computer Applications and Management, 14(6), 2825–2838. https://doi.org/10.1007/s41870-022-00973-2</a:t>
            </a:r>
            <a:endParaRPr lang="en-US" sz="3000">
              <a:solidFill>
                <a:srgbClr val="227C9D"/>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6739338" y="837638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6252637" y="9056698"/>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6038691" y="936937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5859089" y="972784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5732434" y="10114113"/>
            <a:ext cx="4690515" cy="4690515"/>
          </a:xfrm>
          <a:prstGeom prst="line">
            <a:avLst/>
          </a:prstGeom>
          <a:ln w="28575" cap="flat">
            <a:solidFill>
              <a:srgbClr val="8CA9AD"/>
            </a:solidFill>
            <a:prstDash val="solid"/>
            <a:headEnd type="none" w="sm" len="sm"/>
            <a:tailEnd type="none" w="sm" len="sm"/>
          </a:ln>
        </p:spPr>
      </p:sp>
      <p:sp>
        <p:nvSpPr>
          <p:cNvPr id="9" name="TextBox 9"/>
          <p:cNvSpPr txBox="1"/>
          <p:nvPr/>
        </p:nvSpPr>
        <p:spPr>
          <a:xfrm>
            <a:off x="2875055" y="1302118"/>
            <a:ext cx="10075912" cy="1057668"/>
          </a:xfrm>
          <a:prstGeom prst="rect">
            <a:avLst/>
          </a:prstGeom>
        </p:spPr>
        <p:txBody>
          <a:bodyPr lIns="0" tIns="0" rIns="0" bIns="0" rtlCol="0" anchor="t">
            <a:spAutoFit/>
          </a:bodyPr>
          <a:lstStyle/>
          <a:p>
            <a:pPr algn="ctr">
              <a:lnSpc>
                <a:spcPts val="7830"/>
              </a:lnSpc>
            </a:pPr>
            <a:r>
              <a:rPr lang="en-US" sz="7830">
                <a:solidFill>
                  <a:srgbClr val="227C9D"/>
                </a:solidFill>
                <a:latin typeface="Kollektif Bold" panose="020B0604020101010102"/>
                <a:ea typeface="Kollektif Bold" panose="020B0604020101010102"/>
                <a:cs typeface="Kollektif Bold" panose="020B0604020101010102"/>
                <a:sym typeface="Kollektif Bold" panose="020B0604020101010102"/>
              </a:rPr>
              <a:t>ABSTRACT</a:t>
            </a:r>
            <a:endParaRPr lang="en-US" sz="783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0" name="TextBox 10"/>
          <p:cNvSpPr txBox="1"/>
          <p:nvPr/>
        </p:nvSpPr>
        <p:spPr>
          <a:xfrm>
            <a:off x="1369824" y="2975560"/>
            <a:ext cx="15036573" cy="4752975"/>
          </a:xfrm>
          <a:prstGeom prst="rect">
            <a:avLst/>
          </a:prstGeom>
        </p:spPr>
        <p:txBody>
          <a:bodyPr lIns="0" tIns="0" rIns="0" bIns="0" rtlCol="0" anchor="t">
            <a:spAutoFit/>
          </a:bodyPr>
          <a:lstStyle/>
          <a:p>
            <a:pPr marL="647700" lvl="1" indent="-323850" algn="just">
              <a:lnSpc>
                <a:spcPts val="4200"/>
              </a:lnSpc>
              <a:buFont typeface="Arial" panose="020B0604020202020204"/>
              <a:buChar char="•"/>
            </a:pPr>
            <a:r>
              <a:rPr lang="en-US" sz="3000">
                <a:solidFill>
                  <a:srgbClr val="227C9D"/>
                </a:solidFill>
                <a:latin typeface="DM Sans"/>
                <a:ea typeface="DM Sans"/>
                <a:cs typeface="DM Sans"/>
                <a:sym typeface="DM Sans"/>
              </a:rPr>
              <a:t>Time series models are vital for predicting:</a:t>
            </a:r>
            <a:endParaRPr lang="en-US" sz="3000">
              <a:solidFill>
                <a:srgbClr val="227C9D"/>
              </a:solidFill>
              <a:latin typeface="DM Sans"/>
              <a:ea typeface="DM Sans"/>
              <a:cs typeface="DM Sans"/>
              <a:sym typeface="DM Sans"/>
            </a:endParaRPr>
          </a:p>
          <a:p>
            <a:pPr marL="1295400" lvl="2" indent="-431800" algn="just">
              <a:lnSpc>
                <a:spcPts val="4200"/>
              </a:lnSpc>
              <a:buFont typeface="Arial" panose="020B0604020202020204"/>
              <a:buChar char="⚬"/>
            </a:pPr>
            <a:r>
              <a:rPr lang="en-US" sz="3000">
                <a:solidFill>
                  <a:srgbClr val="227C9D"/>
                </a:solidFill>
                <a:latin typeface="DM Sans"/>
                <a:ea typeface="DM Sans"/>
                <a:cs typeface="DM Sans"/>
                <a:sym typeface="DM Sans"/>
              </a:rPr>
              <a:t>COVID-19 patient fatality rates</a:t>
            </a:r>
            <a:endParaRPr lang="en-US" sz="3000">
              <a:solidFill>
                <a:srgbClr val="227C9D"/>
              </a:solidFill>
              <a:latin typeface="DM Sans"/>
              <a:ea typeface="DM Sans"/>
              <a:cs typeface="DM Sans"/>
              <a:sym typeface="DM Sans"/>
            </a:endParaRPr>
          </a:p>
          <a:p>
            <a:pPr marL="1295400" lvl="2" indent="-431800" algn="just">
              <a:lnSpc>
                <a:spcPts val="4200"/>
              </a:lnSpc>
              <a:buFont typeface="Arial" panose="020B0604020202020204"/>
              <a:buChar char="⚬"/>
            </a:pPr>
            <a:r>
              <a:rPr lang="en-US" sz="3000">
                <a:solidFill>
                  <a:srgbClr val="227C9D"/>
                </a:solidFill>
                <a:latin typeface="DM Sans"/>
                <a:ea typeface="DM Sans"/>
                <a:cs typeface="DM Sans"/>
                <a:sym typeface="DM Sans"/>
              </a:rPr>
              <a:t>Number of deaths caused by the virus</a:t>
            </a:r>
            <a:endParaRPr lang="en-US" sz="3000">
              <a:solidFill>
                <a:srgbClr val="227C9D"/>
              </a:solidFill>
              <a:latin typeface="DM Sans"/>
              <a:ea typeface="DM Sans"/>
              <a:cs typeface="DM Sans"/>
              <a:sym typeface="DM Sans"/>
            </a:endParaRPr>
          </a:p>
          <a:p>
            <a:pPr marL="1295400" lvl="2" indent="-431800" algn="just">
              <a:lnSpc>
                <a:spcPts val="4200"/>
              </a:lnSpc>
              <a:buFont typeface="Arial" panose="020B0604020202020204"/>
              <a:buChar char="⚬"/>
            </a:pPr>
            <a:r>
              <a:rPr lang="en-US" sz="3000">
                <a:solidFill>
                  <a:srgbClr val="227C9D"/>
                </a:solidFill>
                <a:latin typeface="DM Sans"/>
                <a:ea typeface="DM Sans"/>
                <a:cs typeface="DM Sans"/>
                <a:sym typeface="DM Sans"/>
              </a:rPr>
              <a:t>Cumulative vaccinated population over time</a:t>
            </a:r>
            <a:endParaRPr lang="en-US" sz="3000">
              <a:solidFill>
                <a:srgbClr val="227C9D"/>
              </a:solidFill>
              <a:latin typeface="DM Sans"/>
              <a:ea typeface="DM Sans"/>
              <a:cs typeface="DM Sans"/>
              <a:sym typeface="DM Sans"/>
            </a:endParaRPr>
          </a:p>
          <a:p>
            <a:pPr marL="647700" lvl="1" indent="-323850" algn="just">
              <a:lnSpc>
                <a:spcPts val="4200"/>
              </a:lnSpc>
              <a:buFont typeface="Arial" panose="020B0604020202020204"/>
              <a:buChar char="•"/>
            </a:pPr>
            <a:r>
              <a:rPr lang="en-US" sz="3000">
                <a:solidFill>
                  <a:srgbClr val="227C9D"/>
                </a:solidFill>
                <a:latin typeface="DM Sans"/>
                <a:ea typeface="DM Sans"/>
                <a:cs typeface="DM Sans"/>
                <a:sym typeface="DM Sans"/>
              </a:rPr>
              <a:t>These forecasts support:</a:t>
            </a:r>
            <a:endParaRPr lang="en-US" sz="3000">
              <a:solidFill>
                <a:srgbClr val="227C9D"/>
              </a:solidFill>
              <a:latin typeface="DM Sans"/>
              <a:ea typeface="DM Sans"/>
              <a:cs typeface="DM Sans"/>
              <a:sym typeface="DM Sans"/>
            </a:endParaRPr>
          </a:p>
          <a:p>
            <a:pPr marL="1295400" lvl="2" indent="-431800" algn="just">
              <a:lnSpc>
                <a:spcPts val="4200"/>
              </a:lnSpc>
              <a:buFont typeface="Arial" panose="020B0604020202020204"/>
              <a:buChar char="⚬"/>
            </a:pPr>
            <a:r>
              <a:rPr lang="en-US" sz="3000">
                <a:solidFill>
                  <a:srgbClr val="227C9D"/>
                </a:solidFill>
                <a:latin typeface="DM Sans"/>
                <a:ea typeface="DM Sans"/>
                <a:cs typeface="DM Sans"/>
                <a:sym typeface="DM Sans"/>
              </a:rPr>
              <a:t>Public health planning</a:t>
            </a:r>
            <a:endParaRPr lang="en-US" sz="3000">
              <a:solidFill>
                <a:srgbClr val="227C9D"/>
              </a:solidFill>
              <a:latin typeface="DM Sans"/>
              <a:ea typeface="DM Sans"/>
              <a:cs typeface="DM Sans"/>
              <a:sym typeface="DM Sans"/>
            </a:endParaRPr>
          </a:p>
          <a:p>
            <a:pPr marL="1295400" lvl="2" indent="-431800" algn="just">
              <a:lnSpc>
                <a:spcPts val="4200"/>
              </a:lnSpc>
              <a:buFont typeface="Arial" panose="020B0604020202020204"/>
              <a:buChar char="⚬"/>
            </a:pPr>
            <a:r>
              <a:rPr lang="en-US" sz="3000">
                <a:solidFill>
                  <a:srgbClr val="227C9D"/>
                </a:solidFill>
                <a:latin typeface="DM Sans"/>
                <a:ea typeface="DM Sans"/>
                <a:cs typeface="DM Sans"/>
                <a:sym typeface="DM Sans"/>
              </a:rPr>
              <a:t>Resource management</a:t>
            </a:r>
            <a:endParaRPr lang="en-US" sz="3000">
              <a:solidFill>
                <a:srgbClr val="227C9D"/>
              </a:solidFill>
              <a:latin typeface="DM Sans"/>
              <a:ea typeface="DM Sans"/>
              <a:cs typeface="DM Sans"/>
              <a:sym typeface="DM Sans"/>
            </a:endParaRPr>
          </a:p>
          <a:p>
            <a:pPr marL="1295400" lvl="2" indent="-431800" algn="just">
              <a:lnSpc>
                <a:spcPts val="4200"/>
              </a:lnSpc>
              <a:buFont typeface="Arial" panose="020B0604020202020204"/>
              <a:buChar char="⚬"/>
            </a:pPr>
            <a:r>
              <a:rPr lang="en-US" sz="3000">
                <a:solidFill>
                  <a:srgbClr val="227C9D"/>
                </a:solidFill>
                <a:latin typeface="DM Sans"/>
                <a:ea typeface="DM Sans"/>
                <a:cs typeface="DM Sans"/>
                <a:sym typeface="DM Sans"/>
              </a:rPr>
              <a:t>Effective vaccination program implementation</a:t>
            </a:r>
            <a:endParaRPr lang="en-US" sz="3000">
              <a:solidFill>
                <a:srgbClr val="227C9D"/>
              </a:solidFill>
              <a:latin typeface="DM Sans"/>
              <a:ea typeface="DM Sans"/>
              <a:cs typeface="DM Sans"/>
              <a:sym typeface="DM Sans"/>
            </a:endParaRPr>
          </a:p>
          <a:p>
            <a:pPr algn="ctr">
              <a:lnSpc>
                <a:spcPts val="3600"/>
              </a:lnSpc>
            </a:pPr>
          </a:p>
        </p:txBody>
      </p:sp>
      <p:grpSp>
        <p:nvGrpSpPr>
          <p:cNvPr id="11" name="Group 11"/>
          <p:cNvGrpSpPr/>
          <p:nvPr/>
        </p:nvGrpSpPr>
        <p:grpSpPr>
          <a:xfrm rot="2700000">
            <a:off x="-1684015" y="-4505189"/>
            <a:ext cx="6273930" cy="3565095"/>
            <a:chOff x="0" y="0"/>
            <a:chExt cx="558743" cy="317500"/>
          </a:xfrm>
        </p:grpSpPr>
        <p:sp>
          <p:nvSpPr>
            <p:cNvPr id="12" name="Freeform 12"/>
            <p:cNvSpPr/>
            <p:nvPr/>
          </p:nvSpPr>
          <p:spPr>
            <a:xfrm>
              <a:off x="0" y="0"/>
              <a:ext cx="558743" cy="317500"/>
            </a:xfrm>
            <a:custGeom>
              <a:avLst/>
              <a:gdLst/>
              <a:ahLst/>
              <a:cxnLst/>
              <a:rect l="l" t="t" r="r" b="b"/>
              <a:pathLst>
                <a:path w="558743" h="317500">
                  <a:moveTo>
                    <a:pt x="186348" y="19070"/>
                  </a:moveTo>
                  <a:cubicBezTo>
                    <a:pt x="214901" y="7556"/>
                    <a:pt x="247560" y="0"/>
                    <a:pt x="279522" y="0"/>
                  </a:cubicBezTo>
                  <a:cubicBezTo>
                    <a:pt x="311485" y="0"/>
                    <a:pt x="342242" y="6476"/>
                    <a:pt x="370585" y="17990"/>
                  </a:cubicBezTo>
                  <a:cubicBezTo>
                    <a:pt x="371189" y="18350"/>
                    <a:pt x="371792" y="18350"/>
                    <a:pt x="372395" y="18710"/>
                  </a:cubicBezTo>
                  <a:cubicBezTo>
                    <a:pt x="478836" y="64765"/>
                    <a:pt x="557236" y="186379"/>
                    <a:pt x="558743" y="317500"/>
                  </a:cubicBezTo>
                  <a:lnTo>
                    <a:pt x="558743" y="317500"/>
                  </a:lnTo>
                  <a:lnTo>
                    <a:pt x="0" y="317500"/>
                  </a:lnTo>
                  <a:lnTo>
                    <a:pt x="0" y="317500"/>
                  </a:lnTo>
                  <a:cubicBezTo>
                    <a:pt x="1508" y="185660"/>
                    <a:pt x="78700" y="64045"/>
                    <a:pt x="186348"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558743" cy="171450"/>
            </a:xfrm>
            <a:prstGeom prst="rect">
              <a:avLst/>
            </a:prstGeom>
          </p:spPr>
          <p:txBody>
            <a:bodyPr lIns="50800" tIns="50800" rIns="50800" bIns="50800" rtlCol="0" anchor="ctr"/>
            <a:lstStyle/>
            <a:p>
              <a:pPr algn="ctr">
                <a:lnSpc>
                  <a:spcPts val="2555"/>
                </a:lnSpc>
              </a:pPr>
            </a:p>
          </p:txBody>
        </p:sp>
      </p:grpSp>
      <p:sp>
        <p:nvSpPr>
          <p:cNvPr id="14" name="AutoShape 14"/>
          <p:cNvSpPr/>
          <p:nvPr/>
        </p:nvSpPr>
        <p:spPr>
          <a:xfrm>
            <a:off x="-2313793" y="-3282070"/>
            <a:ext cx="5185216" cy="5132702"/>
          </a:xfrm>
          <a:prstGeom prst="line">
            <a:avLst/>
          </a:prstGeom>
          <a:ln w="28575" cap="flat">
            <a:solidFill>
              <a:srgbClr val="8CA9AD"/>
            </a:solidFill>
            <a:prstDash val="solid"/>
            <a:headEnd type="none" w="sm" len="sm"/>
            <a:tailEnd type="none" w="sm" len="sm"/>
          </a:ln>
        </p:spPr>
      </p:sp>
      <p:sp>
        <p:nvSpPr>
          <p:cNvPr id="15" name="AutoShape 15"/>
          <p:cNvSpPr/>
          <p:nvPr/>
        </p:nvSpPr>
        <p:spPr>
          <a:xfrm>
            <a:off x="-2527740" y="-2969393"/>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a:off x="-2707341" y="-2610923"/>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a:off x="-2833996" y="-2224656"/>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a:off x="-2977850" y="-1784979"/>
            <a:ext cx="4347674" cy="4347674"/>
          </a:xfrm>
          <a:prstGeom prst="line">
            <a:avLst/>
          </a:prstGeom>
          <a:ln w="28575" cap="flat">
            <a:solidFill>
              <a:srgbClr val="8CA9AD"/>
            </a:solidFill>
            <a:prstDash val="solid"/>
            <a:headEnd type="none" w="sm" len="sm"/>
            <a:tailEnd type="none" w="sm" len="sm"/>
          </a:ln>
        </p:spPr>
      </p:sp>
      <p:sp>
        <p:nvSpPr>
          <p:cNvPr id="19" name="AutoShape 19"/>
          <p:cNvSpPr/>
          <p:nvPr/>
        </p:nvSpPr>
        <p:spPr>
          <a:xfrm>
            <a:off x="-3098670" y="-1341255"/>
            <a:ext cx="3963599" cy="3985594"/>
          </a:xfrm>
          <a:prstGeom prst="line">
            <a:avLst/>
          </a:prstGeom>
          <a:ln w="28575" cap="flat">
            <a:solidFill>
              <a:srgbClr val="8CA9AD"/>
            </a:solidFill>
            <a:prstDash val="solid"/>
            <a:headEnd type="none" w="sm" len="sm"/>
            <a:tailEnd type="none" w="sm" len="sm"/>
          </a:ln>
        </p:spPr>
      </p:sp>
      <p:sp>
        <p:nvSpPr>
          <p:cNvPr id="20" name="AutoShape 20"/>
          <p:cNvSpPr/>
          <p:nvPr/>
        </p:nvSpPr>
        <p:spPr>
          <a:xfrm>
            <a:off x="-3072902" y="-779622"/>
            <a:ext cx="3377485" cy="3360058"/>
          </a:xfrm>
          <a:prstGeom prst="line">
            <a:avLst/>
          </a:prstGeom>
          <a:ln w="28575" cap="flat">
            <a:solidFill>
              <a:srgbClr val="8CA9AD"/>
            </a:solidFill>
            <a:prstDash val="solid"/>
            <a:headEnd type="none" w="sm" len="sm"/>
            <a:tailEnd type="none" w="sm" len="sm"/>
          </a:ln>
        </p:spPr>
      </p:sp>
      <p:sp>
        <p:nvSpPr>
          <p:cNvPr id="21" name="Freeform 21"/>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2" name="Freeform 22"/>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24"/>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5" name="Freeform 25"/>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6" name="Freeform 26"/>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27"/>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8" name="Freeform 28"/>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9" name="Freeform 29"/>
          <p:cNvSpPr/>
          <p:nvPr/>
        </p:nvSpPr>
        <p:spPr>
          <a:xfrm rot="-10800000" flipH="1" flipV="1">
            <a:off x="13952764"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Freeform 30"/>
          <p:cNvSpPr/>
          <p:nvPr/>
        </p:nvSpPr>
        <p:spPr>
          <a:xfrm rot="5400000">
            <a:off x="760804" y="93693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1" name="Freeform 31"/>
          <p:cNvSpPr/>
          <p:nvPr/>
        </p:nvSpPr>
        <p:spPr>
          <a:xfrm>
            <a:off x="-309200" y="93693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2" name="Freeform 32"/>
          <p:cNvSpPr/>
          <p:nvPr/>
        </p:nvSpPr>
        <p:spPr>
          <a:xfrm rot="-10800000">
            <a:off x="17602228" y="945164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3" name="Freeform 33"/>
          <p:cNvSpPr/>
          <p:nvPr/>
        </p:nvSpPr>
        <p:spPr>
          <a:xfrm>
            <a:off x="17602228" y="839422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6739338" y="837638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6252637" y="9056698"/>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6038691" y="936937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5859089" y="972784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5732434" y="10114113"/>
            <a:ext cx="4690515" cy="4690515"/>
          </a:xfrm>
          <a:prstGeom prst="line">
            <a:avLst/>
          </a:prstGeom>
          <a:ln w="28575" cap="flat">
            <a:solidFill>
              <a:srgbClr val="8CA9AD"/>
            </a:solidFill>
            <a:prstDash val="solid"/>
            <a:headEnd type="none" w="sm" len="sm"/>
            <a:tailEnd type="none" w="sm" len="sm"/>
          </a:ln>
        </p:spPr>
      </p:sp>
      <p:sp>
        <p:nvSpPr>
          <p:cNvPr id="9" name="TextBox 9"/>
          <p:cNvSpPr txBox="1"/>
          <p:nvPr/>
        </p:nvSpPr>
        <p:spPr>
          <a:xfrm>
            <a:off x="2875055" y="1302118"/>
            <a:ext cx="10075912" cy="1057668"/>
          </a:xfrm>
          <a:prstGeom prst="rect">
            <a:avLst/>
          </a:prstGeom>
        </p:spPr>
        <p:txBody>
          <a:bodyPr lIns="0" tIns="0" rIns="0" bIns="0" rtlCol="0" anchor="t">
            <a:spAutoFit/>
          </a:bodyPr>
          <a:lstStyle/>
          <a:p>
            <a:pPr algn="ctr">
              <a:lnSpc>
                <a:spcPts val="7830"/>
              </a:lnSpc>
            </a:pPr>
            <a:r>
              <a:rPr lang="en-US" sz="7830">
                <a:solidFill>
                  <a:srgbClr val="227C9D"/>
                </a:solidFill>
                <a:latin typeface="Kollektif Bold" panose="020B0604020101010102"/>
                <a:ea typeface="Kollektif Bold" panose="020B0604020101010102"/>
                <a:cs typeface="Kollektif Bold" panose="020B0604020101010102"/>
                <a:sym typeface="Kollektif Bold" panose="020B0604020101010102"/>
              </a:rPr>
              <a:t>INTRODUCTION</a:t>
            </a:r>
            <a:endParaRPr lang="en-US" sz="783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grpSp>
        <p:nvGrpSpPr>
          <p:cNvPr id="10" name="Group 10"/>
          <p:cNvGrpSpPr/>
          <p:nvPr/>
        </p:nvGrpSpPr>
        <p:grpSpPr>
          <a:xfrm rot="2700000">
            <a:off x="-1684015" y="-4505189"/>
            <a:ext cx="6273930" cy="3565095"/>
            <a:chOff x="0" y="0"/>
            <a:chExt cx="558743" cy="317500"/>
          </a:xfrm>
        </p:grpSpPr>
        <p:sp>
          <p:nvSpPr>
            <p:cNvPr id="11" name="Freeform 11"/>
            <p:cNvSpPr/>
            <p:nvPr/>
          </p:nvSpPr>
          <p:spPr>
            <a:xfrm>
              <a:off x="0" y="0"/>
              <a:ext cx="558743" cy="317500"/>
            </a:xfrm>
            <a:custGeom>
              <a:avLst/>
              <a:gdLst/>
              <a:ahLst/>
              <a:cxnLst/>
              <a:rect l="l" t="t" r="r" b="b"/>
              <a:pathLst>
                <a:path w="558743" h="317500">
                  <a:moveTo>
                    <a:pt x="186348" y="19070"/>
                  </a:moveTo>
                  <a:cubicBezTo>
                    <a:pt x="214901" y="7556"/>
                    <a:pt x="247560" y="0"/>
                    <a:pt x="279522" y="0"/>
                  </a:cubicBezTo>
                  <a:cubicBezTo>
                    <a:pt x="311485" y="0"/>
                    <a:pt x="342242" y="6476"/>
                    <a:pt x="370585" y="17990"/>
                  </a:cubicBezTo>
                  <a:cubicBezTo>
                    <a:pt x="371189" y="18350"/>
                    <a:pt x="371792" y="18350"/>
                    <a:pt x="372395" y="18710"/>
                  </a:cubicBezTo>
                  <a:cubicBezTo>
                    <a:pt x="478836" y="64765"/>
                    <a:pt x="557236" y="186379"/>
                    <a:pt x="558743" y="317500"/>
                  </a:cubicBezTo>
                  <a:lnTo>
                    <a:pt x="558743" y="317500"/>
                  </a:lnTo>
                  <a:lnTo>
                    <a:pt x="0" y="317500"/>
                  </a:lnTo>
                  <a:lnTo>
                    <a:pt x="0" y="317500"/>
                  </a:lnTo>
                  <a:cubicBezTo>
                    <a:pt x="1508" y="185660"/>
                    <a:pt x="78700" y="64045"/>
                    <a:pt x="186348" y="19070"/>
                  </a:cubicBezTo>
                  <a:close/>
                </a:path>
              </a:pathLst>
            </a:custGeom>
            <a:solidFill>
              <a:srgbClr val="000000">
                <a:alpha val="0"/>
              </a:srgbClr>
            </a:solidFill>
            <a:ln w="28575" cap="sq">
              <a:solidFill>
                <a:srgbClr val="8CA9AD"/>
              </a:solidFill>
              <a:prstDash val="solid"/>
              <a:miter/>
            </a:ln>
          </p:spPr>
        </p:sp>
        <p:sp>
          <p:nvSpPr>
            <p:cNvPr id="12" name="TextBox 12"/>
            <p:cNvSpPr txBox="1"/>
            <p:nvPr/>
          </p:nvSpPr>
          <p:spPr>
            <a:xfrm>
              <a:off x="0" y="146050"/>
              <a:ext cx="558743" cy="171450"/>
            </a:xfrm>
            <a:prstGeom prst="rect">
              <a:avLst/>
            </a:prstGeom>
          </p:spPr>
          <p:txBody>
            <a:bodyPr lIns="50800" tIns="50800" rIns="50800" bIns="50800" rtlCol="0" anchor="ctr"/>
            <a:lstStyle/>
            <a:p>
              <a:pPr algn="ctr">
                <a:lnSpc>
                  <a:spcPts val="2555"/>
                </a:lnSpc>
              </a:pPr>
            </a:p>
          </p:txBody>
        </p:sp>
      </p:grpSp>
      <p:sp>
        <p:nvSpPr>
          <p:cNvPr id="13" name="AutoShape 13"/>
          <p:cNvSpPr/>
          <p:nvPr/>
        </p:nvSpPr>
        <p:spPr>
          <a:xfrm>
            <a:off x="-2313793" y="-3282070"/>
            <a:ext cx="5185216" cy="5132702"/>
          </a:xfrm>
          <a:prstGeom prst="line">
            <a:avLst/>
          </a:prstGeom>
          <a:ln w="28575" cap="flat">
            <a:solidFill>
              <a:srgbClr val="8CA9AD"/>
            </a:solidFill>
            <a:prstDash val="solid"/>
            <a:headEnd type="none" w="sm" len="sm"/>
            <a:tailEnd type="none" w="sm" len="sm"/>
          </a:ln>
        </p:spPr>
      </p:sp>
      <p:sp>
        <p:nvSpPr>
          <p:cNvPr id="14" name="AutoShape 14"/>
          <p:cNvSpPr/>
          <p:nvPr/>
        </p:nvSpPr>
        <p:spPr>
          <a:xfrm>
            <a:off x="-2527740" y="-2969393"/>
            <a:ext cx="5038853" cy="5038853"/>
          </a:xfrm>
          <a:prstGeom prst="line">
            <a:avLst/>
          </a:prstGeom>
          <a:ln w="28575" cap="flat">
            <a:solidFill>
              <a:srgbClr val="8CA9AD"/>
            </a:solidFill>
            <a:prstDash val="solid"/>
            <a:headEnd type="none" w="sm" len="sm"/>
            <a:tailEnd type="none" w="sm" len="sm"/>
          </a:ln>
        </p:spPr>
      </p:sp>
      <p:sp>
        <p:nvSpPr>
          <p:cNvPr id="15" name="AutoShape 15"/>
          <p:cNvSpPr/>
          <p:nvPr/>
        </p:nvSpPr>
        <p:spPr>
          <a:xfrm>
            <a:off x="-2707341" y="-2610923"/>
            <a:ext cx="4867141" cy="4867141"/>
          </a:xfrm>
          <a:prstGeom prst="line">
            <a:avLst/>
          </a:prstGeom>
          <a:ln w="28575" cap="flat">
            <a:solidFill>
              <a:srgbClr val="8CA9AD"/>
            </a:solidFill>
            <a:prstDash val="solid"/>
            <a:headEnd type="none" w="sm" len="sm"/>
            <a:tailEnd type="none" w="sm" len="sm"/>
          </a:ln>
        </p:spPr>
      </p:sp>
      <p:sp>
        <p:nvSpPr>
          <p:cNvPr id="16" name="AutoShape 16"/>
          <p:cNvSpPr/>
          <p:nvPr/>
        </p:nvSpPr>
        <p:spPr>
          <a:xfrm>
            <a:off x="-2833996" y="-2224656"/>
            <a:ext cx="4690515" cy="4690515"/>
          </a:xfrm>
          <a:prstGeom prst="line">
            <a:avLst/>
          </a:prstGeom>
          <a:ln w="28575" cap="flat">
            <a:solidFill>
              <a:srgbClr val="8CA9AD"/>
            </a:solidFill>
            <a:prstDash val="solid"/>
            <a:headEnd type="none" w="sm" len="sm"/>
            <a:tailEnd type="none" w="sm" len="sm"/>
          </a:ln>
        </p:spPr>
      </p:sp>
      <p:sp>
        <p:nvSpPr>
          <p:cNvPr id="17" name="AutoShape 17"/>
          <p:cNvSpPr/>
          <p:nvPr/>
        </p:nvSpPr>
        <p:spPr>
          <a:xfrm>
            <a:off x="-2977850" y="-1784979"/>
            <a:ext cx="4347674" cy="4347674"/>
          </a:xfrm>
          <a:prstGeom prst="line">
            <a:avLst/>
          </a:prstGeom>
          <a:ln w="28575" cap="flat">
            <a:solidFill>
              <a:srgbClr val="8CA9AD"/>
            </a:solidFill>
            <a:prstDash val="solid"/>
            <a:headEnd type="none" w="sm" len="sm"/>
            <a:tailEnd type="none" w="sm" len="sm"/>
          </a:ln>
        </p:spPr>
      </p:sp>
      <p:sp>
        <p:nvSpPr>
          <p:cNvPr id="18" name="AutoShape 18"/>
          <p:cNvSpPr/>
          <p:nvPr/>
        </p:nvSpPr>
        <p:spPr>
          <a:xfrm>
            <a:off x="-3098670" y="-1341255"/>
            <a:ext cx="3963599" cy="3985594"/>
          </a:xfrm>
          <a:prstGeom prst="line">
            <a:avLst/>
          </a:prstGeom>
          <a:ln w="28575" cap="flat">
            <a:solidFill>
              <a:srgbClr val="8CA9AD"/>
            </a:solidFill>
            <a:prstDash val="solid"/>
            <a:headEnd type="none" w="sm" len="sm"/>
            <a:tailEnd type="none" w="sm" len="sm"/>
          </a:ln>
        </p:spPr>
      </p:sp>
      <p:sp>
        <p:nvSpPr>
          <p:cNvPr id="19" name="AutoShape 19"/>
          <p:cNvSpPr/>
          <p:nvPr/>
        </p:nvSpPr>
        <p:spPr>
          <a:xfrm>
            <a:off x="-3072902" y="-779622"/>
            <a:ext cx="3377485" cy="3360058"/>
          </a:xfrm>
          <a:prstGeom prst="line">
            <a:avLst/>
          </a:prstGeom>
          <a:ln w="28575" cap="flat">
            <a:solidFill>
              <a:srgbClr val="8CA9AD"/>
            </a:solidFill>
            <a:prstDash val="solid"/>
            <a:headEnd type="none" w="sm" len="sm"/>
            <a:tailEnd type="none" w="sm" len="sm"/>
          </a:ln>
        </p:spPr>
      </p:sp>
      <p:sp>
        <p:nvSpPr>
          <p:cNvPr id="20" name="Freeform 20"/>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3" name="Freeform 23"/>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rot="-10800000" flipH="1" flipV="1">
            <a:off x="14967358" y="-13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9" name="Freeform 29"/>
          <p:cNvSpPr/>
          <p:nvPr/>
        </p:nvSpPr>
        <p:spPr>
          <a:xfrm rot="5400000">
            <a:off x="760804" y="93693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Freeform 30"/>
          <p:cNvSpPr/>
          <p:nvPr/>
        </p:nvSpPr>
        <p:spPr>
          <a:xfrm>
            <a:off x="-309200" y="93693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1" name="Freeform 31"/>
          <p:cNvSpPr/>
          <p:nvPr/>
        </p:nvSpPr>
        <p:spPr>
          <a:xfrm rot="-10800000">
            <a:off x="17602228" y="945164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2" name="Freeform 32"/>
          <p:cNvSpPr/>
          <p:nvPr/>
        </p:nvSpPr>
        <p:spPr>
          <a:xfrm>
            <a:off x="17602228" y="839422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3" name="TextBox 33"/>
          <p:cNvSpPr txBox="1"/>
          <p:nvPr/>
        </p:nvSpPr>
        <p:spPr>
          <a:xfrm>
            <a:off x="1653568" y="3139168"/>
            <a:ext cx="13383006" cy="3714255"/>
          </a:xfrm>
          <a:prstGeom prst="rect">
            <a:avLst/>
          </a:prstGeom>
        </p:spPr>
        <p:txBody>
          <a:bodyPr lIns="0" tIns="0" rIns="0" bIns="0" rtlCol="0" anchor="t">
            <a:spAutoFit/>
          </a:bodyPr>
          <a:lstStyle/>
          <a:p>
            <a:pPr marL="652145" lvl="1" indent="-325755" algn="just">
              <a:lnSpc>
                <a:spcPts val="4225"/>
              </a:lnSpc>
              <a:buFont typeface="Arial" panose="020B0604020202020204"/>
              <a:buChar char="•"/>
            </a:pPr>
            <a:r>
              <a:rPr lang="en-US" sz="3020">
                <a:solidFill>
                  <a:srgbClr val="227C9D"/>
                </a:solidFill>
                <a:latin typeface="Canva Sans" panose="020B0503030501040103"/>
                <a:ea typeface="Canva Sans" panose="020B0503030501040103"/>
                <a:cs typeface="Canva Sans" panose="020B0503030501040103"/>
                <a:sym typeface="Canva Sans" panose="020B0503030501040103"/>
              </a:rPr>
              <a:t>The COVID-19 pandemic has had a devastating global impact, affecting millions and causing hundreds of thousands of deaths</a:t>
            </a:r>
            <a:endParaRPr lang="en-US" sz="3020">
              <a:solidFill>
                <a:srgbClr val="227C9D"/>
              </a:solidFill>
              <a:latin typeface="Canva Sans" panose="020B0503030501040103"/>
              <a:ea typeface="Canva Sans" panose="020B0503030501040103"/>
              <a:cs typeface="Canva Sans" panose="020B0503030501040103"/>
              <a:sym typeface="Canva Sans" panose="020B0503030501040103"/>
            </a:endParaRPr>
          </a:p>
          <a:p>
            <a:pPr marL="652145" lvl="1" indent="-325755" algn="just">
              <a:lnSpc>
                <a:spcPts val="4225"/>
              </a:lnSpc>
              <a:buFont typeface="Arial" panose="020B0604020202020204"/>
              <a:buChar char="•"/>
            </a:pPr>
            <a:r>
              <a:rPr lang="en-US" sz="3020">
                <a:solidFill>
                  <a:srgbClr val="227C9D"/>
                </a:solidFill>
                <a:latin typeface="Canva Sans" panose="020B0503030501040103"/>
                <a:ea typeface="Canva Sans" panose="020B0503030501040103"/>
                <a:cs typeface="Canva Sans" panose="020B0503030501040103"/>
                <a:sym typeface="Canva Sans" panose="020B0503030501040103"/>
              </a:rPr>
              <a:t>Accurately predicting COVID-19 mortality is crucial for effective disease management and resource allocation</a:t>
            </a:r>
            <a:endParaRPr lang="en-US" sz="3020">
              <a:solidFill>
                <a:srgbClr val="227C9D"/>
              </a:solidFill>
              <a:latin typeface="Canva Sans" panose="020B0503030501040103"/>
              <a:ea typeface="Canva Sans" panose="020B0503030501040103"/>
              <a:cs typeface="Canva Sans" panose="020B0503030501040103"/>
              <a:sym typeface="Canva Sans" panose="020B0503030501040103"/>
            </a:endParaRPr>
          </a:p>
          <a:p>
            <a:pPr marL="652145" lvl="1" indent="-325755" algn="just">
              <a:lnSpc>
                <a:spcPts val="4225"/>
              </a:lnSpc>
              <a:buFont typeface="Arial" panose="020B0604020202020204"/>
              <a:buChar char="•"/>
            </a:pPr>
            <a:r>
              <a:rPr lang="en-US" sz="3020">
                <a:solidFill>
                  <a:srgbClr val="227C9D"/>
                </a:solidFill>
                <a:latin typeface="Canva Sans" panose="020B0503030501040103"/>
                <a:ea typeface="Canva Sans" panose="020B0503030501040103"/>
                <a:cs typeface="Canva Sans" panose="020B0503030501040103"/>
                <a:sym typeface="Canva Sans" panose="020B0503030501040103"/>
              </a:rPr>
              <a:t>Machine learning and big data analytics have shown potential in combating the pandemic across various sectors</a:t>
            </a:r>
            <a:endParaRPr lang="en-US" sz="3020">
              <a:solidFill>
                <a:srgbClr val="227C9D"/>
              </a:solidFill>
              <a:latin typeface="Canva Sans" panose="020B0503030501040103"/>
              <a:ea typeface="Canva Sans" panose="020B0503030501040103"/>
              <a:cs typeface="Canva Sans" panose="020B0503030501040103"/>
              <a:sym typeface="Canva Sans" panose="020B0503030501040103"/>
            </a:endParaRPr>
          </a:p>
          <a:p>
            <a:pPr algn="just">
              <a:lnSpc>
                <a:spcPts val="4225"/>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6739338" y="8376380"/>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6252637" y="9056698"/>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6038691" y="936937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5859089" y="972784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5732434" y="10114113"/>
            <a:ext cx="4690515" cy="4690515"/>
          </a:xfrm>
          <a:prstGeom prst="line">
            <a:avLst/>
          </a:prstGeom>
          <a:ln w="28575" cap="flat">
            <a:solidFill>
              <a:srgbClr val="8CA9AD"/>
            </a:solidFill>
            <a:prstDash val="solid"/>
            <a:headEnd type="none" w="sm" len="sm"/>
            <a:tailEnd type="none" w="sm" len="sm"/>
          </a:ln>
        </p:spPr>
      </p:sp>
      <p:sp>
        <p:nvSpPr>
          <p:cNvPr id="9" name="TextBox 9"/>
          <p:cNvSpPr txBox="1"/>
          <p:nvPr/>
        </p:nvSpPr>
        <p:spPr>
          <a:xfrm>
            <a:off x="2875055" y="1302118"/>
            <a:ext cx="10075912" cy="1057668"/>
          </a:xfrm>
          <a:prstGeom prst="rect">
            <a:avLst/>
          </a:prstGeom>
        </p:spPr>
        <p:txBody>
          <a:bodyPr lIns="0" tIns="0" rIns="0" bIns="0" rtlCol="0" anchor="t">
            <a:spAutoFit/>
          </a:bodyPr>
          <a:lstStyle/>
          <a:p>
            <a:pPr algn="ctr">
              <a:lnSpc>
                <a:spcPts val="7830"/>
              </a:lnSpc>
            </a:pPr>
            <a:r>
              <a:rPr lang="en-US" sz="7830">
                <a:solidFill>
                  <a:srgbClr val="227C9D"/>
                </a:solidFill>
                <a:latin typeface="Kollektif Bold" panose="020B0604020101010102"/>
                <a:ea typeface="Kollektif Bold" panose="020B0604020101010102"/>
                <a:cs typeface="Kollektif Bold" panose="020B0604020101010102"/>
                <a:sym typeface="Kollektif Bold" panose="020B0604020101010102"/>
              </a:rPr>
              <a:t>INTRODUCTION</a:t>
            </a:r>
            <a:endParaRPr lang="en-US" sz="783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grpSp>
        <p:nvGrpSpPr>
          <p:cNvPr id="10" name="Group 10"/>
          <p:cNvGrpSpPr/>
          <p:nvPr/>
        </p:nvGrpSpPr>
        <p:grpSpPr>
          <a:xfrm rot="2700000">
            <a:off x="-1684015" y="-4505189"/>
            <a:ext cx="6273930" cy="3565095"/>
            <a:chOff x="0" y="0"/>
            <a:chExt cx="558743" cy="317500"/>
          </a:xfrm>
        </p:grpSpPr>
        <p:sp>
          <p:nvSpPr>
            <p:cNvPr id="11" name="Freeform 11"/>
            <p:cNvSpPr/>
            <p:nvPr/>
          </p:nvSpPr>
          <p:spPr>
            <a:xfrm>
              <a:off x="0" y="0"/>
              <a:ext cx="558743" cy="317500"/>
            </a:xfrm>
            <a:custGeom>
              <a:avLst/>
              <a:gdLst/>
              <a:ahLst/>
              <a:cxnLst/>
              <a:rect l="l" t="t" r="r" b="b"/>
              <a:pathLst>
                <a:path w="558743" h="317500">
                  <a:moveTo>
                    <a:pt x="186348" y="19070"/>
                  </a:moveTo>
                  <a:cubicBezTo>
                    <a:pt x="214901" y="7556"/>
                    <a:pt x="247560" y="0"/>
                    <a:pt x="279522" y="0"/>
                  </a:cubicBezTo>
                  <a:cubicBezTo>
                    <a:pt x="311485" y="0"/>
                    <a:pt x="342242" y="6476"/>
                    <a:pt x="370585" y="17990"/>
                  </a:cubicBezTo>
                  <a:cubicBezTo>
                    <a:pt x="371189" y="18350"/>
                    <a:pt x="371792" y="18350"/>
                    <a:pt x="372395" y="18710"/>
                  </a:cubicBezTo>
                  <a:cubicBezTo>
                    <a:pt x="478836" y="64765"/>
                    <a:pt x="557236" y="186379"/>
                    <a:pt x="558743" y="317500"/>
                  </a:cubicBezTo>
                  <a:lnTo>
                    <a:pt x="558743" y="317500"/>
                  </a:lnTo>
                  <a:lnTo>
                    <a:pt x="0" y="317500"/>
                  </a:lnTo>
                  <a:lnTo>
                    <a:pt x="0" y="317500"/>
                  </a:lnTo>
                  <a:cubicBezTo>
                    <a:pt x="1508" y="185660"/>
                    <a:pt x="78700" y="64045"/>
                    <a:pt x="186348" y="19070"/>
                  </a:cubicBezTo>
                  <a:close/>
                </a:path>
              </a:pathLst>
            </a:custGeom>
            <a:solidFill>
              <a:srgbClr val="000000">
                <a:alpha val="0"/>
              </a:srgbClr>
            </a:solidFill>
            <a:ln w="28575" cap="sq">
              <a:solidFill>
                <a:srgbClr val="8CA9AD"/>
              </a:solidFill>
              <a:prstDash val="solid"/>
              <a:miter/>
            </a:ln>
          </p:spPr>
        </p:sp>
        <p:sp>
          <p:nvSpPr>
            <p:cNvPr id="12" name="TextBox 12"/>
            <p:cNvSpPr txBox="1"/>
            <p:nvPr/>
          </p:nvSpPr>
          <p:spPr>
            <a:xfrm>
              <a:off x="0" y="146050"/>
              <a:ext cx="558743" cy="171450"/>
            </a:xfrm>
            <a:prstGeom prst="rect">
              <a:avLst/>
            </a:prstGeom>
          </p:spPr>
          <p:txBody>
            <a:bodyPr lIns="50800" tIns="50800" rIns="50800" bIns="50800" rtlCol="0" anchor="ctr"/>
            <a:lstStyle/>
            <a:p>
              <a:pPr algn="ctr">
                <a:lnSpc>
                  <a:spcPts val="2555"/>
                </a:lnSpc>
              </a:pPr>
            </a:p>
          </p:txBody>
        </p:sp>
      </p:grpSp>
      <p:sp>
        <p:nvSpPr>
          <p:cNvPr id="13" name="AutoShape 13"/>
          <p:cNvSpPr/>
          <p:nvPr/>
        </p:nvSpPr>
        <p:spPr>
          <a:xfrm>
            <a:off x="-2313793" y="-3282070"/>
            <a:ext cx="5185216" cy="5132702"/>
          </a:xfrm>
          <a:prstGeom prst="line">
            <a:avLst/>
          </a:prstGeom>
          <a:ln w="28575" cap="flat">
            <a:solidFill>
              <a:srgbClr val="8CA9AD"/>
            </a:solidFill>
            <a:prstDash val="solid"/>
            <a:headEnd type="none" w="sm" len="sm"/>
            <a:tailEnd type="none" w="sm" len="sm"/>
          </a:ln>
        </p:spPr>
      </p:sp>
      <p:sp>
        <p:nvSpPr>
          <p:cNvPr id="14" name="AutoShape 14"/>
          <p:cNvSpPr/>
          <p:nvPr/>
        </p:nvSpPr>
        <p:spPr>
          <a:xfrm>
            <a:off x="-2527740" y="-2969393"/>
            <a:ext cx="5038853" cy="5038853"/>
          </a:xfrm>
          <a:prstGeom prst="line">
            <a:avLst/>
          </a:prstGeom>
          <a:ln w="28575" cap="flat">
            <a:solidFill>
              <a:srgbClr val="8CA9AD"/>
            </a:solidFill>
            <a:prstDash val="solid"/>
            <a:headEnd type="none" w="sm" len="sm"/>
            <a:tailEnd type="none" w="sm" len="sm"/>
          </a:ln>
        </p:spPr>
      </p:sp>
      <p:sp>
        <p:nvSpPr>
          <p:cNvPr id="15" name="AutoShape 15"/>
          <p:cNvSpPr/>
          <p:nvPr/>
        </p:nvSpPr>
        <p:spPr>
          <a:xfrm>
            <a:off x="-2707341" y="-2610923"/>
            <a:ext cx="4867141" cy="4867141"/>
          </a:xfrm>
          <a:prstGeom prst="line">
            <a:avLst/>
          </a:prstGeom>
          <a:ln w="28575" cap="flat">
            <a:solidFill>
              <a:srgbClr val="8CA9AD"/>
            </a:solidFill>
            <a:prstDash val="solid"/>
            <a:headEnd type="none" w="sm" len="sm"/>
            <a:tailEnd type="none" w="sm" len="sm"/>
          </a:ln>
        </p:spPr>
      </p:sp>
      <p:sp>
        <p:nvSpPr>
          <p:cNvPr id="16" name="AutoShape 16"/>
          <p:cNvSpPr/>
          <p:nvPr/>
        </p:nvSpPr>
        <p:spPr>
          <a:xfrm>
            <a:off x="-2833996" y="-2224656"/>
            <a:ext cx="4690515" cy="4690515"/>
          </a:xfrm>
          <a:prstGeom prst="line">
            <a:avLst/>
          </a:prstGeom>
          <a:ln w="28575" cap="flat">
            <a:solidFill>
              <a:srgbClr val="8CA9AD"/>
            </a:solidFill>
            <a:prstDash val="solid"/>
            <a:headEnd type="none" w="sm" len="sm"/>
            <a:tailEnd type="none" w="sm" len="sm"/>
          </a:ln>
        </p:spPr>
      </p:sp>
      <p:sp>
        <p:nvSpPr>
          <p:cNvPr id="17" name="AutoShape 17"/>
          <p:cNvSpPr/>
          <p:nvPr/>
        </p:nvSpPr>
        <p:spPr>
          <a:xfrm>
            <a:off x="-2977850" y="-1784979"/>
            <a:ext cx="4347674" cy="4347674"/>
          </a:xfrm>
          <a:prstGeom prst="line">
            <a:avLst/>
          </a:prstGeom>
          <a:ln w="28575" cap="flat">
            <a:solidFill>
              <a:srgbClr val="8CA9AD"/>
            </a:solidFill>
            <a:prstDash val="solid"/>
            <a:headEnd type="none" w="sm" len="sm"/>
            <a:tailEnd type="none" w="sm" len="sm"/>
          </a:ln>
        </p:spPr>
      </p:sp>
      <p:sp>
        <p:nvSpPr>
          <p:cNvPr id="18" name="AutoShape 18"/>
          <p:cNvSpPr/>
          <p:nvPr/>
        </p:nvSpPr>
        <p:spPr>
          <a:xfrm>
            <a:off x="-3098670" y="-1341255"/>
            <a:ext cx="3963599" cy="3985594"/>
          </a:xfrm>
          <a:prstGeom prst="line">
            <a:avLst/>
          </a:prstGeom>
          <a:ln w="28575" cap="flat">
            <a:solidFill>
              <a:srgbClr val="8CA9AD"/>
            </a:solidFill>
            <a:prstDash val="solid"/>
            <a:headEnd type="none" w="sm" len="sm"/>
            <a:tailEnd type="none" w="sm" len="sm"/>
          </a:ln>
        </p:spPr>
      </p:sp>
      <p:sp>
        <p:nvSpPr>
          <p:cNvPr id="19" name="AutoShape 19"/>
          <p:cNvSpPr/>
          <p:nvPr/>
        </p:nvSpPr>
        <p:spPr>
          <a:xfrm>
            <a:off x="-3072902" y="-779622"/>
            <a:ext cx="3377485" cy="3360058"/>
          </a:xfrm>
          <a:prstGeom prst="line">
            <a:avLst/>
          </a:prstGeom>
          <a:ln w="28575" cap="flat">
            <a:solidFill>
              <a:srgbClr val="8CA9AD"/>
            </a:solidFill>
            <a:prstDash val="solid"/>
            <a:headEnd type="none" w="sm" len="sm"/>
            <a:tailEnd type="none" w="sm" len="sm"/>
          </a:ln>
        </p:spPr>
      </p:sp>
      <p:sp>
        <p:nvSpPr>
          <p:cNvPr id="20" name="Freeform 20"/>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1" name="Freeform 21"/>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Freeform 22"/>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3" name="Freeform 23"/>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4" name="Freeform 24"/>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Freeform 25"/>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Freeform 26"/>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Freeform 27"/>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8" name="Freeform 28"/>
          <p:cNvSpPr/>
          <p:nvPr/>
        </p:nvSpPr>
        <p:spPr>
          <a:xfrm rot="-10800000" flipH="1" flipV="1">
            <a:off x="13952764"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9" name="Freeform 29"/>
          <p:cNvSpPr/>
          <p:nvPr/>
        </p:nvSpPr>
        <p:spPr>
          <a:xfrm rot="5400000">
            <a:off x="760804" y="93693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0" name="Freeform 30"/>
          <p:cNvSpPr/>
          <p:nvPr/>
        </p:nvSpPr>
        <p:spPr>
          <a:xfrm>
            <a:off x="-309200" y="93693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1" name="Freeform 31"/>
          <p:cNvSpPr/>
          <p:nvPr/>
        </p:nvSpPr>
        <p:spPr>
          <a:xfrm rot="-10800000">
            <a:off x="17602228" y="945164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2" name="Freeform 32"/>
          <p:cNvSpPr/>
          <p:nvPr/>
        </p:nvSpPr>
        <p:spPr>
          <a:xfrm>
            <a:off x="17602228" y="839422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3" name="TextBox 33"/>
          <p:cNvSpPr txBox="1"/>
          <p:nvPr/>
        </p:nvSpPr>
        <p:spPr>
          <a:xfrm>
            <a:off x="1653568" y="3129643"/>
            <a:ext cx="13383006" cy="3837956"/>
          </a:xfrm>
          <a:prstGeom prst="rect">
            <a:avLst/>
          </a:prstGeom>
        </p:spPr>
        <p:txBody>
          <a:bodyPr lIns="0" tIns="0" rIns="0" bIns="0" rtlCol="0" anchor="t">
            <a:spAutoFit/>
          </a:bodyPr>
          <a:lstStyle/>
          <a:p>
            <a:pPr marL="652145" lvl="1" indent="-325755" algn="just">
              <a:lnSpc>
                <a:spcPts val="4380"/>
              </a:lnSpc>
              <a:buFont typeface="Arial" panose="020B0604020202020204"/>
              <a:buChar char="•"/>
            </a:pPr>
            <a:r>
              <a:rPr lang="en-US" sz="3020">
                <a:solidFill>
                  <a:srgbClr val="227C9D"/>
                </a:solidFill>
                <a:latin typeface="Canva Sans" panose="020B0503030501040103"/>
                <a:ea typeface="Canva Sans" panose="020B0503030501040103"/>
                <a:cs typeface="Canva Sans" panose="020B0503030501040103"/>
                <a:sym typeface="Canva Sans" panose="020B0503030501040103"/>
              </a:rPr>
              <a:t>Time series models can predict COVID-19 fatality rates, deaths, and cumulative vaccinations</a:t>
            </a:r>
            <a:endParaRPr lang="en-US" sz="3020">
              <a:solidFill>
                <a:srgbClr val="227C9D"/>
              </a:solidFill>
              <a:latin typeface="Canva Sans" panose="020B0503030501040103"/>
              <a:ea typeface="Canva Sans" panose="020B0503030501040103"/>
              <a:cs typeface="Canva Sans" panose="020B0503030501040103"/>
              <a:sym typeface="Canva Sans" panose="020B0503030501040103"/>
            </a:endParaRPr>
          </a:p>
          <a:p>
            <a:pPr marL="652145" lvl="1" indent="-325755" algn="just">
              <a:lnSpc>
                <a:spcPts val="4380"/>
              </a:lnSpc>
              <a:buFont typeface="Arial" panose="020B0604020202020204"/>
              <a:buChar char="•"/>
            </a:pPr>
            <a:r>
              <a:rPr lang="en-US" sz="3020">
                <a:solidFill>
                  <a:srgbClr val="227C9D"/>
                </a:solidFill>
                <a:latin typeface="Canva Sans" panose="020B0503030501040103"/>
                <a:ea typeface="Canva Sans" panose="020B0503030501040103"/>
                <a:cs typeface="Canva Sans" panose="020B0503030501040103"/>
                <a:sym typeface="Canva Sans" panose="020B0503030501040103"/>
              </a:rPr>
              <a:t>These predictions aid in public health planning, resource management, and vaccination program implementation</a:t>
            </a:r>
            <a:endParaRPr lang="en-US" sz="3020">
              <a:solidFill>
                <a:srgbClr val="227C9D"/>
              </a:solidFill>
              <a:latin typeface="Canva Sans" panose="020B0503030501040103"/>
              <a:ea typeface="Canva Sans" panose="020B0503030501040103"/>
              <a:cs typeface="Canva Sans" panose="020B0503030501040103"/>
              <a:sym typeface="Canva Sans" panose="020B0503030501040103"/>
            </a:endParaRPr>
          </a:p>
          <a:p>
            <a:pPr marL="652145" lvl="1" indent="-325755" algn="just">
              <a:lnSpc>
                <a:spcPts val="4380"/>
              </a:lnSpc>
              <a:buFont typeface="Arial" panose="020B0604020202020204"/>
              <a:buChar char="•"/>
            </a:pPr>
            <a:r>
              <a:rPr lang="en-US" sz="3020">
                <a:solidFill>
                  <a:srgbClr val="227C9D"/>
                </a:solidFill>
                <a:latin typeface="Canva Sans" panose="020B0503030501040103"/>
                <a:ea typeface="Canva Sans" panose="020B0503030501040103"/>
                <a:cs typeface="Canva Sans" panose="020B0503030501040103"/>
                <a:sym typeface="Canva Sans" panose="020B0503030501040103"/>
              </a:rPr>
              <a:t>Predictions help policymakers and healthcare providers make informed decisions to mitigate the pandemic's impact</a:t>
            </a:r>
            <a:endParaRPr lang="en-US" sz="3020">
              <a:solidFill>
                <a:srgbClr val="227C9D"/>
              </a:solidFill>
              <a:latin typeface="Canva Sans" panose="020B0503030501040103"/>
              <a:ea typeface="Canva Sans" panose="020B0503030501040103"/>
              <a:cs typeface="Canva Sans" panose="020B0503030501040103"/>
              <a:sym typeface="Canva Sans" panose="020B0503030501040103"/>
            </a:endParaRPr>
          </a:p>
          <a:p>
            <a:pPr algn="just">
              <a:lnSpc>
                <a:spcPts val="4380"/>
              </a:lnSpc>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830328" y="7999613"/>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4367715" y="8819162"/>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4153768" y="9131839"/>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974167" y="9490309"/>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847512" y="9876577"/>
            <a:ext cx="4690515" cy="4690515"/>
          </a:xfrm>
          <a:prstGeom prst="line">
            <a:avLst/>
          </a:prstGeom>
          <a:ln w="28575" cap="flat">
            <a:solidFill>
              <a:srgbClr val="8CA9AD"/>
            </a:solidFill>
            <a:prstDash val="solid"/>
            <a:headEnd type="none" w="sm" len="sm"/>
            <a:tailEnd type="none" w="sm" len="sm"/>
          </a:ln>
        </p:spPr>
      </p:sp>
      <p:sp>
        <p:nvSpPr>
          <p:cNvPr id="9" name="TextBox 9"/>
          <p:cNvSpPr txBox="1"/>
          <p:nvPr/>
        </p:nvSpPr>
        <p:spPr>
          <a:xfrm>
            <a:off x="3122402" y="1703954"/>
            <a:ext cx="10571153" cy="1055785"/>
          </a:xfrm>
          <a:prstGeom prst="rect">
            <a:avLst/>
          </a:prstGeom>
        </p:spPr>
        <p:txBody>
          <a:bodyPr lIns="0" tIns="0" rIns="0" bIns="0" rtlCol="0" anchor="t">
            <a:spAutoFit/>
          </a:bodyPr>
          <a:lstStyle/>
          <a:p>
            <a:pPr algn="ctr">
              <a:lnSpc>
                <a:spcPts val="7815"/>
              </a:lnSpc>
            </a:pPr>
            <a:r>
              <a:rPr lang="en-US" sz="7815">
                <a:solidFill>
                  <a:srgbClr val="227C9D"/>
                </a:solidFill>
                <a:latin typeface="Kollektif Bold" panose="020B0604020101010102"/>
                <a:ea typeface="Kollektif Bold" panose="020B0604020101010102"/>
                <a:cs typeface="Kollektif Bold" panose="020B0604020101010102"/>
                <a:sym typeface="Kollektif Bold" panose="020B0604020101010102"/>
              </a:rPr>
              <a:t>RELATED WORK</a:t>
            </a:r>
            <a:endParaRPr lang="en-US" sz="7815">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0" name="TextBox 10"/>
          <p:cNvSpPr txBox="1"/>
          <p:nvPr/>
        </p:nvSpPr>
        <p:spPr>
          <a:xfrm>
            <a:off x="1253520" y="2761638"/>
            <a:ext cx="15036573" cy="7124700"/>
          </a:xfrm>
          <a:prstGeom prst="rect">
            <a:avLst/>
          </a:prstGeom>
        </p:spPr>
        <p:txBody>
          <a:bodyPr lIns="0" tIns="0" rIns="0" bIns="0" rtlCol="0" anchor="t">
            <a:spAutoFit/>
          </a:bodyPr>
          <a:lstStyle/>
          <a:p>
            <a:pPr algn="ctr">
              <a:lnSpc>
                <a:spcPts val="3360"/>
              </a:lnSpc>
            </a:pPr>
          </a:p>
          <a:p>
            <a:pPr algn="ctr">
              <a:lnSpc>
                <a:spcPts val="3360"/>
              </a:lnSpc>
            </a:pPr>
          </a:p>
          <a:p>
            <a:pPr marL="604520" lvl="1" indent="-302260" algn="l">
              <a:lnSpc>
                <a:spcPts val="3360"/>
              </a:lnSpc>
              <a:buFont typeface="Arial" panose="020B0604020202020204"/>
              <a:buChar char="•"/>
            </a:pPr>
            <a:r>
              <a:rPr lang="en-US" sz="2800" u="sng">
                <a:solidFill>
                  <a:srgbClr val="227C9D"/>
                </a:solidFill>
                <a:latin typeface="DM Sans Bold"/>
                <a:ea typeface="DM Sans Bold"/>
                <a:cs typeface="DM Sans Bold"/>
                <a:sym typeface="DM Sans Bold"/>
              </a:rPr>
              <a:t>1.    Padilla, L., Fygenson, R., Castro, S. C., &amp; Bertini, E. (2023). Multiple Forecast Visualizations (MFVs): Trade-offs in Trust and Performance in Multiple COVID-19 Forecast Visualizations. IEEE transactions on visualization and computer graphics, 29(1), 12–22. </a:t>
            </a:r>
            <a:r>
              <a:rPr lang="en-US" sz="2800" u="sng">
                <a:solidFill>
                  <a:srgbClr val="227C9D"/>
                </a:solidFill>
                <a:latin typeface="DM Sans Bold"/>
                <a:ea typeface="DM Sans Bold"/>
                <a:cs typeface="DM Sans Bold"/>
                <a:sym typeface="DM Sans Bold"/>
                <a:hlinkClick r:id="rId1" tooltip="https://doi.org/10.1109/TVCG.2022.3209457"/>
              </a:rPr>
              <a:t>https://doi.org/10.1109/TVCG.2022.3209457</a:t>
            </a:r>
            <a:endParaRPr lang="en-US" sz="2800" u="sng">
              <a:solidFill>
                <a:srgbClr val="227C9D"/>
              </a:solidFill>
              <a:latin typeface="DM Sans Bold"/>
              <a:ea typeface="DM Sans Bold"/>
              <a:cs typeface="DM Sans Bold"/>
              <a:sym typeface="DM Sans Bold"/>
            </a:endParaRPr>
          </a:p>
          <a:p>
            <a:pPr algn="l">
              <a:lnSpc>
                <a:spcPts val="3360"/>
              </a:lnSpc>
            </a:pPr>
          </a:p>
          <a:p>
            <a:pPr marL="604520" lvl="1" indent="-302260" algn="l">
              <a:lnSpc>
                <a:spcPts val="3360"/>
              </a:lnSpc>
              <a:buFont typeface="Arial" panose="020B0604020202020204"/>
              <a:buChar char="•"/>
            </a:pPr>
            <a:r>
              <a:rPr lang="en-US" sz="2800">
                <a:solidFill>
                  <a:srgbClr val="227C9D"/>
                </a:solidFill>
                <a:latin typeface="DM Sans"/>
                <a:ea typeface="DM Sans"/>
                <a:cs typeface="DM Sans"/>
                <a:sym typeface="DM Sans"/>
              </a:rPr>
              <a:t>The paper examines the impact of different line chart visualizations on trust and prediction accuracy in COVID-19 mortality forecasts through three studies involving 1,299 participants. </a:t>
            </a:r>
            <a:endParaRPr lang="en-US" sz="2800">
              <a:solidFill>
                <a:srgbClr val="227C9D"/>
              </a:solidFill>
              <a:latin typeface="DM Sans"/>
              <a:ea typeface="DM Sans"/>
              <a:cs typeface="DM Sans"/>
              <a:sym typeface="DM Sans"/>
            </a:endParaRPr>
          </a:p>
          <a:p>
            <a:pPr marL="604520" lvl="1" indent="-302260" algn="l">
              <a:lnSpc>
                <a:spcPts val="3360"/>
              </a:lnSpc>
              <a:buFont typeface="Arial" panose="020B0604020202020204"/>
              <a:buChar char="•"/>
            </a:pPr>
            <a:r>
              <a:rPr lang="en-US" sz="2800">
                <a:solidFill>
                  <a:srgbClr val="227C9D"/>
                </a:solidFill>
                <a:latin typeface="DM Sans"/>
                <a:ea typeface="DM Sans"/>
                <a:cs typeface="DM Sans"/>
                <a:sym typeface="DM Sans"/>
              </a:rPr>
              <a:t>It tested various designs by altering the number of forecasts shown, colour schemes, and the inclusion of 95% confidence intervals. Results showed that trust increased with the number of forecasts but plateaued after 6-9 forecasts. </a:t>
            </a:r>
            <a:endParaRPr lang="en-US" sz="2800">
              <a:solidFill>
                <a:srgbClr val="227C9D"/>
              </a:solidFill>
              <a:latin typeface="DM Sans"/>
              <a:ea typeface="DM Sans"/>
              <a:cs typeface="DM Sans"/>
              <a:sym typeface="DM Sans"/>
            </a:endParaRPr>
          </a:p>
          <a:p>
            <a:pPr marL="604520" lvl="1" indent="-302260" algn="l">
              <a:lnSpc>
                <a:spcPts val="3360"/>
              </a:lnSpc>
              <a:buFont typeface="Arial" panose="020B0604020202020204"/>
              <a:buChar char="•"/>
            </a:pPr>
            <a:r>
              <a:rPr lang="en-US" sz="2800">
                <a:solidFill>
                  <a:srgbClr val="227C9D"/>
                </a:solidFill>
                <a:latin typeface="DM Sans"/>
                <a:ea typeface="DM Sans"/>
                <a:cs typeface="DM Sans"/>
                <a:sym typeface="DM Sans"/>
              </a:rPr>
              <a:t>Interestingly, while 95% confidence intervals were trusted, they often led to inaccurate predictions. Participants trusted both simple and detailed visualizations. </a:t>
            </a:r>
            <a:endParaRPr lang="en-US" sz="2800">
              <a:solidFill>
                <a:srgbClr val="227C9D"/>
              </a:solidFill>
              <a:latin typeface="DM Sans"/>
              <a:ea typeface="DM Sans"/>
              <a:cs typeface="DM Sans"/>
              <a:sym typeface="DM Sans"/>
            </a:endParaRPr>
          </a:p>
          <a:p>
            <a:pPr algn="ctr">
              <a:lnSpc>
                <a:spcPts val="3360"/>
              </a:lnSpc>
            </a:pPr>
          </a:p>
          <a:p>
            <a:pPr algn="ctr">
              <a:lnSpc>
                <a:spcPts val="3360"/>
              </a:lnSpc>
            </a:pPr>
          </a:p>
        </p:txBody>
      </p:sp>
      <p:grpSp>
        <p:nvGrpSpPr>
          <p:cNvPr id="11" name="Group 11"/>
          <p:cNvGrpSpPr/>
          <p:nvPr/>
        </p:nvGrpSpPr>
        <p:grpSpPr>
          <a:xfrm rot="2700000">
            <a:off x="-1826417" y="-3596199"/>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14" name="AutoShape 14"/>
          <p:cNvSpPr/>
          <p:nvPr/>
        </p:nvSpPr>
        <p:spPr>
          <a:xfrm>
            <a:off x="-2289030" y="-2776650"/>
            <a:ext cx="5185216" cy="5132702"/>
          </a:xfrm>
          <a:prstGeom prst="line">
            <a:avLst/>
          </a:prstGeom>
          <a:ln w="28575" cap="flat">
            <a:solidFill>
              <a:srgbClr val="8CA9AD"/>
            </a:solidFill>
            <a:prstDash val="solid"/>
            <a:headEnd type="none" w="sm" len="sm"/>
            <a:tailEnd type="none" w="sm" len="sm"/>
          </a:ln>
        </p:spPr>
      </p:sp>
      <p:sp>
        <p:nvSpPr>
          <p:cNvPr id="15" name="AutoShape 15"/>
          <p:cNvSpPr/>
          <p:nvPr/>
        </p:nvSpPr>
        <p:spPr>
          <a:xfrm>
            <a:off x="-2502977" y="-2463973"/>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a:off x="-2682579" y="-2105503"/>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a:off x="-2809233" y="-1719236"/>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a:off x="-2953087" y="-1279559"/>
            <a:ext cx="4347674" cy="4347674"/>
          </a:xfrm>
          <a:prstGeom prst="line">
            <a:avLst/>
          </a:prstGeom>
          <a:ln w="28575" cap="flat">
            <a:solidFill>
              <a:srgbClr val="8CA9AD"/>
            </a:solidFill>
            <a:prstDash val="solid"/>
            <a:headEnd type="none" w="sm" len="sm"/>
            <a:tailEnd type="none" w="sm" len="sm"/>
          </a:ln>
        </p:spPr>
      </p:sp>
      <p:sp>
        <p:nvSpPr>
          <p:cNvPr id="19" name="AutoShape 19"/>
          <p:cNvSpPr/>
          <p:nvPr/>
        </p:nvSpPr>
        <p:spPr>
          <a:xfrm>
            <a:off x="-3073907" y="-835835"/>
            <a:ext cx="3963599" cy="3985594"/>
          </a:xfrm>
          <a:prstGeom prst="line">
            <a:avLst/>
          </a:prstGeom>
          <a:ln w="28575" cap="flat">
            <a:solidFill>
              <a:srgbClr val="8CA9AD"/>
            </a:solidFill>
            <a:prstDash val="solid"/>
            <a:headEnd type="none" w="sm" len="sm"/>
            <a:tailEnd type="none" w="sm" len="sm"/>
          </a:ln>
        </p:spPr>
      </p:sp>
      <p:sp>
        <p:nvSpPr>
          <p:cNvPr id="20" name="AutoShape 20"/>
          <p:cNvSpPr/>
          <p:nvPr/>
        </p:nvSpPr>
        <p:spPr>
          <a:xfrm>
            <a:off x="-3048139" y="-274202"/>
            <a:ext cx="3377485" cy="3360058"/>
          </a:xfrm>
          <a:prstGeom prst="line">
            <a:avLst/>
          </a:prstGeom>
          <a:ln w="28575" cap="flat">
            <a:solidFill>
              <a:srgbClr val="8CA9AD"/>
            </a:solidFill>
            <a:prstDash val="solid"/>
            <a:headEnd type="none" w="sm" len="sm"/>
            <a:tailEnd type="none" w="sm" len="sm"/>
          </a:ln>
        </p:spPr>
      </p:sp>
      <p:sp>
        <p:nvSpPr>
          <p:cNvPr id="21" name="Freeform 21"/>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5" name="Freeform 25"/>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550779" y="989132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9" name="Freeform 29"/>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Freeform 30"/>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Freeform 31"/>
          <p:cNvSpPr/>
          <p:nvPr/>
        </p:nvSpPr>
        <p:spPr>
          <a:xfrm rot="5400000">
            <a:off x="4351274" y="989132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1093334" y="2228848"/>
            <a:ext cx="16262510" cy="6858000"/>
          </a:xfrm>
          <a:prstGeom prst="rect">
            <a:avLst/>
          </a:prstGeom>
        </p:spPr>
        <p:txBody>
          <a:bodyPr lIns="0" tIns="0" rIns="0" bIns="0" rtlCol="0" anchor="t">
            <a:spAutoFit/>
          </a:bodyPr>
          <a:lstStyle/>
          <a:p>
            <a:pPr algn="just">
              <a:lnSpc>
                <a:spcPts val="3635"/>
              </a:lnSpc>
            </a:pPr>
          </a:p>
          <a:p>
            <a:pPr marL="654050" lvl="1" indent="-327025" algn="just">
              <a:lnSpc>
                <a:spcPts val="3635"/>
              </a:lnSpc>
              <a:buFont typeface="Arial" panose="020B0604020202020204"/>
              <a:buChar char="•"/>
            </a:pPr>
            <a:r>
              <a:rPr lang="en-US" sz="3030">
                <a:solidFill>
                  <a:srgbClr val="227C9D"/>
                </a:solidFill>
                <a:latin typeface="DM Sans Bold"/>
                <a:ea typeface="DM Sans Bold"/>
                <a:cs typeface="DM Sans Bold"/>
                <a:sym typeface="DM Sans Bold"/>
              </a:rPr>
              <a:t>2.Alafif, T., Etaiwi, A., Hawsawi, Y., Alrefaei, A., Albassam, A., &amp; Althobaiti, H. (2022). DISCOVID: discovering patterns of COVID-19 infection from recovered patients: a case study in Saudi Arabia. International journal of information technology : an official journal of Bharati Vidyapeeth's Institute of Computer Applications and Management, 14(6), 2825–2838. </a:t>
            </a:r>
            <a:r>
              <a:rPr lang="en-US" sz="3030">
                <a:solidFill>
                  <a:srgbClr val="227C9D"/>
                </a:solidFill>
                <a:latin typeface="DM Sans Bold"/>
                <a:ea typeface="DM Sans Bold"/>
                <a:cs typeface="DM Sans Bold"/>
                <a:sym typeface="DM Sans Bold"/>
                <a:hlinkClick r:id="rId1" tooltip="https://doi.org/10.1007/s41870-022-00973-2"/>
              </a:rPr>
              <a:t>https://doi.org/10.1007/s41870-022-00973-2</a:t>
            </a:r>
            <a:endParaRPr lang="en-US" sz="3030">
              <a:solidFill>
                <a:srgbClr val="227C9D"/>
              </a:solidFill>
              <a:latin typeface="DM Sans Bold"/>
              <a:ea typeface="DM Sans Bold"/>
              <a:cs typeface="DM Sans Bold"/>
              <a:sym typeface="DM Sans Bold"/>
            </a:endParaRPr>
          </a:p>
          <a:p>
            <a:pPr algn="just">
              <a:lnSpc>
                <a:spcPts val="3635"/>
              </a:lnSpc>
            </a:pPr>
          </a:p>
          <a:p>
            <a:pPr marL="654050" lvl="1" indent="-327025" algn="just">
              <a:lnSpc>
                <a:spcPts val="3635"/>
              </a:lnSpc>
              <a:buFont typeface="Arial" panose="020B0604020202020204"/>
              <a:buChar char="•"/>
            </a:pPr>
            <a:r>
              <a:rPr lang="en-US" sz="3030">
                <a:solidFill>
                  <a:srgbClr val="227C9D"/>
                </a:solidFill>
                <a:latin typeface="DM Sans"/>
                <a:ea typeface="DM Sans"/>
                <a:cs typeface="DM Sans"/>
                <a:sym typeface="DM Sans"/>
              </a:rPr>
              <a:t>The paper studies COVID-19 infection patterns to help health providers understand what affects infections. Data was collected by hand from recovered patients in Saudi Arabia and analyzed using the Association Rules Apriori (ARA) algorithm. </a:t>
            </a:r>
            <a:endParaRPr lang="en-US" sz="3030">
              <a:solidFill>
                <a:srgbClr val="227C9D"/>
              </a:solidFill>
              <a:latin typeface="DM Sans"/>
              <a:ea typeface="DM Sans"/>
              <a:cs typeface="DM Sans"/>
              <a:sym typeface="DM Sans"/>
            </a:endParaRPr>
          </a:p>
          <a:p>
            <a:pPr marL="654050" lvl="1" indent="-327025" algn="just">
              <a:lnSpc>
                <a:spcPts val="3635"/>
              </a:lnSpc>
              <a:buFont typeface="Arial" panose="020B0604020202020204"/>
              <a:buChar char="•"/>
            </a:pPr>
            <a:r>
              <a:rPr lang="en-US" sz="3030">
                <a:solidFill>
                  <a:srgbClr val="227C9D"/>
                </a:solidFill>
                <a:latin typeface="DM Sans"/>
                <a:ea typeface="DM Sans"/>
                <a:cs typeface="DM Sans"/>
                <a:sym typeface="DM Sans"/>
              </a:rPr>
              <a:t>This method found strong, reliable patterns in the data. </a:t>
            </a:r>
            <a:endParaRPr lang="en-US" sz="3030">
              <a:solidFill>
                <a:srgbClr val="227C9D"/>
              </a:solidFill>
              <a:latin typeface="DM Sans"/>
              <a:ea typeface="DM Sans"/>
              <a:cs typeface="DM Sans"/>
              <a:sym typeface="DM Sans"/>
            </a:endParaRPr>
          </a:p>
          <a:p>
            <a:pPr marL="654050" lvl="1" indent="-327025" algn="just">
              <a:lnSpc>
                <a:spcPts val="3635"/>
              </a:lnSpc>
              <a:buFont typeface="Arial" panose="020B0604020202020204"/>
              <a:buChar char="•"/>
            </a:pPr>
            <a:r>
              <a:rPr lang="en-US" sz="3030">
                <a:solidFill>
                  <a:srgbClr val="227C9D"/>
                </a:solidFill>
                <a:latin typeface="DM Sans"/>
                <a:ea typeface="DM Sans"/>
                <a:cs typeface="DM Sans"/>
                <a:sym typeface="DM Sans"/>
              </a:rPr>
              <a:t>These patterns give important insights into how the virus spreads, helping improve pandemic management </a:t>
            </a:r>
            <a:endParaRPr lang="en-US" sz="3030">
              <a:solidFill>
                <a:srgbClr val="227C9D"/>
              </a:solidFill>
              <a:latin typeface="DM Sans"/>
              <a:ea typeface="DM Sans"/>
              <a:cs typeface="DM Sans"/>
              <a:sym typeface="DM Sans"/>
            </a:endParaRPr>
          </a:p>
          <a:p>
            <a:pPr algn="just">
              <a:lnSpc>
                <a:spcPts val="3635"/>
              </a:lnSpc>
            </a:pPr>
          </a:p>
          <a:p>
            <a:pPr algn="just">
              <a:lnSpc>
                <a:spcPts val="3635"/>
              </a:lnSpc>
            </a:pPr>
          </a:p>
        </p:txBody>
      </p:sp>
      <p:grpSp>
        <p:nvGrpSpPr>
          <p:cNvPr id="11" name="Group 11"/>
          <p:cNvGrpSpPr/>
          <p:nvPr/>
        </p:nvGrpSpPr>
        <p:grpSpPr>
          <a:xfrm rot="2700000">
            <a:off x="-2624230" y="-3559715"/>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14" name="AutoShape 14"/>
          <p:cNvSpPr/>
          <p:nvPr/>
        </p:nvSpPr>
        <p:spPr>
          <a:xfrm>
            <a:off x="-3086843" y="-2740166"/>
            <a:ext cx="5185216" cy="5132702"/>
          </a:xfrm>
          <a:prstGeom prst="line">
            <a:avLst/>
          </a:prstGeom>
          <a:ln w="28575" cap="flat">
            <a:solidFill>
              <a:srgbClr val="8CA9AD"/>
            </a:solidFill>
            <a:prstDash val="solid"/>
            <a:headEnd type="none" w="sm" len="sm"/>
            <a:tailEnd type="none" w="sm" len="sm"/>
          </a:ln>
        </p:spPr>
      </p:sp>
      <p:sp>
        <p:nvSpPr>
          <p:cNvPr id="15" name="AutoShape 15"/>
          <p:cNvSpPr/>
          <p:nvPr/>
        </p:nvSpPr>
        <p:spPr>
          <a:xfrm>
            <a:off x="-3300790" y="-2427489"/>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a:off x="-3480392" y="-2069019"/>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a:off x="-3607046" y="-1682751"/>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a:off x="-3750900" y="-1243075"/>
            <a:ext cx="4347674" cy="4347674"/>
          </a:xfrm>
          <a:prstGeom prst="line">
            <a:avLst/>
          </a:prstGeom>
          <a:ln w="28575" cap="flat">
            <a:solidFill>
              <a:srgbClr val="8CA9AD"/>
            </a:solidFill>
            <a:prstDash val="solid"/>
            <a:headEnd type="none" w="sm" len="sm"/>
            <a:tailEnd type="none" w="sm" len="sm"/>
          </a:ln>
        </p:spPr>
      </p:sp>
      <p:sp>
        <p:nvSpPr>
          <p:cNvPr id="19" name="AutoShape 19"/>
          <p:cNvSpPr/>
          <p:nvPr/>
        </p:nvSpPr>
        <p:spPr>
          <a:xfrm>
            <a:off x="-3871720" y="-799351"/>
            <a:ext cx="3963599" cy="3985594"/>
          </a:xfrm>
          <a:prstGeom prst="line">
            <a:avLst/>
          </a:prstGeom>
          <a:ln w="28575" cap="flat">
            <a:solidFill>
              <a:srgbClr val="8CA9AD"/>
            </a:solidFill>
            <a:prstDash val="solid"/>
            <a:headEnd type="none" w="sm" len="sm"/>
            <a:tailEnd type="none" w="sm" len="sm"/>
          </a:ln>
        </p:spPr>
      </p:sp>
      <p:sp>
        <p:nvSpPr>
          <p:cNvPr id="20" name="AutoShape 20"/>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1" name="Freeform 21"/>
          <p:cNvSpPr/>
          <p:nvPr/>
        </p:nvSpPr>
        <p:spPr>
          <a:xfrm>
            <a:off x="17204191" y="-8055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a:off x="17204191" y="2783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rot="5400000" flipH="1" flipV="1">
            <a:off x="17204191" y="1362118"/>
            <a:ext cx="1083809" cy="1083809"/>
          </a:xfrm>
          <a:custGeom>
            <a:avLst/>
            <a:gdLst/>
            <a:ahLst/>
            <a:cxnLst/>
            <a:rect l="l" t="t" r="r" b="b"/>
            <a:pathLst>
              <a:path w="1083809" h="1083809">
                <a:moveTo>
                  <a:pt x="1083809" y="1083808"/>
                </a:moveTo>
                <a:lnTo>
                  <a:pt x="0" y="1083808"/>
                </a:lnTo>
                <a:lnTo>
                  <a:pt x="0" y="0"/>
                </a:lnTo>
                <a:lnTo>
                  <a:pt x="1083809" y="0"/>
                </a:lnTo>
                <a:lnTo>
                  <a:pt x="1083809" y="108380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a:off x="16120382" y="-8055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5" name="Freeform 25"/>
          <p:cNvSpPr/>
          <p:nvPr/>
        </p:nvSpPr>
        <p:spPr>
          <a:xfrm rot="5400000">
            <a:off x="15036573" y="-928440"/>
            <a:ext cx="1083809" cy="1083809"/>
          </a:xfrm>
          <a:custGeom>
            <a:avLst/>
            <a:gdLst/>
            <a:ahLst/>
            <a:cxnLst/>
            <a:rect l="l" t="t" r="r" b="b"/>
            <a:pathLst>
              <a:path w="1083809" h="1083809">
                <a:moveTo>
                  <a:pt x="0" y="0"/>
                </a:moveTo>
                <a:lnTo>
                  <a:pt x="1083809" y="0"/>
                </a:lnTo>
                <a:lnTo>
                  <a:pt x="1083809" y="1083808"/>
                </a:lnTo>
                <a:lnTo>
                  <a:pt x="0" y="1083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10800000">
            <a:off x="16120382" y="1362118"/>
            <a:ext cx="1083809" cy="1083809"/>
          </a:xfrm>
          <a:custGeom>
            <a:avLst/>
            <a:gdLst/>
            <a:ahLst/>
            <a:cxnLst/>
            <a:rect l="l" t="t" r="r" b="b"/>
            <a:pathLst>
              <a:path w="1083809" h="1083809">
                <a:moveTo>
                  <a:pt x="0" y="0"/>
                </a:moveTo>
                <a:lnTo>
                  <a:pt x="1083809" y="0"/>
                </a:lnTo>
                <a:lnTo>
                  <a:pt x="1083809" y="1083808"/>
                </a:lnTo>
                <a:lnTo>
                  <a:pt x="0" y="108380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rot="-10800000" flipH="1" flipV="1">
            <a:off x="14987448" y="2783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rot="5400000" flipH="1" flipV="1">
            <a:off x="12770705" y="-8055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10800000" flipH="1" flipV="1">
            <a:off x="12770705" y="2783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0" name="Freeform 30"/>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a:off x="1550779" y="989132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Freeform 32"/>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rot="5400000">
            <a:off x="4351274" y="989132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800136" y="868774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a:off x="15337522" y="950729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5123575" y="9819967"/>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4943974" y="10178437"/>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915946" y="1541189"/>
            <a:ext cx="16262510" cy="6400800"/>
          </a:xfrm>
          <a:prstGeom prst="rect">
            <a:avLst/>
          </a:prstGeom>
        </p:spPr>
        <p:txBody>
          <a:bodyPr lIns="0" tIns="0" rIns="0" bIns="0" rtlCol="0" anchor="t">
            <a:spAutoFit/>
          </a:bodyPr>
          <a:lstStyle/>
          <a:p>
            <a:pPr algn="just">
              <a:lnSpc>
                <a:spcPts val="3635"/>
              </a:lnSpc>
            </a:pPr>
          </a:p>
          <a:p>
            <a:pPr marL="654050" lvl="1" indent="-327025" algn="just">
              <a:lnSpc>
                <a:spcPts val="3635"/>
              </a:lnSpc>
              <a:buFont typeface="Arial" panose="020B0604020202020204"/>
              <a:buChar char="•"/>
            </a:pPr>
            <a:r>
              <a:rPr lang="en-US" sz="3030">
                <a:solidFill>
                  <a:srgbClr val="227C9D"/>
                </a:solidFill>
                <a:latin typeface="DM Sans Bold"/>
                <a:ea typeface="DM Sans Bold"/>
                <a:cs typeface="DM Sans Bold"/>
                <a:sym typeface="DM Sans Bold"/>
              </a:rPr>
              <a:t>3.N. Braig, A. Benz, S. Voth, J. Breitenbach and R. Buettner, "Machine Learning Techniques for Sentiment Analysis of COVID-19-Related Twitter Data," in IEEE Access, vol. 11, pp. 14778-14803, 2023, doi: 10.1109/ACCESS.2023.3242234</a:t>
            </a:r>
            <a:endParaRPr lang="en-US" sz="3030">
              <a:solidFill>
                <a:srgbClr val="227C9D"/>
              </a:solidFill>
              <a:latin typeface="DM Sans Bold"/>
              <a:ea typeface="DM Sans Bold"/>
              <a:cs typeface="DM Sans Bold"/>
              <a:sym typeface="DM Sans Bold"/>
            </a:endParaRPr>
          </a:p>
          <a:p>
            <a:pPr algn="just">
              <a:lnSpc>
                <a:spcPts val="3635"/>
              </a:lnSpc>
            </a:pPr>
          </a:p>
          <a:p>
            <a:pPr algn="just">
              <a:lnSpc>
                <a:spcPts val="3635"/>
              </a:lnSpc>
            </a:pPr>
          </a:p>
          <a:p>
            <a:pPr marL="654050" lvl="1" indent="-327025" algn="just">
              <a:lnSpc>
                <a:spcPts val="3635"/>
              </a:lnSpc>
              <a:buFont typeface="Arial" panose="020B0604020202020204"/>
              <a:buChar char="•"/>
            </a:pPr>
            <a:r>
              <a:rPr lang="en-US" sz="3030">
                <a:solidFill>
                  <a:srgbClr val="227C9D"/>
                </a:solidFill>
                <a:latin typeface="DM Sans"/>
                <a:ea typeface="DM Sans"/>
                <a:cs typeface="DM Sans"/>
                <a:sym typeface="DM Sans"/>
              </a:rPr>
              <a:t>The paper looks at how sentiment analysis on Twitter can reveal public opinion during the COVID-19 pandemic. </a:t>
            </a:r>
            <a:endParaRPr lang="en-US" sz="3030">
              <a:solidFill>
                <a:srgbClr val="227C9D"/>
              </a:solidFill>
              <a:latin typeface="DM Sans"/>
              <a:ea typeface="DM Sans"/>
              <a:cs typeface="DM Sans"/>
              <a:sym typeface="DM Sans"/>
            </a:endParaRPr>
          </a:p>
          <a:p>
            <a:pPr marL="654050" lvl="1" indent="-327025" algn="just">
              <a:lnSpc>
                <a:spcPts val="3635"/>
              </a:lnSpc>
              <a:buFont typeface="Arial" panose="020B0604020202020204"/>
              <a:buChar char="•"/>
            </a:pPr>
            <a:r>
              <a:rPr lang="en-US" sz="3030">
                <a:solidFill>
                  <a:srgbClr val="227C9D"/>
                </a:solidFill>
                <a:latin typeface="DM Sans"/>
                <a:ea typeface="DM Sans"/>
                <a:cs typeface="DM Sans"/>
                <a:sym typeface="DM Sans"/>
              </a:rPr>
              <a:t>By reviewing 40 papers published from October 2019 to January 2022, the authors evaluated different machine learning techniques for analyzing tweets. </a:t>
            </a:r>
            <a:endParaRPr lang="en-US" sz="3030">
              <a:solidFill>
                <a:srgbClr val="227C9D"/>
              </a:solidFill>
              <a:latin typeface="DM Sans"/>
              <a:ea typeface="DM Sans"/>
              <a:cs typeface="DM Sans"/>
              <a:sym typeface="DM Sans"/>
            </a:endParaRPr>
          </a:p>
          <a:p>
            <a:pPr marL="654050" lvl="1" indent="-327025" algn="just">
              <a:lnSpc>
                <a:spcPts val="3635"/>
              </a:lnSpc>
              <a:buFont typeface="Arial" panose="020B0604020202020204"/>
              <a:buChar char="•"/>
            </a:pPr>
            <a:r>
              <a:rPr lang="en-US" sz="3030">
                <a:solidFill>
                  <a:srgbClr val="227C9D"/>
                </a:solidFill>
                <a:latin typeface="DM Sans"/>
                <a:ea typeface="DM Sans"/>
                <a:cs typeface="DM Sans"/>
                <a:sym typeface="DM Sans"/>
              </a:rPr>
              <a:t>They found that ensemble models, especially fine-tuned BERT and RoBERTa models, were the most accurate for classifying COVID-19-related tweets. </a:t>
            </a:r>
            <a:endParaRPr lang="en-US" sz="3030">
              <a:solidFill>
                <a:srgbClr val="227C9D"/>
              </a:solidFill>
              <a:latin typeface="DM Sans"/>
              <a:ea typeface="DM Sans"/>
              <a:cs typeface="DM Sans"/>
              <a:sym typeface="DM Sans"/>
            </a:endParaRPr>
          </a:p>
          <a:p>
            <a:pPr algn="just">
              <a:lnSpc>
                <a:spcPts val="3635"/>
              </a:lnSpc>
            </a:pPr>
          </a:p>
          <a:p>
            <a:pPr algn="just">
              <a:lnSpc>
                <a:spcPts val="3635"/>
              </a:lnSpc>
            </a:pPr>
          </a:p>
        </p:txBody>
      </p:sp>
      <p:grpSp>
        <p:nvGrpSpPr>
          <p:cNvPr id="9" name="Group 9"/>
          <p:cNvGrpSpPr/>
          <p:nvPr/>
        </p:nvGrpSpPr>
        <p:grpSpPr>
          <a:xfrm rot="2700000">
            <a:off x="-3806656" y="-4411062"/>
            <a:ext cx="7415398" cy="3565095"/>
            <a:chOff x="0" y="0"/>
            <a:chExt cx="660400" cy="317500"/>
          </a:xfrm>
        </p:grpSpPr>
        <p:sp>
          <p:nvSpPr>
            <p:cNvPr id="10" name="Freeform 1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1" name="TextBox 11"/>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12" name="AutoShape 12"/>
          <p:cNvSpPr/>
          <p:nvPr/>
        </p:nvSpPr>
        <p:spPr>
          <a:xfrm>
            <a:off x="-4269270" y="-3591513"/>
            <a:ext cx="5185216" cy="5132702"/>
          </a:xfrm>
          <a:prstGeom prst="line">
            <a:avLst/>
          </a:prstGeom>
          <a:ln w="28575" cap="flat">
            <a:solidFill>
              <a:srgbClr val="8CA9AD"/>
            </a:solidFill>
            <a:prstDash val="solid"/>
            <a:headEnd type="none" w="sm" len="sm"/>
            <a:tailEnd type="none" w="sm" len="sm"/>
          </a:ln>
        </p:spPr>
      </p:sp>
      <p:sp>
        <p:nvSpPr>
          <p:cNvPr id="13" name="AutoShape 13"/>
          <p:cNvSpPr/>
          <p:nvPr/>
        </p:nvSpPr>
        <p:spPr>
          <a:xfrm>
            <a:off x="-4483217" y="-3278836"/>
            <a:ext cx="5038853" cy="5038853"/>
          </a:xfrm>
          <a:prstGeom prst="line">
            <a:avLst/>
          </a:prstGeom>
          <a:ln w="28575" cap="flat">
            <a:solidFill>
              <a:srgbClr val="8CA9AD"/>
            </a:solidFill>
            <a:prstDash val="solid"/>
            <a:headEnd type="none" w="sm" len="sm"/>
            <a:tailEnd type="none" w="sm" len="sm"/>
          </a:ln>
        </p:spPr>
      </p:sp>
      <p:sp>
        <p:nvSpPr>
          <p:cNvPr id="14" name="AutoShape 14"/>
          <p:cNvSpPr/>
          <p:nvPr/>
        </p:nvSpPr>
        <p:spPr>
          <a:xfrm>
            <a:off x="-4662818" y="-2920366"/>
            <a:ext cx="4867141" cy="4867141"/>
          </a:xfrm>
          <a:prstGeom prst="line">
            <a:avLst/>
          </a:prstGeom>
          <a:ln w="28575" cap="flat">
            <a:solidFill>
              <a:srgbClr val="8CA9AD"/>
            </a:solidFill>
            <a:prstDash val="solid"/>
            <a:headEnd type="none" w="sm" len="sm"/>
            <a:tailEnd type="none" w="sm" len="sm"/>
          </a:ln>
        </p:spPr>
      </p:sp>
      <p:sp>
        <p:nvSpPr>
          <p:cNvPr id="15" name="Freeform 15"/>
          <p:cNvSpPr/>
          <p:nvPr/>
        </p:nvSpPr>
        <p:spPr>
          <a:xfrm>
            <a:off x="17558919" y="-40498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Freeform 16"/>
          <p:cNvSpPr/>
          <p:nvPr/>
        </p:nvSpPr>
        <p:spPr>
          <a:xfrm rot="5400000" flipH="1" flipV="1">
            <a:off x="17558919" y="67882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Freeform 17"/>
          <p:cNvSpPr/>
          <p:nvPr/>
        </p:nvSpPr>
        <p:spPr>
          <a:xfrm rot="-10800000">
            <a:off x="16475110" y="67882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rot="-10800000" flipH="1" flipV="1">
            <a:off x="15342176" y="-40498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9" name="Freeform 19"/>
          <p:cNvSpPr/>
          <p:nvPr/>
        </p:nvSpPr>
        <p:spPr>
          <a:xfrm rot="-10800000" flipH="1" flipV="1">
            <a:off x="13125433" y="-40498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Freeform 20"/>
          <p:cNvSpPr/>
          <p:nvPr/>
        </p:nvSpPr>
        <p:spPr>
          <a:xfrm rot="-10800000">
            <a:off x="-459898" y="785448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Freeform 21"/>
          <p:cNvSpPr/>
          <p:nvPr/>
        </p:nvSpPr>
        <p:spPr>
          <a:xfrm>
            <a:off x="-469423" y="8966865"/>
            <a:ext cx="1083809" cy="1083809"/>
          </a:xfrm>
          <a:custGeom>
            <a:avLst/>
            <a:gdLst/>
            <a:ahLst/>
            <a:cxnLst/>
            <a:rect l="l" t="t" r="r" b="b"/>
            <a:pathLst>
              <a:path w="1083809" h="1083809">
                <a:moveTo>
                  <a:pt x="0" y="0"/>
                </a:moveTo>
                <a:lnTo>
                  <a:pt x="1083809" y="0"/>
                </a:lnTo>
                <a:lnTo>
                  <a:pt x="1083809" y="1083808"/>
                </a:lnTo>
                <a:lnTo>
                  <a:pt x="0" y="108380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2" name="Freeform 22"/>
          <p:cNvSpPr/>
          <p:nvPr/>
        </p:nvSpPr>
        <p:spPr>
          <a:xfrm rot="-10800000">
            <a:off x="-469423" y="100506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3379600" y="781087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TextBox 13"/>
          <p:cNvSpPr txBox="1"/>
          <p:nvPr/>
        </p:nvSpPr>
        <p:spPr>
          <a:xfrm>
            <a:off x="2207257" y="692372"/>
            <a:ext cx="13197955" cy="880871"/>
          </a:xfrm>
          <a:prstGeom prst="rect">
            <a:avLst/>
          </a:prstGeom>
        </p:spPr>
        <p:txBody>
          <a:bodyPr lIns="0" tIns="0" rIns="0" bIns="0" rtlCol="0" anchor="t">
            <a:spAutoFit/>
          </a:bodyPr>
          <a:lstStyle/>
          <a:p>
            <a:pPr algn="l">
              <a:lnSpc>
                <a:spcPts val="6535"/>
              </a:lnSpc>
            </a:pPr>
            <a:r>
              <a:rPr lang="en-US" sz="6600">
                <a:solidFill>
                  <a:srgbClr val="227C9D"/>
                </a:solidFill>
                <a:latin typeface="Kollektif Bold" panose="020B0604020101010102"/>
                <a:ea typeface="Kollektif Bold" panose="020B0604020101010102"/>
                <a:cs typeface="Kollektif Bold" panose="020B0604020101010102"/>
                <a:sym typeface="Kollektif Bold" panose="020B0604020101010102"/>
              </a:rPr>
              <a:t>REQUIREMENT SPECIFICATION</a:t>
            </a:r>
            <a:endParaRPr lang="en-US" sz="6600">
              <a:solidFill>
                <a:srgbClr val="227C9D"/>
              </a:solidFill>
              <a:latin typeface="Kollektif Bold" panose="020B0604020101010102"/>
              <a:ea typeface="Kollektif Bold" panose="020B0604020101010102"/>
              <a:cs typeface="Kollektif Bold" panose="020B0604020101010102"/>
              <a:sym typeface="Kollektif Bold" panose="020B0604020101010102"/>
            </a:endParaRPr>
          </a:p>
        </p:txBody>
      </p:sp>
      <p:sp>
        <p:nvSpPr>
          <p:cNvPr id="14" name="TextBox 14"/>
          <p:cNvSpPr txBox="1"/>
          <p:nvPr/>
        </p:nvSpPr>
        <p:spPr>
          <a:xfrm>
            <a:off x="2351676" y="2008637"/>
            <a:ext cx="12626929" cy="7588885"/>
          </a:xfrm>
          <a:prstGeom prst="rect">
            <a:avLst/>
          </a:prstGeom>
        </p:spPr>
        <p:txBody>
          <a:bodyPr lIns="0" tIns="0" rIns="0" bIns="0" rtlCol="0" anchor="t">
            <a:spAutoFit/>
          </a:bodyPr>
          <a:lstStyle/>
          <a:p>
            <a:pPr algn="just">
              <a:lnSpc>
                <a:spcPts val="4340"/>
              </a:lnSpc>
            </a:pPr>
            <a:r>
              <a:rPr lang="en-US" sz="3100">
                <a:solidFill>
                  <a:srgbClr val="227C9D"/>
                </a:solidFill>
                <a:latin typeface="DM Sans"/>
                <a:ea typeface="DM Sans"/>
                <a:cs typeface="DM Sans"/>
                <a:sym typeface="DM Sans"/>
              </a:rPr>
              <a:t>    Software specification</a:t>
            </a:r>
            <a:endParaRPr lang="en-US" sz="3100">
              <a:solidFill>
                <a:srgbClr val="227C9D"/>
              </a:solidFill>
              <a:latin typeface="DM Sans"/>
              <a:ea typeface="DM Sans"/>
              <a:cs typeface="DM Sans"/>
              <a:sym typeface="DM Sans"/>
            </a:endParaRPr>
          </a:p>
          <a:p>
            <a:pPr marL="669290" lvl="1" indent="-334645" algn="just">
              <a:lnSpc>
                <a:spcPts val="4340"/>
              </a:lnSpc>
              <a:buAutoNum type="arabicPeriod"/>
            </a:pPr>
            <a:r>
              <a:rPr lang="en-US" sz="3100">
                <a:solidFill>
                  <a:srgbClr val="227C9D"/>
                </a:solidFill>
                <a:latin typeface="DM Sans"/>
                <a:ea typeface="DM Sans"/>
                <a:cs typeface="DM Sans"/>
                <a:sym typeface="DM Sans"/>
              </a:rPr>
              <a:t>Language: Python</a:t>
            </a:r>
            <a:endParaRPr lang="en-US" sz="3100">
              <a:solidFill>
                <a:srgbClr val="227C9D"/>
              </a:solidFill>
              <a:latin typeface="DM Sans"/>
              <a:ea typeface="DM Sans"/>
              <a:cs typeface="DM Sans"/>
              <a:sym typeface="DM Sans"/>
            </a:endParaRPr>
          </a:p>
          <a:p>
            <a:pPr marL="669290" lvl="1" indent="-334645" algn="just">
              <a:lnSpc>
                <a:spcPts val="4340"/>
              </a:lnSpc>
              <a:buAutoNum type="arabicPeriod"/>
            </a:pPr>
            <a:r>
              <a:rPr lang="en-US" sz="3100">
                <a:solidFill>
                  <a:srgbClr val="227C9D"/>
                </a:solidFill>
                <a:latin typeface="DM Sans"/>
                <a:ea typeface="DM Sans"/>
                <a:cs typeface="DM Sans"/>
                <a:sym typeface="DM Sans"/>
              </a:rPr>
              <a:t>Distributed Computing Framework: Apache Spark</a:t>
            </a:r>
            <a:endParaRPr lang="en-US" sz="3100">
              <a:solidFill>
                <a:srgbClr val="227C9D"/>
              </a:solidFill>
              <a:latin typeface="DM Sans"/>
              <a:ea typeface="DM Sans"/>
              <a:cs typeface="DM Sans"/>
              <a:sym typeface="DM Sans"/>
            </a:endParaRPr>
          </a:p>
          <a:p>
            <a:pPr marL="669290" lvl="1" indent="-334645" algn="just">
              <a:lnSpc>
                <a:spcPts val="4340"/>
              </a:lnSpc>
              <a:buAutoNum type="arabicPeriod"/>
            </a:pPr>
            <a:r>
              <a:rPr lang="en-US" sz="3100">
                <a:solidFill>
                  <a:srgbClr val="227C9D"/>
                </a:solidFill>
                <a:latin typeface="DM Sans"/>
                <a:ea typeface="DM Sans"/>
                <a:cs typeface="DM Sans"/>
                <a:sym typeface="DM Sans"/>
              </a:rPr>
              <a:t>Data Handling: Large-scale data processing, real-time streaming, machine learning, graph processing</a:t>
            </a:r>
            <a:endParaRPr lang="en-US" sz="3100">
              <a:solidFill>
                <a:srgbClr val="227C9D"/>
              </a:solidFill>
              <a:latin typeface="DM Sans"/>
              <a:ea typeface="DM Sans"/>
              <a:cs typeface="DM Sans"/>
              <a:sym typeface="DM Sans"/>
            </a:endParaRPr>
          </a:p>
          <a:p>
            <a:pPr marL="669290" lvl="1" indent="-334645" algn="just">
              <a:lnSpc>
                <a:spcPts val="4340"/>
              </a:lnSpc>
              <a:buAutoNum type="arabicPeriod"/>
            </a:pPr>
            <a:r>
              <a:rPr lang="en-US" sz="3100">
                <a:solidFill>
                  <a:srgbClr val="227C9D"/>
                </a:solidFill>
                <a:latin typeface="DM Sans"/>
                <a:ea typeface="DM Sans"/>
                <a:cs typeface="DM Sans"/>
                <a:sym typeface="DM Sans"/>
              </a:rPr>
              <a:t>Environment Setup: PySpark: Python API for Apache Spark.</a:t>
            </a:r>
            <a:endParaRPr lang="en-US" sz="3100">
              <a:solidFill>
                <a:srgbClr val="227C9D"/>
              </a:solidFill>
              <a:latin typeface="DM Sans"/>
              <a:ea typeface="DM Sans"/>
              <a:cs typeface="DM Sans"/>
              <a:sym typeface="DM Sans"/>
            </a:endParaRPr>
          </a:p>
          <a:p>
            <a:pPr algn="just">
              <a:lnSpc>
                <a:spcPts val="4340"/>
              </a:lnSpc>
            </a:pPr>
          </a:p>
          <a:p>
            <a:pPr algn="just">
              <a:lnSpc>
                <a:spcPts val="4340"/>
              </a:lnSpc>
            </a:pPr>
            <a:r>
              <a:rPr lang="en-US" sz="3100">
                <a:solidFill>
                  <a:srgbClr val="227C9D"/>
                </a:solidFill>
                <a:latin typeface="DM Sans"/>
                <a:ea typeface="DM Sans"/>
                <a:cs typeface="DM Sans"/>
                <a:sym typeface="DM Sans"/>
              </a:rPr>
              <a:t>    Hardware specification</a:t>
            </a:r>
            <a:endParaRPr lang="en-US" sz="3100">
              <a:solidFill>
                <a:srgbClr val="227C9D"/>
              </a:solidFill>
              <a:latin typeface="DM Sans"/>
              <a:ea typeface="DM Sans"/>
              <a:cs typeface="DM Sans"/>
              <a:sym typeface="DM Sans"/>
            </a:endParaRPr>
          </a:p>
          <a:p>
            <a:pPr marL="669290" lvl="1" indent="-334645" algn="just">
              <a:lnSpc>
                <a:spcPts val="4340"/>
              </a:lnSpc>
              <a:buAutoNum type="arabicPeriod"/>
            </a:pPr>
            <a:r>
              <a:rPr lang="en-US" sz="3100">
                <a:solidFill>
                  <a:srgbClr val="227C9D"/>
                </a:solidFill>
                <a:latin typeface="DM Sans"/>
                <a:ea typeface="DM Sans"/>
                <a:cs typeface="DM Sans"/>
                <a:sym typeface="DM Sans"/>
              </a:rPr>
              <a:t>RAM : 16GB</a:t>
            </a:r>
            <a:endParaRPr lang="en-US" sz="3100">
              <a:solidFill>
                <a:srgbClr val="227C9D"/>
              </a:solidFill>
              <a:latin typeface="DM Sans"/>
              <a:ea typeface="DM Sans"/>
              <a:cs typeface="DM Sans"/>
              <a:sym typeface="DM Sans"/>
            </a:endParaRPr>
          </a:p>
          <a:p>
            <a:pPr marL="669290" lvl="1" indent="-334645" algn="just">
              <a:lnSpc>
                <a:spcPts val="4340"/>
              </a:lnSpc>
              <a:buAutoNum type="arabicPeriod"/>
            </a:pPr>
            <a:r>
              <a:rPr lang="en-US" sz="3100">
                <a:solidFill>
                  <a:srgbClr val="227C9D"/>
                </a:solidFill>
                <a:latin typeface="DM Sans"/>
                <a:ea typeface="DM Sans"/>
                <a:cs typeface="DM Sans"/>
                <a:sym typeface="DM Sans"/>
              </a:rPr>
              <a:t>Processor: Ryzen 7 </a:t>
            </a:r>
            <a:endParaRPr lang="en-US" sz="3100">
              <a:solidFill>
                <a:srgbClr val="227C9D"/>
              </a:solidFill>
              <a:latin typeface="DM Sans"/>
              <a:ea typeface="DM Sans"/>
              <a:cs typeface="DM Sans"/>
              <a:sym typeface="DM Sans"/>
            </a:endParaRPr>
          </a:p>
          <a:p>
            <a:pPr marL="669290" lvl="1" indent="-334645" algn="just">
              <a:lnSpc>
                <a:spcPts val="4340"/>
              </a:lnSpc>
              <a:buAutoNum type="arabicPeriod"/>
            </a:pPr>
            <a:r>
              <a:rPr lang="en-US" sz="3100">
                <a:solidFill>
                  <a:srgbClr val="227C9D"/>
                </a:solidFill>
                <a:latin typeface="DM Sans"/>
                <a:ea typeface="DM Sans"/>
                <a:cs typeface="DM Sans"/>
                <a:sym typeface="DM Sans"/>
              </a:rPr>
              <a:t>Storage: 512 GB SSD</a:t>
            </a:r>
            <a:endParaRPr lang="en-US" sz="3100">
              <a:solidFill>
                <a:srgbClr val="227C9D"/>
              </a:solidFill>
              <a:latin typeface="DM Sans"/>
              <a:ea typeface="DM Sans"/>
              <a:cs typeface="DM Sans"/>
              <a:sym typeface="DM Sans"/>
            </a:endParaRPr>
          </a:p>
          <a:p>
            <a:pPr marL="669290" lvl="1" indent="-334645" algn="just">
              <a:lnSpc>
                <a:spcPts val="4340"/>
              </a:lnSpc>
              <a:buAutoNum type="arabicPeriod"/>
            </a:pPr>
            <a:r>
              <a:rPr lang="en-US" sz="3100">
                <a:solidFill>
                  <a:srgbClr val="227C9D"/>
                </a:solidFill>
                <a:latin typeface="DM Sans"/>
                <a:ea typeface="DM Sans"/>
                <a:cs typeface="DM Sans"/>
                <a:sym typeface="DM Sans"/>
              </a:rPr>
              <a:t>Graphics: NVIDIA 1650Ti</a:t>
            </a:r>
            <a:endParaRPr lang="en-US" sz="3100">
              <a:solidFill>
                <a:srgbClr val="227C9D"/>
              </a:solidFill>
              <a:latin typeface="DM Sans"/>
              <a:ea typeface="DM Sans"/>
              <a:cs typeface="DM Sans"/>
              <a:sym typeface="DM Sans"/>
            </a:endParaRPr>
          </a:p>
          <a:p>
            <a:pPr algn="just">
              <a:lnSpc>
                <a:spcPts val="4340"/>
              </a:lnSpc>
            </a:pPr>
          </a:p>
          <a:p>
            <a:pPr algn="ctr">
              <a:lnSpc>
                <a:spcPts val="4340"/>
              </a:lnSpc>
            </a:pPr>
          </a:p>
        </p:txBody>
      </p:sp>
      <p:sp>
        <p:nvSpPr>
          <p:cNvPr id="15" name="Freeform 15"/>
          <p:cNvSpPr/>
          <p:nvPr/>
        </p:nvSpPr>
        <p:spPr>
          <a:xfrm rot="5400000" flipH="1" flipV="1">
            <a:off x="17009989" y="8509614"/>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Freeform 16"/>
          <p:cNvSpPr/>
          <p:nvPr/>
        </p:nvSpPr>
        <p:spPr>
          <a:xfrm rot="-10800000" flipH="1" flipV="1">
            <a:off x="17009989" y="9593423"/>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10526</Words>
  <Application>WPS Presentation</Application>
  <PresentationFormat>On-screen Show (4:3)</PresentationFormat>
  <Paragraphs>240</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Kollektif Bold</vt:lpstr>
      <vt:lpstr>Canva Sans</vt:lpstr>
      <vt:lpstr>Arial</vt:lpstr>
      <vt:lpstr>DM Sans</vt:lpstr>
      <vt:lpstr>DM Sans Bold</vt:lpstr>
      <vt:lpstr>Microsoft YaHei</vt:lpstr>
      <vt:lpstr>Arial Unicode MS</vt:lpstr>
      <vt:lpstr>Calibri</vt:lpstr>
      <vt:lpstr>Canva Sans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jegad</cp:lastModifiedBy>
  <cp:revision>3</cp:revision>
  <dcterms:created xsi:type="dcterms:W3CDTF">2006-08-16T00:00:00Z</dcterms:created>
  <dcterms:modified xsi:type="dcterms:W3CDTF">2024-07-04T19:24:28Z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6918400782354C6DA9A23185FDCB91FF_12</vt:lpwstr>
  </property>
  <property fmtid="{D5CDD505-2E9C-101B-9397-08002B2CF9AE}" pid="3" name="KSOProductBuildVer">
    <vt:lpwstr>1033-12.2.0.13472</vt:lpwstr>
  </property>
</Properties>
</file>