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
  </p:notesMasterIdLst>
  <p:sldIdLst>
    <p:sldId id="256" r:id="rId2"/>
  </p:sldIdLst>
  <p:sldSz cx="51206400" cy="3291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9EA"/>
    <a:srgbClr val="C7D285"/>
    <a:srgbClr val="C9E1B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2B205-4147-4752-B3CA-5622452FE8F1}" v="34" dt="2020-02-22T22:07:00.671"/>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35" autoAdjust="0"/>
    <p:restoredTop sz="94676" autoAdjust="0"/>
  </p:normalViewPr>
  <p:slideViewPr>
    <p:cSldViewPr>
      <p:cViewPr>
        <p:scale>
          <a:sx n="41" d="100"/>
          <a:sy n="41" d="100"/>
        </p:scale>
        <p:origin x="-1548" y="-2325"/>
      </p:cViewPr>
      <p:guideLst>
        <p:guide orient="horz" pos="10368"/>
        <p:guide pos="1612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D497765D-3BF2-452C-8644-2CBC5B38D166}" type="datetimeFigureOut">
              <a:rPr lang="en-US" smtClean="0"/>
              <a:t>2/22/2020</a:t>
            </a:fld>
            <a:endParaRPr lang="en-US"/>
          </a:p>
        </p:txBody>
      </p:sp>
      <p:sp>
        <p:nvSpPr>
          <p:cNvPr id="4" name="Slide Image Placeholder 3"/>
          <p:cNvSpPr>
            <a:spLocks noGrp="1" noRot="1" noChangeAspect="1"/>
          </p:cNvSpPr>
          <p:nvPr>
            <p:ph type="sldImg" idx="2"/>
          </p:nvPr>
        </p:nvSpPr>
        <p:spPr>
          <a:xfrm>
            <a:off x="1138238" y="1200150"/>
            <a:ext cx="503872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9C441F55-6FF2-4F53-B832-22BEC08985AC}" type="slidenum">
              <a:rPr lang="en-US" smtClean="0"/>
              <a:t>‹#›</a:t>
            </a:fld>
            <a:endParaRPr lang="en-US"/>
          </a:p>
        </p:txBody>
      </p:sp>
    </p:spTree>
    <p:extLst>
      <p:ext uri="{BB962C8B-B14F-4D97-AF65-F5344CB8AC3E}">
        <p14:creationId xmlns:p14="http://schemas.microsoft.com/office/powerpoint/2010/main" val="4183767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eaLnBrk="1" hangingPunct="1"/>
                <a:r>
                  <a:rPr lang="en-US" sz="1200" b="1" dirty="0">
                    <a:latin typeface="+mn-lt"/>
                  </a:rPr>
                  <a:t>Genigraphics®</a:t>
                </a:r>
                <a:r>
                  <a:rPr lang="en-US" sz="1200" dirty="0">
                    <a:latin typeface="+mn-lt"/>
                  </a:rPr>
                  <a:t> has provided this template to assist in preparation of a medical or scientific research poster. The dimensions are set to 36” high by 56” wide but prints can be scaled up or down in size to any dimension with a 9:14 aspect ratio. For example, if you order a 45” x 70” poster using this template, we will print the file at 125% of its original size. </a:t>
                </a:r>
                <a:r>
                  <a:rPr lang="en-US" sz="1200" b="1" dirty="0">
                    <a:latin typeface="+mn-lt"/>
                  </a:rPr>
                  <a:t>The most critical factor is that your template and poster dimensions must be proportional:</a:t>
                </a:r>
              </a:p>
              <a:p>
                <a:pPr eaLnBrk="1" hangingPunct="1"/>
                <a:endParaRPr lang="en-US" sz="12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1200" b="1" i="1">
                              <a:latin typeface="Cambria Math" panose="02040503050406030204" pitchFamily="18" charset="0"/>
                            </a:rPr>
                          </m:ctrlPr>
                        </m:boxPr>
                        <m:e>
                          <m:f>
                            <m:fPr>
                              <m:ctrlPr>
                                <a:rPr lang="en-US" sz="1200" b="1" i="1">
                                  <a:latin typeface="Cambria Math" panose="02040503050406030204" pitchFamily="18" charset="0"/>
                                </a:rPr>
                              </m:ctrlPr>
                            </m:fPr>
                            <m:num>
                              <m:r>
                                <a:rPr lang="en-US" sz="1200" b="1" i="1">
                                  <a:latin typeface="Cambria Math"/>
                                </a:rPr>
                                <m:t>𝒕𝒆𝒎𝒑𝒍𝒂𝒕𝒆</m:t>
                              </m:r>
                              <m:r>
                                <a:rPr lang="en-US" sz="1200" b="1" i="1">
                                  <a:latin typeface="Cambria Math"/>
                                </a:rPr>
                                <m:t> </m:t>
                              </m:r>
                              <m:r>
                                <a:rPr lang="en-US" sz="1200" b="1" i="1">
                                  <a:latin typeface="Cambria Math"/>
                                </a:rPr>
                                <m:t>𝒉𝒆𝒊𝒈𝒉𝒕</m:t>
                              </m:r>
                            </m:num>
                            <m:den>
                              <m:r>
                                <a:rPr lang="en-US" sz="1200" b="1" i="1">
                                  <a:latin typeface="Cambria Math"/>
                                </a:rPr>
                                <m:t>𝒕𝒆𝒎𝒑𝒍𝒂𝒕𝒆</m:t>
                              </m:r>
                              <m:r>
                                <a:rPr lang="en-US" sz="1200" b="1" i="1">
                                  <a:latin typeface="Cambria Math"/>
                                </a:rPr>
                                <m:t> </m:t>
                              </m:r>
                              <m:r>
                                <a:rPr lang="en-US" sz="1200" b="1" i="1">
                                  <a:latin typeface="Cambria Math"/>
                                </a:rPr>
                                <m:t>𝒘𝒊𝒅𝒕𝒉</m:t>
                              </m:r>
                            </m:den>
                          </m:f>
                        </m:e>
                      </m:box>
                      <m:r>
                        <a:rPr lang="en-US" sz="1200" b="1" i="1">
                          <a:latin typeface="Cambria Math"/>
                        </a:rPr>
                        <m:t> = </m:t>
                      </m:r>
                      <m:box>
                        <m:boxPr>
                          <m:ctrlPr>
                            <a:rPr lang="en-US" sz="1200" b="1" i="1">
                              <a:latin typeface="Cambria Math" panose="02040503050406030204" pitchFamily="18" charset="0"/>
                            </a:rPr>
                          </m:ctrlPr>
                        </m:boxPr>
                        <m:e>
                          <m:f>
                            <m:fPr>
                              <m:ctrlPr>
                                <a:rPr lang="en-US" sz="1200" b="1" i="1">
                                  <a:latin typeface="Cambria Math" panose="02040503050406030204" pitchFamily="18" charset="0"/>
                                </a:rPr>
                              </m:ctrlPr>
                            </m:fPr>
                            <m:num>
                              <m:r>
                                <a:rPr lang="en-US" sz="1200" b="1" i="1">
                                  <a:latin typeface="Cambria Math"/>
                                </a:rPr>
                                <m:t>𝒅𝒆𝒔𝒊𝒓𝒆𝒅</m:t>
                              </m:r>
                              <m:r>
                                <a:rPr lang="en-US" sz="1200" b="1" i="1">
                                  <a:latin typeface="Cambria Math"/>
                                </a:rPr>
                                <m:t> </m:t>
                              </m:r>
                              <m:r>
                                <a:rPr lang="en-US" sz="1200" b="1" i="1">
                                  <a:latin typeface="Cambria Math"/>
                                </a:rPr>
                                <m:t>𝒑𝒓𝒊𝒏𝒕</m:t>
                              </m:r>
                              <m:r>
                                <a:rPr lang="en-US" sz="1200" b="1" i="1">
                                  <a:latin typeface="Cambria Math"/>
                                </a:rPr>
                                <m:t> </m:t>
                              </m:r>
                              <m:r>
                                <a:rPr lang="en-US" sz="1200" b="1" i="1">
                                  <a:latin typeface="Cambria Math"/>
                                </a:rPr>
                                <m:t>𝒉𝒆𝒊𝒈𝒉𝒕</m:t>
                              </m:r>
                            </m:num>
                            <m:den>
                              <m:r>
                                <a:rPr lang="en-US" sz="1200" b="1" i="1">
                                  <a:latin typeface="Cambria Math"/>
                                </a:rPr>
                                <m:t>𝒅𝒆𝒔𝒊𝒓𝒆𝒅</m:t>
                              </m:r>
                              <m:r>
                                <a:rPr lang="en-US" sz="1200" b="1" i="1">
                                  <a:latin typeface="Cambria Math"/>
                                </a:rPr>
                                <m:t> </m:t>
                              </m:r>
                              <m:r>
                                <a:rPr lang="en-US" sz="1200" b="1" i="1">
                                  <a:latin typeface="Cambria Math"/>
                                </a:rPr>
                                <m:t>𝒑𝒓𝒊𝒏𝒕</m:t>
                              </m:r>
                              <m:r>
                                <a:rPr lang="en-US" sz="1200" b="1" i="1">
                                  <a:latin typeface="Cambria Math"/>
                                </a:rPr>
                                <m:t> </m:t>
                              </m:r>
                              <m:r>
                                <a:rPr lang="en-US" sz="1200" b="1" i="1">
                                  <a:latin typeface="Cambria Math"/>
                                </a:rPr>
                                <m:t>𝒘𝒊𝒅𝒕𝒉</m:t>
                              </m:r>
                            </m:den>
                          </m:f>
                        </m:e>
                      </m:box>
                    </m:oMath>
                  </m:oMathPara>
                </a14:m>
                <a:endParaRPr lang="en-US" dirty="0"/>
              </a:p>
            </p:txBody>
          </p:sp>
        </mc:Choice>
        <mc:Fallback xmlns="">
          <p:sp>
            <p:nvSpPr>
              <p:cNvPr id="3" name="Notes Placeholder 2"/>
              <p:cNvSpPr>
                <a:spLocks noGrp="1"/>
              </p:cNvSpPr>
              <p:nvPr>
                <p:ph type="body" idx="1"/>
              </p:nvPr>
            </p:nvSpPr>
            <p:spPr/>
            <p:txBody>
              <a:bodyPr/>
              <a:lstStyle/>
              <a:p>
                <a:pPr eaLnBrk="1" hangingPunct="1"/>
                <a:r>
                  <a:rPr lang="en-US" sz="1200" b="1" dirty="0">
                    <a:latin typeface="+mn-lt"/>
                  </a:rPr>
                  <a:t>Genigraphics®</a:t>
                </a:r>
                <a:r>
                  <a:rPr lang="en-US" sz="1200" dirty="0">
                    <a:latin typeface="+mn-lt"/>
                  </a:rPr>
                  <a:t> has provided this template to assist in preparation of a medical or scientific research poster. The dimensions are set to 36” high by 56” wide but prints can be scaled up or down in size to any dimension with a 9:14 aspect ratio. For example, if you order a 45” x 70” poster using this template, we will print the file at 125% of its original size. </a:t>
                </a:r>
                <a:r>
                  <a:rPr lang="en-US" sz="1200" b="1" dirty="0">
                    <a:latin typeface="+mn-lt"/>
                  </a:rPr>
                  <a:t>The most critical factor is that your template and poster dimensions must be proportional:</a:t>
                </a:r>
              </a:p>
              <a:p>
                <a:pPr eaLnBrk="1" hangingPunct="1"/>
                <a:endParaRPr lang="en-US" sz="1200" b="1" dirty="0">
                  <a:latin typeface="+mn-lt"/>
                </a:endParaRPr>
              </a:p>
              <a:p>
                <a:pPr eaLnBrk="1" hangingPunct="1"/>
                <a:r>
                  <a:rPr lang="en-US" sz="1200" b="1" i="0">
                    <a:latin typeface="Cambria Math" panose="02040503050406030204" pitchFamily="18" charset="0"/>
                  </a:rPr>
                  <a:t>□((</a:t>
                </a:r>
                <a:r>
                  <a:rPr lang="en-US" sz="1200" b="1" i="0">
                    <a:latin typeface="Cambria Math"/>
                  </a:rPr>
                  <a:t>𝒕𝒆𝒎𝒑𝒍𝒂𝒕𝒆 𝒉𝒆𝒊𝒈𝒉𝒕</a:t>
                </a:r>
                <a:r>
                  <a:rPr lang="en-US" sz="1200" b="1" i="0">
                    <a:latin typeface="Cambria Math" panose="02040503050406030204" pitchFamily="18" charset="0"/>
                  </a:rPr>
                  <a:t>)/(</a:t>
                </a:r>
                <a:r>
                  <a:rPr lang="en-US" sz="1200" b="1" i="0">
                    <a:latin typeface="Cambria Math"/>
                  </a:rPr>
                  <a:t>𝒕𝒆𝒎𝒑𝒍𝒂𝒕𝒆 𝒘𝒊𝒅𝒕𝒉</a:t>
                </a:r>
                <a:r>
                  <a:rPr lang="en-US" sz="1200" b="1" i="0">
                    <a:latin typeface="Cambria Math" panose="02040503050406030204" pitchFamily="18" charset="0"/>
                  </a:rPr>
                  <a:t>))</a:t>
                </a:r>
                <a:r>
                  <a:rPr lang="en-US" sz="1200" b="1" i="0">
                    <a:latin typeface="Cambria Math"/>
                  </a:rPr>
                  <a:t>  = </a:t>
                </a:r>
                <a:r>
                  <a:rPr lang="en-US" sz="1200" b="1" i="0">
                    <a:latin typeface="Cambria Math" panose="02040503050406030204" pitchFamily="18" charset="0"/>
                  </a:rPr>
                  <a:t>□((</a:t>
                </a:r>
                <a:r>
                  <a:rPr lang="en-US" sz="1200" b="1" i="0">
                    <a:latin typeface="Cambria Math"/>
                  </a:rPr>
                  <a:t>𝒅𝒆𝒔𝒊𝒓𝒆𝒅 𝒑𝒓𝒊𝒏𝒕 𝒉𝒆𝒊𝒈𝒉𝒕</a:t>
                </a:r>
                <a:r>
                  <a:rPr lang="en-US" sz="1200" b="1" i="0">
                    <a:latin typeface="Cambria Math" panose="02040503050406030204" pitchFamily="18" charset="0"/>
                  </a:rPr>
                  <a:t>)/(</a:t>
                </a:r>
                <a:r>
                  <a:rPr lang="en-US" sz="1200" b="1" i="0">
                    <a:latin typeface="Cambria Math"/>
                  </a:rPr>
                  <a:t>𝒅𝒆𝒔𝒊𝒓𝒆𝒅 𝒑𝒓𝒊𝒏𝒕 𝒘𝒊𝒅𝒕𝒉</a:t>
                </a:r>
                <a:r>
                  <a:rPr lang="en-US" sz="1200" b="1" i="0">
                    <a:latin typeface="Cambria Math" panose="02040503050406030204" pitchFamily="18" charset="0"/>
                  </a:rPr>
                  <a:t>))</a:t>
                </a:r>
                <a:endParaRPr lang="en-US" dirty="0"/>
              </a:p>
            </p:txBody>
          </p:sp>
        </mc:Fallback>
      </mc:AlternateContent>
      <p:sp>
        <p:nvSpPr>
          <p:cNvPr id="4" name="Slide Number Placeholder 3"/>
          <p:cNvSpPr>
            <a:spLocks noGrp="1"/>
          </p:cNvSpPr>
          <p:nvPr>
            <p:ph type="sldNum" sz="quarter" idx="5"/>
          </p:nvPr>
        </p:nvSpPr>
        <p:spPr/>
        <p:txBody>
          <a:bodyPr/>
          <a:lstStyle/>
          <a:p>
            <a:fld id="{9C441F55-6FF2-4F53-B832-22BEC08985AC}" type="slidenum">
              <a:rPr lang="en-US" smtClean="0"/>
              <a:t>1</a:t>
            </a:fld>
            <a:endParaRPr lang="en-US"/>
          </a:p>
        </p:txBody>
      </p:sp>
    </p:spTree>
    <p:extLst>
      <p:ext uri="{BB962C8B-B14F-4D97-AF65-F5344CB8AC3E}">
        <p14:creationId xmlns:p14="http://schemas.microsoft.com/office/powerpoint/2010/main" val="386738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87342"/>
            <a:ext cx="3840480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7289782"/>
            <a:ext cx="384048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12344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7514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52600"/>
            <a:ext cx="1104138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752600"/>
            <a:ext cx="3248406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235653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50383440" y="0"/>
            <a:ext cx="82296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dirty="0"/>
          </a:p>
        </p:txBody>
      </p:sp>
      <p:sp>
        <p:nvSpPr>
          <p:cNvPr id="16" name="Rectangle 15"/>
          <p:cNvSpPr/>
          <p:nvPr userDrawn="1"/>
        </p:nvSpPr>
        <p:spPr>
          <a:xfrm>
            <a:off x="-3" y="0"/>
            <a:ext cx="82296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dirty="0"/>
          </a:p>
        </p:txBody>
      </p:sp>
      <p:sp>
        <p:nvSpPr>
          <p:cNvPr id="17" name="Rectangle 16"/>
          <p:cNvSpPr/>
          <p:nvPr userDrawn="1"/>
        </p:nvSpPr>
        <p:spPr>
          <a:xfrm>
            <a:off x="0" y="0"/>
            <a:ext cx="51206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dirty="0"/>
          </a:p>
        </p:txBody>
      </p:sp>
      <p:sp>
        <p:nvSpPr>
          <p:cNvPr id="18" name="Rectangle 17"/>
          <p:cNvSpPr/>
          <p:nvPr userDrawn="1"/>
        </p:nvSpPr>
        <p:spPr>
          <a:xfrm>
            <a:off x="0" y="28803600"/>
            <a:ext cx="51206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dirty="0"/>
          </a:p>
        </p:txBody>
      </p:sp>
      <p:sp>
        <p:nvSpPr>
          <p:cNvPr id="11" name="Instructions"/>
          <p:cNvSpPr/>
          <p:nvPr userDrawn="1"/>
        </p:nvSpPr>
        <p:spPr>
          <a:xfrm>
            <a:off x="-11887200" y="0"/>
            <a:ext cx="109728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7719" tIns="187719" rIns="187719" bIns="187719"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972"/>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972"/>
              </a:spcAft>
            </a:pPr>
            <a:r>
              <a:rPr lang="en-US" sz="5100" dirty="0">
                <a:solidFill>
                  <a:srgbClr val="7F7F7F"/>
                </a:solidFill>
                <a:latin typeface="Calibri" pitchFamily="34" charset="0"/>
                <a:cs typeface="Calibri" panose="020F0502020204030204" pitchFamily="34" charset="0"/>
              </a:rPr>
              <a:t>This poster template is 36” high by 56” wide. It can be used to print any poster with a 9:14 aspect ratio.</a:t>
            </a:r>
          </a:p>
          <a:p>
            <a:pPr lvl="0">
              <a:spcBef>
                <a:spcPts val="0"/>
              </a:spcBef>
              <a:spcAft>
                <a:spcPts val="1972"/>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972"/>
              </a:spcAft>
            </a:pPr>
            <a:r>
              <a:rPr sz="5100" dirty="0">
                <a:solidFill>
                  <a:srgbClr val="7F7F7F"/>
                </a:solidFill>
                <a:latin typeface="Calibri" pitchFamily="34" charset="0"/>
                <a:cs typeface="Calibri" panose="020F0502020204030204" pitchFamily="34" charset="0"/>
              </a:rPr>
              <a:t>The </a:t>
            </a:r>
            <a:r>
              <a:rPr lang="en-US" sz="5100" dirty="0">
                <a:solidFill>
                  <a:srgbClr val="7F7F7F"/>
                </a:solidFill>
                <a:latin typeface="Calibri" pitchFamily="34" charset="0"/>
                <a:cs typeface="Calibri" panose="020F0502020204030204" pitchFamily="34" charset="0"/>
              </a:rPr>
              <a:t>various elements included</a:t>
            </a:r>
            <a:r>
              <a:rPr sz="5100" dirty="0">
                <a:solidFill>
                  <a:srgbClr val="7F7F7F"/>
                </a:solidFill>
                <a:latin typeface="Calibri" pitchFamily="34" charset="0"/>
                <a:cs typeface="Calibri" panose="020F0502020204030204" pitchFamily="34" charset="0"/>
              </a:rPr>
              <a:t> in this </a:t>
            </a:r>
            <a:r>
              <a:rPr lang="en-US" sz="5100" dirty="0">
                <a:solidFill>
                  <a:srgbClr val="7F7F7F"/>
                </a:solidFill>
                <a:latin typeface="Calibri" pitchFamily="34" charset="0"/>
                <a:cs typeface="Calibri" panose="020F0502020204030204" pitchFamily="34" charset="0"/>
              </a:rPr>
              <a:t>poster are ones</a:t>
            </a:r>
            <a:r>
              <a:rPr lang="en-US" sz="5100" baseline="0" dirty="0">
                <a:solidFill>
                  <a:srgbClr val="7F7F7F"/>
                </a:solidFill>
                <a:latin typeface="Calibri" pitchFamily="34" charset="0"/>
                <a:cs typeface="Calibri" panose="020F0502020204030204" pitchFamily="34" charset="0"/>
              </a:rPr>
              <a:t> we often see in medical, research, and scientific posters.</a:t>
            </a:r>
            <a:r>
              <a:rPr sz="5100" dirty="0">
                <a:solidFill>
                  <a:srgbClr val="7F7F7F"/>
                </a:solidFill>
                <a:latin typeface="Calibri" pitchFamily="34" charset="0"/>
                <a:cs typeface="Calibri" panose="020F0502020204030204" pitchFamily="34" charset="0"/>
              </a:rPr>
              <a:t> </a:t>
            </a:r>
            <a:r>
              <a:rPr lang="en-US" sz="5100" dirty="0">
                <a:solidFill>
                  <a:srgbClr val="7F7F7F"/>
                </a:solidFill>
                <a:latin typeface="Calibri" pitchFamily="34" charset="0"/>
                <a:cs typeface="Calibri" panose="020F0502020204030204" pitchFamily="34" charset="0"/>
              </a:rPr>
              <a:t>Feel</a:t>
            </a:r>
            <a:r>
              <a:rPr lang="en-US" sz="51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972"/>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972"/>
              </a:spcAft>
            </a:pPr>
            <a:r>
              <a:rPr lang="en-US" sz="5100" dirty="0">
                <a:solidFill>
                  <a:srgbClr val="7F7F7F"/>
                </a:solidFill>
                <a:latin typeface="Calibri" pitchFamily="34" charset="0"/>
                <a:cs typeface="Calibri" panose="020F0502020204030204" pitchFamily="34" charset="0"/>
              </a:rPr>
              <a:t>You can place digital photos or logo art in your poster file by selecting the </a:t>
            </a:r>
            <a:r>
              <a:rPr lang="en-US" sz="5100" b="1" dirty="0">
                <a:solidFill>
                  <a:srgbClr val="7F7F7F"/>
                </a:solidFill>
                <a:latin typeface="Calibri" pitchFamily="34" charset="0"/>
                <a:cs typeface="Calibri" panose="020F0502020204030204" pitchFamily="34" charset="0"/>
              </a:rPr>
              <a:t>Insert, Picture</a:t>
            </a:r>
            <a:r>
              <a:rPr lang="en-US" sz="51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100" b="1" dirty="0">
                <a:solidFill>
                  <a:srgbClr val="7F7F7F"/>
                </a:solidFill>
                <a:latin typeface="Calibri" pitchFamily="34" charset="0"/>
                <a:cs typeface="Calibri" panose="020F0502020204030204" pitchFamily="34" charset="0"/>
              </a:rPr>
              <a:t>150-200 pixels per inch in their final printed size</a:t>
            </a:r>
            <a:r>
              <a:rPr lang="en-US" sz="5100" dirty="0">
                <a:solidFill>
                  <a:srgbClr val="7F7F7F"/>
                </a:solidFill>
                <a:latin typeface="Calibri" pitchFamily="34" charset="0"/>
                <a:cs typeface="Calibri" panose="020F0502020204030204" pitchFamily="34" charset="0"/>
              </a:rPr>
              <a:t>. For instance, a 1600 x 1200 pixel</a:t>
            </a:r>
            <a:r>
              <a:rPr lang="en-US" sz="5100" baseline="0" dirty="0">
                <a:solidFill>
                  <a:srgbClr val="7F7F7F"/>
                </a:solidFill>
                <a:latin typeface="Calibri" pitchFamily="34" charset="0"/>
                <a:cs typeface="Calibri" panose="020F0502020204030204" pitchFamily="34" charset="0"/>
              </a:rPr>
              <a:t> photo will usually look fine up to </a:t>
            </a:r>
            <a:r>
              <a:rPr lang="en-US" sz="5100" dirty="0">
                <a:solidFill>
                  <a:srgbClr val="7F7F7F"/>
                </a:solidFill>
                <a:latin typeface="Calibri" pitchFamily="34" charset="0"/>
                <a:cs typeface="Calibri" panose="020F0502020204030204" pitchFamily="34" charset="0"/>
              </a:rPr>
              <a:t>8“-10” wide on your printed poster.</a:t>
            </a:r>
          </a:p>
          <a:p>
            <a:pPr lvl="0">
              <a:spcBef>
                <a:spcPts val="0"/>
              </a:spcBef>
              <a:spcAft>
                <a:spcPts val="1972"/>
              </a:spcAft>
            </a:pPr>
            <a:r>
              <a:rPr lang="en-US" sz="51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972"/>
              </a:spcAft>
            </a:pPr>
            <a:r>
              <a:rPr lang="en-US" sz="51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972"/>
              </a:spcAft>
            </a:pPr>
            <a:br>
              <a:rPr lang="en-US" sz="3700" dirty="0">
                <a:solidFill>
                  <a:srgbClr val="7F7F7F"/>
                </a:solidFill>
                <a:latin typeface="Calibri" pitchFamily="34" charset="0"/>
                <a:cs typeface="Calibri" panose="020F0502020204030204" pitchFamily="34" charset="0"/>
              </a:rPr>
            </a:br>
            <a:r>
              <a:rPr lang="en-US" sz="37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52120800" y="0"/>
            <a:ext cx="109728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972"/>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r>
                <a:rPr lang="en-US" sz="51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51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972"/>
                </a:spcAft>
              </a:pPr>
              <a:r>
                <a:rPr lang="en-US" sz="5100" baseline="0" dirty="0">
                  <a:solidFill>
                    <a:schemeClr val="bg1">
                      <a:lumMod val="50000"/>
                    </a:schemeClr>
                  </a:solidFill>
                  <a:latin typeface="Calibri" pitchFamily="34" charset="0"/>
                  <a:cs typeface="Calibri" panose="020F0502020204030204" pitchFamily="34" charset="0"/>
                </a:rPr>
                <a:t>To change the color theme, select the </a:t>
              </a:r>
              <a:r>
                <a:rPr lang="en-US" sz="5100" b="1" baseline="0" dirty="0">
                  <a:solidFill>
                    <a:schemeClr val="bg1">
                      <a:lumMod val="50000"/>
                    </a:schemeClr>
                  </a:solidFill>
                  <a:latin typeface="Calibri" pitchFamily="34" charset="0"/>
                  <a:cs typeface="Calibri" panose="020F0502020204030204" pitchFamily="34" charset="0"/>
                </a:rPr>
                <a:t>Design</a:t>
              </a:r>
              <a:r>
                <a:rPr lang="en-US" sz="5100" baseline="0" dirty="0">
                  <a:solidFill>
                    <a:schemeClr val="bg1">
                      <a:lumMod val="50000"/>
                    </a:schemeClr>
                  </a:solidFill>
                  <a:latin typeface="Calibri" pitchFamily="34" charset="0"/>
                  <a:cs typeface="Calibri" panose="020F0502020204030204" pitchFamily="34" charset="0"/>
                </a:rPr>
                <a:t> tab, then select the </a:t>
              </a:r>
              <a:r>
                <a:rPr lang="en-US" sz="5100" b="1" baseline="0" dirty="0">
                  <a:solidFill>
                    <a:schemeClr val="bg1">
                      <a:lumMod val="50000"/>
                    </a:schemeClr>
                  </a:solidFill>
                  <a:latin typeface="Calibri" pitchFamily="34" charset="0"/>
                  <a:cs typeface="Calibri" panose="020F0502020204030204" pitchFamily="34" charset="0"/>
                </a:rPr>
                <a:t>Colors</a:t>
              </a:r>
              <a:r>
                <a:rPr lang="en-US" sz="51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972"/>
                </a:spcAft>
              </a:pPr>
              <a:endParaRPr lang="en-US" sz="74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r>
                <a:rPr lang="en-US" sz="51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972"/>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972"/>
                </a:spcAft>
              </a:pPr>
              <a:r>
                <a:rPr lang="en-US" sz="5100" dirty="0">
                  <a:solidFill>
                    <a:schemeClr val="bg1">
                      <a:lumMod val="50000"/>
                    </a:schemeClr>
                  </a:solidFill>
                  <a:latin typeface="Calibri" pitchFamily="34" charset="0"/>
                  <a:cs typeface="Calibri" panose="020F0502020204030204" pitchFamily="34" charset="0"/>
                </a:rPr>
                <a:t>Once your poster file is ready, visit</a:t>
              </a:r>
              <a:r>
                <a:rPr lang="en-US" sz="5100" baseline="0" dirty="0">
                  <a:solidFill>
                    <a:schemeClr val="bg1">
                      <a:lumMod val="50000"/>
                    </a:schemeClr>
                  </a:solidFill>
                  <a:latin typeface="Calibri" pitchFamily="34" charset="0"/>
                  <a:cs typeface="Calibri" panose="020F0502020204030204" pitchFamily="34" charset="0"/>
                </a:rPr>
                <a:t> </a:t>
              </a:r>
              <a:r>
                <a:rPr lang="en-US" sz="5100" b="1" baseline="0" dirty="0">
                  <a:solidFill>
                    <a:schemeClr val="bg1">
                      <a:lumMod val="50000"/>
                    </a:schemeClr>
                  </a:solidFill>
                  <a:latin typeface="Calibri" pitchFamily="34" charset="0"/>
                  <a:cs typeface="Calibri" panose="020F0502020204030204" pitchFamily="34" charset="0"/>
                </a:rPr>
                <a:t>www.genigraphics.com</a:t>
              </a:r>
              <a:r>
                <a:rPr lang="en-US" sz="51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972"/>
                </a:spcAft>
              </a:pPr>
              <a:r>
                <a:rPr lang="en-US" sz="51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51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100" baseline="0" dirty="0">
                  <a:solidFill>
                    <a:schemeClr val="bg1">
                      <a:lumMod val="50000"/>
                    </a:schemeClr>
                  </a:solidFill>
                  <a:latin typeface="Calibri" pitchFamily="34" charset="0"/>
                  <a:cs typeface="Calibri" panose="020F0502020204030204" pitchFamily="34" charset="0"/>
                </a:rPr>
                <a:t>US and Canada:  1-800-790-4001</a:t>
              </a:r>
              <a:br>
                <a:rPr lang="en-US" sz="5100" baseline="0" dirty="0">
                  <a:solidFill>
                    <a:schemeClr val="bg1">
                      <a:lumMod val="50000"/>
                    </a:schemeClr>
                  </a:solidFill>
                  <a:latin typeface="Calibri" pitchFamily="34" charset="0"/>
                  <a:cs typeface="Calibri" panose="020F0502020204030204" pitchFamily="34" charset="0"/>
                </a:rPr>
              </a:br>
              <a:r>
                <a:rPr lang="en-US" sz="51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700" dirty="0">
                  <a:solidFill>
                    <a:schemeClr val="bg1">
                      <a:lumMod val="50000"/>
                    </a:schemeClr>
                  </a:solidFill>
                  <a:latin typeface="Calibri" pitchFamily="34" charset="0"/>
                  <a:cs typeface="Calibri" panose="020F0502020204030204" pitchFamily="34" charset="0"/>
                </a:rPr>
              </a:br>
              <a:r>
                <a:rPr lang="en-US" sz="37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00" y="32613600"/>
            <a:ext cx="5297435" cy="185928"/>
          </a:xfrm>
          <a:prstGeom prst="rect">
            <a:avLst/>
          </a:prstGeom>
        </p:spPr>
      </p:pic>
    </p:spTree>
    <p:extLst>
      <p:ext uri="{BB962C8B-B14F-4D97-AF65-F5344CB8AC3E}">
        <p14:creationId xmlns:p14="http://schemas.microsoft.com/office/powerpoint/2010/main" val="258819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6974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8206745"/>
            <a:ext cx="4416552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22029425"/>
            <a:ext cx="44165520" cy="7200898"/>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4468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128894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52603"/>
            <a:ext cx="4416552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8069582"/>
            <a:ext cx="21662705"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2024360"/>
            <a:ext cx="21662705"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8069582"/>
            <a:ext cx="21769390"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2024360"/>
            <a:ext cx="21769390"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386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70372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144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5"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739642"/>
            <a:ext cx="2592324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9875520"/>
            <a:ext cx="16515395"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3708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5"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739642"/>
            <a:ext cx="2592324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9875520"/>
            <a:ext cx="16515395"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43559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52603"/>
            <a:ext cx="4416552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8763000"/>
            <a:ext cx="4416552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0510482"/>
            <a:ext cx="1152144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985D6BDF-9D0E-4E2B-85B8-D8F4790360C9}" type="datetimeFigureOut">
              <a:rPr lang="en-US" smtClean="0"/>
              <a:t>2/22/2020</a:t>
            </a:fld>
            <a:endParaRPr lang="en-US" dirty="0"/>
          </a:p>
        </p:txBody>
      </p:sp>
      <p:sp>
        <p:nvSpPr>
          <p:cNvPr id="5" name="Footer Placeholder 4"/>
          <p:cNvSpPr>
            <a:spLocks noGrp="1"/>
          </p:cNvSpPr>
          <p:nvPr>
            <p:ph type="ftr" sz="quarter" idx="3"/>
          </p:nvPr>
        </p:nvSpPr>
        <p:spPr>
          <a:xfrm>
            <a:off x="16962120" y="30510482"/>
            <a:ext cx="1728216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164520" y="30510482"/>
            <a:ext cx="1152144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1219169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DCD03FDF-69AD-4221-87F2-CD5E0A0AED3A}"/>
              </a:ext>
            </a:extLst>
          </p:cNvPr>
          <p:cNvPicPr>
            <a:picLocks noChangeAspect="1"/>
          </p:cNvPicPr>
          <p:nvPr/>
        </p:nvPicPr>
        <p:blipFill rotWithShape="1">
          <a:blip r:embed="rId3">
            <a:extLst>
              <a:ext uri="{28A0092B-C50C-407E-A947-70E740481C1C}">
                <a14:useLocalDpi xmlns:a14="http://schemas.microsoft.com/office/drawing/2010/main" val="0"/>
              </a:ext>
            </a:extLst>
          </a:blip>
          <a:srcRect l="1630" t="2254" r="2419" b="2369"/>
          <a:stretch/>
        </p:blipFill>
        <p:spPr>
          <a:xfrm>
            <a:off x="35728556" y="4758693"/>
            <a:ext cx="14169980" cy="14085077"/>
          </a:xfrm>
          <a:prstGeom prst="rect">
            <a:avLst/>
          </a:prstGeom>
        </p:spPr>
      </p:pic>
      <p:sp>
        <p:nvSpPr>
          <p:cNvPr id="31" name="Isosceles Triangle 30">
            <a:extLst>
              <a:ext uri="{FF2B5EF4-FFF2-40B4-BE49-F238E27FC236}">
                <a16:creationId xmlns:a16="http://schemas.microsoft.com/office/drawing/2014/main" id="{589E4CF6-95A7-4D0F-BB7C-42497B7AD88B}"/>
              </a:ext>
            </a:extLst>
          </p:cNvPr>
          <p:cNvSpPr/>
          <p:nvPr/>
        </p:nvSpPr>
        <p:spPr>
          <a:xfrm rot="16904656">
            <a:off x="14415895" y="14614338"/>
            <a:ext cx="5374507" cy="4982275"/>
          </a:xfrm>
          <a:prstGeom prst="triangle">
            <a:avLst>
              <a:gd name="adj" fmla="val 65397"/>
            </a:avLst>
          </a:prstGeom>
          <a:solidFill>
            <a:srgbClr val="ADC9EA">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0E195C7-C040-40CD-8675-4E9492B3E0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8049" y="15697200"/>
            <a:ext cx="5040369" cy="5040369"/>
          </a:xfrm>
          <a:prstGeom prst="rect">
            <a:avLst/>
          </a:prstGeom>
        </p:spPr>
      </p:pic>
      <p:sp>
        <p:nvSpPr>
          <p:cNvPr id="30" name="Isosceles Triangle 29">
            <a:extLst>
              <a:ext uri="{FF2B5EF4-FFF2-40B4-BE49-F238E27FC236}">
                <a16:creationId xmlns:a16="http://schemas.microsoft.com/office/drawing/2014/main" id="{A46582D4-2540-4A11-807F-D16B62B099C1}"/>
              </a:ext>
            </a:extLst>
          </p:cNvPr>
          <p:cNvSpPr/>
          <p:nvPr/>
        </p:nvSpPr>
        <p:spPr>
          <a:xfrm rot="18719933" flipH="1">
            <a:off x="27861695" y="15735552"/>
            <a:ext cx="7746220" cy="6787324"/>
          </a:xfrm>
          <a:prstGeom prst="triangle">
            <a:avLst>
              <a:gd name="adj" fmla="val 50397"/>
            </a:avLst>
          </a:prstGeom>
          <a:solidFill>
            <a:srgbClr val="C7D285">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a:extLst>
              <a:ext uri="{FF2B5EF4-FFF2-40B4-BE49-F238E27FC236}">
                <a16:creationId xmlns:a16="http://schemas.microsoft.com/office/drawing/2014/main" id="{0D5EF1D0-88C7-4B26-9DAC-41C6BB64C034}"/>
              </a:ext>
            </a:extLst>
          </p:cNvPr>
          <p:cNvSpPr/>
          <p:nvPr/>
        </p:nvSpPr>
        <p:spPr>
          <a:xfrm rot="21259071">
            <a:off x="27754500" y="4980576"/>
            <a:ext cx="5555216" cy="5425140"/>
          </a:xfrm>
          <a:prstGeom prst="triangle">
            <a:avLst>
              <a:gd name="adj" fmla="val 33519"/>
            </a:avLst>
          </a:prstGeom>
          <a:solidFill>
            <a:srgbClr val="C9E1B5">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122"/>
          <p:cNvSpPr txBox="1">
            <a:spLocks noChangeArrowheads="1"/>
          </p:cNvSpPr>
          <p:nvPr/>
        </p:nvSpPr>
        <p:spPr bwMode="auto">
          <a:xfrm>
            <a:off x="6400800" y="291066"/>
            <a:ext cx="38404800" cy="189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0174" tIns="375436" rIns="150174" bIns="37543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7200" b="1" dirty="0">
                <a:solidFill>
                  <a:schemeClr val="accent3">
                    <a:lumMod val="20000"/>
                    <a:lumOff val="80000"/>
                  </a:schemeClr>
                </a:solidFill>
                <a:latin typeface="+mn-lt"/>
              </a:rPr>
              <a:t>Galaxy and Mass Assembly: A Comparison of Lens Searches in GAMA/</a:t>
            </a:r>
            <a:r>
              <a:rPr lang="en-US" sz="7200" b="1" dirty="0" err="1">
                <a:solidFill>
                  <a:schemeClr val="accent3">
                    <a:lumMod val="20000"/>
                    <a:lumOff val="80000"/>
                  </a:schemeClr>
                </a:solidFill>
                <a:latin typeface="+mn-lt"/>
              </a:rPr>
              <a:t>KiDS</a:t>
            </a:r>
            <a:endParaRPr lang="en-US" dirty="0" err="1"/>
          </a:p>
        </p:txBody>
      </p:sp>
      <p:sp>
        <p:nvSpPr>
          <p:cNvPr id="5" name="Text Box 123"/>
          <p:cNvSpPr txBox="1">
            <a:spLocks noChangeArrowheads="1"/>
          </p:cNvSpPr>
          <p:nvPr/>
        </p:nvSpPr>
        <p:spPr bwMode="auto">
          <a:xfrm>
            <a:off x="6400800" y="2161679"/>
            <a:ext cx="384048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0174" tIns="150174" rIns="150174" bIns="150174"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400" dirty="0">
                <a:solidFill>
                  <a:schemeClr val="accent3">
                    <a:lumMod val="20000"/>
                    <a:lumOff val="80000"/>
                  </a:schemeClr>
                </a:solidFill>
                <a:latin typeface="+mn-lt"/>
              </a:rPr>
              <a:t>Shawn Knabel, Benne Holwerda, and Becky Steele</a:t>
            </a:r>
          </a:p>
          <a:p>
            <a:pPr algn="ctr" eaLnBrk="1" hangingPunct="1"/>
            <a:r>
              <a:rPr lang="en-US" sz="5400" dirty="0">
                <a:solidFill>
                  <a:schemeClr val="accent3">
                    <a:lumMod val="20000"/>
                    <a:lumOff val="80000"/>
                  </a:schemeClr>
                </a:solidFill>
                <a:latin typeface="+mn-lt"/>
              </a:rPr>
              <a:t>Department of Physics and Astronomy, University of Louisville</a:t>
            </a:r>
          </a:p>
        </p:txBody>
      </p:sp>
      <p:sp>
        <p:nvSpPr>
          <p:cNvPr id="24" name="TextBox 23"/>
          <p:cNvSpPr txBox="1"/>
          <p:nvPr/>
        </p:nvSpPr>
        <p:spPr>
          <a:xfrm>
            <a:off x="1991364" y="30038042"/>
            <a:ext cx="151705" cy="506708"/>
          </a:xfrm>
          <a:prstGeom prst="rect">
            <a:avLst/>
          </a:prstGeom>
          <a:solidFill>
            <a:schemeClr val="accent1">
              <a:lumMod val="40000"/>
              <a:lumOff val="60000"/>
            </a:schemeClr>
          </a:solidFill>
        </p:spPr>
        <p:txBody>
          <a:bodyPr wrap="none" lIns="75087" tIns="37544" rIns="75087" bIns="37544" rtlCol="0">
            <a:spAutoFit/>
          </a:bodyPr>
          <a:lstStyle/>
          <a:p>
            <a:endParaRPr lang="en-US" sz="2800" dirty="0"/>
          </a:p>
        </p:txBody>
      </p:sp>
      <p:sp>
        <p:nvSpPr>
          <p:cNvPr id="27" name="TextBox 26"/>
          <p:cNvSpPr txBox="1"/>
          <p:nvPr/>
        </p:nvSpPr>
        <p:spPr>
          <a:xfrm>
            <a:off x="838200" y="29241483"/>
            <a:ext cx="13153085" cy="3030476"/>
          </a:xfrm>
          <a:prstGeom prst="rect">
            <a:avLst/>
          </a:prstGeom>
          <a:noFill/>
        </p:spPr>
        <p:txBody>
          <a:bodyPr wrap="none" lIns="75087" tIns="37544" rIns="75087" bIns="37544" rtlCol="0">
            <a:spAutoFit/>
          </a:bodyPr>
          <a:lstStyle/>
          <a:p>
            <a:r>
              <a:rPr lang="en-US" sz="4800" b="1" dirty="0"/>
              <a:t>References:</a:t>
            </a:r>
          </a:p>
          <a:p>
            <a:r>
              <a:rPr lang="en-US" sz="4800" dirty="0"/>
              <a:t>B. W. Holwerda et al., 2015, MNRAS 449, 4227-4287</a:t>
            </a:r>
          </a:p>
          <a:p>
            <a:r>
              <a:rPr lang="en-US" sz="4800" dirty="0"/>
              <a:t>C. E. Petrillo et al., 2016, MNRAS 000, 1-19</a:t>
            </a:r>
          </a:p>
          <a:p>
            <a:r>
              <a:rPr lang="en-US" sz="4800" dirty="0"/>
              <a:t>C. E. Petrillo et al., 2018, MNRAS 000, 1-18</a:t>
            </a:r>
          </a:p>
        </p:txBody>
      </p:sp>
      <p:sp>
        <p:nvSpPr>
          <p:cNvPr id="10" name="Text Box 189"/>
          <p:cNvSpPr txBox="1">
            <a:spLocks noChangeArrowheads="1"/>
          </p:cNvSpPr>
          <p:nvPr/>
        </p:nvSpPr>
        <p:spPr bwMode="auto">
          <a:xfrm>
            <a:off x="1395681" y="5376541"/>
            <a:ext cx="12743374" cy="8428582"/>
          </a:xfrm>
          <a:prstGeom prst="rect">
            <a:avLst/>
          </a:prstGeom>
          <a:solidFill>
            <a:schemeClr val="bg1"/>
          </a:solidFill>
          <a:ln w="12700">
            <a:solidFill>
              <a:schemeClr val="accent1">
                <a:lumMod val="75000"/>
              </a:schemeClr>
            </a:solidFill>
          </a:ln>
          <a:effectLst/>
        </p:spPr>
        <p:txBody>
          <a:bodyPr wrap="square" lIns="150174" tIns="150174" rIns="150174" bIns="15017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400" dirty="0"/>
              <a:t>These are rare cases of alignment of two galaxies whereby light from the farther galaxy is bent by the gravity of the closer galaxy, causing it to appear distorted from the observer’s point of view.</a:t>
            </a:r>
          </a:p>
          <a:p>
            <a:pPr eaLnBrk="1" hangingPunct="1"/>
            <a:endParaRPr lang="en-US" sz="4400" dirty="0"/>
          </a:p>
          <a:p>
            <a:pPr eaLnBrk="1" hangingPunct="1"/>
            <a:r>
              <a:rPr lang="en-US" sz="4400" dirty="0"/>
              <a:t>These events offer us insight into the nature of gravity, dark matter, and other unanswered cosmological questions, as well as allowing us to measure properties of both galaxies.</a:t>
            </a:r>
          </a:p>
          <a:p>
            <a:pPr eaLnBrk="1" hangingPunct="1"/>
            <a:endParaRPr lang="en-US" sz="4400" dirty="0"/>
          </a:p>
          <a:p>
            <a:pPr eaLnBrk="1" hangingPunct="1"/>
            <a:r>
              <a:rPr lang="en-US" sz="4400" b="1" dirty="0"/>
              <a:t>The trouble is finding enough of these strong gravitational lenses for further study.</a:t>
            </a:r>
            <a:endParaRPr lang="en-US" sz="4400" b="1" dirty="0">
              <a:latin typeface="Calibri" pitchFamily="34" charset="0"/>
            </a:endParaRPr>
          </a:p>
        </p:txBody>
      </p:sp>
      <p:sp>
        <p:nvSpPr>
          <p:cNvPr id="32" name="Rectangle 31"/>
          <p:cNvSpPr/>
          <p:nvPr/>
        </p:nvSpPr>
        <p:spPr>
          <a:xfrm>
            <a:off x="1395681" y="4690741"/>
            <a:ext cx="12743374" cy="69905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sz="4800" b="1" dirty="0">
                <a:solidFill>
                  <a:schemeClr val="accent3">
                    <a:lumMod val="20000"/>
                    <a:lumOff val="80000"/>
                  </a:schemeClr>
                </a:solidFill>
              </a:rPr>
              <a:t>What are gravitational lenses?</a:t>
            </a:r>
          </a:p>
        </p:txBody>
      </p:sp>
      <p:sp>
        <p:nvSpPr>
          <p:cNvPr id="33" name="Rectangle 32"/>
          <p:cNvSpPr/>
          <p:nvPr/>
        </p:nvSpPr>
        <p:spPr>
          <a:xfrm>
            <a:off x="1372491" y="20972307"/>
            <a:ext cx="18745567"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sz="4800" b="1" dirty="0">
                <a:solidFill>
                  <a:schemeClr val="accent3">
                    <a:lumMod val="20000"/>
                    <a:lumOff val="80000"/>
                  </a:schemeClr>
                </a:solidFill>
              </a:rPr>
              <a:t>Three Methods on Equal Grounds</a:t>
            </a:r>
          </a:p>
        </p:txBody>
      </p:sp>
      <p:sp>
        <p:nvSpPr>
          <p:cNvPr id="11" name="Text Box 190"/>
          <p:cNvSpPr txBox="1">
            <a:spLocks noChangeArrowheads="1"/>
          </p:cNvSpPr>
          <p:nvPr/>
        </p:nvSpPr>
        <p:spPr bwMode="auto">
          <a:xfrm>
            <a:off x="1372491" y="21657016"/>
            <a:ext cx="18745567" cy="1411277"/>
          </a:xfrm>
          <a:prstGeom prst="rect">
            <a:avLst/>
          </a:prstGeom>
          <a:solidFill>
            <a:schemeClr val="bg1"/>
          </a:solidFill>
          <a:ln w="12700">
            <a:solidFill>
              <a:schemeClr val="accent1">
                <a:lumMod val="75000"/>
              </a:schemeClr>
            </a:solidFill>
          </a:ln>
          <a:effectLst/>
        </p:spPr>
        <p:txBody>
          <a:bodyPr wrap="square" lIns="150174" tIns="150174" rIns="150174" bIns="15017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Arial" panose="020B0604020202020204" pitchFamily="34" charset="0"/>
                <a:cs typeface="Arial" panose="020B0604020202020204" pitchFamily="34" charset="0"/>
              </a:rPr>
              <a:t>For the first time, all three detection methods in question have been used on the same regions of the sky, where two large-scale galaxy surveys (GAMA and </a:t>
            </a:r>
            <a:r>
              <a:rPr lang="en-US" sz="3600" dirty="0" err="1">
                <a:latin typeface="Arial" panose="020B0604020202020204" pitchFamily="34" charset="0"/>
                <a:cs typeface="Arial" panose="020B0604020202020204" pitchFamily="34" charset="0"/>
              </a:rPr>
              <a:t>KiDS</a:t>
            </a:r>
            <a:r>
              <a:rPr lang="en-US" sz="3600" dirty="0">
                <a:latin typeface="Arial" panose="020B0604020202020204" pitchFamily="34" charset="0"/>
                <a:cs typeface="Arial" panose="020B0604020202020204" pitchFamily="34" charset="0"/>
              </a:rPr>
              <a:t>) overlap.</a:t>
            </a:r>
          </a:p>
        </p:txBody>
      </p:sp>
      <p:pic>
        <p:nvPicPr>
          <p:cNvPr id="49" name="Picture 178"/>
          <p:cNvPicPr>
            <a:picLocks noChangeAspect="1" noChangeArrowheads="1"/>
          </p:cNvPicPr>
          <p:nvPr/>
        </p:nvPicPr>
        <p:blipFill rotWithShape="1">
          <a:blip r:embed="rId5">
            <a:extLst>
              <a:ext uri="{28A0092B-C50C-407E-A947-70E740481C1C}">
                <a14:useLocalDpi xmlns:a14="http://schemas.microsoft.com/office/drawing/2010/main" val="0"/>
              </a:ext>
            </a:extLst>
          </a:blip>
          <a:srcRect l="20028" t="765" r="20032" b="2129"/>
          <a:stretch/>
        </p:blipFill>
        <p:spPr bwMode="auto">
          <a:xfrm>
            <a:off x="1371618" y="14455925"/>
            <a:ext cx="5129472" cy="5490718"/>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p:cNvPicPr>
            <a:picLocks noChangeAspect="1" noChangeArrowheads="1"/>
          </p:cNvPicPr>
          <p:nvPr/>
        </p:nvPicPr>
        <p:blipFill rotWithShape="1">
          <a:blip r:embed="rId6">
            <a:extLst>
              <a:ext uri="{28A0092B-C50C-407E-A947-70E740481C1C}">
                <a14:useLocalDpi xmlns:a14="http://schemas.microsoft.com/office/drawing/2010/main" val="0"/>
              </a:ext>
            </a:extLst>
          </a:blip>
          <a:srcRect l="12200" t="8597" r="12117" b="16127"/>
          <a:stretch/>
        </p:blipFill>
        <p:spPr bwMode="auto">
          <a:xfrm>
            <a:off x="6757736" y="14455229"/>
            <a:ext cx="7357255" cy="549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348428" y="20037584"/>
            <a:ext cx="4918202" cy="352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087" tIns="37544" rIns="75087" bIns="3754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dirty="0"/>
              <a:t>Credit: </a:t>
            </a:r>
            <a:r>
              <a:rPr lang="en-US" sz="1800" dirty="0"/>
              <a:t>NASA &amp; ESA Hubble Space Telescope</a:t>
            </a:r>
            <a:endParaRPr lang="en-US" sz="1800" dirty="0">
              <a:latin typeface="Calibri" pitchFamily="34" charset="0"/>
            </a:endParaRPr>
          </a:p>
        </p:txBody>
      </p:sp>
      <p:sp>
        <p:nvSpPr>
          <p:cNvPr id="52" name="Text Box 181"/>
          <p:cNvSpPr txBox="1">
            <a:spLocks noChangeArrowheads="1"/>
          </p:cNvSpPr>
          <p:nvPr/>
        </p:nvSpPr>
        <p:spPr bwMode="auto">
          <a:xfrm>
            <a:off x="6681537" y="20061029"/>
            <a:ext cx="6558021" cy="352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087" tIns="37544" rIns="75087" bIns="3754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dirty="0"/>
              <a:t>Credit: </a:t>
            </a:r>
            <a:r>
              <a:rPr lang="en-US" sz="1800" dirty="0"/>
              <a:t>NASA, ESA &amp; L. </a:t>
            </a:r>
            <a:r>
              <a:rPr lang="en-US" sz="1800" dirty="0" err="1"/>
              <a:t>Calçada</a:t>
            </a:r>
            <a:endParaRPr lang="en-US" sz="1800" dirty="0">
              <a:latin typeface="Calibri" pitchFamily="34" charset="0"/>
            </a:endParaRPr>
          </a:p>
        </p:txBody>
      </p:sp>
      <p:pic>
        <p:nvPicPr>
          <p:cNvPr id="8" name="Picture 7">
            <a:extLst>
              <a:ext uri="{FF2B5EF4-FFF2-40B4-BE49-F238E27FC236}">
                <a16:creationId xmlns:a16="http://schemas.microsoft.com/office/drawing/2014/main" id="{B72C94C9-A905-4981-8875-6FD05E4B35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89405" y="762709"/>
            <a:ext cx="6705600" cy="2574643"/>
          </a:xfrm>
          <a:prstGeom prst="rect">
            <a:avLst/>
          </a:prstGeom>
        </p:spPr>
      </p:pic>
      <p:sp>
        <p:nvSpPr>
          <p:cNvPr id="21" name="TextBox 20">
            <a:extLst>
              <a:ext uri="{FF2B5EF4-FFF2-40B4-BE49-F238E27FC236}">
                <a16:creationId xmlns:a16="http://schemas.microsoft.com/office/drawing/2014/main" id="{0DA5D849-583A-429C-9959-8B9B57FDB67B}"/>
              </a:ext>
            </a:extLst>
          </p:cNvPr>
          <p:cNvSpPr txBox="1"/>
          <p:nvPr/>
        </p:nvSpPr>
        <p:spPr>
          <a:xfrm>
            <a:off x="15087600" y="4794480"/>
            <a:ext cx="5488666" cy="3539430"/>
          </a:xfrm>
          <a:prstGeom prst="rect">
            <a:avLst/>
          </a:prstGeom>
          <a:noFill/>
          <a:ln>
            <a:solidFill>
              <a:schemeClr val="tx2"/>
            </a:solidFill>
          </a:ln>
        </p:spPr>
        <p:txBody>
          <a:bodyPr wrap="square" rtlCol="0">
            <a:spAutoFit/>
          </a:bodyPr>
          <a:lstStyle/>
          <a:p>
            <a:r>
              <a:rPr lang="en-US" sz="3200" b="1" dirty="0"/>
              <a:t>Mixed Spectroscopy</a:t>
            </a:r>
            <a:r>
              <a:rPr lang="en-US" sz="3200" dirty="0"/>
              <a:t>:</a:t>
            </a:r>
          </a:p>
          <a:p>
            <a:r>
              <a:rPr lang="en-US" sz="3200" dirty="0"/>
              <a:t>Identifies blended galaxy spectra by fitting measured spectra against galaxy templates. If two galaxies are present, two distinct matches will show at different redshifts.</a:t>
            </a:r>
          </a:p>
        </p:txBody>
      </p:sp>
      <p:sp>
        <p:nvSpPr>
          <p:cNvPr id="43" name="TextBox 42">
            <a:extLst>
              <a:ext uri="{FF2B5EF4-FFF2-40B4-BE49-F238E27FC236}">
                <a16:creationId xmlns:a16="http://schemas.microsoft.com/office/drawing/2014/main" id="{A59B1F09-68AD-4E07-9FEA-5945C2FB699A}"/>
              </a:ext>
            </a:extLst>
          </p:cNvPr>
          <p:cNvSpPr txBox="1"/>
          <p:nvPr/>
        </p:nvSpPr>
        <p:spPr>
          <a:xfrm>
            <a:off x="21911062" y="23024926"/>
            <a:ext cx="7291090" cy="3046988"/>
          </a:xfrm>
          <a:prstGeom prst="rect">
            <a:avLst/>
          </a:prstGeom>
          <a:noFill/>
          <a:ln>
            <a:solidFill>
              <a:schemeClr val="tx2"/>
            </a:solidFill>
          </a:ln>
        </p:spPr>
        <p:txBody>
          <a:bodyPr wrap="square" rtlCol="0">
            <a:spAutoFit/>
          </a:bodyPr>
          <a:lstStyle/>
          <a:p>
            <a:r>
              <a:rPr lang="en-US" sz="3200" b="1" dirty="0"/>
              <a:t>Citizen Science</a:t>
            </a:r>
            <a:r>
              <a:rPr lang="en-US" sz="3200" dirty="0"/>
              <a:t>: </a:t>
            </a:r>
          </a:p>
          <a:p>
            <a:r>
              <a:rPr lang="en-US" sz="3200" dirty="0" err="1"/>
              <a:t>GalaxyZoo</a:t>
            </a:r>
            <a:r>
              <a:rPr lang="en-US" sz="3200" dirty="0"/>
              <a:t> is designed to involve the public in the scientific process. Participants classify images by answering a guided series of questions, one of which identifies an “Arc or Lens” feature in the image.</a:t>
            </a:r>
          </a:p>
        </p:txBody>
      </p:sp>
      <p:sp>
        <p:nvSpPr>
          <p:cNvPr id="46" name="TextBox 45">
            <a:extLst>
              <a:ext uri="{FF2B5EF4-FFF2-40B4-BE49-F238E27FC236}">
                <a16:creationId xmlns:a16="http://schemas.microsoft.com/office/drawing/2014/main" id="{81A14574-B9A3-4181-8F80-7AA7B6EE613A}"/>
              </a:ext>
            </a:extLst>
          </p:cNvPr>
          <p:cNvSpPr txBox="1"/>
          <p:nvPr/>
        </p:nvSpPr>
        <p:spPr>
          <a:xfrm>
            <a:off x="21854863" y="4794480"/>
            <a:ext cx="5644713" cy="3539430"/>
          </a:xfrm>
          <a:prstGeom prst="rect">
            <a:avLst/>
          </a:prstGeom>
          <a:noFill/>
          <a:ln>
            <a:solidFill>
              <a:schemeClr val="tx2"/>
            </a:solidFill>
          </a:ln>
        </p:spPr>
        <p:txBody>
          <a:bodyPr wrap="square" rtlCol="0">
            <a:spAutoFit/>
          </a:bodyPr>
          <a:lstStyle/>
          <a:p>
            <a:r>
              <a:rPr lang="en-US" sz="3200" b="1" dirty="0"/>
              <a:t>Machine Learning</a:t>
            </a:r>
            <a:r>
              <a:rPr lang="en-US" sz="3200" dirty="0"/>
              <a:t>:</a:t>
            </a:r>
          </a:p>
          <a:p>
            <a:r>
              <a:rPr lang="en-US" sz="3200" dirty="0"/>
              <a:t>Identifies cases of lensing by training computers to recognize features of lensing galaxies using training sets consisting of previously found lenses and artificially created ones.</a:t>
            </a:r>
          </a:p>
        </p:txBody>
      </p:sp>
      <p:pic>
        <p:nvPicPr>
          <p:cNvPr id="28" name="Picture 27">
            <a:extLst>
              <a:ext uri="{FF2B5EF4-FFF2-40B4-BE49-F238E27FC236}">
                <a16:creationId xmlns:a16="http://schemas.microsoft.com/office/drawing/2014/main" id="{320AE124-930D-479A-9084-4331EA7FC8F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24676"/>
          <a:stretch/>
        </p:blipFill>
        <p:spPr>
          <a:xfrm>
            <a:off x="299722" y="168188"/>
            <a:ext cx="3383280" cy="3822641"/>
          </a:xfrm>
          <a:prstGeom prst="rect">
            <a:avLst/>
          </a:prstGeom>
        </p:spPr>
      </p:pic>
      <p:sp>
        <p:nvSpPr>
          <p:cNvPr id="29" name="TextBox 28">
            <a:extLst>
              <a:ext uri="{FF2B5EF4-FFF2-40B4-BE49-F238E27FC236}">
                <a16:creationId xmlns:a16="http://schemas.microsoft.com/office/drawing/2014/main" id="{E315E2A6-5BBC-4F6A-8C2F-3BBE1E1C6F76}"/>
              </a:ext>
            </a:extLst>
          </p:cNvPr>
          <p:cNvSpPr txBox="1"/>
          <p:nvPr/>
        </p:nvSpPr>
        <p:spPr>
          <a:xfrm>
            <a:off x="3953308" y="1011489"/>
            <a:ext cx="9026092" cy="2800767"/>
          </a:xfrm>
          <a:prstGeom prst="rect">
            <a:avLst/>
          </a:prstGeom>
          <a:noFill/>
        </p:spPr>
        <p:txBody>
          <a:bodyPr wrap="square" rtlCol="0">
            <a:spAutoFit/>
          </a:bodyPr>
          <a:lstStyle/>
          <a:p>
            <a:r>
              <a:rPr lang="en-US" sz="4400" b="1" dirty="0">
                <a:solidFill>
                  <a:schemeClr val="bg1"/>
                </a:solidFill>
              </a:rPr>
              <a:t>Contact:</a:t>
            </a:r>
          </a:p>
          <a:p>
            <a:r>
              <a:rPr lang="en-US" sz="4400" b="1" dirty="0">
                <a:solidFill>
                  <a:schemeClr val="bg1"/>
                </a:solidFill>
              </a:rPr>
              <a:t>Shawn Knabel</a:t>
            </a:r>
          </a:p>
          <a:p>
            <a:r>
              <a:rPr lang="en-US" sz="4400" b="1" dirty="0">
                <a:solidFill>
                  <a:schemeClr val="bg1"/>
                </a:solidFill>
              </a:rPr>
              <a:t>shawn.knabel@louisville.edu</a:t>
            </a:r>
          </a:p>
          <a:p>
            <a:r>
              <a:rPr lang="en-US" sz="4400" b="1" dirty="0">
                <a:solidFill>
                  <a:schemeClr val="bg1"/>
                </a:solidFill>
              </a:rPr>
              <a:t>502-407-9364</a:t>
            </a:r>
          </a:p>
        </p:txBody>
      </p:sp>
      <p:pic>
        <p:nvPicPr>
          <p:cNvPr id="55" name="Picture 54">
            <a:extLst>
              <a:ext uri="{FF2B5EF4-FFF2-40B4-BE49-F238E27FC236}">
                <a16:creationId xmlns:a16="http://schemas.microsoft.com/office/drawing/2014/main" id="{76E36F09-66E0-4BF7-BA9F-57788F0FE1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653429" y="26346473"/>
            <a:ext cx="3410958" cy="1371600"/>
          </a:xfrm>
          <a:prstGeom prst="rect">
            <a:avLst/>
          </a:prstGeom>
        </p:spPr>
      </p:pic>
      <p:sp>
        <p:nvSpPr>
          <p:cNvPr id="56" name="TextBox 55">
            <a:extLst>
              <a:ext uri="{FF2B5EF4-FFF2-40B4-BE49-F238E27FC236}">
                <a16:creationId xmlns:a16="http://schemas.microsoft.com/office/drawing/2014/main" id="{47907C93-4AAC-4045-830D-551DE9EE868C}"/>
              </a:ext>
            </a:extLst>
          </p:cNvPr>
          <p:cNvSpPr txBox="1"/>
          <p:nvPr/>
        </p:nvSpPr>
        <p:spPr>
          <a:xfrm>
            <a:off x="34671000" y="29356561"/>
            <a:ext cx="15151769" cy="3046988"/>
          </a:xfrm>
          <a:prstGeom prst="rect">
            <a:avLst/>
          </a:prstGeom>
          <a:noFill/>
          <a:ln>
            <a:solidFill>
              <a:schemeClr val="tx1"/>
            </a:solidFill>
          </a:ln>
        </p:spPr>
        <p:txBody>
          <a:bodyPr wrap="square" rtlCol="0">
            <a:spAutoFit/>
          </a:bodyPr>
          <a:lstStyle/>
          <a:p>
            <a:r>
              <a:rPr lang="en-US" sz="4800" dirty="0"/>
              <a:t>Funded by Summer Research Opportunity Program (SROP)</a:t>
            </a:r>
          </a:p>
          <a:p>
            <a:r>
              <a:rPr lang="en-US" sz="4800" dirty="0"/>
              <a:t>directed by the Office of the Executive Vice President for Research and Innovation and the Office of the Provost at the University of Louisville.</a:t>
            </a:r>
          </a:p>
        </p:txBody>
      </p:sp>
      <p:pic>
        <p:nvPicPr>
          <p:cNvPr id="9" name="Picture 8">
            <a:extLst>
              <a:ext uri="{FF2B5EF4-FFF2-40B4-BE49-F238E27FC236}">
                <a16:creationId xmlns:a16="http://schemas.microsoft.com/office/drawing/2014/main" id="{7F0E738B-00DE-45F2-8FD2-1A91EF2107FA}"/>
              </a:ext>
            </a:extLst>
          </p:cNvPr>
          <p:cNvPicPr>
            <a:picLocks noChangeAspect="1"/>
          </p:cNvPicPr>
          <p:nvPr/>
        </p:nvPicPr>
        <p:blipFill rotWithShape="1">
          <a:blip r:embed="rId10">
            <a:extLst>
              <a:ext uri="{28A0092B-C50C-407E-A947-70E740481C1C}">
                <a14:useLocalDpi xmlns:a14="http://schemas.microsoft.com/office/drawing/2010/main" val="0"/>
              </a:ext>
            </a:extLst>
          </a:blip>
          <a:srcRect l="3160" t="4584" r="9426"/>
          <a:stretch/>
        </p:blipFill>
        <p:spPr>
          <a:xfrm>
            <a:off x="1375627" y="23399309"/>
            <a:ext cx="5853977" cy="4601204"/>
          </a:xfrm>
          <a:prstGeom prst="rect">
            <a:avLst/>
          </a:prstGeom>
        </p:spPr>
      </p:pic>
      <p:pic>
        <p:nvPicPr>
          <p:cNvPr id="13" name="Picture 12">
            <a:extLst>
              <a:ext uri="{FF2B5EF4-FFF2-40B4-BE49-F238E27FC236}">
                <a16:creationId xmlns:a16="http://schemas.microsoft.com/office/drawing/2014/main" id="{5B3C8C18-3FDB-422F-B25E-0BA4301DCD97}"/>
              </a:ext>
            </a:extLst>
          </p:cNvPr>
          <p:cNvPicPr>
            <a:picLocks noChangeAspect="1"/>
          </p:cNvPicPr>
          <p:nvPr/>
        </p:nvPicPr>
        <p:blipFill rotWithShape="1">
          <a:blip r:embed="rId11">
            <a:extLst>
              <a:ext uri="{28A0092B-C50C-407E-A947-70E740481C1C}">
                <a14:useLocalDpi xmlns:a14="http://schemas.microsoft.com/office/drawing/2010/main" val="0"/>
              </a:ext>
            </a:extLst>
          </a:blip>
          <a:srcRect l="3622" t="4584" r="8981"/>
          <a:stretch/>
        </p:blipFill>
        <p:spPr>
          <a:xfrm>
            <a:off x="7852527" y="23399309"/>
            <a:ext cx="5852805" cy="4601204"/>
          </a:xfrm>
          <a:prstGeom prst="rect">
            <a:avLst/>
          </a:prstGeom>
        </p:spPr>
      </p:pic>
      <p:pic>
        <p:nvPicPr>
          <p:cNvPr id="15" name="Picture 14">
            <a:extLst>
              <a:ext uri="{FF2B5EF4-FFF2-40B4-BE49-F238E27FC236}">
                <a16:creationId xmlns:a16="http://schemas.microsoft.com/office/drawing/2014/main" id="{57EC89E3-4F80-4DA0-96A8-A765571F23E4}"/>
              </a:ext>
            </a:extLst>
          </p:cNvPr>
          <p:cNvPicPr>
            <a:picLocks noChangeAspect="1"/>
          </p:cNvPicPr>
          <p:nvPr/>
        </p:nvPicPr>
        <p:blipFill rotWithShape="1">
          <a:blip r:embed="rId12">
            <a:extLst>
              <a:ext uri="{28A0092B-C50C-407E-A947-70E740481C1C}">
                <a14:useLocalDpi xmlns:a14="http://schemas.microsoft.com/office/drawing/2010/main" val="0"/>
              </a:ext>
            </a:extLst>
          </a:blip>
          <a:srcRect l="3866" t="5025" r="9771"/>
          <a:stretch/>
        </p:blipFill>
        <p:spPr>
          <a:xfrm>
            <a:off x="14305664" y="23453364"/>
            <a:ext cx="5783446" cy="4579926"/>
          </a:xfrm>
          <a:prstGeom prst="rect">
            <a:avLst/>
          </a:prstGeom>
        </p:spPr>
      </p:pic>
      <p:pic>
        <p:nvPicPr>
          <p:cNvPr id="17" name="Picture 16">
            <a:extLst>
              <a:ext uri="{FF2B5EF4-FFF2-40B4-BE49-F238E27FC236}">
                <a16:creationId xmlns:a16="http://schemas.microsoft.com/office/drawing/2014/main" id="{3DCF8C89-35F1-4EDF-904F-1C23F70A487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567219" y="18498795"/>
            <a:ext cx="5423236" cy="5423236"/>
          </a:xfrm>
          <a:prstGeom prst="rect">
            <a:avLst/>
          </a:prstGeom>
          <a:ln>
            <a:noFill/>
          </a:ln>
        </p:spPr>
      </p:pic>
      <p:sp>
        <p:nvSpPr>
          <p:cNvPr id="34" name="TextBox 33">
            <a:extLst>
              <a:ext uri="{FF2B5EF4-FFF2-40B4-BE49-F238E27FC236}">
                <a16:creationId xmlns:a16="http://schemas.microsoft.com/office/drawing/2014/main" id="{977933A0-CFDA-47E0-8E64-34DDAD2EC2C6}"/>
              </a:ext>
            </a:extLst>
          </p:cNvPr>
          <p:cNvSpPr txBox="1"/>
          <p:nvPr/>
        </p:nvSpPr>
        <p:spPr>
          <a:xfrm>
            <a:off x="31567220" y="23922030"/>
            <a:ext cx="5423236" cy="4524315"/>
          </a:xfrm>
          <a:prstGeom prst="rect">
            <a:avLst/>
          </a:prstGeom>
          <a:solidFill>
            <a:schemeClr val="bg1"/>
          </a:solidFill>
          <a:ln>
            <a:solidFill>
              <a:schemeClr val="accent1">
                <a:lumMod val="75000"/>
              </a:schemeClr>
            </a:solidFill>
          </a:ln>
        </p:spPr>
        <p:txBody>
          <a:bodyPr wrap="square" rtlCol="0">
            <a:spAutoFit/>
          </a:bodyPr>
          <a:lstStyle/>
          <a:p>
            <a:r>
              <a:rPr lang="en-US" sz="3200" dirty="0"/>
              <a:t>G136604 was identified by both Machine Learning and </a:t>
            </a:r>
            <a:r>
              <a:rPr lang="en-US" sz="3200" dirty="0" err="1"/>
              <a:t>GalaxyZoo</a:t>
            </a:r>
            <a:r>
              <a:rPr lang="en-US" sz="3200" dirty="0"/>
              <a:t>. Its mass (2.866*10</a:t>
            </a:r>
            <a:r>
              <a:rPr lang="en-US" sz="3200" baseline="30000" dirty="0"/>
              <a:t>11</a:t>
            </a:r>
            <a:r>
              <a:rPr lang="en-US" sz="3200" dirty="0"/>
              <a:t> solar masses) and redshift (z =0.106) place this candidate in the region of overlap between the two methods in the above-right graph of mass vs. redshift.</a:t>
            </a:r>
          </a:p>
        </p:txBody>
      </p:sp>
      <p:sp>
        <p:nvSpPr>
          <p:cNvPr id="57" name="Text Box 189">
            <a:extLst>
              <a:ext uri="{FF2B5EF4-FFF2-40B4-BE49-F238E27FC236}">
                <a16:creationId xmlns:a16="http://schemas.microsoft.com/office/drawing/2014/main" id="{6EFEF8BF-74EA-4CC2-816D-39762AFB7C9A}"/>
              </a:ext>
            </a:extLst>
          </p:cNvPr>
          <p:cNvSpPr txBox="1">
            <a:spLocks noChangeArrowheads="1"/>
          </p:cNvSpPr>
          <p:nvPr/>
        </p:nvSpPr>
        <p:spPr bwMode="auto">
          <a:xfrm>
            <a:off x="37407882" y="19933385"/>
            <a:ext cx="12414887" cy="8428582"/>
          </a:xfrm>
          <a:prstGeom prst="rect">
            <a:avLst/>
          </a:prstGeom>
          <a:solidFill>
            <a:schemeClr val="bg1"/>
          </a:solidFill>
          <a:ln w="12700">
            <a:solidFill>
              <a:schemeClr val="accent1">
                <a:lumMod val="75000"/>
              </a:schemeClr>
            </a:solidFill>
          </a:ln>
          <a:effectLst/>
        </p:spPr>
        <p:txBody>
          <a:bodyPr wrap="square" lIns="150174" tIns="150174" rIns="150174" bIns="15017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99989" indent="-299989">
              <a:buAutoNum type="arabicPeriod"/>
            </a:pPr>
            <a:r>
              <a:rPr lang="en-US" sz="4400" dirty="0"/>
              <a:t> The three methods in question cannot be used to vet each other because they find characteristically different lens candidates.</a:t>
            </a:r>
          </a:p>
          <a:p>
            <a:pPr marL="299989" indent="-299989">
              <a:buAutoNum type="arabicPeriod"/>
            </a:pPr>
            <a:r>
              <a:rPr lang="en-US" sz="4400" dirty="0"/>
              <a:t> Although incomplete on its own, the machine learning approach has the potential to improve with the addition of candidates identified through other methods.</a:t>
            </a:r>
          </a:p>
          <a:p>
            <a:pPr marL="299989" indent="-299989">
              <a:buAutoNum type="arabicPeriod"/>
            </a:pPr>
            <a:r>
              <a:rPr lang="en-US" sz="4400" dirty="0"/>
              <a:t> Complementary use of all three methods, focused on enhancing the scope and accuracy of machine learning’s training sets, will allow for the identification of more (and more varied) lensing systems than previously estimated.</a:t>
            </a:r>
          </a:p>
        </p:txBody>
      </p:sp>
      <p:sp>
        <p:nvSpPr>
          <p:cNvPr id="58" name="Rectangle 57">
            <a:extLst>
              <a:ext uri="{FF2B5EF4-FFF2-40B4-BE49-F238E27FC236}">
                <a16:creationId xmlns:a16="http://schemas.microsoft.com/office/drawing/2014/main" id="{137AB12C-C728-43B8-92AB-809710229DE9}"/>
              </a:ext>
            </a:extLst>
          </p:cNvPr>
          <p:cNvSpPr/>
          <p:nvPr/>
        </p:nvSpPr>
        <p:spPr>
          <a:xfrm>
            <a:off x="37407882" y="19247585"/>
            <a:ext cx="12414887" cy="69905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sz="4800" b="1" dirty="0"/>
              <a:t>Conclusions:</a:t>
            </a:r>
          </a:p>
        </p:txBody>
      </p:sp>
      <p:pic>
        <p:nvPicPr>
          <p:cNvPr id="20" name="Picture 19">
            <a:extLst>
              <a:ext uri="{FF2B5EF4-FFF2-40B4-BE49-F238E27FC236}">
                <a16:creationId xmlns:a16="http://schemas.microsoft.com/office/drawing/2014/main" id="{F05E4231-26DC-484F-AD07-3721AAD51C01}"/>
              </a:ext>
            </a:extLst>
          </p:cNvPr>
          <p:cNvPicPr>
            <a:picLocks noChangeAspect="1"/>
          </p:cNvPicPr>
          <p:nvPr/>
        </p:nvPicPr>
        <p:blipFill rotWithShape="1">
          <a:blip r:embed="rId14">
            <a:extLst>
              <a:ext uri="{28A0092B-C50C-407E-A947-70E740481C1C}">
                <a14:useLocalDpi xmlns:a14="http://schemas.microsoft.com/office/drawing/2010/main" val="0"/>
              </a:ext>
            </a:extLst>
          </a:blip>
          <a:srcRect t="15011"/>
          <a:stretch/>
        </p:blipFill>
        <p:spPr>
          <a:xfrm>
            <a:off x="14492584" y="8468045"/>
            <a:ext cx="22352728" cy="14931264"/>
          </a:xfrm>
          <a:prstGeom prst="rect">
            <a:avLst/>
          </a:prstGeom>
        </p:spPr>
      </p:pic>
      <p:pic>
        <p:nvPicPr>
          <p:cNvPr id="19" name="Picture 18">
            <a:extLst>
              <a:ext uri="{FF2B5EF4-FFF2-40B4-BE49-F238E27FC236}">
                <a16:creationId xmlns:a16="http://schemas.microsoft.com/office/drawing/2014/main" id="{27F12198-35ED-4517-9EE7-9AF6C0B1A87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366436" y="4853029"/>
            <a:ext cx="5381430" cy="538143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3921</TotalTime>
  <Words>600</Words>
  <Application>Microsoft Office PowerPoint</Application>
  <PresentationFormat>Custom</PresentationFormat>
  <Paragraphs>38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36x56</dc:title>
  <dc:creator>Jay Larson</dc:creator>
  <dc:description>Quality poster printing
www.genigraphics.com
1-800-790-4001</dc:description>
  <cp:lastModifiedBy>Shawn Knabel</cp:lastModifiedBy>
  <cp:revision>127</cp:revision>
  <cp:lastPrinted>2019-04-10T02:34:45Z</cp:lastPrinted>
  <dcterms:created xsi:type="dcterms:W3CDTF">2013-02-10T21:14:48Z</dcterms:created>
  <dcterms:modified xsi:type="dcterms:W3CDTF">2020-02-22T22:08:17Z</dcterms:modified>
</cp:coreProperties>
</file>